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302" r:id="rId2"/>
    <p:sldId id="303" r:id="rId3"/>
    <p:sldId id="304" r:id="rId4"/>
    <p:sldId id="267" r:id="rId5"/>
    <p:sldId id="256" r:id="rId6"/>
    <p:sldId id="273" r:id="rId7"/>
    <p:sldId id="270" r:id="rId8"/>
    <p:sldId id="257" r:id="rId9"/>
    <p:sldId id="259" r:id="rId10"/>
    <p:sldId id="299" r:id="rId11"/>
    <p:sldId id="266" r:id="rId12"/>
    <p:sldId id="290" r:id="rId13"/>
    <p:sldId id="274" r:id="rId14"/>
    <p:sldId id="279" r:id="rId15"/>
    <p:sldId id="260" r:id="rId16"/>
    <p:sldId id="261" r:id="rId17"/>
    <p:sldId id="275" r:id="rId18"/>
    <p:sldId id="262" r:id="rId19"/>
    <p:sldId id="292" r:id="rId20"/>
    <p:sldId id="282" r:id="rId21"/>
    <p:sldId id="294" r:id="rId22"/>
    <p:sldId id="295" r:id="rId23"/>
    <p:sldId id="283" r:id="rId24"/>
    <p:sldId id="263" r:id="rId25"/>
    <p:sldId id="264" r:id="rId26"/>
    <p:sldId id="276" r:id="rId27"/>
    <p:sldId id="305" r:id="rId28"/>
    <p:sldId id="268" r:id="rId29"/>
    <p:sldId id="265" r:id="rId30"/>
    <p:sldId id="277" r:id="rId31"/>
    <p:sldId id="284" r:id="rId32"/>
    <p:sldId id="285" r:id="rId33"/>
    <p:sldId id="306" r:id="rId34"/>
    <p:sldId id="286" r:id="rId35"/>
    <p:sldId id="287" r:id="rId36"/>
    <p:sldId id="297" r:id="rId37"/>
  </p:sldIdLst>
  <p:sldSz cx="7589838" cy="106981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0060"/>
    <a:srgbClr val="9933FF"/>
    <a:srgbClr val="660033"/>
    <a:srgbClr val="3E1F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C8A558-CB0A-48D9-B1AE-59B57906A09E}" v="13" dt="2020-11-05T04:34:23.1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47" autoAdjust="0"/>
    <p:restoredTop sz="94382" autoAdjust="0"/>
  </p:normalViewPr>
  <p:slideViewPr>
    <p:cSldViewPr snapToGrid="0">
      <p:cViewPr varScale="1">
        <p:scale>
          <a:sx n="46" d="100"/>
          <a:sy n="46" d="100"/>
        </p:scale>
        <p:origin x="22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B090E-95BD-46DD-9D55-BCA67B7B88F6}" type="datetimeFigureOut">
              <a:rPr lang="en-AU" smtClean="0"/>
              <a:t>23/11/2020</a:t>
            </a:fld>
            <a:endParaRPr lang="en-AU" dirty="0"/>
          </a:p>
        </p:txBody>
      </p:sp>
      <p:sp>
        <p:nvSpPr>
          <p:cNvPr id="4" name="Slide Image Placeholder 3"/>
          <p:cNvSpPr>
            <a:spLocks noGrp="1" noRot="1" noChangeAspect="1"/>
          </p:cNvSpPr>
          <p:nvPr>
            <p:ph type="sldImg" idx="2"/>
          </p:nvPr>
        </p:nvSpPr>
        <p:spPr>
          <a:xfrm>
            <a:off x="2333625" y="1143000"/>
            <a:ext cx="219075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63A46F-FE18-4557-BA13-46DCC49F5CC1}" type="slidenum">
              <a:rPr lang="en-AU" smtClean="0"/>
              <a:t>‹#›</a:t>
            </a:fld>
            <a:endParaRPr lang="en-AU" dirty="0"/>
          </a:p>
        </p:txBody>
      </p:sp>
    </p:spTree>
    <p:extLst>
      <p:ext uri="{BB962C8B-B14F-4D97-AF65-F5344CB8AC3E}">
        <p14:creationId xmlns:p14="http://schemas.microsoft.com/office/powerpoint/2010/main" val="144195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tatelibrarynsw.tumblr.com/post/119313194963/famous-australian-soprano-dame-nellie-melba-wa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perascotland.org/person/1712/John-Camero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en.wikipedia.org/wiki/John_Cameron_(singer)"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ydneyuniversitygraduatechoir.com.au/joan-carden-2/"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alchetron.com/Joan-Carde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zherald.co.nz/lifestyle/news/article.cfm?c_id=6&amp;objectid=10394390"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elissablake.blogspot.com/2013/07/conal-coad.html"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roh.org.uk/people/peter-coleman-wright"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flickr.com/photos/royaloperahouse/6537516865/"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operafolks.com/Cooke/multimedia.html"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operafolks.com/Cooke/englishcv.html"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oundslikesydney.com.au/news/the-dark-side-of-mothering-herodias-in-salome/9484.html"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youtube.com/watch?v=bBZX4taI0IU"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open.spotify.com/album/4yv73YQBFpyURH6vLJMHqg?highlight=spotify:track:2Gx3YgDhlc11mW5AvoswFN"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en.wikipedia.org/wiki/Peter_Dawson_(bass-bariton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rateyourmusic.com/release/album/the-philomusica-of-london-chandos-choir-charles-farncombe-joan-sutherland-janet-baker-raimund-herincx-margreta-elkins-alfred-hallett-patricia-kern/rodelinda/"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greatsingersofthepast.wordpress.com/2017/10/18/margreta-elkins-mezzo-soprano/" TargetMode="External"/><Relationship Id="rId4" Type="http://schemas.openxmlformats.org/officeDocument/2006/relationships/hyperlink" Target="https://www.youtube.com/watch?v=GN75XDDm_DI"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iscogs.com/artist/1347074-Sylvia-Fisher"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www.youtube.com/watch?v=sXqNHJvQujE" TargetMode="External"/><Relationship Id="rId4" Type="http://schemas.openxmlformats.org/officeDocument/2006/relationships/hyperlink" Target="http://www.thrsw.com/ekdisc/1952/01/03/strauss_richard_der_rosenkaval_4.html"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ettyimages.no/detail/news-photo/mr-clifford-grant-who-is-in-australian-to-sing-in-the-news-photo/1078793420"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youtube.com/watch?v=US5fxBsXFk0"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discogs.com/artist/1434565-Joan-Hammond" TargetMode="External"/><Relationship Id="rId7" Type="http://schemas.openxmlformats.org/officeDocument/2006/relationships/hyperlink" Target="https://en.wikipedia.org/wiki/Joan_Hammond"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prestomusic.com/classical/products/7934288--last-rose-of-the-summer-best-of-joan-hammond" TargetMode="External"/><Relationship Id="rId5" Type="http://schemas.openxmlformats.org/officeDocument/2006/relationships/hyperlink" Target="https://www.discogs.com/Joan-Hammond-Puccini-Puccini-Arias-In-English/release/3181051" TargetMode="External"/><Relationship Id="rId4" Type="http://schemas.openxmlformats.org/officeDocument/2006/relationships/hyperlink" Target="https://www.kobo.com/us/en/ebook/dame-joan-hammond-love-and-music"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theoperablog.com/eilene-hannan-passes-away-aged-67/"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youtube.com/watch?v=3hyI2apSMKo"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twitter.com/guywhosingshigh"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opera.org.au/artists/suzanne-johnsto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n.wikipedia.org/wiki/Glenn_Kesb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youtube.com/watch?v=c0E8rPu-u-k"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ngv.vic.gov.au/explore/collection/work/13304/"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melbaoperatrust.com.au/about/attachment/about-dame-nellie-melba/"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telegraph.co.uk/culture/tvandradio/downton-abbey/10242588/Nellie-Melba-the-greatest-diva-from-Down-Under.html" TargetMode="External"/><Relationship Id="rId5" Type="http://schemas.openxmlformats.org/officeDocument/2006/relationships/hyperlink" Target="https://d.docs.live.net/7bb1371a25bcd7ec/Documents%20-%20OneDrive/Greg/Rotary%20books/https" TargetMode="External"/><Relationship Id="rId4" Type="http://schemas.openxmlformats.org/officeDocument/2006/relationships/hyperlink" Target="https://en.wikipedia.org/wiki/Nellie_Melba"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n.wikipedia.org/wiki/Nellie_Melba"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en.wikipedia.org/wiki/Australian_one-hundred-dollar_note" TargetMode="External"/><Relationship Id="rId4" Type="http://schemas.openxmlformats.org/officeDocument/2006/relationships/hyperlink" Target="https://cv.vic.gov.au/stories/creative-life/dame-nellie-melba/signed-photograph-of-nellie-melba-as-desdemona-in-otello-1924/"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turosshead.org/Pages/EvaMylott.htm"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en.wikipedia.org/wiki/Eva_Mylott"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n.wikipedia.org/wiki/John_Ralston_(baritone)"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ritannica.com/biography/Joan-Sutherland"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d2kdkfqxnvpuu9.cloudfront.net/images/big/67661.jpg?1386697312" TargetMode="Externa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smh.com.au/national/choirboy-start-for-operas-high-priest-20110513-1em78.html"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www.limelightmagazine.com.au/wp-content/uploads/2014/08/DonaldShanks.jpg" TargetMode="External"/><Relationship Id="rId4" Type="http://schemas.openxmlformats.org/officeDocument/2006/relationships/hyperlink" Target="https://artsandculture.google.com/asset/stephen-bennett-and-donald-shanks-in-don-giovanni-opera-australia/7AH-z72BW-RzhQ?hl=en"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talesoftessitura.wordpress.com/2018/01/05/my-favourite-opera-singers-joan-sutherland/"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www.lyricopera.org/about-lyric-opera/legends-of-lyric/dame-joan-sutherland/" TargetMode="External"/><Relationship Id="rId4" Type="http://schemas.openxmlformats.org/officeDocument/2006/relationships/hyperlink" Target="https://www.youtube.com/watch?v=zwBUPYkRFBM"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youtube.com/watch?v=LdE_z1DNtig"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youtube.com/watch?v=r9wWBK5VgxA"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opera.org.au/artists/anthony-warlow"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www.stagewhispers.com.au/news/anthony-warlow-and-gina-riley-sweeney-todd" TargetMode="External"/><Relationship Id="rId4" Type="http://schemas.openxmlformats.org/officeDocument/2006/relationships/hyperlink" Target="https://www.abc.net.au/news/2007-10-23/anthony-warlow-and-ana-marina-perform-during-the/707128?nw=0"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dailytelegraph.com.au/entertainment/arts/wizard-of-oz-star-anthony-warlow-on-why-he-never-stops-learning/news-story/916449a00f7e9a19a1f1cb9f80429bc9" TargetMode="External"/><Relationship Id="rId2" Type="http://schemas.openxmlformats.org/officeDocument/2006/relationships/slide" Target="../slides/slide35.xml"/><Relationship Id="rId1" Type="http://schemas.openxmlformats.org/officeDocument/2006/relationships/notesMaster" Target="../notesMasters/notesMaster1.xml"/><Relationship Id="rId6" Type="http://schemas.openxmlformats.org/officeDocument/2006/relationships/hyperlink" Target="https://www.stagewhispers.com.au/news/anthony-warlow-and-gina-riley-sweeney-todd" TargetMode="External"/><Relationship Id="rId5" Type="http://schemas.openxmlformats.org/officeDocument/2006/relationships/hyperlink" Target="https://simonparrismaninchair.com/2016/01/05/fiddler-on-the-roof-sneak-peek-melbourne-2015/" TargetMode="External"/><Relationship Id="rId4" Type="http://schemas.openxmlformats.org/officeDocument/2006/relationships/hyperlink" Target="https://www.heraldsun.com.au/entertainment/confidential/doctor-zhivago-was-made-for-anthony-warlow-and-now-it-heads-to-broadway/news-story/2854283d824e0029162895c5b2ac319e" TargetMode="Externa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www.rpac.com.au/pages/performances.aspx?PerfID=516"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classicsdirect.com.au/from-melb-to-sutherland/"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theoperablog.com/obituary-robert-allman-obe-a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discogs.com/fr/artist/1038046-Marie-Ange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mubi.com/cast/marie-angel"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Florence_Austral"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www.nma.gov.au/exhibitions/glorious-days/music-films/florence-austral"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rtsandculture.google.com/entity/maroochy-barambah/m04ybjx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n.wikipedia.org/wiki/John_Brownlee_(baritone)"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forgottenoperasingers.blogspot.com/2016/10/john-brownlee-baritone-geelong-victoria.html"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AjdwkJIPetk"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i.ytimg.com/vi/6o9ejz73PZ0/maxresdefault.jpg" TargetMode="External"/><Relationship Id="rId5" Type="http://schemas.openxmlformats.org/officeDocument/2006/relationships/hyperlink" Target="https://i.ebayimg.com/images/g/wr8AAOSw6n5Xqq2m/s-l300.jpg" TargetMode="External"/><Relationship Id="rId4" Type="http://schemas.openxmlformats.org/officeDocument/2006/relationships/hyperlink" Target="https://www.discogs.com/Jacques-Offenbach-Sadlers-Wells-Opera-Company-Alexander-Faris-Jon-Weaving-Eric-Shilling-June-Bronhil/release/5594296"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u="sng" dirty="0">
                <a:ln>
                  <a:noFill/>
                </a:ln>
                <a:solidFill>
                  <a:srgbClr val="000000"/>
                </a:solidFill>
                <a:effectLst/>
                <a:latin typeface="Calibri" panose="020F0502020204030204" pitchFamily="34" charset="0"/>
                <a:ea typeface="Arial Unicode MS"/>
                <a:cs typeface="Arial Unicode MS"/>
                <a:hlinkClick r:id="rId3"/>
              </a:rPr>
              <a:t>https://statelibrarynsw.tumblr.com/post/119313194963/famous-australian-soprano-dame-nellie-melba-was</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a:t>
            </a:fld>
            <a:endParaRPr lang="en-AU" dirty="0"/>
          </a:p>
        </p:txBody>
      </p:sp>
    </p:spTree>
    <p:extLst>
      <p:ext uri="{BB962C8B-B14F-4D97-AF65-F5344CB8AC3E}">
        <p14:creationId xmlns:p14="http://schemas.microsoft.com/office/powerpoint/2010/main" val="421722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http://www.operascotland.org/person/1712/John-Cameron</a:t>
            </a:r>
            <a:endParaRPr lang="en-AU" sz="1200" u="sng" dirty="0">
              <a:solidFill>
                <a:srgbClr val="0563C1"/>
              </a:solidFill>
              <a:effectLst/>
              <a:latin typeface="Calibri" panose="020F0502020204030204" pitchFamily="34" charset="0"/>
              <a:ea typeface="Arial Unicode MS"/>
              <a:hlinkClick r:id="rId4"/>
            </a:endParaRPr>
          </a:p>
          <a:p>
            <a:pPr marL="342900" indent="-342900">
              <a:buAutoNum type="arabicPeriod"/>
            </a:pPr>
            <a:endParaRPr lang="en-AU" sz="1200" u="sng" dirty="0">
              <a:solidFill>
                <a:srgbClr val="0563C1"/>
              </a:solidFill>
              <a:effectLst/>
              <a:latin typeface="Calibri" panose="020F0502020204030204" pitchFamily="34" charset="0"/>
              <a:ea typeface="Arial Unicode MS"/>
              <a:hlinkClick r:id="rId4"/>
            </a:endParaRPr>
          </a:p>
          <a:p>
            <a:pPr marL="342900" indent="-342900">
              <a:buAutoNum type="arabicPeriod"/>
            </a:pPr>
            <a:r>
              <a:rPr lang="en-AU" sz="1200" u="sng" dirty="0">
                <a:solidFill>
                  <a:srgbClr val="0563C1"/>
                </a:solidFill>
                <a:effectLst/>
                <a:latin typeface="Calibri" panose="020F0502020204030204" pitchFamily="34" charset="0"/>
                <a:ea typeface="Arial Unicode MS"/>
                <a:hlinkClick r:id="rId4"/>
              </a:rPr>
              <a:t>https://en.wikipedia.org/wiki/John_Cameron_(singer)</a:t>
            </a:r>
            <a:endParaRPr lang="en-AU" sz="1200" u="sng" dirty="0">
              <a:solidFill>
                <a:srgbClr val="0563C1"/>
              </a:solidFill>
              <a:effectLst/>
              <a:latin typeface="Calibri" panose="020F0502020204030204" pitchFamily="34" charset="0"/>
              <a:ea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11</a:t>
            </a:fld>
            <a:endParaRPr lang="en-AU" dirty="0"/>
          </a:p>
        </p:txBody>
      </p:sp>
    </p:spTree>
    <p:extLst>
      <p:ext uri="{BB962C8B-B14F-4D97-AF65-F5344CB8AC3E}">
        <p14:creationId xmlns:p14="http://schemas.microsoft.com/office/powerpoint/2010/main" val="2057575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https://sydneyuniversitygraduatechoir.com.au/joan-carden-2/</a:t>
            </a:r>
            <a:endParaRPr lang="en-AU" sz="12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u="none"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4"/>
              </a:rPr>
              <a:t>https://alchetron.com/Joan-Carden</a:t>
            </a:r>
            <a:endParaRPr lang="en-AU" sz="1200" u="sng" kern="1200" dirty="0">
              <a:solidFill>
                <a:schemeClr val="tx1"/>
              </a:solidFill>
              <a:effectLst/>
              <a:latin typeface="+mn-lt"/>
              <a:ea typeface="+mn-ea"/>
              <a:cs typeface="+mn-cs"/>
            </a:endParaRPr>
          </a:p>
          <a:p>
            <a:pPr marL="228600" indent="-228600">
              <a:buAutoNum type="arabicPeriod"/>
            </a:pPr>
            <a:endParaRPr lang="en-AU" sz="1200" u="none" kern="1200" dirty="0">
              <a:solidFill>
                <a:schemeClr val="tx1"/>
              </a:solidFill>
              <a:effectLst/>
              <a:latin typeface="+mn-lt"/>
              <a:ea typeface="+mn-ea"/>
              <a:cs typeface="+mn-cs"/>
            </a:endParaRPr>
          </a:p>
          <a:p>
            <a:pPr marL="228600" indent="-228600">
              <a:buAutoNum type="arabicPeriod"/>
            </a:pPr>
            <a:r>
              <a:rPr lang="en-AU" sz="1200" u="sng" kern="1200" dirty="0">
                <a:solidFill>
                  <a:schemeClr val="tx1"/>
                </a:solidFill>
                <a:effectLst/>
                <a:latin typeface="+mn-lt"/>
                <a:ea typeface="+mn-ea"/>
                <a:cs typeface="+mn-cs"/>
                <a:hlinkClick r:id="rId3"/>
              </a:rPr>
              <a:t>https://sydneyuniversitygraduatechoir.com.au/joan-carden-2/</a:t>
            </a: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12</a:t>
            </a:fld>
            <a:endParaRPr lang="en-AU" dirty="0"/>
          </a:p>
        </p:txBody>
      </p:sp>
    </p:spTree>
    <p:extLst>
      <p:ext uri="{BB962C8B-B14F-4D97-AF65-F5344CB8AC3E}">
        <p14:creationId xmlns:p14="http://schemas.microsoft.com/office/powerpoint/2010/main" val="2809748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https://www.nzherald.co.nz/lifestyle/news/article.cfm?c_id=6&amp;objectid=10394390</a:t>
            </a:r>
            <a:endParaRPr lang="en-AU" sz="1200" u="sng" kern="1200" dirty="0">
              <a:solidFill>
                <a:schemeClr val="tx1"/>
              </a:solidFill>
              <a:effectLst/>
              <a:latin typeface="+mn-lt"/>
              <a:ea typeface="+mn-ea"/>
              <a:cs typeface="+mn-cs"/>
            </a:endParaRPr>
          </a:p>
          <a:p>
            <a:pPr marL="228600" indent="-228600">
              <a:buAutoNum type="arabicPeriod"/>
            </a:pPr>
            <a:endParaRPr lang="en-AU" sz="1200" u="sng" kern="1200" dirty="0">
              <a:solidFill>
                <a:schemeClr val="tx1"/>
              </a:solidFill>
              <a:effectLst/>
              <a:latin typeface="+mn-lt"/>
              <a:ea typeface="+mn-ea"/>
              <a:cs typeface="+mn-cs"/>
            </a:endParaRPr>
          </a:p>
          <a:p>
            <a:pPr marL="228600" indent="-228600">
              <a:buAutoNum type="arabicPeriod"/>
            </a:pPr>
            <a:r>
              <a:rPr lang="en-AU" sz="1200" u="sng" kern="1200" dirty="0">
                <a:solidFill>
                  <a:schemeClr val="tx1"/>
                </a:solidFill>
                <a:effectLst/>
                <a:latin typeface="+mn-lt"/>
                <a:ea typeface="+mn-ea"/>
                <a:cs typeface="+mn-cs"/>
                <a:hlinkClick r:id="rId4"/>
              </a:rPr>
              <a:t>http://elissablake.blogspot.com/2013/07/conal-coad.html</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13</a:t>
            </a:fld>
            <a:endParaRPr lang="en-AU" dirty="0"/>
          </a:p>
        </p:txBody>
      </p:sp>
    </p:spTree>
    <p:extLst>
      <p:ext uri="{BB962C8B-B14F-4D97-AF65-F5344CB8AC3E}">
        <p14:creationId xmlns:p14="http://schemas.microsoft.com/office/powerpoint/2010/main" val="1763507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http://www.roh.org.uk/people/peter-coleman-wright</a:t>
            </a:r>
            <a:endParaRPr lang="en-AU" sz="12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kern="1200" dirty="0">
              <a:solidFill>
                <a:schemeClr val="tx1"/>
              </a:solidFill>
              <a:effectLst/>
              <a:latin typeface="+mn-lt"/>
              <a:ea typeface="+mn-ea"/>
              <a:cs typeface="+mn-cs"/>
            </a:endParaRPr>
          </a:p>
          <a:p>
            <a:pPr marL="228600" indent="-228600">
              <a:buAutoNum type="arabicPeriod"/>
            </a:pPr>
            <a:r>
              <a:rPr lang="en-AU" sz="1200" u="sng" kern="1200" dirty="0">
                <a:solidFill>
                  <a:schemeClr val="tx1"/>
                </a:solidFill>
                <a:effectLst/>
                <a:latin typeface="+mn-lt"/>
                <a:ea typeface="+mn-ea"/>
                <a:cs typeface="+mn-cs"/>
                <a:hlinkClick r:id="rId4"/>
              </a:rPr>
              <a:t>https://www.flickr.com/photos/royaloperahouse/6537516865/</a:t>
            </a:r>
            <a:endParaRPr lang="en-AU" sz="1200" u="sng"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14</a:t>
            </a:fld>
            <a:endParaRPr lang="en-AU" dirty="0"/>
          </a:p>
        </p:txBody>
      </p:sp>
    </p:spTree>
    <p:extLst>
      <p:ext uri="{BB962C8B-B14F-4D97-AF65-F5344CB8AC3E}">
        <p14:creationId xmlns:p14="http://schemas.microsoft.com/office/powerpoint/2010/main" val="182732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http://www.operafolks.com/Cooke/multimedia.html</a:t>
            </a:r>
            <a:endParaRPr lang="en-AU" sz="1200" u="sng" kern="1200" dirty="0">
              <a:solidFill>
                <a:schemeClr val="tx1"/>
              </a:solidFill>
              <a:effectLst/>
              <a:latin typeface="+mn-lt"/>
              <a:ea typeface="+mn-ea"/>
              <a:cs typeface="+mn-cs"/>
            </a:endParaRPr>
          </a:p>
          <a:p>
            <a:pPr marL="228600" indent="-228600">
              <a:buAutoNum type="arabicPeriod"/>
            </a:pPr>
            <a:endParaRPr lang="en-AU" sz="1200" u="sng" kern="1200" dirty="0">
              <a:solidFill>
                <a:schemeClr val="tx1"/>
              </a:solidFill>
              <a:effectLst/>
              <a:latin typeface="+mn-lt"/>
              <a:ea typeface="+mn-ea"/>
              <a:cs typeface="+mn-cs"/>
            </a:endParaRPr>
          </a:p>
          <a:p>
            <a:pPr marL="228600" indent="-228600">
              <a:buAutoNum type="arabicPeriod"/>
            </a:pPr>
            <a:r>
              <a:rPr lang="en-AU" sz="1200" u="sng" kern="1200" dirty="0">
                <a:solidFill>
                  <a:schemeClr val="tx1"/>
                </a:solidFill>
                <a:effectLst/>
                <a:latin typeface="+mn-lt"/>
                <a:ea typeface="+mn-ea"/>
                <a:cs typeface="+mn-cs"/>
                <a:hlinkClick r:id="rId4"/>
              </a:rPr>
              <a:t>http://www.operafolks.com/Cooke/englishcv.html</a:t>
            </a:r>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15</a:t>
            </a:fld>
            <a:endParaRPr lang="en-AU" dirty="0"/>
          </a:p>
        </p:txBody>
      </p:sp>
    </p:spTree>
    <p:extLst>
      <p:ext uri="{BB962C8B-B14F-4D97-AF65-F5344CB8AC3E}">
        <p14:creationId xmlns:p14="http://schemas.microsoft.com/office/powerpoint/2010/main" val="288980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http://soundslikesydney.com.au/news/the-dark-side-of-mothering-herodias-in-salome/9484.html</a:t>
            </a:r>
            <a:endParaRPr lang="en-AU" sz="1200" u="sng" kern="1200" dirty="0">
              <a:solidFill>
                <a:schemeClr val="tx1"/>
              </a:solidFill>
              <a:effectLst/>
              <a:latin typeface="+mn-lt"/>
              <a:ea typeface="+mn-ea"/>
              <a:cs typeface="+mn-cs"/>
            </a:endParaRPr>
          </a:p>
          <a:p>
            <a:pPr marL="228600" indent="-228600">
              <a:buAutoNum type="arabicPeriod"/>
            </a:pPr>
            <a:endParaRPr lang="en-AU" sz="12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4"/>
              </a:rPr>
              <a:t>https://www.youtube.com/watch?v=bBZX4taI0IU</a:t>
            </a:r>
            <a:endParaRPr lang="en-AU" sz="1200" u="sng"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16</a:t>
            </a:fld>
            <a:endParaRPr lang="en-AU" dirty="0"/>
          </a:p>
        </p:txBody>
      </p:sp>
    </p:spTree>
    <p:extLst>
      <p:ext uri="{BB962C8B-B14F-4D97-AF65-F5344CB8AC3E}">
        <p14:creationId xmlns:p14="http://schemas.microsoft.com/office/powerpoint/2010/main" val="3965513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3"/>
              </a:rPr>
              <a:t>https://open.spotify.com/album/4yv73YQBFpyURH6vLJMHqg?highlight=spotify:track:2Gx3YgDhlc11mW5AvoswFN</a:t>
            </a:r>
            <a:endParaRPr lang="en-AU" sz="12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endParaRPr lang="en-AU" sz="1200" u="none"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4"/>
              </a:rPr>
              <a:t>https://en.wikipedia.org/wiki/Peter_Dawson_(bass-baritone)</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17</a:t>
            </a:fld>
            <a:endParaRPr lang="en-AU" dirty="0"/>
          </a:p>
        </p:txBody>
      </p:sp>
    </p:spTree>
    <p:extLst>
      <p:ext uri="{BB962C8B-B14F-4D97-AF65-F5344CB8AC3E}">
        <p14:creationId xmlns:p14="http://schemas.microsoft.com/office/powerpoint/2010/main" val="3321938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dirty="0">
                <a:ln>
                  <a:noFill/>
                </a:ln>
                <a:solidFill>
                  <a:srgbClr val="000000"/>
                </a:solidFill>
                <a:effectLst/>
                <a:latin typeface="Calibri" panose="020F0502020204030204" pitchFamily="34" charset="0"/>
                <a:ea typeface="Arial Unicode MS"/>
                <a:cs typeface="Arial Unicode MS"/>
                <a:hlinkClick r:id="rId3"/>
              </a:rPr>
              <a:t>https://rateyourmusic.com/release/album/the-philomusica-of-london-chandos-choir-charles-farncombe-joan-sutherland-janet-baker-raimund-herincx-margreta-elkins-alfred-hallett-patricia-kern/rodelinda/</a:t>
            </a:r>
            <a:endParaRPr lang="en-AU" sz="1200" u="sng" dirty="0">
              <a:ln>
                <a:noFill/>
              </a:ln>
              <a:solidFill>
                <a:srgbClr val="000000"/>
              </a:solidFill>
              <a:effectLst/>
              <a:latin typeface="Calibri" panose="020F0502020204030204" pitchFamily="34" charset="0"/>
              <a:ea typeface="Arial Unicode MS"/>
              <a:cs typeface="Arial Unicode MS"/>
            </a:endParaRPr>
          </a:p>
          <a:p>
            <a:pPr marL="228600" indent="-228600">
              <a:buAutoNum type="arabicPeriod"/>
            </a:pPr>
            <a:endParaRPr lang="en-AU" sz="12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4"/>
              </a:rPr>
              <a:t>https://www.youtube.com/watch?v=GN75XDDm_DI</a:t>
            </a:r>
            <a:endParaRPr lang="en-AU" sz="12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5"/>
              </a:rPr>
              <a:t>https://greatsingersofthepast.wordpress.com/2017/10/18/margreta-elkins-mezzo-soprano/</a:t>
            </a:r>
            <a:endParaRPr lang="en-AU" sz="1200" u="sng"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18</a:t>
            </a:fld>
            <a:endParaRPr lang="en-AU" dirty="0"/>
          </a:p>
        </p:txBody>
      </p:sp>
    </p:spTree>
    <p:extLst>
      <p:ext uri="{BB962C8B-B14F-4D97-AF65-F5344CB8AC3E}">
        <p14:creationId xmlns:p14="http://schemas.microsoft.com/office/powerpoint/2010/main" val="241974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3"/>
              </a:rPr>
              <a:t>https://www.discogs.com/artist/1347074-Sylvia-Fisher</a:t>
            </a:r>
            <a:endParaRPr lang="en-AU" sz="12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2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4"/>
              </a:rPr>
              <a:t>http://www.thrsw.com/ekdisc/1952/01/03/strauss_richard_der_rosenkaval_4.html</a:t>
            </a: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none"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5"/>
              </a:rPr>
              <a:t>https://www.youtube.com/watch?v=sXqNHJvQujE</a:t>
            </a:r>
            <a:endParaRPr lang="en-AU" sz="12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19</a:t>
            </a:fld>
            <a:endParaRPr lang="en-AU" dirty="0"/>
          </a:p>
        </p:txBody>
      </p:sp>
    </p:spTree>
    <p:extLst>
      <p:ext uri="{BB962C8B-B14F-4D97-AF65-F5344CB8AC3E}">
        <p14:creationId xmlns:p14="http://schemas.microsoft.com/office/powerpoint/2010/main" val="3643603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https://www.gettyimages.no/detail/news-photo/mr-clifford-grant-who-is-in-australian-to-sing-in-the-news-photo/1078793420</a:t>
            </a:r>
            <a:endParaRPr lang="en-AU" sz="1200" u="sng" kern="1200" dirty="0">
              <a:solidFill>
                <a:schemeClr val="tx1"/>
              </a:solidFill>
              <a:effectLst/>
              <a:latin typeface="+mn-lt"/>
              <a:ea typeface="+mn-ea"/>
              <a:cs typeface="+mn-cs"/>
            </a:endParaRPr>
          </a:p>
          <a:p>
            <a:pPr marL="228600" indent="-228600">
              <a:buAutoNum type="arabicPeriod"/>
            </a:pPr>
            <a:endParaRPr lang="en-AU" sz="1200" u="none" kern="1200" dirty="0">
              <a:ln>
                <a:noFill/>
              </a:ln>
              <a:solidFill>
                <a:schemeClr val="tx1"/>
              </a:solidFill>
              <a:effectLst/>
              <a:latin typeface="+mn-lt"/>
              <a:ea typeface="+mn-ea"/>
              <a:cs typeface="+mn-cs"/>
            </a:endParaRPr>
          </a:p>
          <a:p>
            <a:pPr marL="228600" indent="-228600">
              <a:buAutoNum type="arabicPeriod"/>
            </a:pPr>
            <a:r>
              <a:rPr lang="en-AU" sz="2000" u="sng" dirty="0">
                <a:ln>
                  <a:noFill/>
                </a:ln>
                <a:solidFill>
                  <a:srgbClr val="000000"/>
                </a:solidFill>
                <a:effectLst/>
                <a:latin typeface="Calibri" panose="020F0502020204030204" pitchFamily="34" charset="0"/>
                <a:ea typeface="Arial Unicode MS"/>
                <a:cs typeface="Arial Unicode MS"/>
                <a:hlinkClick r:id="rId4"/>
              </a:rPr>
              <a:t>https://www.youtube.com/watch?v=US5fxBsXFk0</a:t>
            </a:r>
            <a:endParaRPr lang="en-AU" sz="20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20</a:t>
            </a:fld>
            <a:endParaRPr lang="en-AU" dirty="0"/>
          </a:p>
        </p:txBody>
      </p:sp>
    </p:spTree>
    <p:extLst>
      <p:ext uri="{BB962C8B-B14F-4D97-AF65-F5344CB8AC3E}">
        <p14:creationId xmlns:p14="http://schemas.microsoft.com/office/powerpoint/2010/main" val="3756330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Author’s own photo.</a:t>
            </a:r>
          </a:p>
        </p:txBody>
      </p:sp>
      <p:sp>
        <p:nvSpPr>
          <p:cNvPr id="4" name="Slide Number Placeholder 3"/>
          <p:cNvSpPr>
            <a:spLocks noGrp="1"/>
          </p:cNvSpPr>
          <p:nvPr>
            <p:ph type="sldNum" sz="quarter" idx="5"/>
          </p:nvPr>
        </p:nvSpPr>
        <p:spPr/>
        <p:txBody>
          <a:bodyPr/>
          <a:lstStyle/>
          <a:p>
            <a:fld id="{D063A46F-FE18-4557-BA13-46DCC49F5CC1}" type="slidenum">
              <a:rPr lang="en-AU" smtClean="0"/>
              <a:t>3</a:t>
            </a:fld>
            <a:endParaRPr lang="en-AU" dirty="0"/>
          </a:p>
        </p:txBody>
      </p:sp>
    </p:spTree>
    <p:extLst>
      <p:ext uri="{BB962C8B-B14F-4D97-AF65-F5344CB8AC3E}">
        <p14:creationId xmlns:p14="http://schemas.microsoft.com/office/powerpoint/2010/main" val="1008656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800" u="sng" kern="1200" dirty="0">
                <a:solidFill>
                  <a:schemeClr val="tx1"/>
                </a:solidFill>
                <a:effectLst/>
                <a:latin typeface="+mn-lt"/>
                <a:ea typeface="+mn-ea"/>
                <a:cs typeface="+mn-cs"/>
                <a:hlinkClick r:id="rId3"/>
              </a:rPr>
              <a:t>https://www.discogs.com/artist/1434565-Joan-Hammond</a:t>
            </a:r>
            <a:endParaRPr lang="en-AU" sz="1800" u="sng" kern="1200" dirty="0">
              <a:solidFill>
                <a:schemeClr val="tx1"/>
              </a:solidFill>
              <a:effectLst/>
              <a:latin typeface="+mn-lt"/>
              <a:ea typeface="+mn-ea"/>
              <a:cs typeface="+mn-c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sng" kern="1200" dirty="0">
              <a:ln>
                <a:noFill/>
              </a:ln>
              <a:solidFill>
                <a:schemeClr val="tx1"/>
              </a:solidFill>
              <a:effectLst/>
              <a:latin typeface="+mn-lt"/>
              <a:ea typeface="+mn-ea"/>
              <a:cs typeface="+mn-c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4"/>
              </a:rPr>
              <a:t>https://www.kobo.com/us/en/ebook/dame-joan-hammond-love-and-music</a:t>
            </a: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5"/>
              </a:rPr>
              <a:t>https://www.discogs.com/Joan-Hammond-Puccini-Puccini-Arias-In-English/release/3181051</a:t>
            </a: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800" u="none"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6"/>
              </a:rPr>
              <a:t>https://www.prestomusic.com/classical/products/7934288--last-rose-of-the-summer-best-of-joan-Hammond</a:t>
            </a: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3200" u="sng" dirty="0">
                <a:ln>
                  <a:noFill/>
                </a:ln>
                <a:solidFill>
                  <a:srgbClr val="000000"/>
                </a:solidFill>
                <a:effectLst/>
                <a:latin typeface="Calibri" panose="020F0502020204030204" pitchFamily="34" charset="0"/>
                <a:ea typeface="Arial Unicode MS"/>
                <a:cs typeface="Arial Unicode MS"/>
                <a:hlinkClick r:id="rId7"/>
              </a:rPr>
              <a:t>https://en.wikipedia.org/wiki/Joan_Hammond#</a:t>
            </a:r>
            <a:endParaRPr lang="en-AU" sz="3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21</a:t>
            </a:fld>
            <a:endParaRPr lang="en-AU" dirty="0"/>
          </a:p>
        </p:txBody>
      </p:sp>
    </p:spTree>
    <p:extLst>
      <p:ext uri="{BB962C8B-B14F-4D97-AF65-F5344CB8AC3E}">
        <p14:creationId xmlns:p14="http://schemas.microsoft.com/office/powerpoint/2010/main" val="2113530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http://www.theoperablog.com/eilene-hannan-passes-away-aged-67/</a:t>
            </a:r>
            <a:endParaRPr lang="en-AU" sz="12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http://www.theoperablog.com/eilene-hannan-passes-away-aged-67/</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22</a:t>
            </a:fld>
            <a:endParaRPr lang="en-AU" dirty="0"/>
          </a:p>
        </p:txBody>
      </p:sp>
    </p:spTree>
    <p:extLst>
      <p:ext uri="{BB962C8B-B14F-4D97-AF65-F5344CB8AC3E}">
        <p14:creationId xmlns:p14="http://schemas.microsoft.com/office/powerpoint/2010/main" val="7915491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ts val="800"/>
              </a:spcBef>
              <a:buAutoNum type="arabicPeriod"/>
            </a:pPr>
            <a:r>
              <a:rPr lang="en-AU" sz="1200" u="sng" dirty="0">
                <a:ln>
                  <a:noFill/>
                </a:ln>
                <a:solidFill>
                  <a:srgbClr val="000000"/>
                </a:solidFill>
                <a:effectLst/>
                <a:latin typeface="Calibri" panose="020F0502020204030204" pitchFamily="34" charset="0"/>
                <a:ea typeface="Arial Unicode MS"/>
                <a:cs typeface="Arial Unicode MS"/>
                <a:hlinkClick r:id="rId3"/>
              </a:rPr>
              <a:t>https://www.youtube.com/watch?v=3hyI2apSMKo</a:t>
            </a:r>
            <a:endParaRPr lang="en-AU" sz="12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200" u="none" dirty="0">
              <a:ln>
                <a:noFill/>
              </a:ln>
              <a:solidFill>
                <a:srgbClr val="000000"/>
              </a:solidFill>
              <a:effectLst/>
              <a:latin typeface="Helvetica Neue"/>
              <a:ea typeface="Arial Unicode MS"/>
              <a:cs typeface="Arial Unicode MS"/>
            </a:endParaRPr>
          </a:p>
          <a:p>
            <a:pPr marL="342900" indent="-342900">
              <a:spcBef>
                <a:spcPts val="800"/>
              </a:spcBef>
              <a:buAutoNum type="arabicPeriod"/>
            </a:pPr>
            <a:r>
              <a:rPr lang="en-AU" sz="1200" u="sng" dirty="0">
                <a:ln>
                  <a:noFill/>
                </a:ln>
                <a:solidFill>
                  <a:srgbClr val="000000"/>
                </a:solidFill>
                <a:effectLst/>
                <a:latin typeface="Calibri" panose="020F0502020204030204" pitchFamily="34" charset="0"/>
                <a:ea typeface="Arial Unicode MS"/>
                <a:cs typeface="Arial Unicode MS"/>
                <a:hlinkClick r:id="rId4"/>
              </a:rPr>
              <a:t>https://twitter.com/guywhosingshigh</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23</a:t>
            </a:fld>
            <a:endParaRPr lang="en-AU" dirty="0"/>
          </a:p>
        </p:txBody>
      </p:sp>
    </p:spTree>
    <p:extLst>
      <p:ext uri="{BB962C8B-B14F-4D97-AF65-F5344CB8AC3E}">
        <p14:creationId xmlns:p14="http://schemas.microsoft.com/office/powerpoint/2010/main" val="3747757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https://opera.org.au/artists/suzanne-Johnston</a:t>
            </a:r>
          </a:p>
          <a:p>
            <a:pPr marL="228600" indent="-228600">
              <a:buAutoNum type="arabicPeriod"/>
            </a:pPr>
            <a:endParaRPr lang="en-AU" sz="1200" u="sng" kern="1200" dirty="0">
              <a:solidFill>
                <a:schemeClr val="tx1"/>
              </a:solidFill>
              <a:effectLst/>
              <a:latin typeface="+mn-lt"/>
              <a:ea typeface="+mn-ea"/>
              <a:cs typeface="+mn-cs"/>
              <a:hlinkClick r:id="rId3"/>
            </a:endParaRPr>
          </a:p>
          <a:p>
            <a:pPr marL="228600" indent="-228600">
              <a:buAutoNum type="arabicPeriod"/>
            </a:pPr>
            <a:r>
              <a:rPr lang="en-AU" sz="1200" u="sng" kern="1200" dirty="0">
                <a:solidFill>
                  <a:schemeClr val="tx1"/>
                </a:solidFill>
                <a:effectLst/>
                <a:latin typeface="+mn-lt"/>
                <a:ea typeface="+mn-ea"/>
                <a:cs typeface="+mn-cs"/>
                <a:hlinkClick r:id="rId3"/>
              </a:rPr>
              <a:t>https://opera.org.au/artists/suzanne-johnston</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24</a:t>
            </a:fld>
            <a:endParaRPr lang="en-AU" dirty="0"/>
          </a:p>
        </p:txBody>
      </p:sp>
    </p:spTree>
    <p:extLst>
      <p:ext uri="{BB962C8B-B14F-4D97-AF65-F5344CB8AC3E}">
        <p14:creationId xmlns:p14="http://schemas.microsoft.com/office/powerpoint/2010/main" val="3826001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AU" sz="1200" u="sng" dirty="0">
                <a:ln>
                  <a:noFill/>
                </a:ln>
                <a:solidFill>
                  <a:srgbClr val="000000"/>
                </a:solidFill>
                <a:effectLst/>
                <a:latin typeface="Calibri" panose="020F0502020204030204" pitchFamily="34" charset="0"/>
                <a:ea typeface="Arial Unicode MS"/>
                <a:cs typeface="Arial Unicode MS"/>
                <a:hlinkClick r:id="rId3"/>
              </a:rPr>
              <a:t>https://en.wikipedia.org/wiki/Glenn_Kesby</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25</a:t>
            </a:fld>
            <a:endParaRPr lang="en-AU" dirty="0"/>
          </a:p>
        </p:txBody>
      </p:sp>
    </p:spTree>
    <p:extLst>
      <p:ext uri="{BB962C8B-B14F-4D97-AF65-F5344CB8AC3E}">
        <p14:creationId xmlns:p14="http://schemas.microsoft.com/office/powerpoint/2010/main" val="7340755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ts val="800"/>
              </a:spcBef>
              <a:buAutoNum type="arabicPeriod"/>
            </a:pPr>
            <a:r>
              <a:rPr lang="en-AU" sz="1200" u="sng" dirty="0">
                <a:ln>
                  <a:noFill/>
                </a:ln>
                <a:solidFill>
                  <a:srgbClr val="000000"/>
                </a:solidFill>
                <a:effectLst/>
                <a:latin typeface="Calibri" panose="020F0502020204030204" pitchFamily="34" charset="0"/>
                <a:ea typeface="Arial Unicode MS"/>
                <a:cs typeface="Arial Unicode MS"/>
                <a:hlinkClick r:id="rId3"/>
              </a:rPr>
              <a:t>https://www.youtube.com/watch?v=c0E8rPu-u-k</a:t>
            </a:r>
            <a:endParaRPr lang="en-AU" sz="12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2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r>
              <a:rPr lang="en-US" sz="1200" u="sng" dirty="0">
                <a:ln>
                  <a:noFill/>
                </a:ln>
                <a:solidFill>
                  <a:srgbClr val="000000"/>
                </a:solidFill>
                <a:effectLst/>
                <a:latin typeface="Calibri" panose="020F0502020204030204" pitchFamily="34" charset="0"/>
                <a:ea typeface="Arial Unicode MS"/>
                <a:cs typeface="Arial Unicode MS"/>
                <a:hlinkClick r:id="rId4"/>
              </a:rPr>
              <a:t>https://www.ngv.vic.gov.au/explore/collection/work/13304/</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26</a:t>
            </a:fld>
            <a:endParaRPr lang="en-AU" dirty="0"/>
          </a:p>
        </p:txBody>
      </p:sp>
    </p:spTree>
    <p:extLst>
      <p:ext uri="{BB962C8B-B14F-4D97-AF65-F5344CB8AC3E}">
        <p14:creationId xmlns:p14="http://schemas.microsoft.com/office/powerpoint/2010/main" val="28968306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https://www.melbaoperatrust.com.au/about/attachment/about-dame-nellie-melba/</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https://en.wikipedia.org/wiki/Nellie_Melba</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u="none"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5"/>
              </a:rPr>
              <a:t>https</a:t>
            </a:r>
            <a:r>
              <a:rPr lang="en-AU" sz="1800" u="sng" dirty="0">
                <a:ln>
                  <a:noFill/>
                </a:ln>
                <a:solidFill>
                  <a:srgbClr val="000000"/>
                </a:solidFill>
                <a:effectLst/>
                <a:latin typeface="Calibri" panose="020F0502020204030204" pitchFamily="34" charset="0"/>
                <a:ea typeface="Arial Unicode MS"/>
                <a:cs typeface="Arial Unicode MS"/>
                <a:hlinkClick r:id="rId6"/>
              </a:rPr>
              <a:t>://www.telegraph.co.uk/culture/tvandradio/downton-abbey/10242588/Nellie-Melba-the-greatest-diva-from-Down-Under.html</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27</a:t>
            </a:fld>
            <a:endParaRPr lang="en-AU" dirty="0"/>
          </a:p>
        </p:txBody>
      </p:sp>
    </p:spTree>
    <p:extLst>
      <p:ext uri="{BB962C8B-B14F-4D97-AF65-F5344CB8AC3E}">
        <p14:creationId xmlns:p14="http://schemas.microsoft.com/office/powerpoint/2010/main" val="34131136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https://en.wikipedia.org/wiki/Nellie_Melba</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https://cv.vic.gov.au/stories/creative-life/dame-nellie-melba/signed-photograph-of-nellie-melba-as-desdemona-in-otello-1924/</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u="none"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5"/>
              </a:rPr>
              <a:t>https://en.wikipedia.org/wiki/Australian_one-hundred-dollar_note</a:t>
            </a: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28</a:t>
            </a:fld>
            <a:endParaRPr lang="en-AU" dirty="0"/>
          </a:p>
        </p:txBody>
      </p:sp>
    </p:spTree>
    <p:extLst>
      <p:ext uri="{BB962C8B-B14F-4D97-AF65-F5344CB8AC3E}">
        <p14:creationId xmlns:p14="http://schemas.microsoft.com/office/powerpoint/2010/main" val="3111913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kern="1200" dirty="0">
                <a:solidFill>
                  <a:schemeClr val="tx1"/>
                </a:solidFill>
                <a:effectLst/>
                <a:latin typeface="+mn-lt"/>
                <a:ea typeface="+mn-ea"/>
                <a:cs typeface="+mn-cs"/>
              </a:rPr>
              <a:t> </a:t>
            </a:r>
            <a:r>
              <a:rPr lang="en-AU" sz="1200" u="sng" kern="1200" dirty="0">
                <a:solidFill>
                  <a:schemeClr val="tx1"/>
                </a:solidFill>
                <a:effectLst/>
                <a:latin typeface="+mn-lt"/>
                <a:ea typeface="+mn-ea"/>
                <a:cs typeface="+mn-cs"/>
                <a:hlinkClick r:id="rId3"/>
              </a:rPr>
              <a:t>http://www.turosshead.org/Pages/EvaMylott.htm</a:t>
            </a:r>
            <a:endParaRPr lang="en-AU" sz="1200" u="sng" kern="1200" dirty="0">
              <a:solidFill>
                <a:schemeClr val="tx1"/>
              </a:solidFill>
              <a:effectLst/>
              <a:latin typeface="+mn-lt"/>
              <a:ea typeface="+mn-ea"/>
              <a:cs typeface="+mn-cs"/>
            </a:endParaRPr>
          </a:p>
          <a:p>
            <a:pPr marL="228600" indent="-228600">
              <a:buAutoNum type="arabicPeriod"/>
            </a:pPr>
            <a:endParaRPr lang="en-AU" sz="1200" u="sng"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4"/>
              </a:rPr>
              <a:t>https://en.wikipedia.org/wiki/Eva_Mylott</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29</a:t>
            </a:fld>
            <a:endParaRPr lang="en-AU" dirty="0"/>
          </a:p>
        </p:txBody>
      </p:sp>
    </p:spTree>
    <p:extLst>
      <p:ext uri="{BB962C8B-B14F-4D97-AF65-F5344CB8AC3E}">
        <p14:creationId xmlns:p14="http://schemas.microsoft.com/office/powerpoint/2010/main" val="20745278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AU" sz="1200" u="sng" kern="1200" dirty="0">
                <a:solidFill>
                  <a:schemeClr val="tx1"/>
                </a:solidFill>
                <a:effectLst/>
                <a:latin typeface="+mn-lt"/>
                <a:ea typeface="+mn-ea"/>
                <a:cs typeface="+mn-cs"/>
                <a:hlinkClick r:id="rId3"/>
              </a:rPr>
              <a:t>https://en.wikipedia.org/wiki/John_Ralston_(baritone)</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30</a:t>
            </a:fld>
            <a:endParaRPr lang="en-AU" dirty="0"/>
          </a:p>
        </p:txBody>
      </p:sp>
    </p:spTree>
    <p:extLst>
      <p:ext uri="{BB962C8B-B14F-4D97-AF65-F5344CB8AC3E}">
        <p14:creationId xmlns:p14="http://schemas.microsoft.com/office/powerpoint/2010/main" val="3951014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900" u="sng" kern="1200" dirty="0">
                <a:solidFill>
                  <a:schemeClr val="tx1"/>
                </a:solidFill>
                <a:effectLst/>
                <a:latin typeface="+mn-lt"/>
                <a:ea typeface="+mn-ea"/>
                <a:cs typeface="+mn-cs"/>
                <a:hlinkClick r:id="rId3"/>
              </a:rPr>
              <a:t>https://www.britannica.com/biography/Joan-Sutherland</a:t>
            </a:r>
            <a:endParaRPr lang="en-AU" sz="900" kern="1200" dirty="0">
              <a:solidFill>
                <a:schemeClr val="tx1"/>
              </a:solidFill>
              <a:effectLst/>
              <a:latin typeface="+mn-lt"/>
              <a:ea typeface="+mn-ea"/>
              <a:cs typeface="+mn-cs"/>
            </a:endParaRPr>
          </a:p>
          <a:p>
            <a:endParaRPr lang="en-US" dirty="0"/>
          </a:p>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2. </a:t>
            </a:r>
            <a:r>
              <a:rPr lang="en-AU" sz="1200" u="sng" dirty="0">
                <a:ln>
                  <a:noFill/>
                </a:ln>
                <a:solidFill>
                  <a:srgbClr val="000000"/>
                </a:solidFill>
                <a:effectLst/>
                <a:latin typeface="Calibri" panose="020F0502020204030204" pitchFamily="34" charset="0"/>
                <a:ea typeface="Arial Unicode MS"/>
                <a:cs typeface="Arial Unicode MS"/>
                <a:hlinkClick r:id="rId4"/>
              </a:rPr>
              <a:t>https://d2kdkfqxnvpuu9.cloudfront.net/images/big/67661.jpg?1386697312</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4</a:t>
            </a:fld>
            <a:endParaRPr lang="en-AU" dirty="0"/>
          </a:p>
        </p:txBody>
      </p:sp>
    </p:spTree>
    <p:extLst>
      <p:ext uri="{BB962C8B-B14F-4D97-AF65-F5344CB8AC3E}">
        <p14:creationId xmlns:p14="http://schemas.microsoft.com/office/powerpoint/2010/main" val="380252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https://www.smh.com.au/national/choirboy-start-for-operas-high-priest-20110513-1em78.html</a:t>
            </a:r>
            <a:endParaRPr lang="en-AU" sz="1200" u="sng" kern="1200" dirty="0">
              <a:solidFill>
                <a:schemeClr val="tx1"/>
              </a:solidFill>
              <a:effectLst/>
              <a:latin typeface="+mn-lt"/>
              <a:ea typeface="+mn-ea"/>
              <a:cs typeface="+mn-c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200" kern="1200" dirty="0">
              <a:solidFill>
                <a:schemeClr val="tx1"/>
              </a:solidFill>
              <a:effectLst/>
              <a:latin typeface="+mn-lt"/>
              <a:ea typeface="+mn-ea"/>
              <a:cs typeface="+mn-c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4"/>
              </a:rPr>
              <a:t>https://artsandculture.google.com/asset/stephen-bennett-and-donald-shanks-in-don-giovanni-opera-australia/7AH-z72BW-RzhQ?hl=en</a:t>
            </a:r>
            <a:endParaRPr lang="en-AU" sz="1200" u="sng" dirty="0">
              <a:ln>
                <a:noFill/>
              </a:ln>
              <a:solidFill>
                <a:srgbClr val="000000"/>
              </a:solidFill>
              <a:effectLst/>
              <a:latin typeface="Calibri" panose="020F0502020204030204" pitchFamily="34" charset="0"/>
              <a:ea typeface="Arial Unicode MS"/>
              <a:cs typeface="Arial Unicode MS"/>
              <a:hlinkClick r:id="rId5"/>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200" u="sng" dirty="0">
              <a:ln>
                <a:noFill/>
              </a:ln>
              <a:solidFill>
                <a:srgbClr val="000000"/>
              </a:solidFill>
              <a:effectLst/>
              <a:latin typeface="Calibri" panose="020F0502020204030204" pitchFamily="34" charset="0"/>
              <a:ea typeface="Arial Unicode MS"/>
              <a:cs typeface="Arial Unicode MS"/>
              <a:hlinkClick r:id="rId5"/>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5"/>
              </a:rPr>
              <a:t>https://www.limelightmagazine.com.au/wp-content/uploads/2014/08/DonaldShanks.jpg</a:t>
            </a:r>
            <a:endParaRPr lang="en-AU" sz="1200" u="sng" dirty="0">
              <a:ln>
                <a:noFill/>
              </a:ln>
              <a:solidFill>
                <a:srgbClr val="000000"/>
              </a:solidFill>
              <a:effectLst/>
              <a:latin typeface="Calibri" panose="020F0502020204030204" pitchFamily="34" charset="0"/>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31</a:t>
            </a:fld>
            <a:endParaRPr lang="en-AU" dirty="0"/>
          </a:p>
        </p:txBody>
      </p:sp>
    </p:spTree>
    <p:extLst>
      <p:ext uri="{BB962C8B-B14F-4D97-AF65-F5344CB8AC3E}">
        <p14:creationId xmlns:p14="http://schemas.microsoft.com/office/powerpoint/2010/main" val="6982482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https://talesoftessitura.wordpress.com/2018/01/05/my-favourite-opera-singers-joan-sutherland/</a:t>
            </a:r>
            <a:r>
              <a:rPr lang="en-AU" dirty="0">
                <a:effectLst/>
              </a:rPr>
              <a:t> </a:t>
            </a: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u="sng" kern="1200" dirty="0">
              <a:solidFill>
                <a:schemeClr val="tx1"/>
              </a:solidFill>
              <a:effectLst/>
              <a:latin typeface="+mn-lt"/>
              <a:ea typeface="+mn-ea"/>
              <a:cs typeface="+mn-cs"/>
              <a:hlinkClick r:id="rId4"/>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5"/>
              </a:rPr>
              <a:t>https://www.lyricopera.org/about-lyric-opera/legends-of-lyric/dame-joan-sutherland/</a:t>
            </a:r>
            <a:endParaRPr lang="en-AU" sz="1200" kern="1200" dirty="0">
              <a:solidFill>
                <a:schemeClr val="tx1"/>
              </a:solidFill>
              <a:effectLst/>
              <a:latin typeface="+mn-lt"/>
              <a:ea typeface="+mn-ea"/>
              <a:cs typeface="+mn-c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u="sng" kern="1200" dirty="0">
              <a:solidFill>
                <a:schemeClr val="tx1"/>
              </a:solidFill>
              <a:effectLst/>
              <a:latin typeface="+mn-lt"/>
              <a:ea typeface="+mn-ea"/>
              <a:cs typeface="+mn-cs"/>
              <a:hlinkClick r:id="rId4"/>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4"/>
              </a:rPr>
              <a:t>https://www.youtube.com/watch?v=zwBUPYkRFBM</a:t>
            </a:r>
            <a:endParaRPr lang="en-AU" sz="1200" u="sng"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32</a:t>
            </a:fld>
            <a:endParaRPr lang="en-AU" dirty="0"/>
          </a:p>
        </p:txBody>
      </p:sp>
    </p:spTree>
    <p:extLst>
      <p:ext uri="{BB962C8B-B14F-4D97-AF65-F5344CB8AC3E}">
        <p14:creationId xmlns:p14="http://schemas.microsoft.com/office/powerpoint/2010/main" val="1884306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3"/>
              </a:rPr>
              <a:t>https://www.youtube.com/watch?v=LdE_z1DNtig</a:t>
            </a:r>
            <a:endParaRPr lang="en-AU" sz="1200" dirty="0">
              <a:ln>
                <a:noFill/>
              </a:ln>
              <a:solidFill>
                <a:srgbClr val="000000"/>
              </a:solidFill>
              <a:effectLst/>
              <a:latin typeface="Helvetica Neue"/>
              <a:ea typeface="Arial Unicode MS"/>
              <a:cs typeface="Arial Unicode MS"/>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endParaRPr lang="en-AU" sz="1200" u="sng" dirty="0">
              <a:ln>
                <a:noFill/>
              </a:ln>
              <a:solidFill>
                <a:srgbClr val="000000"/>
              </a:solidFill>
              <a:effectLst/>
              <a:latin typeface="Calibri" panose="020F0502020204030204" pitchFamily="34" charset="0"/>
              <a:ea typeface="Arial Unicode MS"/>
              <a:cs typeface="Arial Unicode MS"/>
              <a:hlinkClick r:id="rId4"/>
            </a:endParaRPr>
          </a:p>
          <a:p>
            <a:pPr marL="228600" marR="0" lvl="0" indent="-2286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4"/>
              </a:rPr>
              <a:t>https://www.youtube.com/watch?v=r9wWBK5VgxA</a:t>
            </a:r>
            <a:endParaRPr lang="en-AU" sz="1200" u="sng" dirty="0">
              <a:ln>
                <a:noFill/>
              </a:ln>
              <a:solidFill>
                <a:srgbClr val="000000"/>
              </a:solidFill>
              <a:effectLst/>
              <a:latin typeface="Calibri" panose="020F0502020204030204" pitchFamily="34" charset="0"/>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33</a:t>
            </a:fld>
            <a:endParaRPr lang="en-AU" dirty="0"/>
          </a:p>
        </p:txBody>
      </p:sp>
    </p:spTree>
    <p:extLst>
      <p:ext uri="{BB962C8B-B14F-4D97-AF65-F5344CB8AC3E}">
        <p14:creationId xmlns:p14="http://schemas.microsoft.com/office/powerpoint/2010/main" val="7426284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3"/>
              </a:rPr>
              <a:t>https://opera.org.au/artists/anthony-warlow</a:t>
            </a:r>
            <a:r>
              <a:rPr lang="en-AU" sz="1200" dirty="0">
                <a:effectLst/>
              </a:rPr>
              <a:t> </a:t>
            </a: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endParaRPr lang="en-AU" sz="1200" dirty="0">
              <a:effectLst/>
            </a:endParaRP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r>
              <a:rPr lang="en-AU" sz="1200" u="sng" kern="1200" dirty="0">
                <a:solidFill>
                  <a:schemeClr val="tx1"/>
                </a:solidFill>
                <a:effectLst/>
                <a:latin typeface="+mn-lt"/>
                <a:ea typeface="+mn-ea"/>
                <a:cs typeface="+mn-cs"/>
                <a:hlinkClick r:id="rId4"/>
              </a:rPr>
              <a:t>https://www.abc.net.au/news/2007-10-23/anthony-warlow-and-ana-marina-perform-during-the/707128?nw=0</a:t>
            </a:r>
            <a:r>
              <a:rPr lang="en-AU" dirty="0">
                <a:effectLst/>
              </a:rPr>
              <a:t> </a:t>
            </a:r>
          </a:p>
          <a:p>
            <a:pPr marL="342900" marR="0" lvl="0" indent="-342900" algn="l" defTabSz="838139" rtl="0" eaLnBrk="1" fontAlgn="auto" latinLnBrk="0" hangingPunct="1">
              <a:lnSpc>
                <a:spcPct val="100000"/>
              </a:lnSpc>
              <a:spcBef>
                <a:spcPts val="800"/>
              </a:spcBef>
              <a:spcAft>
                <a:spcPts val="0"/>
              </a:spcAft>
              <a:buClrTx/>
              <a:buSzTx/>
              <a:buFontTx/>
              <a:buAutoNum type="arabicPeriod"/>
              <a:tabLst/>
              <a:defRPr/>
            </a:pPr>
            <a:endParaRPr lang="en-AU" sz="1200" kern="1200" dirty="0">
              <a:solidFill>
                <a:schemeClr val="tx1"/>
              </a:solidFill>
              <a:effectLst/>
              <a:latin typeface="+mn-lt"/>
              <a:ea typeface="+mn-ea"/>
              <a:cs typeface="+mn-cs"/>
            </a:endParaRPr>
          </a:p>
          <a:p>
            <a:pPr marL="342900" indent="-342900">
              <a:spcBef>
                <a:spcPts val="800"/>
              </a:spcBef>
              <a:buAutoNum type="arabicPeriod"/>
            </a:pPr>
            <a:endParaRPr lang="en-AU" sz="1200" u="sng" dirty="0">
              <a:ln>
                <a:noFill/>
              </a:ln>
              <a:solidFill>
                <a:srgbClr val="000000"/>
              </a:solidFill>
              <a:effectLst/>
              <a:latin typeface="Calibri" panose="020F0502020204030204" pitchFamily="34" charset="0"/>
              <a:ea typeface="Arial Unicode MS"/>
              <a:cs typeface="Arial Unicode MS"/>
              <a:hlinkClick r:id="rId5"/>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34</a:t>
            </a:fld>
            <a:endParaRPr lang="en-AU" dirty="0"/>
          </a:p>
        </p:txBody>
      </p:sp>
    </p:spTree>
    <p:extLst>
      <p:ext uri="{BB962C8B-B14F-4D97-AF65-F5344CB8AC3E}">
        <p14:creationId xmlns:p14="http://schemas.microsoft.com/office/powerpoint/2010/main" val="2086104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https://www.dailytelegraph.com.au/entertainment/arts/wizard-of-oz-star-anthony-warlow-on-why-he-never-stops-learning/news-story/916449a00f7e9a19a1f1cb9f80429bc9</a:t>
            </a:r>
            <a:r>
              <a:rPr lang="en-AU" dirty="0">
                <a:effectLst/>
              </a:rPr>
              <a:t> </a:t>
            </a:r>
          </a:p>
          <a:p>
            <a:pPr marL="228600" indent="-228600">
              <a:buAutoNum type="arabicPeriod"/>
            </a:pPr>
            <a:endParaRPr lang="en-AU" dirty="0">
              <a:effectLst/>
            </a:endParaRPr>
          </a:p>
          <a:p>
            <a:pPr marL="228600" indent="-228600">
              <a:buAutoNum type="arabicPeriod"/>
            </a:pPr>
            <a:r>
              <a:rPr lang="en-AU" sz="1200" u="sng" kern="1200" dirty="0">
                <a:solidFill>
                  <a:schemeClr val="tx1"/>
                </a:solidFill>
                <a:effectLst/>
                <a:latin typeface="+mn-lt"/>
                <a:ea typeface="+mn-ea"/>
                <a:cs typeface="+mn-cs"/>
                <a:hlinkClick r:id="rId4"/>
              </a:rPr>
              <a:t>https://www.heraldsun.com.au/entertainment/confidential/doctor-zhivago-was-made-for-anthony-warlow-and-now-it-heads-to-broadway/news-story/2854283d824e0029162895c5b2ac319e</a:t>
            </a:r>
            <a:r>
              <a:rPr lang="en-AU" dirty="0">
                <a:effectLst/>
              </a:rPr>
              <a:t> </a:t>
            </a:r>
          </a:p>
          <a:p>
            <a:pPr marL="228600" indent="-228600">
              <a:buAutoNum type="arabicPeriod"/>
            </a:pPr>
            <a:endParaRPr lang="en-AU" dirty="0">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5"/>
              </a:rPr>
              <a:t>https://simonparrismaninchair.com/2016/01/05/fiddler-on-the-roof-sneak-peek-melbourne-2015/</a:t>
            </a:r>
            <a:endParaRPr lang="en-AU" dirty="0">
              <a:effectLst/>
            </a:endParaRPr>
          </a:p>
          <a:p>
            <a:pPr marL="228600" indent="-228600">
              <a:buAutoNum type="arabicPeriod"/>
            </a:pPr>
            <a:endParaRPr lang="en-AU" dirty="0">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6"/>
              </a:rPr>
              <a:t>https://www.stagewhispers.com.au/news/anthony-warlow-and-gina-riley-sweeney-todd</a:t>
            </a:r>
            <a:endParaRPr lang="en-AU" sz="1200" u="sng" dirty="0">
              <a:ln>
                <a:noFill/>
              </a:ln>
              <a:solidFill>
                <a:srgbClr val="000000"/>
              </a:solidFill>
              <a:effectLst/>
              <a:latin typeface="Calibri" panose="020F0502020204030204" pitchFamily="34" charset="0"/>
              <a:ea typeface="Arial Unicode MS"/>
              <a:cs typeface="Arial Unicode M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AU" sz="1200" u="sng" dirty="0">
              <a:ln>
                <a:noFill/>
              </a:ln>
              <a:solidFill>
                <a:srgbClr val="000000"/>
              </a:solidFill>
              <a:effectLst/>
              <a:latin typeface="Calibri" panose="020F0502020204030204" pitchFamily="34" charset="0"/>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35</a:t>
            </a:fld>
            <a:endParaRPr lang="en-AU" dirty="0"/>
          </a:p>
        </p:txBody>
      </p:sp>
    </p:spTree>
    <p:extLst>
      <p:ext uri="{BB962C8B-B14F-4D97-AF65-F5344CB8AC3E}">
        <p14:creationId xmlns:p14="http://schemas.microsoft.com/office/powerpoint/2010/main" val="18753671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3"/>
              </a:rPr>
              <a:t>http://www.rpac.com.au/pages/performances.aspx?PerfID=516</a:t>
            </a:r>
            <a:endParaRPr lang="en-AU" sz="1200" dirty="0">
              <a:ln>
                <a:noFill/>
              </a:ln>
              <a:solidFill>
                <a:srgbClr val="000000"/>
              </a:solidFill>
              <a:effectLst/>
              <a:latin typeface="Helvetica Neue"/>
              <a:ea typeface="Arial Unicode MS"/>
              <a:cs typeface="Arial Unicode MS"/>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endParaRPr lang="en-AU" sz="1200" u="sng" dirty="0">
              <a:ln>
                <a:noFill/>
              </a:ln>
              <a:solidFill>
                <a:srgbClr val="000000"/>
              </a:solidFill>
              <a:effectLst/>
              <a:latin typeface="Calibri" panose="020F0502020204030204" pitchFamily="34" charset="0"/>
              <a:ea typeface="Arial Unicode MS"/>
              <a:cs typeface="Arial Unicode MS"/>
              <a:hlinkClick r:id="rId4"/>
            </a:endParaRPr>
          </a:p>
          <a:p>
            <a:pPr marL="342900" marR="0" lvl="0" indent="-342900" algn="l" defTabSz="838139" rtl="0" eaLnBrk="1" fontAlgn="auto" latinLnBrk="0" hangingPunct="1">
              <a:lnSpc>
                <a:spcPct val="100000"/>
              </a:lnSpc>
              <a:spcBef>
                <a:spcPts val="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4"/>
              </a:rPr>
              <a:t>https://classicsdirect.com.au/from-melb-to-sutherland/</a:t>
            </a:r>
            <a:endParaRPr lang="en-AU" sz="1200" u="sng" dirty="0">
              <a:ln>
                <a:noFill/>
              </a:ln>
              <a:solidFill>
                <a:srgbClr val="000000"/>
              </a:solidFill>
              <a:effectLst/>
              <a:latin typeface="Calibri" panose="020F0502020204030204" pitchFamily="34" charset="0"/>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36</a:t>
            </a:fld>
            <a:endParaRPr lang="en-AU" dirty="0"/>
          </a:p>
        </p:txBody>
      </p:sp>
    </p:spTree>
    <p:extLst>
      <p:ext uri="{BB962C8B-B14F-4D97-AF65-F5344CB8AC3E}">
        <p14:creationId xmlns:p14="http://schemas.microsoft.com/office/powerpoint/2010/main" val="4140973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1. </a:t>
            </a:r>
            <a:r>
              <a:rPr lang="en-AU" sz="1200" u="sng" kern="1200" dirty="0">
                <a:solidFill>
                  <a:schemeClr val="tx1"/>
                </a:solidFill>
                <a:effectLst/>
                <a:latin typeface="+mn-lt"/>
                <a:ea typeface="+mn-ea"/>
                <a:cs typeface="+mn-cs"/>
                <a:hlinkClick r:id="rId3"/>
              </a:rPr>
              <a:t>http://www.theoperablog.com/obituary-robert-allman-obe-am/</a:t>
            </a:r>
            <a:endParaRPr lang="en-AU" sz="1200" kern="1200" dirty="0">
              <a:solidFill>
                <a:schemeClr val="tx1"/>
              </a:solidFill>
              <a:effectLst/>
              <a:latin typeface="+mn-lt"/>
              <a:ea typeface="+mn-ea"/>
              <a:cs typeface="+mn-cs"/>
            </a:endParaRPr>
          </a:p>
          <a:p>
            <a:endParaRPr lang="en-US" dirty="0"/>
          </a:p>
          <a:p>
            <a:pPr marL="0" marR="0" lvl="0" indent="0" algn="l" defTabSz="838139" rtl="0" eaLnBrk="1" fontAlgn="auto" latinLnBrk="0" hangingPunct="1">
              <a:lnSpc>
                <a:spcPct val="100000"/>
              </a:lnSpc>
              <a:spcBef>
                <a:spcPts val="0"/>
              </a:spcBef>
              <a:spcAft>
                <a:spcPts val="0"/>
              </a:spcAft>
              <a:buClrTx/>
              <a:buSzTx/>
              <a:buFontTx/>
              <a:buNone/>
              <a:tabLst/>
              <a:defRPr/>
            </a:pPr>
            <a:r>
              <a:rPr lang="en-US" dirty="0"/>
              <a:t>2. </a:t>
            </a:r>
            <a:r>
              <a:rPr lang="en-AU" sz="1200" u="sng" kern="1200" dirty="0">
                <a:solidFill>
                  <a:schemeClr val="tx1"/>
                </a:solidFill>
                <a:effectLst/>
                <a:latin typeface="+mn-lt"/>
                <a:ea typeface="+mn-ea"/>
                <a:cs typeface="+mn-cs"/>
                <a:hlinkClick r:id="rId3"/>
              </a:rPr>
              <a:t>http://www.theoperablog.com/obituary-robert-allman-obe-am/</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5</a:t>
            </a:fld>
            <a:endParaRPr lang="en-AU" dirty="0"/>
          </a:p>
        </p:txBody>
      </p:sp>
    </p:spTree>
    <p:extLst>
      <p:ext uri="{BB962C8B-B14F-4D97-AF65-F5344CB8AC3E}">
        <p14:creationId xmlns:p14="http://schemas.microsoft.com/office/powerpoint/2010/main" val="1733032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hlinkClick r:id="rId3"/>
              </a:rPr>
              <a:t>https://www.discogs.com/fr/artist/1038046-Marie-Angel</a:t>
            </a:r>
            <a:endParaRPr lang="en-AU" dirty="0"/>
          </a:p>
          <a:p>
            <a:pPr marL="228600" indent="-228600">
              <a:buAutoNum type="arabicPeriod"/>
            </a:pPr>
            <a:endParaRPr lang="en-AU" dirty="0"/>
          </a:p>
          <a:p>
            <a:pPr marL="228600" indent="-228600">
              <a:buAutoNum type="arabicPeriod"/>
            </a:pPr>
            <a:r>
              <a:rPr lang="en-AU" dirty="0">
                <a:hlinkClick r:id="rId4"/>
              </a:rPr>
              <a:t>https://mubi.com/cast/marie-angel</a:t>
            </a:r>
            <a:endParaRPr lang="en-US" dirty="0"/>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6</a:t>
            </a:fld>
            <a:endParaRPr lang="en-AU" dirty="0"/>
          </a:p>
        </p:txBody>
      </p:sp>
    </p:spTree>
    <p:extLst>
      <p:ext uri="{BB962C8B-B14F-4D97-AF65-F5344CB8AC3E}">
        <p14:creationId xmlns:p14="http://schemas.microsoft.com/office/powerpoint/2010/main" val="1454937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https://en.wikipedia.org/wiki/Florence_Austral</a:t>
            </a:r>
            <a:endParaRPr lang="en-AU" sz="1200" u="sng" kern="1200" dirty="0">
              <a:solidFill>
                <a:schemeClr val="tx1"/>
              </a:solidFill>
              <a:effectLst/>
              <a:latin typeface="+mn-lt"/>
              <a:ea typeface="+mn-ea"/>
              <a:cs typeface="+mn-cs"/>
            </a:endParaRPr>
          </a:p>
          <a:p>
            <a:pPr marL="228600" indent="-228600">
              <a:buAutoNum type="arabicPeriod"/>
            </a:pPr>
            <a:endParaRPr lang="en-AU" sz="1200" u="none" kern="1200" dirty="0">
              <a:solidFill>
                <a:schemeClr val="tx1"/>
              </a:solidFill>
              <a:effectLst/>
              <a:latin typeface="+mn-lt"/>
              <a:ea typeface="+mn-ea"/>
              <a:cs typeface="+mn-cs"/>
            </a:endParaRPr>
          </a:p>
          <a:p>
            <a:pPr marL="228600" indent="-228600">
              <a:buAutoNum type="arabicPeriod"/>
            </a:pPr>
            <a:r>
              <a:rPr lang="en-AU" sz="1200" u="sng" kern="1200" dirty="0">
                <a:solidFill>
                  <a:schemeClr val="tx1"/>
                </a:solidFill>
                <a:effectLst/>
                <a:latin typeface="+mn-lt"/>
                <a:ea typeface="+mn-ea"/>
                <a:cs typeface="+mn-cs"/>
                <a:hlinkClick r:id="rId4"/>
              </a:rPr>
              <a:t>https://www.nma.gov.au/exhibitions/glorious-days/music-films/florence-austral</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7</a:t>
            </a:fld>
            <a:endParaRPr lang="en-AU" dirty="0"/>
          </a:p>
        </p:txBody>
      </p:sp>
    </p:spTree>
    <p:extLst>
      <p:ext uri="{BB962C8B-B14F-4D97-AF65-F5344CB8AC3E}">
        <p14:creationId xmlns:p14="http://schemas.microsoft.com/office/powerpoint/2010/main" val="1001170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AU" sz="1200" u="sng" kern="1200" dirty="0">
                <a:solidFill>
                  <a:schemeClr val="tx1"/>
                </a:solidFill>
                <a:effectLst/>
                <a:latin typeface="+mn-lt"/>
                <a:ea typeface="+mn-ea"/>
                <a:cs typeface="+mn-cs"/>
                <a:hlinkClick r:id="rId3"/>
              </a:rPr>
              <a:t>https://artsandculture.google.com/entity/maroochy-barambah/m04ybjx1</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8</a:t>
            </a:fld>
            <a:endParaRPr lang="en-AU" dirty="0"/>
          </a:p>
        </p:txBody>
      </p:sp>
    </p:spTree>
    <p:extLst>
      <p:ext uri="{BB962C8B-B14F-4D97-AF65-F5344CB8AC3E}">
        <p14:creationId xmlns:p14="http://schemas.microsoft.com/office/powerpoint/2010/main" val="2293234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sz="1200" u="sng" kern="1200" dirty="0">
                <a:solidFill>
                  <a:schemeClr val="tx1"/>
                </a:solidFill>
                <a:effectLst/>
                <a:latin typeface="+mn-lt"/>
                <a:ea typeface="+mn-ea"/>
                <a:cs typeface="+mn-cs"/>
                <a:hlinkClick r:id="rId3"/>
              </a:rPr>
              <a:t>https://en.wikipedia.org/wiki/John_Brownlee_(baritone)</a:t>
            </a:r>
            <a:endParaRPr lang="en-AU" sz="1200" u="sng" kern="1200" dirty="0">
              <a:solidFill>
                <a:schemeClr val="tx1"/>
              </a:solidFill>
              <a:effectLst/>
              <a:latin typeface="+mn-lt"/>
              <a:ea typeface="+mn-ea"/>
              <a:cs typeface="+mn-cs"/>
            </a:endParaRPr>
          </a:p>
          <a:p>
            <a:pPr marL="228600" indent="-228600">
              <a:buAutoNum type="arabicPeriod"/>
            </a:pPr>
            <a:endParaRPr lang="en-AU" sz="1200" u="none" kern="1200" dirty="0">
              <a:solidFill>
                <a:schemeClr val="tx1"/>
              </a:solidFill>
              <a:effectLst/>
              <a:latin typeface="+mn-lt"/>
              <a:ea typeface="+mn-ea"/>
              <a:cs typeface="+mn-cs"/>
            </a:endParaRPr>
          </a:p>
          <a:p>
            <a:pPr marL="228600" indent="-228600">
              <a:buAutoNum type="arabicPeriod"/>
            </a:pPr>
            <a:r>
              <a:rPr lang="en-AU" sz="1200" u="sng" kern="1200" dirty="0">
                <a:solidFill>
                  <a:schemeClr val="tx1"/>
                </a:solidFill>
                <a:effectLst/>
                <a:latin typeface="+mn-lt"/>
                <a:ea typeface="+mn-ea"/>
                <a:cs typeface="+mn-cs"/>
                <a:hlinkClick r:id="rId4"/>
              </a:rPr>
              <a:t>http://forgottenoperasingers.blogspot.com/2016/10/john-brownlee-baritone-geelong-victoria.html</a:t>
            </a:r>
            <a:endParaRPr lang="en-AU" sz="1200" kern="1200" dirty="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9</a:t>
            </a:fld>
            <a:endParaRPr lang="en-AU" dirty="0"/>
          </a:p>
        </p:txBody>
      </p:sp>
    </p:spTree>
    <p:extLst>
      <p:ext uri="{BB962C8B-B14F-4D97-AF65-F5344CB8AC3E}">
        <p14:creationId xmlns:p14="http://schemas.microsoft.com/office/powerpoint/2010/main" val="507786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80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3"/>
              </a:rPr>
              <a:t>https://www.youtube.com/watch?v=AjdwkJIPetk</a:t>
            </a:r>
            <a:endParaRPr lang="en-AU" sz="12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800"/>
              </a:spcBef>
              <a:spcAft>
                <a:spcPts val="0"/>
              </a:spcAft>
              <a:buClrTx/>
              <a:buSzTx/>
              <a:buFontTx/>
              <a:buAutoNum type="arabicPeriod"/>
              <a:tabLst/>
              <a:defRPr/>
            </a:pPr>
            <a:endParaRPr lang="en-AU" sz="12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800"/>
              </a:spcBef>
              <a:spcAft>
                <a:spcPts val="0"/>
              </a:spcAft>
              <a:buClrTx/>
              <a:buSzTx/>
              <a:buFontTx/>
              <a:buAutoNum type="arabicPeriod"/>
              <a:tabLst/>
              <a:defRPr/>
            </a:pPr>
            <a:r>
              <a:rPr lang="en-AU" sz="1800" u="sng" dirty="0">
                <a:ln>
                  <a:noFill/>
                </a:ln>
                <a:solidFill>
                  <a:srgbClr val="000000"/>
                </a:solidFill>
                <a:effectLst/>
                <a:latin typeface="Calibri" panose="020F0502020204030204" pitchFamily="34" charset="0"/>
                <a:ea typeface="Arial Unicode MS"/>
                <a:cs typeface="Arial Unicode MS"/>
                <a:hlinkClick r:id="rId4"/>
              </a:rPr>
              <a:t>https://www.discogs.com/Jacques-Offenbach-Sadlers-Wells-Opera-Company-Alexander-Faris-Jon-Weaving-Eric-Shilling-June-Bronhil/release/5594296</a:t>
            </a:r>
            <a:endParaRPr lang="en-AU"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80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800"/>
              </a:spcBef>
              <a:spcAft>
                <a:spcPts val="0"/>
              </a:spcAft>
              <a:buClrTx/>
              <a:buSzTx/>
              <a:buFontTx/>
              <a:buAutoNum type="arabicPeriod"/>
              <a:tabLst/>
              <a:defRPr/>
            </a:pPr>
            <a:r>
              <a:rPr lang="en-AU" sz="1200" u="sng" dirty="0">
                <a:ln>
                  <a:noFill/>
                </a:ln>
                <a:solidFill>
                  <a:srgbClr val="000000"/>
                </a:solidFill>
                <a:effectLst/>
                <a:latin typeface="Calibri" panose="020F0502020204030204" pitchFamily="34" charset="0"/>
                <a:ea typeface="Arial Unicode MS"/>
                <a:cs typeface="Arial Unicode MS"/>
                <a:hlinkClick r:id="rId5"/>
              </a:rPr>
              <a:t>https://i.ebayimg.com/images/g/wr8AAOSw6n5Xqq2m/s-l300.jpg</a:t>
            </a:r>
            <a:endParaRPr lang="en-AU" sz="12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200" u="sng" dirty="0">
              <a:ln>
                <a:noFill/>
              </a:ln>
              <a:solidFill>
                <a:srgbClr val="000000"/>
              </a:solidFill>
              <a:effectLst/>
              <a:latin typeface="Calibri" panose="020F0502020204030204" pitchFamily="34" charset="0"/>
              <a:ea typeface="Arial Unicode MS"/>
              <a:cs typeface="Arial Unicode MS"/>
              <a:hlinkClick r:id="rId6"/>
            </a:endParaRPr>
          </a:p>
          <a:p>
            <a:pPr marL="342900" indent="-342900">
              <a:spcBef>
                <a:spcPts val="800"/>
              </a:spcBef>
              <a:buAutoNum type="arabicPeriod"/>
            </a:pPr>
            <a:r>
              <a:rPr lang="en-AU" sz="1200" u="sng" dirty="0">
                <a:ln>
                  <a:noFill/>
                </a:ln>
                <a:solidFill>
                  <a:srgbClr val="000000"/>
                </a:solidFill>
                <a:effectLst/>
                <a:latin typeface="Calibri" panose="020F0502020204030204" pitchFamily="34" charset="0"/>
                <a:ea typeface="Arial Unicode MS"/>
                <a:cs typeface="Arial Unicode MS"/>
                <a:hlinkClick r:id="rId6"/>
              </a:rPr>
              <a:t>https://i.ytimg.com/vi/6o9ejz73PZ0/maxresdefault.jpg</a:t>
            </a:r>
            <a:endParaRPr lang="en-AU" sz="12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200" u="sng" dirty="0">
              <a:ln>
                <a:noFill/>
              </a:ln>
              <a:solidFill>
                <a:srgbClr val="000000"/>
              </a:solidFill>
              <a:effectLst/>
              <a:latin typeface="Calibri" panose="020F0502020204030204" pitchFamily="34" charset="0"/>
              <a:ea typeface="Arial Unicode MS"/>
              <a:cs typeface="Arial Unicode MS"/>
            </a:endParaRPr>
          </a:p>
          <a:p>
            <a:pPr marL="342900" indent="-342900">
              <a:spcBef>
                <a:spcPts val="800"/>
              </a:spcBef>
              <a:buAutoNum type="arabicPeriod"/>
            </a:pPr>
            <a:endParaRPr lang="en-AU" sz="1200" u="sng" dirty="0">
              <a:ln>
                <a:noFill/>
              </a:ln>
              <a:solidFill>
                <a:srgbClr val="000000"/>
              </a:solidFill>
              <a:effectLst/>
              <a:latin typeface="Calibri" panose="020F0502020204030204" pitchFamily="34" charset="0"/>
              <a:ea typeface="Arial Unicode MS"/>
              <a:cs typeface="Arial Unicode MS"/>
            </a:endParaRPr>
          </a:p>
          <a:p>
            <a:pPr>
              <a:spcBef>
                <a:spcPts val="800"/>
              </a:spcBef>
            </a:pPr>
            <a:r>
              <a:rPr lang="en-AU" sz="1200" dirty="0">
                <a:ln>
                  <a:noFill/>
                </a:ln>
                <a:solidFill>
                  <a:srgbClr val="000000"/>
                </a:solidFill>
                <a:effectLst/>
                <a:latin typeface="Calibri" panose="020F0502020204030204" pitchFamily="34" charset="0"/>
                <a:ea typeface="Arial Unicode MS"/>
                <a:cs typeface="Arial Unicode MS"/>
              </a:rPr>
              <a:t> </a:t>
            </a:r>
            <a:endParaRPr lang="en-AU" sz="1200" dirty="0">
              <a:ln>
                <a:noFill/>
              </a:ln>
              <a:solidFill>
                <a:srgbClr val="000000"/>
              </a:solidFill>
              <a:effectLst/>
              <a:latin typeface="Helvetica Neue"/>
              <a:ea typeface="Arial Unicode MS"/>
              <a:cs typeface="Arial Unicode MS"/>
            </a:endParaRPr>
          </a:p>
          <a:p>
            <a:endParaRPr lang="en-AU" dirty="0"/>
          </a:p>
        </p:txBody>
      </p:sp>
      <p:sp>
        <p:nvSpPr>
          <p:cNvPr id="4" name="Slide Number Placeholder 3"/>
          <p:cNvSpPr>
            <a:spLocks noGrp="1"/>
          </p:cNvSpPr>
          <p:nvPr>
            <p:ph type="sldNum" sz="quarter" idx="5"/>
          </p:nvPr>
        </p:nvSpPr>
        <p:spPr/>
        <p:txBody>
          <a:bodyPr/>
          <a:lstStyle/>
          <a:p>
            <a:fld id="{D063A46F-FE18-4557-BA13-46DCC49F5CC1}" type="slidenum">
              <a:rPr lang="en-AU" smtClean="0"/>
              <a:t>10</a:t>
            </a:fld>
            <a:endParaRPr lang="en-AU" dirty="0"/>
          </a:p>
        </p:txBody>
      </p:sp>
    </p:spTree>
    <p:extLst>
      <p:ext uri="{BB962C8B-B14F-4D97-AF65-F5344CB8AC3E}">
        <p14:creationId xmlns:p14="http://schemas.microsoft.com/office/powerpoint/2010/main" val="556171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1750834"/>
            <a:ext cx="6451362" cy="3724546"/>
          </a:xfrm>
        </p:spPr>
        <p:txBody>
          <a:bodyPr anchor="b"/>
          <a:lstStyle>
            <a:lvl1pPr algn="ctr">
              <a:defRPr sz="4980"/>
            </a:lvl1pPr>
          </a:lstStyle>
          <a:p>
            <a:r>
              <a:rPr lang="en-US"/>
              <a:t>Click to edit Master title style</a:t>
            </a:r>
            <a:endParaRPr lang="en-US" dirty="0"/>
          </a:p>
        </p:txBody>
      </p:sp>
      <p:sp>
        <p:nvSpPr>
          <p:cNvPr id="3" name="Subtitle 2"/>
          <p:cNvSpPr>
            <a:spLocks noGrp="1"/>
          </p:cNvSpPr>
          <p:nvPr>
            <p:ph type="subTitle" idx="1"/>
          </p:nvPr>
        </p:nvSpPr>
        <p:spPr>
          <a:xfrm>
            <a:off x="948730" y="5619013"/>
            <a:ext cx="5692379" cy="2582912"/>
          </a:xfrm>
        </p:spPr>
        <p:txBody>
          <a:bodyPr/>
          <a:lstStyle>
            <a:lvl1pPr marL="0" indent="0" algn="ctr">
              <a:buNone/>
              <a:defRPr sz="1992"/>
            </a:lvl1pPr>
            <a:lvl2pPr marL="379476" indent="0" algn="ctr">
              <a:buNone/>
              <a:defRPr sz="1660"/>
            </a:lvl2pPr>
            <a:lvl3pPr marL="758952" indent="0" algn="ctr">
              <a:buNone/>
              <a:defRPr sz="1494"/>
            </a:lvl3pPr>
            <a:lvl4pPr marL="1138428" indent="0" algn="ctr">
              <a:buNone/>
              <a:defRPr sz="1328"/>
            </a:lvl4pPr>
            <a:lvl5pPr marL="1517904" indent="0" algn="ctr">
              <a:buNone/>
              <a:defRPr sz="1328"/>
            </a:lvl5pPr>
            <a:lvl6pPr marL="1897380" indent="0" algn="ctr">
              <a:buNone/>
              <a:defRPr sz="1328"/>
            </a:lvl6pPr>
            <a:lvl7pPr marL="2276856" indent="0" algn="ctr">
              <a:buNone/>
              <a:defRPr sz="1328"/>
            </a:lvl7pPr>
            <a:lvl8pPr marL="2656332" indent="0" algn="ctr">
              <a:buNone/>
              <a:defRPr sz="1328"/>
            </a:lvl8pPr>
            <a:lvl9pPr marL="3035808" indent="0" algn="ctr">
              <a:buNone/>
              <a:defRPr sz="132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3FF7CC-597E-4FB9-BD99-EB70CF9277E9}"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98812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4E67D-3732-4F5A-9219-F23C204F474D}"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84347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1478" y="569578"/>
            <a:ext cx="1636559" cy="9066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21802" y="569578"/>
            <a:ext cx="4814803" cy="906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7E481D-456F-4708-B2D3-26C851D3F543}"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44334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3D5018-92C5-486B-87EA-4665F00EA7F0}"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411732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7849" y="2667115"/>
            <a:ext cx="6546235" cy="4450138"/>
          </a:xfrm>
        </p:spPr>
        <p:txBody>
          <a:bodyPr anchor="b"/>
          <a:lstStyle>
            <a:lvl1pPr>
              <a:defRPr sz="4980"/>
            </a:lvl1pPr>
          </a:lstStyle>
          <a:p>
            <a:r>
              <a:rPr lang="en-US"/>
              <a:t>Click to edit Master title style</a:t>
            </a:r>
            <a:endParaRPr lang="en-US" dirty="0"/>
          </a:p>
        </p:txBody>
      </p:sp>
      <p:sp>
        <p:nvSpPr>
          <p:cNvPr id="3" name="Text Placeholder 2"/>
          <p:cNvSpPr>
            <a:spLocks noGrp="1"/>
          </p:cNvSpPr>
          <p:nvPr>
            <p:ph type="body" idx="1"/>
          </p:nvPr>
        </p:nvSpPr>
        <p:spPr>
          <a:xfrm>
            <a:off x="517849" y="7159353"/>
            <a:ext cx="6546235" cy="2340222"/>
          </a:xfrm>
        </p:spPr>
        <p:txBody>
          <a:bodyPr/>
          <a:lstStyle>
            <a:lvl1pPr marL="0" indent="0">
              <a:buNone/>
              <a:defRPr sz="1992">
                <a:solidFill>
                  <a:schemeClr val="tx1"/>
                </a:solidFill>
              </a:defRPr>
            </a:lvl1pPr>
            <a:lvl2pPr marL="379476" indent="0">
              <a:buNone/>
              <a:defRPr sz="1660">
                <a:solidFill>
                  <a:schemeClr val="tx1">
                    <a:tint val="75000"/>
                  </a:schemeClr>
                </a:solidFill>
              </a:defRPr>
            </a:lvl2pPr>
            <a:lvl3pPr marL="758952" indent="0">
              <a:buNone/>
              <a:defRPr sz="1494">
                <a:solidFill>
                  <a:schemeClr val="tx1">
                    <a:tint val="75000"/>
                  </a:schemeClr>
                </a:solidFill>
              </a:defRPr>
            </a:lvl3pPr>
            <a:lvl4pPr marL="1138428" indent="0">
              <a:buNone/>
              <a:defRPr sz="1328">
                <a:solidFill>
                  <a:schemeClr val="tx1">
                    <a:tint val="75000"/>
                  </a:schemeClr>
                </a:solidFill>
              </a:defRPr>
            </a:lvl4pPr>
            <a:lvl5pPr marL="1517904" indent="0">
              <a:buNone/>
              <a:defRPr sz="1328">
                <a:solidFill>
                  <a:schemeClr val="tx1">
                    <a:tint val="75000"/>
                  </a:schemeClr>
                </a:solidFill>
              </a:defRPr>
            </a:lvl5pPr>
            <a:lvl6pPr marL="1897380" indent="0">
              <a:buNone/>
              <a:defRPr sz="1328">
                <a:solidFill>
                  <a:schemeClr val="tx1">
                    <a:tint val="75000"/>
                  </a:schemeClr>
                </a:solidFill>
              </a:defRPr>
            </a:lvl6pPr>
            <a:lvl7pPr marL="2276856" indent="0">
              <a:buNone/>
              <a:defRPr sz="1328">
                <a:solidFill>
                  <a:schemeClr val="tx1">
                    <a:tint val="75000"/>
                  </a:schemeClr>
                </a:solidFill>
              </a:defRPr>
            </a:lvl7pPr>
            <a:lvl8pPr marL="2656332" indent="0">
              <a:buNone/>
              <a:defRPr sz="1328">
                <a:solidFill>
                  <a:schemeClr val="tx1">
                    <a:tint val="75000"/>
                  </a:schemeClr>
                </a:solidFill>
              </a:defRPr>
            </a:lvl8pPr>
            <a:lvl9pPr marL="3035808" indent="0">
              <a:buNone/>
              <a:defRPr sz="13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0AA150-5A5A-4074-87DE-3B1037EF42C1}" type="datetime1">
              <a:rPr lang="en-US" smtClean="0"/>
              <a:t>11/23/2020</a:t>
            </a:fld>
            <a:endParaRPr lang="en-US" dirty="0"/>
          </a:p>
        </p:txBody>
      </p:sp>
      <p:sp>
        <p:nvSpPr>
          <p:cNvPr id="5" name="Footer Placeholder 4"/>
          <p:cNvSpPr>
            <a:spLocks noGrp="1"/>
          </p:cNvSpPr>
          <p:nvPr>
            <p:ph type="ftr" sz="quarter" idx="11"/>
          </p:nvPr>
        </p:nvSpPr>
        <p:spPr/>
        <p:txBody>
          <a:bodyPr/>
          <a:lstStyle/>
          <a:p>
            <a:r>
              <a:rPr lang="en-US" dirty="0"/>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49026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21801"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42356"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430E5-9945-4B19-AD16-17F6766B0894}" type="datetime1">
              <a:rPr lang="en-US" smtClean="0"/>
              <a:t>11/23/2020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58569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790" y="569580"/>
            <a:ext cx="6546235" cy="20678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2791" y="2622536"/>
            <a:ext cx="3210857"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4" name="Content Placeholder 3"/>
          <p:cNvSpPr>
            <a:spLocks noGrp="1"/>
          </p:cNvSpPr>
          <p:nvPr>
            <p:ph sz="half" idx="2"/>
          </p:nvPr>
        </p:nvSpPr>
        <p:spPr>
          <a:xfrm>
            <a:off x="522791" y="3907801"/>
            <a:ext cx="3210857"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42356" y="2622536"/>
            <a:ext cx="3226670"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6" name="Content Placeholder 5"/>
          <p:cNvSpPr>
            <a:spLocks noGrp="1"/>
          </p:cNvSpPr>
          <p:nvPr>
            <p:ph sz="quarter" idx="4"/>
          </p:nvPr>
        </p:nvSpPr>
        <p:spPr>
          <a:xfrm>
            <a:off x="3842356" y="3907801"/>
            <a:ext cx="3226670"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8DD668-83B2-4651-9B99-6E64CD550CC8}" type="datetime1">
              <a:rPr lang="en-US" smtClean="0"/>
              <a:t>11/23/2020</a:t>
            </a:fld>
            <a:endParaRPr lang="en-US" dirty="0"/>
          </a:p>
        </p:txBody>
      </p:sp>
      <p:sp>
        <p:nvSpPr>
          <p:cNvPr id="8" name="Footer Placeholder 7"/>
          <p:cNvSpPr>
            <a:spLocks noGrp="1"/>
          </p:cNvSpPr>
          <p:nvPr>
            <p:ph type="ftr" sz="quarter" idx="11"/>
          </p:nvPr>
        </p:nvSpPr>
        <p:spPr/>
        <p:txBody>
          <a:bodyPr/>
          <a:lstStyle/>
          <a:p>
            <a:r>
              <a:rPr lang="en-US" dirty="0"/>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00218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45CA48-6C2A-4906-B782-42B863F0929F}" type="datetime1">
              <a:rPr lang="en-US" smtClean="0"/>
              <a:t>11/23/2020</a:t>
            </a:fld>
            <a:endParaRPr lang="en-US" dirty="0"/>
          </a:p>
        </p:txBody>
      </p:sp>
      <p:sp>
        <p:nvSpPr>
          <p:cNvPr id="4" name="Footer Placeholder 3"/>
          <p:cNvSpPr>
            <a:spLocks noGrp="1"/>
          </p:cNvSpPr>
          <p:nvPr>
            <p:ph type="ftr" sz="quarter" idx="11"/>
          </p:nvPr>
        </p:nvSpPr>
        <p:spPr/>
        <p:txBody>
          <a:bodyPr/>
          <a:lstStyle/>
          <a:p>
            <a:r>
              <a:rPr lang="en-US" dirty="0"/>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7729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B6C675-F073-43E8-8FE8-4BFAF90DA6F3}" type="datetime1">
              <a:rPr lang="en-US" smtClean="0"/>
              <a:t>11/23/2020</a:t>
            </a:fld>
            <a:endParaRPr lang="en-US" dirty="0"/>
          </a:p>
        </p:txBody>
      </p:sp>
      <p:sp>
        <p:nvSpPr>
          <p:cNvPr id="3" name="Footer Placeholder 2"/>
          <p:cNvSpPr>
            <a:spLocks noGrp="1"/>
          </p:cNvSpPr>
          <p:nvPr>
            <p:ph type="ftr" sz="quarter" idx="11"/>
          </p:nvPr>
        </p:nvSpPr>
        <p:spPr/>
        <p:txBody>
          <a:bodyPr/>
          <a:lstStyle/>
          <a:p>
            <a:r>
              <a:rPr lang="en-US" dirty="0"/>
              <a:t>Rotary Club of Canterbury: Let’s Stay Connected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05033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Content Placeholder 2"/>
          <p:cNvSpPr>
            <a:spLocks noGrp="1"/>
          </p:cNvSpPr>
          <p:nvPr>
            <p:ph idx="1"/>
          </p:nvPr>
        </p:nvSpPr>
        <p:spPr>
          <a:xfrm>
            <a:off x="3226670" y="1540340"/>
            <a:ext cx="3842355" cy="7602630"/>
          </a:xfrm>
        </p:spPr>
        <p:txBody>
          <a:bodyPr/>
          <a:lstStyle>
            <a:lvl1pPr>
              <a:defRPr sz="2656"/>
            </a:lvl1pPr>
            <a:lvl2pPr>
              <a:defRPr sz="2324"/>
            </a:lvl2pPr>
            <a:lvl3pPr>
              <a:defRPr sz="1992"/>
            </a:lvl3pPr>
            <a:lvl4pPr>
              <a:defRPr sz="1660"/>
            </a:lvl4pPr>
            <a:lvl5pPr>
              <a:defRPr sz="1660"/>
            </a:lvl5pPr>
            <a:lvl6pPr>
              <a:defRPr sz="1660"/>
            </a:lvl6pPr>
            <a:lvl7pPr>
              <a:defRPr sz="1660"/>
            </a:lvl7pPr>
            <a:lvl8pPr>
              <a:defRPr sz="1660"/>
            </a:lvl8pPr>
            <a:lvl9pPr>
              <a:defRPr sz="1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3F320836-9F1B-4350-9CF5-1A903307EDED}" type="datetime1">
              <a:rPr lang="en-US" smtClean="0"/>
              <a:t>11/23/2020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0002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Picture Placeholder 2"/>
          <p:cNvSpPr>
            <a:spLocks noGrp="1" noChangeAspect="1"/>
          </p:cNvSpPr>
          <p:nvPr>
            <p:ph type="pic" idx="1"/>
          </p:nvPr>
        </p:nvSpPr>
        <p:spPr>
          <a:xfrm>
            <a:off x="3226670" y="1540340"/>
            <a:ext cx="3842355" cy="7602630"/>
          </a:xfrm>
        </p:spPr>
        <p:txBody>
          <a:bodyPr anchor="t"/>
          <a:lstStyle>
            <a:lvl1pPr marL="0" indent="0">
              <a:buNone/>
              <a:defRPr sz="2656"/>
            </a:lvl1pPr>
            <a:lvl2pPr marL="379476" indent="0">
              <a:buNone/>
              <a:defRPr sz="2324"/>
            </a:lvl2pPr>
            <a:lvl3pPr marL="758952" indent="0">
              <a:buNone/>
              <a:defRPr sz="1992"/>
            </a:lvl3pPr>
            <a:lvl4pPr marL="1138428" indent="0">
              <a:buNone/>
              <a:defRPr sz="1660"/>
            </a:lvl4pPr>
            <a:lvl5pPr marL="1517904" indent="0">
              <a:buNone/>
              <a:defRPr sz="1660"/>
            </a:lvl5pPr>
            <a:lvl6pPr marL="1897380" indent="0">
              <a:buNone/>
              <a:defRPr sz="1660"/>
            </a:lvl6pPr>
            <a:lvl7pPr marL="2276856" indent="0">
              <a:buNone/>
              <a:defRPr sz="1660"/>
            </a:lvl7pPr>
            <a:lvl8pPr marL="2656332" indent="0">
              <a:buNone/>
              <a:defRPr sz="1660"/>
            </a:lvl8pPr>
            <a:lvl9pPr marL="3035808" indent="0">
              <a:buNone/>
              <a:defRPr sz="1660"/>
            </a:lvl9pPr>
          </a:lstStyle>
          <a:p>
            <a:r>
              <a:rPr lang="en-US" dirty="0"/>
              <a:t>Click icon to add picture</a:t>
            </a:r>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BB8ED0FB-4634-4EC0-9CD9-F3A8A7B777D5}" type="datetime1">
              <a:rPr lang="en-US" smtClean="0"/>
              <a:t>11/23/2020</a:t>
            </a:fld>
            <a:endParaRPr lang="en-US" dirty="0"/>
          </a:p>
        </p:txBody>
      </p:sp>
      <p:sp>
        <p:nvSpPr>
          <p:cNvPr id="6" name="Footer Placeholder 5"/>
          <p:cNvSpPr>
            <a:spLocks noGrp="1"/>
          </p:cNvSpPr>
          <p:nvPr>
            <p:ph type="ftr" sz="quarter" idx="11"/>
          </p:nvPr>
        </p:nvSpPr>
        <p:spPr/>
        <p:txBody>
          <a:bodyPr/>
          <a:lstStyle/>
          <a:p>
            <a:r>
              <a:rPr lang="en-US" dirty="0"/>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9687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802" y="569580"/>
            <a:ext cx="6546235" cy="20678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21801" y="9915615"/>
            <a:ext cx="1707714" cy="569578"/>
          </a:xfrm>
          <a:prstGeom prst="rect">
            <a:avLst/>
          </a:prstGeom>
        </p:spPr>
        <p:txBody>
          <a:bodyPr vert="horz" lIns="91440" tIns="45720" rIns="91440" bIns="45720" rtlCol="0" anchor="ctr"/>
          <a:lstStyle>
            <a:lvl1pPr algn="l">
              <a:defRPr sz="996">
                <a:solidFill>
                  <a:schemeClr val="tx1">
                    <a:tint val="75000"/>
                  </a:schemeClr>
                </a:solidFill>
              </a:defRPr>
            </a:lvl1pPr>
          </a:lstStyle>
          <a:p>
            <a:fld id="{BB780FFF-905D-4557-A593-1F42E340E565}" type="datetime1">
              <a:rPr lang="en-US" smtClean="0"/>
              <a:t>11/23/2020</a:t>
            </a:fld>
            <a:endParaRPr lang="en-US" dirty="0"/>
          </a:p>
        </p:txBody>
      </p:sp>
      <p:sp>
        <p:nvSpPr>
          <p:cNvPr id="5" name="Footer Placeholder 4"/>
          <p:cNvSpPr>
            <a:spLocks noGrp="1"/>
          </p:cNvSpPr>
          <p:nvPr>
            <p:ph type="ftr" sz="quarter" idx="3"/>
          </p:nvPr>
        </p:nvSpPr>
        <p:spPr>
          <a:xfrm>
            <a:off x="2514134" y="9915615"/>
            <a:ext cx="2561570" cy="569578"/>
          </a:xfrm>
          <a:prstGeom prst="rect">
            <a:avLst/>
          </a:prstGeom>
        </p:spPr>
        <p:txBody>
          <a:bodyPr vert="horz" lIns="91440" tIns="45720" rIns="91440" bIns="45720" rtlCol="0" anchor="ctr"/>
          <a:lstStyle>
            <a:lvl1pPr algn="ctr">
              <a:defRPr sz="996">
                <a:solidFill>
                  <a:schemeClr val="tx1">
                    <a:tint val="75000"/>
                  </a:schemeClr>
                </a:solidFill>
              </a:defRPr>
            </a:lvl1pPr>
          </a:lstStyle>
          <a:p>
            <a:r>
              <a:rPr lang="en-US" dirty="0"/>
              <a:t>Rotary Club of Canterbury: Let’s Stay Connected Project</a:t>
            </a:r>
          </a:p>
        </p:txBody>
      </p:sp>
      <p:sp>
        <p:nvSpPr>
          <p:cNvPr id="6" name="Slide Number Placeholder 5"/>
          <p:cNvSpPr>
            <a:spLocks noGrp="1"/>
          </p:cNvSpPr>
          <p:nvPr>
            <p:ph type="sldNum" sz="quarter" idx="4"/>
          </p:nvPr>
        </p:nvSpPr>
        <p:spPr>
          <a:xfrm>
            <a:off x="5360323" y="9915615"/>
            <a:ext cx="1707714" cy="569578"/>
          </a:xfrm>
          <a:prstGeom prst="rect">
            <a:avLst/>
          </a:prstGeom>
        </p:spPr>
        <p:txBody>
          <a:bodyPr vert="horz" lIns="91440" tIns="45720" rIns="91440" bIns="45720" rtlCol="0" anchor="ctr"/>
          <a:lstStyle>
            <a:lvl1pPr algn="r">
              <a:defRPr sz="996">
                <a:solidFill>
                  <a:schemeClr val="tx1">
                    <a:tint val="75000"/>
                  </a:schemeClr>
                </a:solidFill>
              </a:defRPr>
            </a:lvl1pPr>
          </a:lstStyle>
          <a:p>
            <a:fld id="{DC56C17F-E5A4-4123-831E-B6BE4BD60FE1}" type="slidenum">
              <a:rPr lang="en-US" smtClean="0"/>
              <a:t>‹#›</a:t>
            </a:fld>
            <a:endParaRPr lang="en-US" dirty="0"/>
          </a:p>
        </p:txBody>
      </p:sp>
    </p:spTree>
    <p:extLst>
      <p:ext uri="{BB962C8B-B14F-4D97-AF65-F5344CB8AC3E}">
        <p14:creationId xmlns:p14="http://schemas.microsoft.com/office/powerpoint/2010/main" val="2353551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758952" rtl="0" eaLnBrk="1" latinLnBrk="0" hangingPunct="1">
        <a:lnSpc>
          <a:spcPct val="90000"/>
        </a:lnSpc>
        <a:spcBef>
          <a:spcPct val="0"/>
        </a:spcBef>
        <a:buNone/>
        <a:defRPr sz="3652" kern="1200">
          <a:solidFill>
            <a:schemeClr val="tx1"/>
          </a:solidFill>
          <a:latin typeface="+mj-lt"/>
          <a:ea typeface="+mj-ea"/>
          <a:cs typeface="+mj-cs"/>
        </a:defRPr>
      </a:lvl1pPr>
    </p:titleStyle>
    <p:bodyStyle>
      <a:lvl1pPr marL="189738" indent="-189738" algn="l" defTabSz="758952" rtl="0" eaLnBrk="1" latinLnBrk="0" hangingPunct="1">
        <a:lnSpc>
          <a:spcPct val="90000"/>
        </a:lnSpc>
        <a:spcBef>
          <a:spcPts val="830"/>
        </a:spcBef>
        <a:buFont typeface="Arial" panose="020B0604020202020204" pitchFamily="34" charset="0"/>
        <a:buChar char="•"/>
        <a:defRPr sz="2324" kern="1200">
          <a:solidFill>
            <a:schemeClr val="tx1"/>
          </a:solidFill>
          <a:latin typeface="+mn-lt"/>
          <a:ea typeface="+mn-ea"/>
          <a:cs typeface="+mn-cs"/>
        </a:defRPr>
      </a:lvl1pPr>
      <a:lvl2pPr marL="569214" indent="-189738" algn="l" defTabSz="758952" rtl="0" eaLnBrk="1" latinLnBrk="0" hangingPunct="1">
        <a:lnSpc>
          <a:spcPct val="90000"/>
        </a:lnSpc>
        <a:spcBef>
          <a:spcPts val="415"/>
        </a:spcBef>
        <a:buFont typeface="Arial" panose="020B0604020202020204" pitchFamily="34" charset="0"/>
        <a:buChar char="•"/>
        <a:defRPr sz="1992" kern="1200">
          <a:solidFill>
            <a:schemeClr val="tx1"/>
          </a:solidFill>
          <a:latin typeface="+mn-lt"/>
          <a:ea typeface="+mn-ea"/>
          <a:cs typeface="+mn-cs"/>
        </a:defRPr>
      </a:lvl2pPr>
      <a:lvl3pPr marL="948690" indent="-189738" algn="l" defTabSz="758952" rtl="0" eaLnBrk="1" latinLnBrk="0" hangingPunct="1">
        <a:lnSpc>
          <a:spcPct val="90000"/>
        </a:lnSpc>
        <a:spcBef>
          <a:spcPts val="415"/>
        </a:spcBef>
        <a:buFont typeface="Arial" panose="020B0604020202020204" pitchFamily="34" charset="0"/>
        <a:buChar char="•"/>
        <a:defRPr sz="1660" kern="1200">
          <a:solidFill>
            <a:schemeClr val="tx1"/>
          </a:solidFill>
          <a:latin typeface="+mn-lt"/>
          <a:ea typeface="+mn-ea"/>
          <a:cs typeface="+mn-cs"/>
        </a:defRPr>
      </a:lvl3pPr>
      <a:lvl4pPr marL="132816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4pPr>
      <a:lvl5pPr marL="1707642"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5pPr>
      <a:lvl6pPr marL="2087118"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6pPr>
      <a:lvl7pPr marL="2466594"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7pPr>
      <a:lvl8pPr marL="2846070"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8pPr>
      <a:lvl9pPr marL="322554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9pPr>
    </p:bodyStyle>
    <p:otherStyle>
      <a:defPPr>
        <a:defRPr lang="en-US"/>
      </a:defPPr>
      <a:lvl1pPr marL="0" algn="l" defTabSz="758952" rtl="0" eaLnBrk="1" latinLnBrk="0" hangingPunct="1">
        <a:defRPr sz="1494" kern="1200">
          <a:solidFill>
            <a:schemeClr val="tx1"/>
          </a:solidFill>
          <a:latin typeface="+mn-lt"/>
          <a:ea typeface="+mn-ea"/>
          <a:cs typeface="+mn-cs"/>
        </a:defRPr>
      </a:lvl1pPr>
      <a:lvl2pPr marL="379476" algn="l" defTabSz="758952" rtl="0" eaLnBrk="1" latinLnBrk="0" hangingPunct="1">
        <a:defRPr sz="1494" kern="1200">
          <a:solidFill>
            <a:schemeClr val="tx1"/>
          </a:solidFill>
          <a:latin typeface="+mn-lt"/>
          <a:ea typeface="+mn-ea"/>
          <a:cs typeface="+mn-cs"/>
        </a:defRPr>
      </a:lvl2pPr>
      <a:lvl3pPr marL="758952" algn="l" defTabSz="758952" rtl="0" eaLnBrk="1" latinLnBrk="0" hangingPunct="1">
        <a:defRPr sz="1494" kern="1200">
          <a:solidFill>
            <a:schemeClr val="tx1"/>
          </a:solidFill>
          <a:latin typeface="+mn-lt"/>
          <a:ea typeface="+mn-ea"/>
          <a:cs typeface="+mn-cs"/>
        </a:defRPr>
      </a:lvl3pPr>
      <a:lvl4pPr marL="1138428" algn="l" defTabSz="758952" rtl="0" eaLnBrk="1" latinLnBrk="0" hangingPunct="1">
        <a:defRPr sz="1494" kern="1200">
          <a:solidFill>
            <a:schemeClr val="tx1"/>
          </a:solidFill>
          <a:latin typeface="+mn-lt"/>
          <a:ea typeface="+mn-ea"/>
          <a:cs typeface="+mn-cs"/>
        </a:defRPr>
      </a:lvl4pPr>
      <a:lvl5pPr marL="1517904" algn="l" defTabSz="758952" rtl="0" eaLnBrk="1" latinLnBrk="0" hangingPunct="1">
        <a:defRPr sz="1494" kern="1200">
          <a:solidFill>
            <a:schemeClr val="tx1"/>
          </a:solidFill>
          <a:latin typeface="+mn-lt"/>
          <a:ea typeface="+mn-ea"/>
          <a:cs typeface="+mn-cs"/>
        </a:defRPr>
      </a:lvl5pPr>
      <a:lvl6pPr marL="1897380" algn="l" defTabSz="758952" rtl="0" eaLnBrk="1" latinLnBrk="0" hangingPunct="1">
        <a:defRPr sz="1494" kern="1200">
          <a:solidFill>
            <a:schemeClr val="tx1"/>
          </a:solidFill>
          <a:latin typeface="+mn-lt"/>
          <a:ea typeface="+mn-ea"/>
          <a:cs typeface="+mn-cs"/>
        </a:defRPr>
      </a:lvl6pPr>
      <a:lvl7pPr marL="2276856" algn="l" defTabSz="758952" rtl="0" eaLnBrk="1" latinLnBrk="0" hangingPunct="1">
        <a:defRPr sz="1494" kern="1200">
          <a:solidFill>
            <a:schemeClr val="tx1"/>
          </a:solidFill>
          <a:latin typeface="+mn-lt"/>
          <a:ea typeface="+mn-ea"/>
          <a:cs typeface="+mn-cs"/>
        </a:defRPr>
      </a:lvl7pPr>
      <a:lvl8pPr marL="2656332" algn="l" defTabSz="758952" rtl="0" eaLnBrk="1" latinLnBrk="0" hangingPunct="1">
        <a:defRPr sz="1494" kern="1200">
          <a:solidFill>
            <a:schemeClr val="tx1"/>
          </a:solidFill>
          <a:latin typeface="+mn-lt"/>
          <a:ea typeface="+mn-ea"/>
          <a:cs typeface="+mn-cs"/>
        </a:defRPr>
      </a:lvl8pPr>
      <a:lvl9pPr marL="3035808" algn="l" defTabSz="758952" rtl="0" eaLnBrk="1" latinLnBrk="0" hangingPunct="1">
        <a:defRPr sz="14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8.tiff"/><Relationship Id="rId5" Type="http://schemas.openxmlformats.org/officeDocument/2006/relationships/image" Target="../media/image17.jpeg"/><Relationship Id="rId4" Type="http://schemas.openxmlformats.org/officeDocument/2006/relationships/image" Target="../media/image16.tiff"/></Relationships>
</file>

<file path=ppt/slides/_rels/slide11.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23.tiff"/><Relationship Id="rId4" Type="http://schemas.openxmlformats.org/officeDocument/2006/relationships/image" Target="../media/image22.tiff"/></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tiff"/></Relationships>
</file>

<file path=ppt/slides/_rels/slide14.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7.tiff"/></Relationships>
</file>

<file path=ppt/slides/_rels/slide15.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9.tiff"/></Relationships>
</file>

<file path=ppt/slides/_rels/slide16.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33.tiff"/></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tiff"/></Relationships>
</file>

<file path=ppt/slides/_rels/slide19.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9.tiff"/><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org"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45.jpeg"/><Relationship Id="rId5" Type="http://schemas.openxmlformats.org/officeDocument/2006/relationships/image" Target="../media/image44.tiff"/><Relationship Id="rId4" Type="http://schemas.openxmlformats.org/officeDocument/2006/relationships/image" Target="../media/image43.tiff"/></Relationships>
</file>

<file path=ppt/slides/_rels/slide22.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50.tiff"/></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25.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4.tiff"/><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image" Target="../media/image56.tiff"/><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58.tiff"/><Relationship Id="rId4" Type="http://schemas.openxmlformats.org/officeDocument/2006/relationships/image" Target="../media/image57.jpeg"/></Relationships>
</file>

<file path=ppt/slides/_rels/slide2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61.tiff"/><Relationship Id="rId4" Type="http://schemas.openxmlformats.org/officeDocument/2006/relationships/image" Target="../media/image60.tiff"/></Relationships>
</file>

<file path=ppt/slides/_rels/slide29.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63.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67.jpeg"/><Relationship Id="rId4" Type="http://schemas.openxmlformats.org/officeDocument/2006/relationships/image" Target="../media/image66.jpeg"/></Relationships>
</file>

<file path=ppt/slides/_rels/slide3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70.tiff"/><Relationship Id="rId4" Type="http://schemas.openxmlformats.org/officeDocument/2006/relationships/image" Target="../media/image69.tiff"/></Relationships>
</file>

<file path=ppt/slides/_rels/slide33.xml.rels><?xml version="1.0" encoding="UTF-8" standalone="yes"?>
<Relationships xmlns="http://schemas.openxmlformats.org/package/2006/relationships"><Relationship Id="rId3" Type="http://schemas.openxmlformats.org/officeDocument/2006/relationships/image" Target="../media/image71.tiff"/><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3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74.tiff"/></Relationships>
</file>

<file path=ppt/slides/_rels/slide35.xml.rels><?xml version="1.0" encoding="UTF-8" standalone="yes"?>
<Relationships xmlns="http://schemas.openxmlformats.org/package/2006/relationships"><Relationship Id="rId3" Type="http://schemas.openxmlformats.org/officeDocument/2006/relationships/image" Target="../media/image75.tiff"/><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78.tiff"/><Relationship Id="rId5" Type="http://schemas.openxmlformats.org/officeDocument/2006/relationships/image" Target="../media/image77.tiff"/><Relationship Id="rId4" Type="http://schemas.openxmlformats.org/officeDocument/2006/relationships/image" Target="../media/image76.tiff"/></Relationships>
</file>

<file path=ppt/slides/_rels/slide36.xml.rels><?xml version="1.0" encoding="UTF-8" standalone="yes"?>
<Relationships xmlns="http://schemas.openxmlformats.org/package/2006/relationships"><Relationship Id="rId3" Type="http://schemas.openxmlformats.org/officeDocument/2006/relationships/image" Target="../media/image79.tiff"/><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80.tiff"/></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tiff"/></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tiff"/></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4.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3" name="Picture 32" descr="A picture containing text, photo, standing&#10;&#10;Description automatically generated">
            <a:extLst>
              <a:ext uri="{FF2B5EF4-FFF2-40B4-BE49-F238E27FC236}">
                <a16:creationId xmlns:a16="http://schemas.microsoft.com/office/drawing/2014/main" id="{C0473930-D751-465D-B70D-88EF20C70A6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535371" y="429754"/>
            <a:ext cx="4534484" cy="6391467"/>
          </a:xfrm>
          <a:prstGeom prst="rect">
            <a:avLst/>
          </a:prstGeom>
        </p:spPr>
      </p:pic>
      <p:sp>
        <p:nvSpPr>
          <p:cNvPr id="97" name="Rectangle 96">
            <a:extLst>
              <a:ext uri="{FF2B5EF4-FFF2-40B4-BE49-F238E27FC236}">
                <a16:creationId xmlns:a16="http://schemas.microsoft.com/office/drawing/2014/main" id="{72257994-BD97-4691-8B89-198A6D2BA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27612"/>
            <a:ext cx="7589837" cy="277055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5" name="Title 1">
            <a:extLst>
              <a:ext uri="{FF2B5EF4-FFF2-40B4-BE49-F238E27FC236}">
                <a16:creationId xmlns:a16="http://schemas.microsoft.com/office/drawing/2014/main" id="{97D1457C-0811-49D5-A8B9-34D7B6909081}"/>
              </a:ext>
            </a:extLst>
          </p:cNvPr>
          <p:cNvSpPr>
            <a:spLocks noGrp="1"/>
          </p:cNvSpPr>
          <p:nvPr>
            <p:ph type="title"/>
          </p:nvPr>
        </p:nvSpPr>
        <p:spPr>
          <a:xfrm>
            <a:off x="996165" y="7168794"/>
            <a:ext cx="5637915" cy="1718910"/>
          </a:xfrm>
          <a:solidFill>
            <a:srgbClr val="FFFFFF"/>
          </a:solidFill>
          <a:ln w="38100">
            <a:solidFill>
              <a:srgbClr val="404040"/>
            </a:solidFill>
            <a:miter lim="800000"/>
          </a:ln>
        </p:spPr>
        <p:txBody>
          <a:bodyPr vert="horz" lIns="91440" tIns="45720" rIns="91440" bIns="45720" rtlCol="0" anchor="ctr">
            <a:normAutofit/>
          </a:bodyPr>
          <a:lstStyle/>
          <a:p>
            <a:pPr algn="ctr" defTabSz="685800"/>
            <a:r>
              <a:rPr lang="en-US" sz="4400" b="1" dirty="0">
                <a:solidFill>
                  <a:srgbClr val="404040"/>
                </a:solidFill>
              </a:rPr>
              <a:t>Australian Opera Singers</a:t>
            </a:r>
          </a:p>
        </p:txBody>
      </p:sp>
      <p:sp>
        <p:nvSpPr>
          <p:cNvPr id="3" name="Footer Placeholder 2">
            <a:extLst>
              <a:ext uri="{FF2B5EF4-FFF2-40B4-BE49-F238E27FC236}">
                <a16:creationId xmlns:a16="http://schemas.microsoft.com/office/drawing/2014/main" id="{7515055D-4A39-46F8-9F5E-CF0CB4AEC02D}"/>
              </a:ext>
            </a:extLst>
          </p:cNvPr>
          <p:cNvSpPr>
            <a:spLocks noGrp="1"/>
          </p:cNvSpPr>
          <p:nvPr>
            <p:ph type="ftr" sz="quarter" idx="11"/>
          </p:nvPr>
        </p:nvSpPr>
        <p:spPr>
          <a:xfrm>
            <a:off x="521802" y="10120574"/>
            <a:ext cx="4553902" cy="569578"/>
          </a:xfrm>
        </p:spPr>
        <p:txBody>
          <a:bodyPr vert="horz" lIns="91440" tIns="45720" rIns="91440" bIns="45720" rtlCol="0" anchor="ctr">
            <a:normAutofit/>
          </a:bodyPr>
          <a:lstStyle/>
          <a:p>
            <a:pPr algn="l">
              <a:spcAft>
                <a:spcPts val="600"/>
              </a:spcAft>
              <a:defRPr/>
            </a:pPr>
            <a:r>
              <a:rPr lang="en-US" sz="1300" kern="1200" dirty="0">
                <a:solidFill>
                  <a:prstClr val="white">
                    <a:tint val="75000"/>
                    <a:alpha val="80000"/>
                  </a:prstClr>
                </a:solidFill>
                <a:latin typeface="+mn-lt"/>
                <a:ea typeface="+mn-ea"/>
                <a:cs typeface="+mn-cs"/>
              </a:rPr>
              <a:t>Rotary Club of Canterbury: Let’s Stay Connected Project</a:t>
            </a:r>
          </a:p>
        </p:txBody>
      </p:sp>
      <p:sp>
        <p:nvSpPr>
          <p:cNvPr id="4" name="Slide Number Placeholder 3">
            <a:extLst>
              <a:ext uri="{FF2B5EF4-FFF2-40B4-BE49-F238E27FC236}">
                <a16:creationId xmlns:a16="http://schemas.microsoft.com/office/drawing/2014/main" id="{9589A366-C07D-41F0-BDB9-0D714539CF70}"/>
              </a:ext>
            </a:extLst>
          </p:cNvPr>
          <p:cNvSpPr>
            <a:spLocks noGrp="1"/>
          </p:cNvSpPr>
          <p:nvPr>
            <p:ph type="sldNum" sz="quarter" idx="12"/>
          </p:nvPr>
        </p:nvSpPr>
        <p:spPr>
          <a:xfrm>
            <a:off x="5360323" y="10120574"/>
            <a:ext cx="1707713" cy="569578"/>
          </a:xfrm>
        </p:spPr>
        <p:txBody>
          <a:bodyPr vert="horz" lIns="91440" tIns="45720" rIns="91440" bIns="45720" rtlCol="0" anchor="ctr">
            <a:normAutofit/>
          </a:bodyPr>
          <a:lstStyle/>
          <a:p>
            <a:pPr>
              <a:spcAft>
                <a:spcPts val="600"/>
              </a:spcAft>
              <a:defRPr/>
            </a:pPr>
            <a:fld id="{DC56C17F-E5A4-4123-831E-B6BE4BD60FE1}" type="slidenum">
              <a:rPr lang="en-US" sz="1300" smtClean="0">
                <a:solidFill>
                  <a:prstClr val="white">
                    <a:tint val="75000"/>
                    <a:alpha val="80000"/>
                  </a:prstClr>
                </a:solidFill>
              </a:rPr>
              <a:pPr>
                <a:spcAft>
                  <a:spcPts val="600"/>
                </a:spcAft>
                <a:defRPr/>
              </a:pPr>
              <a:t>1</a:t>
            </a:fld>
            <a:endParaRPr lang="en-US" sz="1300" dirty="0">
              <a:solidFill>
                <a:prstClr val="white">
                  <a:tint val="75000"/>
                  <a:alpha val="80000"/>
                </a:prstClr>
              </a:solidFill>
            </a:endParaRPr>
          </a:p>
        </p:txBody>
      </p:sp>
      <p:pic>
        <p:nvPicPr>
          <p:cNvPr id="34" name="Picture 33" descr="A picture containing drawing&#10;&#10;Description automatically generated">
            <a:extLst>
              <a:ext uri="{FF2B5EF4-FFF2-40B4-BE49-F238E27FC236}">
                <a16:creationId xmlns:a16="http://schemas.microsoft.com/office/drawing/2014/main" id="{6E42FA81-6554-4DB0-8A8C-FB1791F7B07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6628" y="429754"/>
            <a:ext cx="1443355" cy="561340"/>
          </a:xfrm>
          <a:prstGeom prst="rect">
            <a:avLst/>
          </a:prstGeom>
        </p:spPr>
      </p:pic>
    </p:spTree>
    <p:extLst>
      <p:ext uri="{BB962C8B-B14F-4D97-AF65-F5344CB8AC3E}">
        <p14:creationId xmlns:p14="http://schemas.microsoft.com/office/powerpoint/2010/main" val="195900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051CD9-FDF8-2644-A1C1-ECBC9F093C0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427396" y="683789"/>
            <a:ext cx="2679032" cy="3574757"/>
          </a:xfrm>
          <a:prstGeom prst="rect">
            <a:avLst/>
          </a:prstGeom>
        </p:spPr>
      </p:pic>
      <p:pic>
        <p:nvPicPr>
          <p:cNvPr id="6" name="Picture 5">
            <a:extLst>
              <a:ext uri="{FF2B5EF4-FFF2-40B4-BE49-F238E27FC236}">
                <a16:creationId xmlns:a16="http://schemas.microsoft.com/office/drawing/2014/main" id="{6A244EB5-BBA6-B946-BA22-A76600555685}"/>
              </a:ext>
            </a:extLst>
          </p:cNvPr>
          <p:cNvPicPr>
            <a:picLocks noChangeAspect="1"/>
          </p:cNvPicPr>
          <p:nvPr/>
        </p:nvPicPr>
        <p:blipFill>
          <a:blip r:embed="rId4"/>
          <a:stretch>
            <a:fillRect/>
          </a:stretch>
        </p:blipFill>
        <p:spPr>
          <a:xfrm>
            <a:off x="822957" y="5020997"/>
            <a:ext cx="2904541" cy="2904541"/>
          </a:xfrm>
          <a:prstGeom prst="rect">
            <a:avLst/>
          </a:prstGeom>
        </p:spPr>
      </p:pic>
      <p:pic>
        <p:nvPicPr>
          <p:cNvPr id="7" name="Picture 6">
            <a:extLst>
              <a:ext uri="{FF2B5EF4-FFF2-40B4-BE49-F238E27FC236}">
                <a16:creationId xmlns:a16="http://schemas.microsoft.com/office/drawing/2014/main" id="{E72B331C-1BC8-3A4B-BC6C-94A5BCD2EEE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851854">
            <a:off x="4110616" y="6466508"/>
            <a:ext cx="1237219" cy="1763695"/>
          </a:xfrm>
          <a:prstGeom prst="rect">
            <a:avLst/>
          </a:prstGeom>
        </p:spPr>
      </p:pic>
      <p:pic>
        <p:nvPicPr>
          <p:cNvPr id="9" name="Picture 8">
            <a:extLst>
              <a:ext uri="{FF2B5EF4-FFF2-40B4-BE49-F238E27FC236}">
                <a16:creationId xmlns:a16="http://schemas.microsoft.com/office/drawing/2014/main" id="{6BB9351C-B923-B447-BA9B-1E82CBCDFF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689623">
            <a:off x="5502980" y="5473631"/>
            <a:ext cx="1422400" cy="1422400"/>
          </a:xfrm>
          <a:prstGeom prst="rect">
            <a:avLst/>
          </a:prstGeom>
        </p:spPr>
      </p:pic>
      <p:sp>
        <p:nvSpPr>
          <p:cNvPr id="12" name="Slide Number Placeholder 11">
            <a:extLst>
              <a:ext uri="{FF2B5EF4-FFF2-40B4-BE49-F238E27FC236}">
                <a16:creationId xmlns:a16="http://schemas.microsoft.com/office/drawing/2014/main" id="{6B4A7C97-0A84-444F-80CD-154F66D77F49}"/>
              </a:ext>
            </a:extLst>
          </p:cNvPr>
          <p:cNvSpPr>
            <a:spLocks noGrp="1"/>
          </p:cNvSpPr>
          <p:nvPr>
            <p:ph type="sldNum" sz="quarter" idx="12"/>
          </p:nvPr>
        </p:nvSpPr>
        <p:spPr/>
        <p:txBody>
          <a:bodyPr/>
          <a:lstStyle/>
          <a:p>
            <a:fld id="{DC56C17F-E5A4-4123-831E-B6BE4BD60FE1}" type="slidenum">
              <a:rPr lang="en-US" smtClean="0"/>
              <a:t>10</a:t>
            </a:fld>
            <a:endParaRPr lang="en-US" dirty="0"/>
          </a:p>
        </p:txBody>
      </p:sp>
      <p:sp>
        <p:nvSpPr>
          <p:cNvPr id="14" name="Footer Placeholder 4">
            <a:extLst>
              <a:ext uri="{FF2B5EF4-FFF2-40B4-BE49-F238E27FC236}">
                <a16:creationId xmlns:a16="http://schemas.microsoft.com/office/drawing/2014/main" id="{444BC2F9-682D-4763-A071-C17A75C38E09}"/>
              </a:ext>
            </a:extLst>
          </p:cNvPr>
          <p:cNvSpPr>
            <a:spLocks noGrp="1"/>
          </p:cNvSpPr>
          <p:nvPr>
            <p:ph type="ftr" sz="quarter" idx="11"/>
          </p:nvPr>
        </p:nvSpPr>
        <p:spPr>
          <a:xfrm>
            <a:off x="644369" y="9962794"/>
            <a:ext cx="4275972" cy="569578"/>
          </a:xfrm>
        </p:spPr>
        <p:txBody>
          <a:bodyPr/>
          <a:lstStyle/>
          <a:p>
            <a:pPr algn="l"/>
            <a:r>
              <a:rPr lang="en-US" dirty="0"/>
              <a:t>Rotary Club of Canterbury: Let’s Stay Connected Project</a:t>
            </a:r>
          </a:p>
        </p:txBody>
      </p:sp>
      <p:sp>
        <p:nvSpPr>
          <p:cNvPr id="15" name="Title 1">
            <a:extLst>
              <a:ext uri="{FF2B5EF4-FFF2-40B4-BE49-F238E27FC236}">
                <a16:creationId xmlns:a16="http://schemas.microsoft.com/office/drawing/2014/main" id="{795C2993-C6F4-49E0-934B-7CB420C82E25}"/>
              </a:ext>
            </a:extLst>
          </p:cNvPr>
          <p:cNvSpPr txBox="1">
            <a:spLocks/>
          </p:cNvSpPr>
          <p:nvPr/>
        </p:nvSpPr>
        <p:spPr>
          <a:xfrm>
            <a:off x="649490" y="230824"/>
            <a:ext cx="6290857" cy="1040499"/>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June Bronhill</a:t>
            </a:r>
          </a:p>
        </p:txBody>
      </p:sp>
      <p:sp>
        <p:nvSpPr>
          <p:cNvPr id="10" name="TextBox 9">
            <a:extLst>
              <a:ext uri="{FF2B5EF4-FFF2-40B4-BE49-F238E27FC236}">
                <a16:creationId xmlns:a16="http://schemas.microsoft.com/office/drawing/2014/main" id="{919B2524-0887-46D6-9C4F-D75AFB1F34AC}"/>
              </a:ext>
            </a:extLst>
          </p:cNvPr>
          <p:cNvSpPr txBox="1"/>
          <p:nvPr/>
        </p:nvSpPr>
        <p:spPr>
          <a:xfrm>
            <a:off x="656140" y="1544920"/>
            <a:ext cx="3439610" cy="3202480"/>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t>June Bronhill (1929-2005) was a coloratura soprano, performer and actress. Born June Gough, she changed her name to reflect the town of her birth – Broken Hill. </a:t>
            </a:r>
          </a:p>
        </p:txBody>
      </p:sp>
      <p:sp>
        <p:nvSpPr>
          <p:cNvPr id="20" name="TextBox 19">
            <a:extLst>
              <a:ext uri="{FF2B5EF4-FFF2-40B4-BE49-F238E27FC236}">
                <a16:creationId xmlns:a16="http://schemas.microsoft.com/office/drawing/2014/main" id="{6E267B73-FA66-4345-AC05-416CC3049FB2}"/>
              </a:ext>
            </a:extLst>
          </p:cNvPr>
          <p:cNvSpPr txBox="1"/>
          <p:nvPr/>
        </p:nvSpPr>
        <p:spPr>
          <a:xfrm>
            <a:off x="644369" y="8309272"/>
            <a:ext cx="6145737" cy="2492451"/>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t>June sang light opera musicals at the West End theatres and towards the end of her career she played a role in the TV comedy </a:t>
            </a:r>
            <a:r>
              <a:rPr lang="en-US" sz="2400" i="1" dirty="0"/>
              <a:t>Are You Being Served</a:t>
            </a:r>
            <a:r>
              <a:rPr lang="en-US" sz="2400" dirty="0"/>
              <a:t>.</a:t>
            </a:r>
          </a:p>
        </p:txBody>
      </p:sp>
      <p:sp>
        <p:nvSpPr>
          <p:cNvPr id="22" name="TextBox 21">
            <a:extLst>
              <a:ext uri="{FF2B5EF4-FFF2-40B4-BE49-F238E27FC236}">
                <a16:creationId xmlns:a16="http://schemas.microsoft.com/office/drawing/2014/main" id="{852CB8EE-2DAA-4E3B-A96B-35892BB8886D}"/>
              </a:ext>
            </a:extLst>
          </p:cNvPr>
          <p:cNvSpPr txBox="1"/>
          <p:nvPr/>
        </p:nvSpPr>
        <p:spPr>
          <a:xfrm>
            <a:off x="4555578" y="4358168"/>
            <a:ext cx="2679033" cy="910377"/>
          </a:xfrm>
          <a:prstGeom prst="rect">
            <a:avLst/>
          </a:prstGeom>
          <a:noFill/>
        </p:spPr>
        <p:txBody>
          <a:bodyPr wrap="square">
            <a:spAutoFit/>
          </a:bodyPr>
          <a:lstStyle/>
          <a:p>
            <a:pPr defTabSz="914400">
              <a:lnSpc>
                <a:spcPct val="114000"/>
              </a:lnSpc>
              <a:spcBef>
                <a:spcPts val="1200"/>
              </a:spcBef>
              <a:spcAft>
                <a:spcPts val="600"/>
              </a:spcAft>
            </a:pPr>
            <a:r>
              <a:rPr lang="en-US" sz="2400" dirty="0"/>
              <a:t>June as Vilja in </a:t>
            </a:r>
            <a:r>
              <a:rPr lang="en-US" sz="2400" i="1" dirty="0"/>
              <a:t>The Merry Widow</a:t>
            </a:r>
            <a:r>
              <a:rPr lang="en-US" sz="2400" dirty="0"/>
              <a:t>.</a:t>
            </a:r>
          </a:p>
        </p:txBody>
      </p:sp>
    </p:spTree>
    <p:extLst>
      <p:ext uri="{BB962C8B-B14F-4D97-AF65-F5344CB8AC3E}">
        <p14:creationId xmlns:p14="http://schemas.microsoft.com/office/powerpoint/2010/main" val="4049942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CBA9459-DF1D-41EA-9B39-0322986ECF55}"/>
              </a:ext>
            </a:extLst>
          </p:cNvPr>
          <p:cNvSpPr/>
          <p:nvPr/>
        </p:nvSpPr>
        <p:spPr>
          <a:xfrm>
            <a:off x="3516548" y="8890238"/>
            <a:ext cx="4073290" cy="830997"/>
          </a:xfrm>
          <a:prstGeom prst="rect">
            <a:avLst/>
          </a:prstGeom>
        </p:spPr>
        <p:txBody>
          <a:bodyPr wrap="square">
            <a:spAutoFit/>
          </a:bodyPr>
          <a:lstStyle/>
          <a:p>
            <a:r>
              <a:rPr lang="en-AU" sz="2400" dirty="0"/>
              <a:t>Cameron (left) as Point, in </a:t>
            </a:r>
            <a:r>
              <a:rPr lang="en-AU" sz="2400" i="1" dirty="0"/>
              <a:t>Yeomen of the Guard</a:t>
            </a:r>
            <a:r>
              <a:rPr lang="en-AU" sz="2400" b="1" i="1" dirty="0"/>
              <a:t>.</a:t>
            </a:r>
            <a:endParaRPr lang="en-AU" sz="2400" i="1" dirty="0"/>
          </a:p>
        </p:txBody>
      </p:sp>
      <p:pic>
        <p:nvPicPr>
          <p:cNvPr id="3" name="Picture 2">
            <a:extLst>
              <a:ext uri="{FF2B5EF4-FFF2-40B4-BE49-F238E27FC236}">
                <a16:creationId xmlns:a16="http://schemas.microsoft.com/office/drawing/2014/main" id="{727DE0E0-2EE1-F948-B006-3E07A816FF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6673" y="5750644"/>
            <a:ext cx="3810000" cy="28575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a:extLst>
              <a:ext uri="{FF2B5EF4-FFF2-40B4-BE49-F238E27FC236}">
                <a16:creationId xmlns:a16="http://schemas.microsoft.com/office/drawing/2014/main" id="{4C8762E6-30A3-7149-8DCD-4D32860F44D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99732" y="1577718"/>
            <a:ext cx="2875257" cy="3583099"/>
          </a:xfrm>
          <a:prstGeom prst="rect">
            <a:avLst/>
          </a:prstGeom>
          <a:ln w="88900" cap="sq" cmpd="thickThin">
            <a:solidFill>
              <a:srgbClr val="000000"/>
            </a:solidFill>
            <a:prstDash val="solid"/>
            <a:miter lim="800000"/>
          </a:ln>
          <a:effectLst>
            <a:innerShdw blurRad="76200">
              <a:srgbClr val="000000"/>
            </a:innerShdw>
          </a:effectLst>
        </p:spPr>
      </p:pic>
      <p:sp>
        <p:nvSpPr>
          <p:cNvPr id="9" name="Slide Number Placeholder 8">
            <a:extLst>
              <a:ext uri="{FF2B5EF4-FFF2-40B4-BE49-F238E27FC236}">
                <a16:creationId xmlns:a16="http://schemas.microsoft.com/office/drawing/2014/main" id="{583D172E-CBDB-4383-83C0-4B2F65E9CBCF}"/>
              </a:ext>
            </a:extLst>
          </p:cNvPr>
          <p:cNvSpPr>
            <a:spLocks noGrp="1"/>
          </p:cNvSpPr>
          <p:nvPr>
            <p:ph type="sldNum" sz="quarter" idx="12"/>
          </p:nvPr>
        </p:nvSpPr>
        <p:spPr/>
        <p:txBody>
          <a:bodyPr/>
          <a:lstStyle/>
          <a:p>
            <a:fld id="{DC56C17F-E5A4-4123-831E-B6BE4BD60FE1}" type="slidenum">
              <a:rPr lang="en-US" smtClean="0"/>
              <a:t>11</a:t>
            </a:fld>
            <a:endParaRPr lang="en-US" dirty="0"/>
          </a:p>
        </p:txBody>
      </p:sp>
      <p:sp>
        <p:nvSpPr>
          <p:cNvPr id="11" name="Footer Placeholder 4">
            <a:extLst>
              <a:ext uri="{FF2B5EF4-FFF2-40B4-BE49-F238E27FC236}">
                <a16:creationId xmlns:a16="http://schemas.microsoft.com/office/drawing/2014/main" id="{2F029294-8B3A-4A66-AC4F-24361B5CBDEA}"/>
              </a:ext>
            </a:extLst>
          </p:cNvPr>
          <p:cNvSpPr>
            <a:spLocks noGrp="1"/>
          </p:cNvSpPr>
          <p:nvPr>
            <p:ph type="ftr" sz="quarter" idx="11"/>
          </p:nvPr>
        </p:nvSpPr>
        <p:spPr>
          <a:xfrm>
            <a:off x="641292" y="9915615"/>
            <a:ext cx="4275972" cy="569578"/>
          </a:xfrm>
        </p:spPr>
        <p:txBody>
          <a:bodyPr/>
          <a:lstStyle/>
          <a:p>
            <a:pPr algn="l"/>
            <a:r>
              <a:rPr lang="en-US" dirty="0"/>
              <a:t>Rotary Club of Canterbury: Let’s Stay Connected Project</a:t>
            </a:r>
          </a:p>
        </p:txBody>
      </p:sp>
      <p:sp>
        <p:nvSpPr>
          <p:cNvPr id="12" name="Title 3">
            <a:extLst>
              <a:ext uri="{FF2B5EF4-FFF2-40B4-BE49-F238E27FC236}">
                <a16:creationId xmlns:a16="http://schemas.microsoft.com/office/drawing/2014/main" id="{C0F564CA-A124-4FD0-9191-7200CBBAE891}"/>
              </a:ext>
            </a:extLst>
          </p:cNvPr>
          <p:cNvSpPr txBox="1">
            <a:spLocks/>
          </p:cNvSpPr>
          <p:nvPr/>
        </p:nvSpPr>
        <p:spPr>
          <a:xfrm>
            <a:off x="641292" y="483007"/>
            <a:ext cx="4275972"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John Cameron</a:t>
            </a:r>
          </a:p>
        </p:txBody>
      </p:sp>
      <p:sp>
        <p:nvSpPr>
          <p:cNvPr id="14" name="TextBox 13">
            <a:extLst>
              <a:ext uri="{FF2B5EF4-FFF2-40B4-BE49-F238E27FC236}">
                <a16:creationId xmlns:a16="http://schemas.microsoft.com/office/drawing/2014/main" id="{5EFC7D5F-4303-4EDB-A841-D6227AFE78E7}"/>
              </a:ext>
            </a:extLst>
          </p:cNvPr>
          <p:cNvSpPr txBox="1"/>
          <p:nvPr/>
        </p:nvSpPr>
        <p:spPr>
          <a:xfrm>
            <a:off x="641292" y="5559311"/>
            <a:ext cx="2785382" cy="3793329"/>
          </a:xfrm>
          <a:prstGeom prst="rect">
            <a:avLst/>
          </a:prstGeom>
        </p:spPr>
        <p:txBody>
          <a:bodyPr vert="horz" lIns="91440" tIns="45720" rIns="91440" bIns="45720" rtlCol="0">
            <a:normAutofit/>
          </a:bodyPr>
          <a:lstStyle/>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He performed with the Elizabethan Opera Company between 1949 and 1974, preferring modern operas such as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Diary of a Mad Man </a:t>
            </a:r>
            <a:r>
              <a:rPr lang="en-US" sz="2400" dirty="0">
                <a:effectLst/>
                <a:latin typeface="Calibri" panose="020F0502020204030204" pitchFamily="34" charset="0"/>
                <a:ea typeface="Calibri" panose="020F0502020204030204" pitchFamily="34" charset="0"/>
                <a:cs typeface="Times New Roman" panose="02020603050405020304" pitchFamily="18" charset="0"/>
              </a:rPr>
              <a:t>and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Cadillac.</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defTabSz="914400">
              <a:lnSpc>
                <a:spcPct val="90000"/>
              </a:lnSpc>
              <a:spcAft>
                <a:spcPts val="600"/>
              </a:spcAft>
            </a:pPr>
            <a:endParaRPr lang="en-US" sz="2800" b="1" dirty="0"/>
          </a:p>
        </p:txBody>
      </p:sp>
      <p:sp>
        <p:nvSpPr>
          <p:cNvPr id="16" name="TextBox 15">
            <a:extLst>
              <a:ext uri="{FF2B5EF4-FFF2-40B4-BE49-F238E27FC236}">
                <a16:creationId xmlns:a16="http://schemas.microsoft.com/office/drawing/2014/main" id="{24A88871-0707-4928-827F-96785DB71C8F}"/>
              </a:ext>
            </a:extLst>
          </p:cNvPr>
          <p:cNvSpPr txBox="1"/>
          <p:nvPr/>
        </p:nvSpPr>
        <p:spPr>
          <a:xfrm>
            <a:off x="3914851" y="1577718"/>
            <a:ext cx="3132249" cy="3478287"/>
          </a:xfrm>
          <a:prstGeom prst="rect">
            <a:avLst/>
          </a:prstGeom>
        </p:spPr>
        <p:txBody>
          <a:bodyPr vert="horz" lIns="91440" tIns="45720" rIns="91440" bIns="45720" rtlCol="0">
            <a:normAutofit/>
          </a:bodyPr>
          <a:lstStyle/>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John Cameron (1918-2002) was a baritone who won a national singing competition along with Joan Sutherland in 1948.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defTabSz="914400">
              <a:lnSpc>
                <a:spcPct val="90000"/>
              </a:lnSpc>
              <a:spcAft>
                <a:spcPts val="600"/>
              </a:spcAft>
            </a:pPr>
            <a:r>
              <a:rPr lang="en-US" sz="2400" dirty="0">
                <a:latin typeface="Calibri" panose="020F0502020204030204" pitchFamily="34" charset="0"/>
                <a:ea typeface="Calibri" panose="020F0502020204030204" pitchFamily="34" charset="0"/>
                <a:cs typeface="Times New Roman" panose="02020603050405020304" pitchFamily="18" charset="0"/>
              </a:rPr>
              <a:t>In his role in </a:t>
            </a:r>
            <a:r>
              <a:rPr lang="en-US" sz="2400" i="1" dirty="0">
                <a:latin typeface="Calibri" panose="020F0502020204030204" pitchFamily="34" charset="0"/>
                <a:ea typeface="Calibri" panose="020F0502020204030204" pitchFamily="34" charset="0"/>
                <a:cs typeface="Times New Roman" panose="02020603050405020304" pitchFamily="18" charset="0"/>
              </a:rPr>
              <a:t>Lilac Time </a:t>
            </a:r>
            <a:r>
              <a:rPr lang="en-US" sz="2400" dirty="0">
                <a:latin typeface="Calibri" panose="020F0502020204030204" pitchFamily="34" charset="0"/>
                <a:ea typeface="Calibri" panose="020F0502020204030204" pitchFamily="34" charset="0"/>
                <a:cs typeface="Times New Roman" panose="02020603050405020304" pitchFamily="18" charset="0"/>
              </a:rPr>
              <a:t>by Schubert</a:t>
            </a:r>
            <a:r>
              <a:rPr lang="en-US" sz="2400" b="1" dirty="0">
                <a:latin typeface="Calibri" panose="020F0502020204030204" pitchFamily="34" charset="0"/>
                <a:ea typeface="Calibri" panose="020F0502020204030204" pitchFamily="34" charset="0"/>
                <a:cs typeface="Times New Roman" panose="02020603050405020304" pitchFamily="18" charset="0"/>
              </a:rPr>
              <a:t>.</a:t>
            </a:r>
            <a:endParaRPr lang="en-AU" sz="2400" dirty="0">
              <a:latin typeface="Calibri" panose="020F0502020204030204" pitchFamily="34" charset="0"/>
              <a:ea typeface="Calibri" panose="020F0502020204030204" pitchFamily="34" charset="0"/>
              <a:cs typeface="Times New Roman" panose="02020603050405020304" pitchFamily="18" charset="0"/>
            </a:endParaRPr>
          </a:p>
          <a:p>
            <a:pPr defTabSz="914400">
              <a:lnSpc>
                <a:spcPct val="90000"/>
              </a:lnSpc>
              <a:spcAft>
                <a:spcPts val="600"/>
              </a:spcAft>
            </a:pPr>
            <a:endParaRPr lang="en-US" sz="2900" b="1" dirty="0"/>
          </a:p>
        </p:txBody>
      </p:sp>
    </p:spTree>
    <p:extLst>
      <p:ext uri="{BB962C8B-B14F-4D97-AF65-F5344CB8AC3E}">
        <p14:creationId xmlns:p14="http://schemas.microsoft.com/office/powerpoint/2010/main" val="102748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B4BA81-885A-A740-9340-5BF170141F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108207" y="6083058"/>
            <a:ext cx="2810058" cy="34506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26CB12EA-20E3-8446-813A-B6138E6FF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574" y="6167582"/>
            <a:ext cx="1659438" cy="31549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A7BA8FE0-1536-A14F-B746-124438D6BB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742" y="1605003"/>
            <a:ext cx="2615098" cy="2615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lide Number Placeholder 6">
            <a:extLst>
              <a:ext uri="{FF2B5EF4-FFF2-40B4-BE49-F238E27FC236}">
                <a16:creationId xmlns:a16="http://schemas.microsoft.com/office/drawing/2014/main" id="{7A9756C7-71B4-400D-B660-6688CAE6F726}"/>
              </a:ext>
            </a:extLst>
          </p:cNvPr>
          <p:cNvSpPr>
            <a:spLocks noGrp="1"/>
          </p:cNvSpPr>
          <p:nvPr>
            <p:ph type="sldNum" sz="quarter" idx="12"/>
          </p:nvPr>
        </p:nvSpPr>
        <p:spPr/>
        <p:txBody>
          <a:bodyPr/>
          <a:lstStyle/>
          <a:p>
            <a:fld id="{DC56C17F-E5A4-4123-831E-B6BE4BD60FE1}" type="slidenum">
              <a:rPr lang="en-US" smtClean="0"/>
              <a:t>12</a:t>
            </a:fld>
            <a:endParaRPr lang="en-US" dirty="0"/>
          </a:p>
        </p:txBody>
      </p:sp>
      <p:sp>
        <p:nvSpPr>
          <p:cNvPr id="13" name="Footer Placeholder 4">
            <a:extLst>
              <a:ext uri="{FF2B5EF4-FFF2-40B4-BE49-F238E27FC236}">
                <a16:creationId xmlns:a16="http://schemas.microsoft.com/office/drawing/2014/main" id="{D6695706-6701-4D98-8962-7B3390D201B7}"/>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8" name="TextBox 7">
            <a:extLst>
              <a:ext uri="{FF2B5EF4-FFF2-40B4-BE49-F238E27FC236}">
                <a16:creationId xmlns:a16="http://schemas.microsoft.com/office/drawing/2014/main" id="{77E87EE7-6DAD-4885-8D65-2BF7E146F5DA}"/>
              </a:ext>
            </a:extLst>
          </p:cNvPr>
          <p:cNvSpPr txBox="1"/>
          <p:nvPr/>
        </p:nvSpPr>
        <p:spPr>
          <a:xfrm>
            <a:off x="544821" y="493355"/>
            <a:ext cx="3250098" cy="646331"/>
          </a:xfrm>
          <a:prstGeom prst="rect">
            <a:avLst/>
          </a:prstGeom>
          <a:noFill/>
        </p:spPr>
        <p:txBody>
          <a:bodyPr wrap="square">
            <a:spAutoFit/>
          </a:bodyPr>
          <a:lstStyle/>
          <a:p>
            <a:pPr>
              <a:spcAft>
                <a:spcPts val="600"/>
              </a:spcAft>
            </a:pPr>
            <a:r>
              <a:rPr lang="en-US" sz="3600" b="1" dirty="0">
                <a:latin typeface="+mj-lt"/>
              </a:rPr>
              <a:t>Joan Carden </a:t>
            </a:r>
            <a:endParaRPr lang="en-AU" sz="3600" b="1" dirty="0">
              <a:latin typeface="+mj-lt"/>
            </a:endParaRPr>
          </a:p>
        </p:txBody>
      </p:sp>
      <p:sp>
        <p:nvSpPr>
          <p:cNvPr id="15" name="Title 1">
            <a:extLst>
              <a:ext uri="{FF2B5EF4-FFF2-40B4-BE49-F238E27FC236}">
                <a16:creationId xmlns:a16="http://schemas.microsoft.com/office/drawing/2014/main" id="{D7764FE8-81F7-405C-AEDA-1F53B40F4356}"/>
              </a:ext>
            </a:extLst>
          </p:cNvPr>
          <p:cNvSpPr txBox="1">
            <a:spLocks/>
          </p:cNvSpPr>
          <p:nvPr/>
        </p:nvSpPr>
        <p:spPr>
          <a:xfrm>
            <a:off x="-6513319" y="6734076"/>
            <a:ext cx="6270967" cy="1324981"/>
          </a:xfrm>
          <a:prstGeom prst="rect">
            <a:avLst/>
          </a:prstGeom>
        </p:spPr>
        <p:txBody>
          <a:bodyPr vert="horz" lIns="91440" tIns="45720" rIns="91440" bIns="45720" rtlCol="0" anchor="b">
            <a:normAutofit fontScale="97500"/>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endParaRPr lang="en-US" sz="2400" dirty="0"/>
          </a:p>
        </p:txBody>
      </p:sp>
      <p:sp>
        <p:nvSpPr>
          <p:cNvPr id="19" name="Title 1">
            <a:extLst>
              <a:ext uri="{FF2B5EF4-FFF2-40B4-BE49-F238E27FC236}">
                <a16:creationId xmlns:a16="http://schemas.microsoft.com/office/drawing/2014/main" id="{907C9C58-4EA7-4D70-AE2A-2E15B4E22A1F}"/>
              </a:ext>
            </a:extLst>
          </p:cNvPr>
          <p:cNvSpPr txBox="1">
            <a:spLocks/>
          </p:cNvSpPr>
          <p:nvPr/>
        </p:nvSpPr>
        <p:spPr>
          <a:xfrm>
            <a:off x="3592243" y="1500004"/>
            <a:ext cx="3475794" cy="2615097"/>
          </a:xfrm>
          <a:prstGeom prst="rect">
            <a:avLst/>
          </a:prstGeom>
        </p:spPr>
        <p:txBody>
          <a:bodyPr vert="horz" lIns="91440" tIns="45720" rIns="91440" bIns="45720" rtlCol="0" anchor="b">
            <a:no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Joan Carden AO OBE (1937) is an Australia operatic soprano. She was an understudy for June Bronhill in The Merry Widow in 1960.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4C17D466-16CA-4E19-BAED-256C3B00A6A2}"/>
              </a:ext>
            </a:extLst>
          </p:cNvPr>
          <p:cNvSpPr txBox="1"/>
          <p:nvPr/>
        </p:nvSpPr>
        <p:spPr>
          <a:xfrm>
            <a:off x="574294" y="4265140"/>
            <a:ext cx="6268305" cy="1752403"/>
          </a:xfrm>
          <a:prstGeom prst="rect">
            <a:avLst/>
          </a:prstGeom>
          <a:noFill/>
        </p:spPr>
        <p:txBody>
          <a:bodyPr wrap="square" rtlCol="0">
            <a:spAutoFit/>
          </a:bodyPr>
          <a:lstStyle/>
          <a:p>
            <a:pPr>
              <a:lnSpc>
                <a:spcPct val="114000"/>
              </a:lnSpc>
              <a:spcBef>
                <a:spcPts val="600"/>
              </a:spcBef>
              <a:spcAft>
                <a:spcPts val="600"/>
              </a:spcAft>
            </a:pPr>
            <a:r>
              <a:rPr lang="en-AU" sz="2400" dirty="0"/>
              <a:t>Her debut with Opera Australia was in 1971 as </a:t>
            </a:r>
            <a:r>
              <a:rPr lang="en-US" sz="2400" dirty="0">
                <a:effectLst/>
                <a:ea typeface="Calibri" panose="020F0502020204030204" pitchFamily="34" charset="0"/>
                <a:cs typeface="Times New Roman" panose="02020603050405020304" pitchFamily="18" charset="0"/>
              </a:rPr>
              <a:t>Liù</a:t>
            </a:r>
            <a:r>
              <a:rPr lang="en-AU" sz="2400" dirty="0"/>
              <a:t> in Puccini’s Turandot. She has been described as “a worthy successor to Dame Nellie Melba and Dame Joan Sutherland.</a:t>
            </a:r>
          </a:p>
        </p:txBody>
      </p:sp>
      <p:sp>
        <p:nvSpPr>
          <p:cNvPr id="24" name="TextBox 23">
            <a:extLst>
              <a:ext uri="{FF2B5EF4-FFF2-40B4-BE49-F238E27FC236}">
                <a16:creationId xmlns:a16="http://schemas.microsoft.com/office/drawing/2014/main" id="{50213916-E16E-4670-B876-08B8B61F8387}"/>
              </a:ext>
            </a:extLst>
          </p:cNvPr>
          <p:cNvSpPr txBox="1"/>
          <p:nvPr/>
        </p:nvSpPr>
        <p:spPr>
          <a:xfrm>
            <a:off x="2331012" y="6491808"/>
            <a:ext cx="1659438" cy="2308324"/>
          </a:xfrm>
          <a:prstGeom prst="rect">
            <a:avLst/>
          </a:prstGeom>
          <a:noFill/>
        </p:spPr>
        <p:txBody>
          <a:bodyPr wrap="square">
            <a:spAutoFit/>
          </a:bodyPr>
          <a:lstStyle/>
          <a:p>
            <a:r>
              <a:rPr lang="en-US" sz="2400" dirty="0">
                <a:latin typeface="+mn-lt"/>
              </a:rPr>
              <a:t>As Countess Almaviva in </a:t>
            </a:r>
            <a:r>
              <a:rPr lang="en-US" sz="2400" i="1" dirty="0">
                <a:latin typeface="+mn-lt"/>
              </a:rPr>
              <a:t>The Marriage of Figaro</a:t>
            </a:r>
            <a:r>
              <a:rPr lang="en-US" sz="2400" dirty="0">
                <a:latin typeface="+mn-lt"/>
              </a:rPr>
              <a:t> </a:t>
            </a:r>
            <a:endParaRPr lang="en-AU" sz="2400" dirty="0"/>
          </a:p>
        </p:txBody>
      </p:sp>
      <p:sp>
        <p:nvSpPr>
          <p:cNvPr id="26" name="TextBox 25">
            <a:extLst>
              <a:ext uri="{FF2B5EF4-FFF2-40B4-BE49-F238E27FC236}">
                <a16:creationId xmlns:a16="http://schemas.microsoft.com/office/drawing/2014/main" id="{E2965802-58D7-4EE9-B070-6D259AE86545}"/>
              </a:ext>
            </a:extLst>
          </p:cNvPr>
          <p:cNvSpPr txBox="1"/>
          <p:nvPr/>
        </p:nvSpPr>
        <p:spPr>
          <a:xfrm>
            <a:off x="4237837" y="9510772"/>
            <a:ext cx="2810058" cy="489365"/>
          </a:xfrm>
          <a:prstGeom prst="rect">
            <a:avLst/>
          </a:prstGeom>
          <a:noFill/>
        </p:spPr>
        <p:txBody>
          <a:bodyPr wrap="square">
            <a:spAutoFit/>
          </a:bodyPr>
          <a:lstStyle/>
          <a:p>
            <a:pPr defTabSz="914400">
              <a:lnSpc>
                <a:spcPct val="114000"/>
              </a:lnSpc>
              <a:spcBef>
                <a:spcPts val="1200"/>
              </a:spcBef>
              <a:spcAft>
                <a:spcPts val="600"/>
              </a:spcAft>
            </a:pPr>
            <a:r>
              <a:rPr lang="en-US" sz="2400" dirty="0">
                <a:latin typeface="+mn-lt"/>
              </a:rPr>
              <a:t>As Madame Butterfly</a:t>
            </a:r>
            <a:endParaRPr lang="en-US" sz="2400" dirty="0"/>
          </a:p>
        </p:txBody>
      </p:sp>
    </p:spTree>
    <p:extLst>
      <p:ext uri="{BB962C8B-B14F-4D97-AF65-F5344CB8AC3E}">
        <p14:creationId xmlns:p14="http://schemas.microsoft.com/office/powerpoint/2010/main" val="3196541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E9C13-A200-8845-8C47-ABB3B865366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6255328"/>
            <a:ext cx="5408519" cy="247303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300DF231-5759-4F41-846B-EC8396C593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5901" y="7252889"/>
            <a:ext cx="4743937" cy="266272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Slide Number Placeholder 6">
            <a:extLst>
              <a:ext uri="{FF2B5EF4-FFF2-40B4-BE49-F238E27FC236}">
                <a16:creationId xmlns:a16="http://schemas.microsoft.com/office/drawing/2014/main" id="{9439493E-2D06-4B8A-AC5A-7464D504D6EA}"/>
              </a:ext>
            </a:extLst>
          </p:cNvPr>
          <p:cNvSpPr>
            <a:spLocks noGrp="1"/>
          </p:cNvSpPr>
          <p:nvPr>
            <p:ph type="sldNum" sz="quarter" idx="12"/>
          </p:nvPr>
        </p:nvSpPr>
        <p:spPr/>
        <p:txBody>
          <a:bodyPr/>
          <a:lstStyle/>
          <a:p>
            <a:fld id="{DC56C17F-E5A4-4123-831E-B6BE4BD60FE1}" type="slidenum">
              <a:rPr lang="en-US" smtClean="0"/>
              <a:t>13</a:t>
            </a:fld>
            <a:endParaRPr lang="en-US" dirty="0"/>
          </a:p>
        </p:txBody>
      </p:sp>
      <p:sp>
        <p:nvSpPr>
          <p:cNvPr id="9" name="Footer Placeholder 4">
            <a:extLst>
              <a:ext uri="{FF2B5EF4-FFF2-40B4-BE49-F238E27FC236}">
                <a16:creationId xmlns:a16="http://schemas.microsoft.com/office/drawing/2014/main" id="{C32F4B54-0AED-46B2-B0AD-EDC59747EB23}"/>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10" name="Title 3">
            <a:extLst>
              <a:ext uri="{FF2B5EF4-FFF2-40B4-BE49-F238E27FC236}">
                <a16:creationId xmlns:a16="http://schemas.microsoft.com/office/drawing/2014/main" id="{EE058539-3DD3-43B4-84C1-1BB79650BF88}"/>
              </a:ext>
            </a:extLst>
          </p:cNvPr>
          <p:cNvSpPr txBox="1">
            <a:spLocks/>
          </p:cNvSpPr>
          <p:nvPr/>
        </p:nvSpPr>
        <p:spPr>
          <a:xfrm>
            <a:off x="799732" y="373005"/>
            <a:ext cx="3855395" cy="1062999"/>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Conal Coad</a:t>
            </a:r>
          </a:p>
        </p:txBody>
      </p:sp>
      <p:sp>
        <p:nvSpPr>
          <p:cNvPr id="8" name="Rectangle 7">
            <a:extLst>
              <a:ext uri="{FF2B5EF4-FFF2-40B4-BE49-F238E27FC236}">
                <a16:creationId xmlns:a16="http://schemas.microsoft.com/office/drawing/2014/main" id="{36FA4C0F-C132-4263-A244-68B26CEEDDE5}"/>
              </a:ext>
            </a:extLst>
          </p:cNvPr>
          <p:cNvSpPr/>
          <p:nvPr/>
        </p:nvSpPr>
        <p:spPr>
          <a:xfrm>
            <a:off x="773207" y="1235474"/>
            <a:ext cx="6294830" cy="5019854"/>
          </a:xfrm>
          <a:prstGeom prst="rect">
            <a:avLst/>
          </a:prstGeom>
        </p:spPr>
        <p:txBody>
          <a:bodyPr vert="horz" lIns="91440" tIns="45720" rIns="91440" bIns="45720" rtlCol="0">
            <a:normAutofit lnSpcReduction="10000"/>
          </a:bodyPr>
          <a:lstStyle/>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Conal Coad</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is known for his dramatic interpretations of the bass repertoire. He performs with the New Zealand Opera Company and Opera Australia. Coad has performed many Benjamin Britten roles such as Bottom in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A Midsummer Night’s Dream</a:t>
            </a:r>
            <a:r>
              <a:rPr lang="en-US" sz="2400" dirty="0">
                <a:effectLst/>
                <a:latin typeface="Calibri" panose="020F0502020204030204" pitchFamily="34" charset="0"/>
                <a:ea typeface="Calibri" panose="020F0502020204030204" pitchFamily="34" charset="0"/>
                <a:cs typeface="Times New Roman" panose="02020603050405020304" pitchFamily="18" charset="0"/>
              </a:rPr>
              <a:t> in Valencia, Spain, Timur in the Handa Opera at the Sydney Harbour production of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Turandot</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He is shown in the role of Don Pasquale in two different performances – an Opera Australia production above and below at the Kerikeri Centre</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0782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3D9D896-15D0-B54B-A83F-C5D1EAD70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4018" y="1543504"/>
            <a:ext cx="3105677" cy="459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25880D37-9AC9-1245-9B6A-8ECA8E8770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522" y="6924231"/>
            <a:ext cx="3960439" cy="27558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16C17D22-EC62-D445-9CE6-801096F7BF6B}"/>
              </a:ext>
            </a:extLst>
          </p:cNvPr>
          <p:cNvSpPr txBox="1"/>
          <p:nvPr/>
        </p:nvSpPr>
        <p:spPr>
          <a:xfrm>
            <a:off x="4786977" y="6185012"/>
            <a:ext cx="2412718" cy="910377"/>
          </a:xfrm>
          <a:prstGeom prst="rect">
            <a:avLst/>
          </a:prstGeom>
          <a:noFill/>
        </p:spPr>
        <p:txBody>
          <a:bodyPr wrap="square" rtlCol="0">
            <a:spAutoFit/>
          </a:bodyPr>
          <a:lstStyle/>
          <a:p>
            <a:pPr>
              <a:lnSpc>
                <a:spcPct val="114000"/>
              </a:lnSpc>
            </a:pPr>
            <a:r>
              <a:rPr lang="en-US" sz="2400" dirty="0"/>
              <a:t>As Gunther in </a:t>
            </a:r>
            <a:r>
              <a:rPr lang="en-US" sz="2400" i="1" dirty="0"/>
              <a:t>Gutterdamerung</a:t>
            </a:r>
          </a:p>
        </p:txBody>
      </p:sp>
      <p:sp>
        <p:nvSpPr>
          <p:cNvPr id="13" name="TextBox 12">
            <a:extLst>
              <a:ext uri="{FF2B5EF4-FFF2-40B4-BE49-F238E27FC236}">
                <a16:creationId xmlns:a16="http://schemas.microsoft.com/office/drawing/2014/main" id="{2A3FB058-6687-BF4C-84E2-4227708F266D}"/>
              </a:ext>
            </a:extLst>
          </p:cNvPr>
          <p:cNvSpPr txBox="1"/>
          <p:nvPr/>
        </p:nvSpPr>
        <p:spPr>
          <a:xfrm>
            <a:off x="4646677" y="7886647"/>
            <a:ext cx="2362059" cy="910377"/>
          </a:xfrm>
          <a:prstGeom prst="rect">
            <a:avLst/>
          </a:prstGeom>
          <a:noFill/>
        </p:spPr>
        <p:txBody>
          <a:bodyPr wrap="square" rtlCol="0">
            <a:spAutoFit/>
          </a:bodyPr>
          <a:lstStyle/>
          <a:p>
            <a:pPr>
              <a:lnSpc>
                <a:spcPct val="114000"/>
              </a:lnSpc>
            </a:pPr>
            <a:r>
              <a:rPr lang="en-US" sz="2400" dirty="0"/>
              <a:t>As Beckmesser in </a:t>
            </a:r>
            <a:r>
              <a:rPr lang="en-US" sz="2400" i="1" dirty="0"/>
              <a:t>Die Meistersinger</a:t>
            </a:r>
          </a:p>
        </p:txBody>
      </p:sp>
      <p:sp>
        <p:nvSpPr>
          <p:cNvPr id="5" name="Slide Number Placeholder 4">
            <a:extLst>
              <a:ext uri="{FF2B5EF4-FFF2-40B4-BE49-F238E27FC236}">
                <a16:creationId xmlns:a16="http://schemas.microsoft.com/office/drawing/2014/main" id="{75E8B94F-5936-4B5D-920B-EEA93DE7E997}"/>
              </a:ext>
            </a:extLst>
          </p:cNvPr>
          <p:cNvSpPr>
            <a:spLocks noGrp="1"/>
          </p:cNvSpPr>
          <p:nvPr>
            <p:ph type="sldNum" sz="quarter" idx="12"/>
          </p:nvPr>
        </p:nvSpPr>
        <p:spPr/>
        <p:txBody>
          <a:bodyPr/>
          <a:lstStyle/>
          <a:p>
            <a:fld id="{DC56C17F-E5A4-4123-831E-B6BE4BD60FE1}" type="slidenum">
              <a:rPr lang="en-US" smtClean="0"/>
              <a:t>14</a:t>
            </a:fld>
            <a:endParaRPr lang="en-US" dirty="0"/>
          </a:p>
        </p:txBody>
      </p:sp>
      <p:sp>
        <p:nvSpPr>
          <p:cNvPr id="10" name="Footer Placeholder 4">
            <a:extLst>
              <a:ext uri="{FF2B5EF4-FFF2-40B4-BE49-F238E27FC236}">
                <a16:creationId xmlns:a16="http://schemas.microsoft.com/office/drawing/2014/main" id="{A31DA367-ACA8-42B1-BA02-20CCE499FD0C}"/>
              </a:ext>
            </a:extLst>
          </p:cNvPr>
          <p:cNvSpPr>
            <a:spLocks noGrp="1"/>
          </p:cNvSpPr>
          <p:nvPr>
            <p:ph type="ftr" sz="quarter" idx="11"/>
          </p:nvPr>
        </p:nvSpPr>
        <p:spPr>
          <a:xfrm>
            <a:off x="554522" y="9915615"/>
            <a:ext cx="4275972" cy="569578"/>
          </a:xfrm>
        </p:spPr>
        <p:txBody>
          <a:bodyPr/>
          <a:lstStyle/>
          <a:p>
            <a:pPr algn="l"/>
            <a:r>
              <a:rPr lang="en-US" dirty="0"/>
              <a:t>Rotary Club of Canterbury: Let’s Stay Connected Project</a:t>
            </a:r>
          </a:p>
        </p:txBody>
      </p:sp>
      <p:sp>
        <p:nvSpPr>
          <p:cNvPr id="12" name="Title 3">
            <a:extLst>
              <a:ext uri="{FF2B5EF4-FFF2-40B4-BE49-F238E27FC236}">
                <a16:creationId xmlns:a16="http://schemas.microsoft.com/office/drawing/2014/main" id="{D2A269F3-8D3F-4C86-A7F2-372B4945D3C3}"/>
              </a:ext>
            </a:extLst>
          </p:cNvPr>
          <p:cNvSpPr txBox="1">
            <a:spLocks/>
          </p:cNvSpPr>
          <p:nvPr/>
        </p:nvSpPr>
        <p:spPr>
          <a:xfrm>
            <a:off x="538392" y="603362"/>
            <a:ext cx="5031135" cy="640562"/>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Peter Coleman-Wright</a:t>
            </a:r>
          </a:p>
        </p:txBody>
      </p:sp>
      <p:sp>
        <p:nvSpPr>
          <p:cNvPr id="8" name="TextBox 7">
            <a:extLst>
              <a:ext uri="{FF2B5EF4-FFF2-40B4-BE49-F238E27FC236}">
                <a16:creationId xmlns:a16="http://schemas.microsoft.com/office/drawing/2014/main" id="{14A659FE-CB9E-42DB-9ABD-07DF442980F0}"/>
              </a:ext>
            </a:extLst>
          </p:cNvPr>
          <p:cNvSpPr txBox="1"/>
          <p:nvPr/>
        </p:nvSpPr>
        <p:spPr>
          <a:xfrm>
            <a:off x="554522" y="1589933"/>
            <a:ext cx="3361752" cy="4780124"/>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Peter Coleman-Wright</a:t>
            </a:r>
            <a:r>
              <a:rPr lang="en-US" sz="2400" b="1" dirty="0">
                <a:effectLst/>
              </a:rPr>
              <a:t> </a:t>
            </a:r>
            <a:r>
              <a:rPr lang="en-US" sz="2400" dirty="0">
                <a:effectLst/>
              </a:rPr>
              <a:t>(1958) is a baritone and has performed many traditional roles with the English National Opera. In 2002, he won the Helpmann Award for Best Male Actor in a Musical for his role in </a:t>
            </a:r>
            <a:r>
              <a:rPr lang="en-US" sz="2400" i="1" dirty="0">
                <a:effectLst/>
              </a:rPr>
              <a:t>Sweeney Todd: The Demon Barber of Fleet Street</a:t>
            </a:r>
            <a:r>
              <a:rPr lang="en-US" sz="2400" dirty="0">
                <a:effectLst/>
              </a:rPr>
              <a:t>.</a:t>
            </a:r>
          </a:p>
        </p:txBody>
      </p:sp>
    </p:spTree>
    <p:extLst>
      <p:ext uri="{BB962C8B-B14F-4D97-AF65-F5344CB8AC3E}">
        <p14:creationId xmlns:p14="http://schemas.microsoft.com/office/powerpoint/2010/main" val="3128654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1B6A7C-2CC0-BC44-BEBE-42AB59291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019" y="4705871"/>
            <a:ext cx="6272017" cy="4280901"/>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F08D7C80-1593-2A45-8036-59D6CFCE7C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96019" y="1654010"/>
            <a:ext cx="2810157" cy="2561470"/>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sp>
        <p:nvSpPr>
          <p:cNvPr id="6" name="Slide Number Placeholder 5">
            <a:extLst>
              <a:ext uri="{FF2B5EF4-FFF2-40B4-BE49-F238E27FC236}">
                <a16:creationId xmlns:a16="http://schemas.microsoft.com/office/drawing/2014/main" id="{492ED925-D50D-41A1-B73D-B431194B6EBB}"/>
              </a:ext>
            </a:extLst>
          </p:cNvPr>
          <p:cNvSpPr>
            <a:spLocks noGrp="1"/>
          </p:cNvSpPr>
          <p:nvPr>
            <p:ph type="sldNum" sz="quarter" idx="12"/>
          </p:nvPr>
        </p:nvSpPr>
        <p:spPr/>
        <p:txBody>
          <a:bodyPr/>
          <a:lstStyle/>
          <a:p>
            <a:fld id="{DC56C17F-E5A4-4123-831E-B6BE4BD60FE1}" type="slidenum">
              <a:rPr lang="en-US" smtClean="0"/>
              <a:t>15</a:t>
            </a:fld>
            <a:endParaRPr lang="en-US" dirty="0"/>
          </a:p>
        </p:txBody>
      </p:sp>
      <p:sp>
        <p:nvSpPr>
          <p:cNvPr id="8" name="Footer Placeholder 4">
            <a:extLst>
              <a:ext uri="{FF2B5EF4-FFF2-40B4-BE49-F238E27FC236}">
                <a16:creationId xmlns:a16="http://schemas.microsoft.com/office/drawing/2014/main" id="{3EDFAA2E-1A2E-4FA1-B896-E1AA480D9E92}"/>
              </a:ext>
            </a:extLst>
          </p:cNvPr>
          <p:cNvSpPr>
            <a:spLocks noGrp="1"/>
          </p:cNvSpPr>
          <p:nvPr>
            <p:ph type="ftr" sz="quarter" idx="11"/>
          </p:nvPr>
        </p:nvSpPr>
        <p:spPr>
          <a:xfrm>
            <a:off x="796019" y="9959866"/>
            <a:ext cx="4275972" cy="569578"/>
          </a:xfrm>
        </p:spPr>
        <p:txBody>
          <a:bodyPr/>
          <a:lstStyle/>
          <a:p>
            <a:pPr algn="l"/>
            <a:r>
              <a:rPr lang="en-US" dirty="0"/>
              <a:t>Rotary Club of Canterbury: Let’s Stay Connected Project</a:t>
            </a:r>
          </a:p>
        </p:txBody>
      </p:sp>
      <p:sp>
        <p:nvSpPr>
          <p:cNvPr id="10" name="TextBox 9">
            <a:extLst>
              <a:ext uri="{FF2B5EF4-FFF2-40B4-BE49-F238E27FC236}">
                <a16:creationId xmlns:a16="http://schemas.microsoft.com/office/drawing/2014/main" id="{AD77F718-7F75-4A53-BD33-1A5DECBE3E6A}"/>
              </a:ext>
            </a:extLst>
          </p:cNvPr>
          <p:cNvSpPr txBox="1"/>
          <p:nvPr/>
        </p:nvSpPr>
        <p:spPr>
          <a:xfrm>
            <a:off x="796019" y="667283"/>
            <a:ext cx="4976750" cy="766850"/>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3600" b="1" kern="1200" dirty="0">
                <a:latin typeface="+mj-lt"/>
                <a:ea typeface="+mj-ea"/>
                <a:cs typeface="+mj-cs"/>
              </a:rPr>
              <a:t>Martin Cooke </a:t>
            </a:r>
          </a:p>
        </p:txBody>
      </p:sp>
      <p:sp>
        <p:nvSpPr>
          <p:cNvPr id="12" name="Title 3">
            <a:extLst>
              <a:ext uri="{FF2B5EF4-FFF2-40B4-BE49-F238E27FC236}">
                <a16:creationId xmlns:a16="http://schemas.microsoft.com/office/drawing/2014/main" id="{820E5A75-33EC-4E5B-B256-D5D2FA6B6048}"/>
              </a:ext>
            </a:extLst>
          </p:cNvPr>
          <p:cNvSpPr txBox="1">
            <a:spLocks/>
          </p:cNvSpPr>
          <p:nvPr/>
        </p:nvSpPr>
        <p:spPr>
          <a:xfrm>
            <a:off x="3794919" y="1548713"/>
            <a:ext cx="2998900" cy="3090835"/>
          </a:xfrm>
          <a:prstGeom prst="rect">
            <a:avLst/>
          </a:prstGeom>
        </p:spPr>
        <p:txBody>
          <a:bodyPr vert="horz" lIns="91440" tIns="45720" rIns="91440" bIns="45720" rtlCol="0" anchor="t">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r>
              <a:rPr lang="en-US" sz="2400" dirty="0">
                <a:latin typeface="+mn-lt"/>
                <a:ea typeface="+mn-ea"/>
                <a:cs typeface="+mn-cs"/>
              </a:rPr>
              <a:t>Martin Cooke (1955) is a baritone and is the first Australian to become a member of the Bavarian State Opera Chorus. </a:t>
            </a:r>
          </a:p>
        </p:txBody>
      </p:sp>
      <p:sp>
        <p:nvSpPr>
          <p:cNvPr id="14" name="Title 3">
            <a:extLst>
              <a:ext uri="{FF2B5EF4-FFF2-40B4-BE49-F238E27FC236}">
                <a16:creationId xmlns:a16="http://schemas.microsoft.com/office/drawing/2014/main" id="{C969E2B0-2E16-47D0-BB3F-208CD5123B92}"/>
              </a:ext>
            </a:extLst>
          </p:cNvPr>
          <p:cNvSpPr txBox="1">
            <a:spLocks/>
          </p:cNvSpPr>
          <p:nvPr/>
        </p:nvSpPr>
        <p:spPr>
          <a:xfrm>
            <a:off x="796019" y="9053096"/>
            <a:ext cx="5542436" cy="934092"/>
          </a:xfrm>
          <a:prstGeom prst="rect">
            <a:avLst/>
          </a:prstGeom>
        </p:spPr>
        <p:txBody>
          <a:bodyPr vert="horz" lIns="91440" tIns="45720" rIns="91440" bIns="45720" rtlCol="0" anchor="t">
            <a:normAutofit lnSpcReduction="10000"/>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algn="ctr" defTabSz="914400">
              <a:lnSpc>
                <a:spcPct val="114000"/>
              </a:lnSpc>
              <a:spcBef>
                <a:spcPts val="1200"/>
              </a:spcBef>
              <a:spcAft>
                <a:spcPts val="600"/>
              </a:spcAft>
            </a:pPr>
            <a:r>
              <a:rPr lang="en-US" sz="2400" dirty="0">
                <a:latin typeface="+mn-lt"/>
                <a:ea typeface="+mn-ea"/>
                <a:cs typeface="+mn-cs"/>
              </a:rPr>
              <a:t>As </a:t>
            </a:r>
            <a:r>
              <a:rPr lang="en-US" sz="2400" b="1" dirty="0">
                <a:latin typeface="+mn-lt"/>
                <a:ea typeface="+mn-ea"/>
                <a:cs typeface="+mn-cs"/>
              </a:rPr>
              <a:t>St Peter </a:t>
            </a:r>
            <a:r>
              <a:rPr lang="en-US" sz="2400" dirty="0">
                <a:latin typeface="+mn-lt"/>
                <a:ea typeface="+mn-ea"/>
                <a:cs typeface="+mn-cs"/>
              </a:rPr>
              <a:t>in </a:t>
            </a:r>
            <a:r>
              <a:rPr lang="en-US" sz="2400" i="1" dirty="0">
                <a:latin typeface="+mn-lt"/>
                <a:ea typeface="+mn-ea"/>
                <a:cs typeface="+mn-cs"/>
              </a:rPr>
              <a:t>Il Lutto dell'Universo – The Mourning of the Universe.</a:t>
            </a:r>
          </a:p>
          <a:p>
            <a:pPr indent="-228600" algn="ctr" defTabSz="914400">
              <a:spcAft>
                <a:spcPts val="600"/>
              </a:spcAft>
              <a:buFont typeface="Arial" panose="020B0604020202020204" pitchFamily="34" charset="0"/>
              <a:buChar char="•"/>
            </a:pPr>
            <a:endParaRPr lang="en-US" sz="1800" dirty="0">
              <a:latin typeface="+mn-lt"/>
              <a:ea typeface="+mn-ea"/>
              <a:cs typeface="+mn-cs"/>
            </a:endParaRPr>
          </a:p>
        </p:txBody>
      </p:sp>
    </p:spTree>
    <p:extLst>
      <p:ext uri="{BB962C8B-B14F-4D97-AF65-F5344CB8AC3E}">
        <p14:creationId xmlns:p14="http://schemas.microsoft.com/office/powerpoint/2010/main" val="3484145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6AE00-D48F-40CA-AC18-605ECC63738A}"/>
              </a:ext>
            </a:extLst>
          </p:cNvPr>
          <p:cNvSpPr txBox="1">
            <a:spLocks/>
          </p:cNvSpPr>
          <p:nvPr/>
        </p:nvSpPr>
        <p:spPr>
          <a:xfrm>
            <a:off x="521802" y="569581"/>
            <a:ext cx="6546235" cy="766850"/>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endParaRPr lang="en-US" sz="2000" dirty="0"/>
          </a:p>
        </p:txBody>
      </p:sp>
      <p:pic>
        <p:nvPicPr>
          <p:cNvPr id="10" name="Picture 9">
            <a:extLst>
              <a:ext uri="{FF2B5EF4-FFF2-40B4-BE49-F238E27FC236}">
                <a16:creationId xmlns:a16="http://schemas.microsoft.com/office/drawing/2014/main" id="{75049009-88F9-CE42-89D7-16B87AC690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14078"/>
            <a:ext cx="4605417" cy="3314504"/>
          </a:xfrm>
          <a:prstGeom prst="rect">
            <a:avLst/>
          </a:prstGeom>
        </p:spPr>
      </p:pic>
      <p:pic>
        <p:nvPicPr>
          <p:cNvPr id="8" name="Picture 7">
            <a:extLst>
              <a:ext uri="{FF2B5EF4-FFF2-40B4-BE49-F238E27FC236}">
                <a16:creationId xmlns:a16="http://schemas.microsoft.com/office/drawing/2014/main" id="{0DBACC07-7B42-F143-819C-D27B47FC014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274399" y="5360720"/>
            <a:ext cx="3315439" cy="2563171"/>
          </a:xfrm>
          <a:prstGeom prst="rect">
            <a:avLst/>
          </a:prstGeom>
        </p:spPr>
      </p:pic>
      <p:sp>
        <p:nvSpPr>
          <p:cNvPr id="7" name="Slide Number Placeholder 6">
            <a:extLst>
              <a:ext uri="{FF2B5EF4-FFF2-40B4-BE49-F238E27FC236}">
                <a16:creationId xmlns:a16="http://schemas.microsoft.com/office/drawing/2014/main" id="{32C3D2C3-BC11-4CB6-AC26-BC8B9B68E916}"/>
              </a:ext>
            </a:extLst>
          </p:cNvPr>
          <p:cNvSpPr>
            <a:spLocks noGrp="1"/>
          </p:cNvSpPr>
          <p:nvPr>
            <p:ph type="sldNum" sz="quarter" idx="12"/>
          </p:nvPr>
        </p:nvSpPr>
        <p:spPr/>
        <p:txBody>
          <a:bodyPr/>
          <a:lstStyle/>
          <a:p>
            <a:fld id="{DC56C17F-E5A4-4123-831E-B6BE4BD60FE1}" type="slidenum">
              <a:rPr lang="en-US" smtClean="0"/>
              <a:t>16</a:t>
            </a:fld>
            <a:endParaRPr lang="en-US" dirty="0"/>
          </a:p>
        </p:txBody>
      </p:sp>
      <p:sp>
        <p:nvSpPr>
          <p:cNvPr id="11" name="Footer Placeholder 4">
            <a:extLst>
              <a:ext uri="{FF2B5EF4-FFF2-40B4-BE49-F238E27FC236}">
                <a16:creationId xmlns:a16="http://schemas.microsoft.com/office/drawing/2014/main" id="{C6B8EE3B-A62C-4BE4-A3A7-82448D15AF6B}"/>
              </a:ext>
            </a:extLst>
          </p:cNvPr>
          <p:cNvSpPr>
            <a:spLocks noGrp="1"/>
          </p:cNvSpPr>
          <p:nvPr>
            <p:ph type="ftr" sz="quarter" idx="11"/>
          </p:nvPr>
        </p:nvSpPr>
        <p:spPr>
          <a:xfrm>
            <a:off x="521801" y="10054766"/>
            <a:ext cx="4275972" cy="569578"/>
          </a:xfrm>
        </p:spPr>
        <p:txBody>
          <a:bodyPr/>
          <a:lstStyle/>
          <a:p>
            <a:pPr algn="l"/>
            <a:r>
              <a:rPr lang="en-US" dirty="0"/>
              <a:t>Rotary Club of Canterbury: Let’s Stay Connected Project</a:t>
            </a:r>
          </a:p>
        </p:txBody>
      </p:sp>
      <p:sp>
        <p:nvSpPr>
          <p:cNvPr id="9" name="Rectangle 8">
            <a:extLst>
              <a:ext uri="{FF2B5EF4-FFF2-40B4-BE49-F238E27FC236}">
                <a16:creationId xmlns:a16="http://schemas.microsoft.com/office/drawing/2014/main" id="{1BE35FCF-00E4-4B35-951E-BEAFB5D9036E}"/>
              </a:ext>
            </a:extLst>
          </p:cNvPr>
          <p:cNvSpPr/>
          <p:nvPr/>
        </p:nvSpPr>
        <p:spPr>
          <a:xfrm>
            <a:off x="603600" y="517154"/>
            <a:ext cx="3477581" cy="871704"/>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kern="1200" dirty="0">
                <a:solidFill>
                  <a:schemeClr val="tx1"/>
                </a:solidFill>
                <a:latin typeface="+mj-lt"/>
                <a:ea typeface="+mj-ea"/>
                <a:cs typeface="+mj-cs"/>
              </a:rPr>
              <a:t>Jacqueline Dark</a:t>
            </a:r>
          </a:p>
        </p:txBody>
      </p:sp>
      <p:sp>
        <p:nvSpPr>
          <p:cNvPr id="14" name="TextBox 13">
            <a:extLst>
              <a:ext uri="{FF2B5EF4-FFF2-40B4-BE49-F238E27FC236}">
                <a16:creationId xmlns:a16="http://schemas.microsoft.com/office/drawing/2014/main" id="{2D0ABEB7-3BD3-4714-B8DE-9756471F0827}"/>
              </a:ext>
            </a:extLst>
          </p:cNvPr>
          <p:cNvSpPr txBox="1"/>
          <p:nvPr/>
        </p:nvSpPr>
        <p:spPr>
          <a:xfrm>
            <a:off x="603600" y="1522219"/>
            <a:ext cx="6464437" cy="3838501"/>
          </a:xfrm>
          <a:prstGeom prst="rect">
            <a:avLst/>
          </a:prstGeom>
        </p:spPr>
        <p:txBody>
          <a:bodyPr vert="horz" lIns="91440" tIns="45720" rIns="91440" bIns="45720" rtlCol="0">
            <a:normAutofit fontScale="92500" lnSpcReduction="10000"/>
          </a:bodyPr>
          <a:lstStyle/>
          <a:p>
            <a:pPr defTabSz="914400">
              <a:lnSpc>
                <a:spcPct val="114000"/>
              </a:lnSpc>
              <a:spcBef>
                <a:spcPts val="1200"/>
              </a:spcBef>
              <a:spcAft>
                <a:spcPts val="600"/>
              </a:spcAft>
            </a:pPr>
            <a:r>
              <a:rPr lang="en-US" sz="2600" dirty="0"/>
              <a:t>Jacqueline Lisa Dark was born in Ballarat and trained as a mezzo-soprano at the Victorian College of the Arts.</a:t>
            </a:r>
          </a:p>
          <a:p>
            <a:pPr defTabSz="914400">
              <a:lnSpc>
                <a:spcPct val="114000"/>
              </a:lnSpc>
              <a:spcBef>
                <a:spcPts val="1200"/>
              </a:spcBef>
              <a:spcAft>
                <a:spcPts val="600"/>
              </a:spcAft>
            </a:pPr>
            <a:r>
              <a:rPr lang="en-US" sz="2600" dirty="0"/>
              <a:t>Dark has played most of the major classical female roles: Donna Elvira – </a:t>
            </a:r>
            <a:r>
              <a:rPr lang="en-US" sz="2600" i="1" dirty="0"/>
              <a:t>Don Giovanni</a:t>
            </a:r>
            <a:r>
              <a:rPr lang="en-US" sz="2600" dirty="0"/>
              <a:t>, Marcellina – </a:t>
            </a:r>
            <a:r>
              <a:rPr lang="en-US" sz="2600" i="1" dirty="0"/>
              <a:t>Marriage of Figaro</a:t>
            </a:r>
            <a:r>
              <a:rPr lang="en-US" sz="2600" dirty="0"/>
              <a:t>, Maddalena – </a:t>
            </a:r>
            <a:r>
              <a:rPr lang="en-US" sz="2600" i="1" dirty="0"/>
              <a:t>Rigoletto</a:t>
            </a:r>
            <a:r>
              <a:rPr lang="en-US" sz="2600" dirty="0"/>
              <a:t>, Emilia- </a:t>
            </a:r>
            <a:r>
              <a:rPr lang="en-US" sz="2600" i="1" dirty="0"/>
              <a:t>Otello</a:t>
            </a:r>
            <a:r>
              <a:rPr lang="en-US" sz="2600" dirty="0"/>
              <a:t>, Flora – </a:t>
            </a:r>
            <a:r>
              <a:rPr lang="en-US" sz="2600" i="1" dirty="0"/>
              <a:t>La Traviata</a:t>
            </a:r>
            <a:r>
              <a:rPr lang="en-US" sz="2600" dirty="0"/>
              <a:t>, Suzuki – </a:t>
            </a:r>
            <a:r>
              <a:rPr lang="en-US" sz="2600" i="1" dirty="0"/>
              <a:t>Madam Butterfly, and </a:t>
            </a:r>
            <a:r>
              <a:rPr lang="en-US" sz="2600" dirty="0"/>
              <a:t>Carmen. She also sings</a:t>
            </a:r>
            <a:r>
              <a:rPr lang="en-AU" sz="2600" dirty="0"/>
              <a:t> music theatre, cabaret, theatre restaurant and concerts.</a:t>
            </a:r>
            <a:endParaRPr lang="en-US" sz="2600" dirty="0"/>
          </a:p>
          <a:p>
            <a:pPr defTabSz="914400">
              <a:lnSpc>
                <a:spcPct val="114000"/>
              </a:lnSpc>
              <a:spcBef>
                <a:spcPts val="1200"/>
              </a:spcBef>
              <a:spcAft>
                <a:spcPts val="600"/>
              </a:spcAft>
            </a:pPr>
            <a:endParaRPr lang="en-US" sz="2400" dirty="0"/>
          </a:p>
        </p:txBody>
      </p:sp>
      <p:sp>
        <p:nvSpPr>
          <p:cNvPr id="16" name="TextBox 15">
            <a:extLst>
              <a:ext uri="{FF2B5EF4-FFF2-40B4-BE49-F238E27FC236}">
                <a16:creationId xmlns:a16="http://schemas.microsoft.com/office/drawing/2014/main" id="{C270D98E-4219-414E-974A-3C8D2B8E444C}"/>
              </a:ext>
            </a:extLst>
          </p:cNvPr>
          <p:cNvSpPr txBox="1"/>
          <p:nvPr/>
        </p:nvSpPr>
        <p:spPr>
          <a:xfrm>
            <a:off x="600936" y="5563684"/>
            <a:ext cx="3654870" cy="1227116"/>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As Katisha in </a:t>
            </a:r>
            <a:r>
              <a:rPr lang="en-US" sz="2400" i="1" dirty="0"/>
              <a:t>The Mikado </a:t>
            </a:r>
            <a:r>
              <a:rPr lang="en-US" sz="2400" dirty="0"/>
              <a:t>(right)</a:t>
            </a:r>
            <a:r>
              <a:rPr lang="en-US" sz="2400" i="1" dirty="0"/>
              <a:t>.</a:t>
            </a:r>
            <a:r>
              <a:rPr lang="en-US" sz="2400" dirty="0"/>
              <a:t> </a:t>
            </a:r>
          </a:p>
        </p:txBody>
      </p:sp>
      <p:sp>
        <p:nvSpPr>
          <p:cNvPr id="18" name="TextBox 17">
            <a:extLst>
              <a:ext uri="{FF2B5EF4-FFF2-40B4-BE49-F238E27FC236}">
                <a16:creationId xmlns:a16="http://schemas.microsoft.com/office/drawing/2014/main" id="{DAD82D8F-4650-4FD9-B1C0-06C1BE320FEE}"/>
              </a:ext>
            </a:extLst>
          </p:cNvPr>
          <p:cNvSpPr txBox="1"/>
          <p:nvPr/>
        </p:nvSpPr>
        <p:spPr>
          <a:xfrm>
            <a:off x="-5240940" y="2408406"/>
            <a:ext cx="7419039" cy="2929036"/>
          </a:xfrm>
          <a:prstGeom prst="rect">
            <a:avLst/>
          </a:prstGeom>
        </p:spPr>
        <p:txBody>
          <a:bodyPr vert="horz" lIns="91440" tIns="45720" rIns="91440" bIns="45720" rtlCol="0">
            <a:normAutofit/>
          </a:bodyPr>
          <a:lstStyle/>
          <a:p>
            <a:pPr defTabSz="914400">
              <a:lnSpc>
                <a:spcPct val="114000"/>
              </a:lnSpc>
              <a:spcBef>
                <a:spcPts val="1200"/>
              </a:spcBef>
              <a:spcAft>
                <a:spcPts val="600"/>
              </a:spcAft>
            </a:pPr>
            <a:endParaRPr lang="en-US" sz="2400" dirty="0"/>
          </a:p>
        </p:txBody>
      </p:sp>
      <p:sp>
        <p:nvSpPr>
          <p:cNvPr id="20" name="TextBox 19">
            <a:extLst>
              <a:ext uri="{FF2B5EF4-FFF2-40B4-BE49-F238E27FC236}">
                <a16:creationId xmlns:a16="http://schemas.microsoft.com/office/drawing/2014/main" id="{C91324A5-B0E8-441E-90E6-4A5B49D187EF}"/>
              </a:ext>
            </a:extLst>
          </p:cNvPr>
          <p:cNvSpPr txBox="1"/>
          <p:nvPr/>
        </p:nvSpPr>
        <p:spPr>
          <a:xfrm>
            <a:off x="4837794" y="8592536"/>
            <a:ext cx="2230244" cy="1536046"/>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As Herodias in </a:t>
            </a:r>
            <a:r>
              <a:rPr lang="en-US" sz="2400" i="1" dirty="0"/>
              <a:t>Salome </a:t>
            </a:r>
            <a:r>
              <a:rPr lang="en-US" sz="2400" dirty="0"/>
              <a:t>(left)</a:t>
            </a:r>
          </a:p>
        </p:txBody>
      </p:sp>
    </p:spTree>
    <p:extLst>
      <p:ext uri="{BB962C8B-B14F-4D97-AF65-F5344CB8AC3E}">
        <p14:creationId xmlns:p14="http://schemas.microsoft.com/office/powerpoint/2010/main" val="900205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48D193-B162-8F4C-83FC-151ABF97548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573111" y="1704110"/>
            <a:ext cx="3406157" cy="3221181"/>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a:extLst>
              <a:ext uri="{FF2B5EF4-FFF2-40B4-BE49-F238E27FC236}">
                <a16:creationId xmlns:a16="http://schemas.microsoft.com/office/drawing/2014/main" id="{F1E3ECD4-F45B-CD4D-A56E-ED5F0CF5C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570" y="7510148"/>
            <a:ext cx="2366871" cy="2366871"/>
          </a:xfrm>
          <a:prstGeom prst="rect">
            <a:avLst/>
          </a:prstGeom>
          <a:ln w="88900" cap="sq" cmpd="thickThin">
            <a:solidFill>
              <a:srgbClr val="000000"/>
            </a:solidFill>
            <a:prstDash val="solid"/>
            <a:miter lim="800000"/>
          </a:ln>
          <a:effectLst>
            <a:innerShdw blurRad="76200">
              <a:srgbClr val="000000"/>
            </a:innerShdw>
          </a:effectLst>
        </p:spPr>
      </p:pic>
      <p:sp>
        <p:nvSpPr>
          <p:cNvPr id="8" name="Slide Number Placeholder 7">
            <a:extLst>
              <a:ext uri="{FF2B5EF4-FFF2-40B4-BE49-F238E27FC236}">
                <a16:creationId xmlns:a16="http://schemas.microsoft.com/office/drawing/2014/main" id="{C14F496E-AA4F-46F1-B61A-225AD1C71E07}"/>
              </a:ext>
            </a:extLst>
          </p:cNvPr>
          <p:cNvSpPr>
            <a:spLocks noGrp="1"/>
          </p:cNvSpPr>
          <p:nvPr>
            <p:ph type="sldNum" sz="quarter" idx="12"/>
          </p:nvPr>
        </p:nvSpPr>
        <p:spPr/>
        <p:txBody>
          <a:bodyPr/>
          <a:lstStyle/>
          <a:p>
            <a:fld id="{DC56C17F-E5A4-4123-831E-B6BE4BD60FE1}" type="slidenum">
              <a:rPr lang="en-US" smtClean="0"/>
              <a:t>17</a:t>
            </a:fld>
            <a:endParaRPr lang="en-US" dirty="0"/>
          </a:p>
        </p:txBody>
      </p:sp>
      <p:sp>
        <p:nvSpPr>
          <p:cNvPr id="9" name="Footer Placeholder 4">
            <a:extLst>
              <a:ext uri="{FF2B5EF4-FFF2-40B4-BE49-F238E27FC236}">
                <a16:creationId xmlns:a16="http://schemas.microsoft.com/office/drawing/2014/main" id="{6BB5D172-E229-4DF3-9E77-505A15D5DE6A}"/>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11" name="TextBox 10">
            <a:extLst>
              <a:ext uri="{FF2B5EF4-FFF2-40B4-BE49-F238E27FC236}">
                <a16:creationId xmlns:a16="http://schemas.microsoft.com/office/drawing/2014/main" id="{E5EA5283-5162-4207-A9F0-0FD8C9012932}"/>
              </a:ext>
            </a:extLst>
          </p:cNvPr>
          <p:cNvSpPr txBox="1"/>
          <p:nvPr/>
        </p:nvSpPr>
        <p:spPr>
          <a:xfrm>
            <a:off x="610570" y="558404"/>
            <a:ext cx="3606746" cy="974011"/>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kern="1200" dirty="0">
                <a:solidFill>
                  <a:schemeClr val="tx1"/>
                </a:solidFill>
                <a:latin typeface="+mj-lt"/>
                <a:ea typeface="+mj-ea"/>
                <a:cs typeface="+mj-cs"/>
              </a:rPr>
              <a:t>Peter Dawson </a:t>
            </a:r>
          </a:p>
        </p:txBody>
      </p:sp>
      <p:sp>
        <p:nvSpPr>
          <p:cNvPr id="13" name="Title 3">
            <a:extLst>
              <a:ext uri="{FF2B5EF4-FFF2-40B4-BE49-F238E27FC236}">
                <a16:creationId xmlns:a16="http://schemas.microsoft.com/office/drawing/2014/main" id="{0CCCB6E6-2EAA-4044-9CC5-EB7F0D6663F0}"/>
              </a:ext>
            </a:extLst>
          </p:cNvPr>
          <p:cNvSpPr txBox="1">
            <a:spLocks/>
          </p:cNvSpPr>
          <p:nvPr/>
        </p:nvSpPr>
        <p:spPr>
          <a:xfrm>
            <a:off x="602476" y="1607135"/>
            <a:ext cx="3013560" cy="6346862"/>
          </a:xfrm>
          <a:prstGeom prst="rect">
            <a:avLst/>
          </a:prstGeom>
        </p:spPr>
        <p:txBody>
          <a:bodyPr vert="horz" lIns="91440" tIns="45720" rIns="91440" bIns="45720" rtlCol="0">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r>
              <a:rPr lang="en-US" sz="2400" dirty="0">
                <a:latin typeface="+mn-lt"/>
                <a:ea typeface="+mn-ea"/>
                <a:cs typeface="+mn-cs"/>
              </a:rPr>
              <a:t>Peter Dawson (1882-1961) born in Adelaide, was a baritone and song writer. While Dawson didn’t perform operas, he was known for his technically excellent</a:t>
            </a:r>
          </a:p>
        </p:txBody>
      </p:sp>
      <p:sp>
        <p:nvSpPr>
          <p:cNvPr id="15" name="Title 3">
            <a:extLst>
              <a:ext uri="{FF2B5EF4-FFF2-40B4-BE49-F238E27FC236}">
                <a16:creationId xmlns:a16="http://schemas.microsoft.com/office/drawing/2014/main" id="{152CBAFA-A55F-4EB3-B0FA-39B0A2F0AD79}"/>
              </a:ext>
            </a:extLst>
          </p:cNvPr>
          <p:cNvSpPr txBox="1">
            <a:spLocks/>
          </p:cNvSpPr>
          <p:nvPr/>
        </p:nvSpPr>
        <p:spPr>
          <a:xfrm>
            <a:off x="556111" y="5942077"/>
            <a:ext cx="6766975" cy="1735204"/>
          </a:xfrm>
          <a:prstGeom prst="rect">
            <a:avLst/>
          </a:prstGeom>
        </p:spPr>
        <p:txBody>
          <a:bodyPr vert="horz" lIns="91440" tIns="45720" rIns="91440" bIns="45720" rtlCol="0">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r>
              <a:rPr lang="en-US" sz="2400" dirty="0">
                <a:latin typeface="+mn-lt"/>
                <a:ea typeface="+mn-ea"/>
                <a:cs typeface="+mn-cs"/>
              </a:rPr>
              <a:t>In 1984, Dawson was chosen by the </a:t>
            </a:r>
            <a:r>
              <a:rPr lang="en-US" sz="2400" i="1" dirty="0">
                <a:latin typeface="+mn-lt"/>
                <a:ea typeface="+mn-ea"/>
                <a:cs typeface="+mn-cs"/>
              </a:rPr>
              <a:t>Guinness Book of Recorded Sound</a:t>
            </a:r>
            <a:r>
              <a:rPr lang="en-US" sz="2400" dirty="0">
                <a:latin typeface="+mn-lt"/>
                <a:ea typeface="+mn-ea"/>
                <a:cs typeface="+mn-cs"/>
              </a:rPr>
              <a:t> as one of the top 10 singers on disc of all time.</a:t>
            </a:r>
          </a:p>
        </p:txBody>
      </p:sp>
      <p:sp>
        <p:nvSpPr>
          <p:cNvPr id="17" name="TextBox 16">
            <a:extLst>
              <a:ext uri="{FF2B5EF4-FFF2-40B4-BE49-F238E27FC236}">
                <a16:creationId xmlns:a16="http://schemas.microsoft.com/office/drawing/2014/main" id="{3892D5DE-5F3E-4553-8B47-6F22A139F10A}"/>
              </a:ext>
            </a:extLst>
          </p:cNvPr>
          <p:cNvSpPr txBox="1"/>
          <p:nvPr/>
        </p:nvSpPr>
        <p:spPr>
          <a:xfrm>
            <a:off x="610570" y="4925291"/>
            <a:ext cx="6766975" cy="910377"/>
          </a:xfrm>
          <a:prstGeom prst="rect">
            <a:avLst/>
          </a:prstGeom>
          <a:noFill/>
        </p:spPr>
        <p:txBody>
          <a:bodyPr wrap="square">
            <a:spAutoFit/>
          </a:bodyPr>
          <a:lstStyle/>
          <a:p>
            <a:pPr>
              <a:lnSpc>
                <a:spcPct val="114000"/>
              </a:lnSpc>
            </a:pPr>
            <a:r>
              <a:rPr lang="en-US" sz="2400" dirty="0">
                <a:latin typeface="+mn-lt"/>
                <a:ea typeface="+mn-ea"/>
                <a:cs typeface="+mn-cs"/>
              </a:rPr>
              <a:t>vocal abilities through his renditions of operatic arias, oratorio solos and rousing ballads.</a:t>
            </a:r>
            <a:endParaRPr lang="en-AU" sz="2400" dirty="0"/>
          </a:p>
        </p:txBody>
      </p:sp>
      <p:sp>
        <p:nvSpPr>
          <p:cNvPr id="19" name="Title 3">
            <a:extLst>
              <a:ext uri="{FF2B5EF4-FFF2-40B4-BE49-F238E27FC236}">
                <a16:creationId xmlns:a16="http://schemas.microsoft.com/office/drawing/2014/main" id="{AC861ADF-0B35-4160-8319-89BCB93C1064}"/>
              </a:ext>
            </a:extLst>
          </p:cNvPr>
          <p:cNvSpPr txBox="1">
            <a:spLocks/>
          </p:cNvSpPr>
          <p:nvPr/>
        </p:nvSpPr>
        <p:spPr>
          <a:xfrm>
            <a:off x="3456530" y="7387854"/>
            <a:ext cx="3733979" cy="2751905"/>
          </a:xfrm>
          <a:prstGeom prst="rect">
            <a:avLst/>
          </a:prstGeom>
        </p:spPr>
        <p:txBody>
          <a:bodyPr vert="horz" lIns="91440" tIns="45720" rIns="91440" bIns="45720" rtlCol="0">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spcBef>
                <a:spcPts val="1200"/>
              </a:spcBef>
              <a:spcAft>
                <a:spcPts val="600"/>
              </a:spcAft>
            </a:pPr>
            <a:r>
              <a:rPr lang="en-US" sz="2400" i="0" dirty="0">
                <a:effectLst/>
                <a:latin typeface="+mn-lt"/>
                <a:ea typeface="+mn-ea"/>
                <a:cs typeface="+mn-cs"/>
              </a:rPr>
              <a:t>In 2007, Peter Dawson's 1931 recording of </a:t>
            </a:r>
            <a:r>
              <a:rPr lang="en-US" sz="2400" i="1" u="none" strike="noStrike" dirty="0">
                <a:effectLst/>
                <a:latin typeface="+mn-lt"/>
                <a:ea typeface="+mn-ea"/>
                <a:cs typeface="+mn-cs"/>
              </a:rPr>
              <a:t>Along the Road to Gundagai</a:t>
            </a:r>
            <a:r>
              <a:rPr lang="en-US" sz="2400" i="0" dirty="0">
                <a:effectLst/>
                <a:latin typeface="+mn-lt"/>
                <a:ea typeface="+mn-ea"/>
                <a:cs typeface="+mn-cs"/>
              </a:rPr>
              <a:t> was added to the </a:t>
            </a:r>
            <a:r>
              <a:rPr lang="en-US" sz="2400" i="0" u="none" strike="noStrike" dirty="0">
                <a:effectLst/>
                <a:latin typeface="+mn-lt"/>
                <a:ea typeface="+mn-ea"/>
                <a:cs typeface="+mn-cs"/>
              </a:rPr>
              <a:t>National Film and Sound Archive</a:t>
            </a:r>
            <a:r>
              <a:rPr lang="en-US" sz="2400" i="0" dirty="0">
                <a:effectLst/>
                <a:latin typeface="+mn-lt"/>
                <a:ea typeface="+mn-ea"/>
                <a:cs typeface="+mn-cs"/>
              </a:rPr>
              <a:t>'s </a:t>
            </a:r>
            <a:r>
              <a:rPr lang="en-US" sz="2400" i="0" u="none" strike="noStrike" dirty="0">
                <a:effectLst/>
                <a:latin typeface="+mn-lt"/>
                <a:ea typeface="+mn-ea"/>
                <a:cs typeface="+mn-cs"/>
              </a:rPr>
              <a:t>Sounds of Australia</a:t>
            </a:r>
            <a:r>
              <a:rPr lang="en-US" sz="2400" i="0" dirty="0">
                <a:effectLst/>
                <a:latin typeface="+mn-lt"/>
                <a:ea typeface="+mn-ea"/>
                <a:cs typeface="+mn-cs"/>
              </a:rPr>
              <a:t> registry.</a:t>
            </a:r>
            <a:endParaRPr lang="en-US" sz="2400" dirty="0">
              <a:latin typeface="+mn-lt"/>
              <a:ea typeface="+mn-ea"/>
              <a:cs typeface="+mn-cs"/>
            </a:endParaRPr>
          </a:p>
        </p:txBody>
      </p:sp>
    </p:spTree>
    <p:extLst>
      <p:ext uri="{BB962C8B-B14F-4D97-AF65-F5344CB8AC3E}">
        <p14:creationId xmlns:p14="http://schemas.microsoft.com/office/powerpoint/2010/main" val="34014308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ED89D1-4A3E-4AD2-928D-98D54276537B}"/>
              </a:ext>
            </a:extLst>
          </p:cNvPr>
          <p:cNvSpPr/>
          <p:nvPr/>
        </p:nvSpPr>
        <p:spPr>
          <a:xfrm>
            <a:off x="4884225" y="8257144"/>
            <a:ext cx="2360289" cy="1766317"/>
          </a:xfrm>
          <a:prstGeom prst="rect">
            <a:avLst/>
          </a:prstGeom>
        </p:spPr>
        <p:txBody>
          <a:bodyPr wrap="square">
            <a:spAutoFit/>
          </a:bodyPr>
          <a:lstStyle/>
          <a:p>
            <a:pPr>
              <a:lnSpc>
                <a:spcPct val="115000"/>
              </a:lnSpc>
              <a:spcAft>
                <a:spcPts val="1000"/>
              </a:spcAft>
            </a:pPr>
            <a:r>
              <a:rPr lang="en-US" sz="2400" dirty="0">
                <a:latin typeface="Calibri" panose="020F0502020204030204" pitchFamily="34" charset="0"/>
                <a:ea typeface="Calibri" panose="020F0502020204030204" pitchFamily="34" charset="0"/>
                <a:cs typeface="Times New Roman" panose="02020603050405020304" pitchFamily="18" charset="0"/>
              </a:rPr>
              <a:t>With Joan Sutherland in Vincenzo Bellini’s </a:t>
            </a:r>
            <a:r>
              <a:rPr lang="en-US" sz="2400" i="1" dirty="0">
                <a:latin typeface="Calibri" panose="020F0502020204030204" pitchFamily="34" charset="0"/>
                <a:ea typeface="Calibri" panose="020F0502020204030204" pitchFamily="34" charset="0"/>
                <a:cs typeface="Times New Roman" panose="02020603050405020304" pitchFamily="18" charset="0"/>
              </a:rPr>
              <a:t>Norma</a:t>
            </a:r>
          </a:p>
        </p:txBody>
      </p:sp>
      <p:pic>
        <p:nvPicPr>
          <p:cNvPr id="6" name="Picture 5">
            <a:extLst>
              <a:ext uri="{FF2B5EF4-FFF2-40B4-BE49-F238E27FC236}">
                <a16:creationId xmlns:a16="http://schemas.microsoft.com/office/drawing/2014/main" id="{12E208BE-E0EF-3845-9497-AFD9F5B945E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15021" y="6598674"/>
            <a:ext cx="4084493" cy="3316941"/>
          </a:xfrm>
          <a:prstGeom prst="rect">
            <a:avLst/>
          </a:prstGeom>
          <a:ln w="38100" cap="sq">
            <a:solidFill>
              <a:schemeClr val="bg2">
                <a:lumMod val="25000"/>
              </a:schemeClr>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C193F974-2A6F-6A41-85F9-05ED43198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2466" y="1632981"/>
            <a:ext cx="2331963" cy="4136457"/>
          </a:xfrm>
          <a:prstGeom prst="rect">
            <a:avLst/>
          </a:prstGeom>
          <a:ln w="38100" cap="sq">
            <a:solidFill>
              <a:schemeClr val="bg2">
                <a:lumMod val="25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64C95D69-2863-A440-B032-D129ED6801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988122">
            <a:off x="4759803" y="5966012"/>
            <a:ext cx="2117290" cy="1819819"/>
          </a:xfrm>
          <a:prstGeom prst="rect">
            <a:avLst/>
          </a:prstGeom>
          <a:ln w="38100" cap="sq">
            <a:solidFill>
              <a:srgbClr val="660033"/>
            </a:solidFill>
            <a:prstDash val="solid"/>
            <a:miter lim="800000"/>
          </a:ln>
          <a:effectLst>
            <a:outerShdw blurRad="50800" dist="38100" dir="2700000" algn="tl" rotWithShape="0">
              <a:srgbClr val="000000">
                <a:alpha val="43000"/>
              </a:srgbClr>
            </a:outerShdw>
          </a:effectLst>
        </p:spPr>
      </p:pic>
      <p:sp>
        <p:nvSpPr>
          <p:cNvPr id="9" name="Slide Number Placeholder 8">
            <a:extLst>
              <a:ext uri="{FF2B5EF4-FFF2-40B4-BE49-F238E27FC236}">
                <a16:creationId xmlns:a16="http://schemas.microsoft.com/office/drawing/2014/main" id="{32FCCC68-331E-4270-9470-32C6816FB975}"/>
              </a:ext>
            </a:extLst>
          </p:cNvPr>
          <p:cNvSpPr>
            <a:spLocks noGrp="1"/>
          </p:cNvSpPr>
          <p:nvPr>
            <p:ph type="sldNum" sz="quarter" idx="12"/>
          </p:nvPr>
        </p:nvSpPr>
        <p:spPr/>
        <p:txBody>
          <a:bodyPr/>
          <a:lstStyle/>
          <a:p>
            <a:fld id="{DC56C17F-E5A4-4123-831E-B6BE4BD60FE1}" type="slidenum">
              <a:rPr lang="en-US" smtClean="0"/>
              <a:t>18</a:t>
            </a:fld>
            <a:endParaRPr lang="en-US" dirty="0"/>
          </a:p>
        </p:txBody>
      </p:sp>
      <p:sp>
        <p:nvSpPr>
          <p:cNvPr id="11" name="Footer Placeholder 4">
            <a:extLst>
              <a:ext uri="{FF2B5EF4-FFF2-40B4-BE49-F238E27FC236}">
                <a16:creationId xmlns:a16="http://schemas.microsoft.com/office/drawing/2014/main" id="{209A3FF9-F3CF-4726-9B72-FF9F26BCC390}"/>
              </a:ext>
            </a:extLst>
          </p:cNvPr>
          <p:cNvSpPr>
            <a:spLocks noGrp="1"/>
          </p:cNvSpPr>
          <p:nvPr>
            <p:ph type="ftr" sz="quarter" idx="11"/>
          </p:nvPr>
        </p:nvSpPr>
        <p:spPr>
          <a:xfrm>
            <a:off x="657607" y="9915615"/>
            <a:ext cx="4275972" cy="569578"/>
          </a:xfrm>
        </p:spPr>
        <p:txBody>
          <a:bodyPr/>
          <a:lstStyle/>
          <a:p>
            <a:pPr algn="l"/>
            <a:r>
              <a:rPr lang="en-US" dirty="0"/>
              <a:t>Rotary Club of Canterbury: Let’s Stay Connected Project</a:t>
            </a:r>
          </a:p>
        </p:txBody>
      </p:sp>
      <p:sp>
        <p:nvSpPr>
          <p:cNvPr id="13" name="Title 3">
            <a:extLst>
              <a:ext uri="{FF2B5EF4-FFF2-40B4-BE49-F238E27FC236}">
                <a16:creationId xmlns:a16="http://schemas.microsoft.com/office/drawing/2014/main" id="{F26D3E8B-0E99-4470-846C-71A65EA1F0E5}"/>
              </a:ext>
            </a:extLst>
          </p:cNvPr>
          <p:cNvSpPr txBox="1">
            <a:spLocks/>
          </p:cNvSpPr>
          <p:nvPr/>
        </p:nvSpPr>
        <p:spPr>
          <a:xfrm>
            <a:off x="579011" y="633493"/>
            <a:ext cx="3746485" cy="920671"/>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Margreta</a:t>
            </a:r>
            <a:r>
              <a:rPr lang="en-US" sz="3600" dirty="0"/>
              <a:t> </a:t>
            </a:r>
            <a:r>
              <a:rPr lang="en-US" sz="3600" b="1" dirty="0"/>
              <a:t>Elkins</a:t>
            </a:r>
            <a:endParaRPr lang="en-US" sz="3600" dirty="0"/>
          </a:p>
        </p:txBody>
      </p:sp>
      <p:sp>
        <p:nvSpPr>
          <p:cNvPr id="15" name="Rectangle 14">
            <a:extLst>
              <a:ext uri="{FF2B5EF4-FFF2-40B4-BE49-F238E27FC236}">
                <a16:creationId xmlns:a16="http://schemas.microsoft.com/office/drawing/2014/main" id="{8ED174C3-F7DB-413D-9AD9-45C2C29D254F}"/>
              </a:ext>
            </a:extLst>
          </p:cNvPr>
          <p:cNvSpPr/>
          <p:nvPr/>
        </p:nvSpPr>
        <p:spPr>
          <a:xfrm>
            <a:off x="577429" y="1754964"/>
            <a:ext cx="3746485" cy="4337628"/>
          </a:xfrm>
          <a:prstGeom prst="rect">
            <a:avLst/>
          </a:prstGeom>
        </p:spPr>
        <p:txBody>
          <a:bodyPr vert="horz" lIns="91440" tIns="45720" rIns="91440" bIns="45720" rtlCol="0">
            <a:normAutofit lnSpcReduction="10000"/>
          </a:bodyPr>
          <a:lstStyle/>
          <a:p>
            <a:pPr defTabSz="914400">
              <a:lnSpc>
                <a:spcPct val="114000"/>
              </a:lnSpc>
              <a:spcBef>
                <a:spcPts val="1200"/>
              </a:spcBef>
              <a:spcAft>
                <a:spcPts val="600"/>
              </a:spcAft>
            </a:pPr>
            <a:r>
              <a:rPr lang="en-US" sz="2400" dirty="0"/>
              <a:t>Margreta Elkins</a:t>
            </a:r>
            <a:r>
              <a:rPr lang="en-US" sz="2400" b="1" dirty="0"/>
              <a:t> </a:t>
            </a:r>
            <a:r>
              <a:rPr lang="en-US" sz="2400" dirty="0"/>
              <a:t>(1930-2009), a mezzo-soprano, sang on many of the world’s opera stages and with Maria Callas and Joan Sutherland.</a:t>
            </a:r>
          </a:p>
          <a:p>
            <a:pPr defTabSz="914400">
              <a:lnSpc>
                <a:spcPct val="114000"/>
              </a:lnSpc>
              <a:spcBef>
                <a:spcPts val="1200"/>
              </a:spcBef>
              <a:spcAft>
                <a:spcPts val="600"/>
              </a:spcAft>
            </a:pPr>
            <a:r>
              <a:rPr lang="en-US" sz="2400" dirty="0"/>
              <a:t>Callas had heard Elkins in rehearsal and chose her to sing Alisa for the EMI recording of Lucia di Lammermoor.</a:t>
            </a:r>
          </a:p>
        </p:txBody>
      </p:sp>
    </p:spTree>
    <p:extLst>
      <p:ext uri="{BB962C8B-B14F-4D97-AF65-F5344CB8AC3E}">
        <p14:creationId xmlns:p14="http://schemas.microsoft.com/office/powerpoint/2010/main" val="4243064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3E2FB6-F4A9-F54D-814D-3A025B1E2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11" y="1898393"/>
            <a:ext cx="2711255" cy="3450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Slide Number Placeholder 8">
            <a:extLst>
              <a:ext uri="{FF2B5EF4-FFF2-40B4-BE49-F238E27FC236}">
                <a16:creationId xmlns:a16="http://schemas.microsoft.com/office/drawing/2014/main" id="{247B1B58-D316-44E5-9F8B-AF848F8385F9}"/>
              </a:ext>
            </a:extLst>
          </p:cNvPr>
          <p:cNvSpPr>
            <a:spLocks noGrp="1"/>
          </p:cNvSpPr>
          <p:nvPr>
            <p:ph type="sldNum" sz="quarter" idx="12"/>
          </p:nvPr>
        </p:nvSpPr>
        <p:spPr/>
        <p:txBody>
          <a:bodyPr/>
          <a:lstStyle/>
          <a:p>
            <a:fld id="{DC56C17F-E5A4-4123-831E-B6BE4BD60FE1}" type="slidenum">
              <a:rPr lang="en-US" smtClean="0"/>
              <a:t>19</a:t>
            </a:fld>
            <a:endParaRPr lang="en-US" dirty="0"/>
          </a:p>
        </p:txBody>
      </p:sp>
      <p:pic>
        <p:nvPicPr>
          <p:cNvPr id="11" name="Picture 10" descr="An old photo of a person&#10;&#10;Description automatically generated">
            <a:extLst>
              <a:ext uri="{FF2B5EF4-FFF2-40B4-BE49-F238E27FC236}">
                <a16:creationId xmlns:a16="http://schemas.microsoft.com/office/drawing/2014/main" id="{D7E2F6FD-B7A9-4CF3-9DFA-AEEE78A1D20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137154" y="6216578"/>
            <a:ext cx="2723236" cy="38171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Footer Placeholder 4">
            <a:extLst>
              <a:ext uri="{FF2B5EF4-FFF2-40B4-BE49-F238E27FC236}">
                <a16:creationId xmlns:a16="http://schemas.microsoft.com/office/drawing/2014/main" id="{F9F2B6EE-D442-4600-B105-639F8693D5DD}"/>
              </a:ext>
            </a:extLst>
          </p:cNvPr>
          <p:cNvSpPr>
            <a:spLocks noGrp="1"/>
          </p:cNvSpPr>
          <p:nvPr>
            <p:ph type="ftr" sz="quarter" idx="11"/>
          </p:nvPr>
        </p:nvSpPr>
        <p:spPr>
          <a:xfrm>
            <a:off x="570965" y="9939085"/>
            <a:ext cx="4275972" cy="569578"/>
          </a:xfrm>
        </p:spPr>
        <p:txBody>
          <a:bodyPr/>
          <a:lstStyle/>
          <a:p>
            <a:pPr algn="l"/>
            <a:r>
              <a:rPr lang="en-US" dirty="0"/>
              <a:t>Rotary Club of Canterbury: Let’s Stay Connected Project</a:t>
            </a:r>
          </a:p>
        </p:txBody>
      </p:sp>
      <p:sp>
        <p:nvSpPr>
          <p:cNvPr id="12" name="Title 1">
            <a:extLst>
              <a:ext uri="{FF2B5EF4-FFF2-40B4-BE49-F238E27FC236}">
                <a16:creationId xmlns:a16="http://schemas.microsoft.com/office/drawing/2014/main" id="{F63364C2-2B2F-4B50-BB31-86DF208DC049}"/>
              </a:ext>
            </a:extLst>
          </p:cNvPr>
          <p:cNvSpPr txBox="1">
            <a:spLocks/>
          </p:cNvSpPr>
          <p:nvPr/>
        </p:nvSpPr>
        <p:spPr>
          <a:xfrm>
            <a:off x="521801" y="664459"/>
            <a:ext cx="4079090" cy="776251"/>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Sylvia Fisher</a:t>
            </a:r>
          </a:p>
        </p:txBody>
      </p:sp>
      <p:sp>
        <p:nvSpPr>
          <p:cNvPr id="7" name="TextBox 6">
            <a:extLst>
              <a:ext uri="{FF2B5EF4-FFF2-40B4-BE49-F238E27FC236}">
                <a16:creationId xmlns:a16="http://schemas.microsoft.com/office/drawing/2014/main" id="{CAD9A846-BF9C-4E70-9398-3234B7906264}"/>
              </a:ext>
            </a:extLst>
          </p:cNvPr>
          <p:cNvSpPr txBox="1"/>
          <p:nvPr/>
        </p:nvSpPr>
        <p:spPr>
          <a:xfrm>
            <a:off x="557337" y="6130137"/>
            <a:ext cx="3579817" cy="3903568"/>
          </a:xfrm>
          <a:prstGeom prst="rect">
            <a:avLst/>
          </a:prstGeom>
        </p:spPr>
        <p:txBody>
          <a:bodyPr vert="horz" wrap="square" lIns="91440" tIns="45720" rIns="91440" bIns="45720" rtlCol="0" anchor="t">
            <a:normAutofit/>
          </a:bodyPr>
          <a:lstStyle/>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She also appeared as soloist with the leading choral societies and orchestras, and at music festivals under the batons of the most famous conductors.</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1B1F1633-70D8-44F6-A8A5-625607DB9EA7}"/>
              </a:ext>
            </a:extLst>
          </p:cNvPr>
          <p:cNvSpPr txBox="1"/>
          <p:nvPr/>
        </p:nvSpPr>
        <p:spPr>
          <a:xfrm>
            <a:off x="3672946" y="1743264"/>
            <a:ext cx="4076700" cy="5774797"/>
          </a:xfrm>
          <a:prstGeom prst="rect">
            <a:avLst/>
          </a:prstGeom>
        </p:spPr>
        <p:txBody>
          <a:bodyPr vert="horz" wrap="square" lIns="91440" tIns="45720" rIns="91440" bIns="45720" rtlCol="0" anchor="t">
            <a:normAutofit/>
          </a:bodyPr>
          <a:lstStyle/>
          <a:p>
            <a:pPr>
              <a:lnSpc>
                <a:spcPct val="114000"/>
              </a:lnSpc>
              <a:spcBef>
                <a:spcPts val="1200"/>
              </a:spcBef>
              <a:spcAft>
                <a:spcPts val="60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Sylvia Fisher AM (1910-1996) was an operatic soprano, especially distinguished in German opera. </a:t>
            </a:r>
            <a:endParaRPr lang="en-AU"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06640D4-303E-3A43-898C-DD1BBF30B8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3121">
            <a:off x="4875131" y="4059207"/>
            <a:ext cx="2011649" cy="2011649"/>
          </a:xfrm>
          <a:prstGeom prst="rect">
            <a:avLst/>
          </a:prstGeom>
        </p:spPr>
      </p:pic>
    </p:spTree>
    <p:extLst>
      <p:ext uri="{BB962C8B-B14F-4D97-AF65-F5344CB8AC3E}">
        <p14:creationId xmlns:p14="http://schemas.microsoft.com/office/powerpoint/2010/main" val="114893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7F8774B-6A82-4E50-B0D8-50D7DBADF806}"/>
              </a:ext>
            </a:extLst>
          </p:cNvPr>
          <p:cNvSpPr>
            <a:spLocks noGrp="1"/>
          </p:cNvSpPr>
          <p:nvPr>
            <p:ph type="ftr" sz="quarter" idx="11"/>
          </p:nvPr>
        </p:nvSpPr>
        <p:spPr>
          <a:xfrm>
            <a:off x="892230" y="9915615"/>
            <a:ext cx="4183474" cy="569578"/>
          </a:xfrm>
        </p:spPr>
        <p:txBody>
          <a:bodyPr/>
          <a:lstStyle/>
          <a:p>
            <a:pPr algn="l"/>
            <a:r>
              <a:rPr lang="en-US" dirty="0"/>
              <a:t>Rotary Club of Canterbury: Let’s Stay Connected Project</a:t>
            </a:r>
          </a:p>
        </p:txBody>
      </p:sp>
      <p:sp>
        <p:nvSpPr>
          <p:cNvPr id="3" name="Slide Number Placeholder 2">
            <a:extLst>
              <a:ext uri="{FF2B5EF4-FFF2-40B4-BE49-F238E27FC236}">
                <a16:creationId xmlns:a16="http://schemas.microsoft.com/office/drawing/2014/main" id="{012B9472-BD1B-4608-B0BD-A56C25E6A7AB}"/>
              </a:ext>
            </a:extLst>
          </p:cNvPr>
          <p:cNvSpPr>
            <a:spLocks noGrp="1"/>
          </p:cNvSpPr>
          <p:nvPr>
            <p:ph type="sldNum" sz="quarter" idx="12"/>
          </p:nvPr>
        </p:nvSpPr>
        <p:spPr/>
        <p:txBody>
          <a:bodyPr/>
          <a:lstStyle/>
          <a:p>
            <a:fld id="{DC56C17F-E5A4-4123-831E-B6BE4BD60FE1}" type="slidenum">
              <a:rPr lang="en-US" smtClean="0"/>
              <a:t>2</a:t>
            </a:fld>
            <a:endParaRPr lang="en-US" dirty="0"/>
          </a:p>
        </p:txBody>
      </p:sp>
      <p:sp>
        <p:nvSpPr>
          <p:cNvPr id="5" name="TextBox 4">
            <a:extLst>
              <a:ext uri="{FF2B5EF4-FFF2-40B4-BE49-F238E27FC236}">
                <a16:creationId xmlns:a16="http://schemas.microsoft.com/office/drawing/2014/main" id="{D09DA34C-9400-411B-BB0D-5CA97B32FF6D}"/>
              </a:ext>
            </a:extLst>
          </p:cNvPr>
          <p:cNvSpPr txBox="1"/>
          <p:nvPr/>
        </p:nvSpPr>
        <p:spPr>
          <a:xfrm>
            <a:off x="892230" y="1978927"/>
            <a:ext cx="5805377" cy="6740307"/>
          </a:xfrm>
          <a:prstGeom prst="rect">
            <a:avLst/>
          </a:prstGeom>
          <a:noFill/>
        </p:spPr>
        <p:txBody>
          <a:bodyPr wrap="square">
            <a:spAutoFit/>
          </a:bodyPr>
          <a:lstStyle/>
          <a:p>
            <a:r>
              <a:rPr lang="en-US" sz="1800" dirty="0">
                <a:effectLst/>
                <a:ea typeface="Times New Roman" panose="02020603050405020304" pitchFamily="18" charset="0"/>
              </a:rPr>
              <a:t>The Rotary Club of Canterbury “Let’s Stay Connected Project” has been developed as a response to an identified need within the Aged Care sector.</a:t>
            </a:r>
            <a:endParaRPr lang="en-AU" sz="1800" dirty="0">
              <a:effectLst/>
              <a:ea typeface="Arial Unicode MS"/>
            </a:endParaRPr>
          </a:p>
          <a:p>
            <a:r>
              <a:rPr lang="en-US" sz="1800" dirty="0">
                <a:effectLst/>
                <a:ea typeface="Times New Roman" panose="02020603050405020304" pitchFamily="18" charset="0"/>
              </a:rPr>
              <a:t> </a:t>
            </a:r>
            <a:endParaRPr lang="en-AU" sz="1800" dirty="0">
              <a:effectLst/>
              <a:ea typeface="Arial Unicode MS"/>
            </a:endParaRPr>
          </a:p>
          <a:p>
            <a:r>
              <a:rPr lang="en-US" sz="1800" dirty="0">
                <a:effectLst/>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800" dirty="0">
              <a:effectLst/>
              <a:ea typeface="Arial Unicode MS"/>
            </a:endParaRPr>
          </a:p>
          <a:p>
            <a:r>
              <a:rPr lang="en-US" sz="1800" dirty="0">
                <a:effectLst/>
                <a:ea typeface="Times New Roman" panose="02020603050405020304" pitchFamily="18" charset="0"/>
              </a:rPr>
              <a:t> </a:t>
            </a:r>
            <a:endParaRPr lang="en-AU" sz="1800" dirty="0">
              <a:effectLst/>
              <a:ea typeface="Arial Unicode MS"/>
            </a:endParaRPr>
          </a:p>
          <a:p>
            <a:r>
              <a:rPr lang="en-US" sz="1800" dirty="0">
                <a:effectLst/>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800" dirty="0">
              <a:effectLst/>
              <a:ea typeface="Arial Unicode MS"/>
            </a:endParaRPr>
          </a:p>
          <a:p>
            <a:r>
              <a:rPr lang="en-US" sz="1800" dirty="0">
                <a:effectLst/>
                <a:ea typeface="Times New Roman" panose="02020603050405020304" pitchFamily="18" charset="0"/>
              </a:rPr>
              <a:t> </a:t>
            </a:r>
            <a:endParaRPr lang="en-AU" sz="1800" dirty="0">
              <a:effectLst/>
              <a:ea typeface="Arial Unicode MS"/>
            </a:endParaRPr>
          </a:p>
          <a:p>
            <a:r>
              <a:rPr lang="en-US" sz="1800" dirty="0">
                <a:effectLst/>
                <a:ea typeface="Times New Roman" panose="02020603050405020304" pitchFamily="18" charset="0"/>
              </a:rPr>
              <a:t>You can download this and other booklets from the Rotary Club of Canterbury website (</a:t>
            </a:r>
            <a:r>
              <a:rPr lang="en-US" sz="1800" dirty="0">
                <a:solidFill>
                  <a:srgbClr val="0000FF"/>
                </a:solidFill>
                <a:effectLst/>
                <a:ea typeface="Times New Roman" panose="02020603050405020304" pitchFamily="18" charset="0"/>
                <a:hlinkClick r:id="rId2"/>
              </a:rPr>
              <a:t>www.canterburyrotary.org</a:t>
            </a:r>
            <a:r>
              <a:rPr lang="en-US" sz="1800" dirty="0">
                <a:effectLst/>
                <a:ea typeface="Times New Roman" panose="02020603050405020304" pitchFamily="18" charset="0"/>
              </a:rPr>
              <a:t>).</a:t>
            </a:r>
            <a:endParaRPr lang="en-AU" sz="1800" dirty="0">
              <a:effectLst/>
              <a:ea typeface="Arial Unicode MS"/>
            </a:endParaRPr>
          </a:p>
          <a:p>
            <a:r>
              <a:rPr lang="en-US" sz="1800" u="none" strike="noStrike" dirty="0">
                <a:effectLst/>
                <a:ea typeface="Times New Roman" panose="02020603050405020304" pitchFamily="18" charset="0"/>
              </a:rPr>
              <a:t> </a:t>
            </a:r>
            <a:endParaRPr lang="en-AU" sz="1800" dirty="0">
              <a:effectLst/>
              <a:ea typeface="Arial Unicode MS"/>
            </a:endParaRPr>
          </a:p>
          <a:p>
            <a:r>
              <a:rPr lang="en-US" sz="1800" dirty="0">
                <a:solidFill>
                  <a:srgbClr val="000000"/>
                </a:solidFill>
                <a:effectLst/>
                <a:ea typeface="Times New Roman" panose="02020603050405020304" pitchFamily="18" charset="0"/>
              </a:rPr>
              <a:t>Source references for this book are held at the Rotary Club of Canterbury. Contact </a:t>
            </a:r>
            <a:r>
              <a:rPr lang="en-US" sz="1800" dirty="0">
                <a:solidFill>
                  <a:srgbClr val="0000FF"/>
                </a:solidFill>
                <a:effectLst/>
                <a:ea typeface="Times New Roman" panose="02020603050405020304" pitchFamily="18" charset="0"/>
                <a:hlinkClick r:id="rId3"/>
              </a:rPr>
              <a:t>president@caterburyrotary.org</a:t>
            </a:r>
            <a:r>
              <a:rPr lang="en-US" sz="1800" u="sng" dirty="0">
                <a:solidFill>
                  <a:srgbClr val="0000FF"/>
                </a:solidFill>
                <a:effectLst/>
                <a:ea typeface="Times New Roman" panose="02020603050405020304" pitchFamily="18" charset="0"/>
              </a:rPr>
              <a:t> </a:t>
            </a:r>
            <a:r>
              <a:rPr lang="en-US" sz="1800" dirty="0">
                <a:solidFill>
                  <a:srgbClr val="000000"/>
                </a:solidFill>
                <a:effectLst/>
                <a:ea typeface="Times New Roman" panose="02020603050405020304" pitchFamily="18" charset="0"/>
              </a:rPr>
              <a:t>for further details.  </a:t>
            </a:r>
            <a:endParaRPr lang="en-AU" sz="1800" dirty="0">
              <a:effectLst/>
              <a:ea typeface="Arial Unicode MS"/>
            </a:endParaRPr>
          </a:p>
          <a:p>
            <a:r>
              <a:rPr lang="en-US" sz="1800" dirty="0">
                <a:solidFill>
                  <a:srgbClr val="000000"/>
                </a:solidFill>
                <a:effectLst/>
                <a:ea typeface="Times New Roman" panose="02020603050405020304" pitchFamily="18" charset="0"/>
              </a:rPr>
              <a:t> </a:t>
            </a:r>
            <a:endParaRPr lang="en-AU" sz="1800" dirty="0">
              <a:effectLst/>
              <a:ea typeface="Arial Unicode MS"/>
            </a:endParaRPr>
          </a:p>
          <a:p>
            <a:r>
              <a:rPr lang="en-US" sz="1800" dirty="0">
                <a:solidFill>
                  <a:srgbClr val="000000"/>
                </a:solidFill>
                <a:effectLst/>
                <a:ea typeface="Times New Roman" panose="02020603050405020304" pitchFamily="18" charset="0"/>
              </a:rPr>
              <a:t>Material in this book was reproduced in accordance with Section 113F of the Copyright Act (1968). </a:t>
            </a:r>
            <a:endParaRPr lang="en-AU" sz="1800" dirty="0">
              <a:effectLst/>
              <a:ea typeface="Arial Unicode MS"/>
            </a:endParaRPr>
          </a:p>
          <a:p>
            <a:r>
              <a:rPr lang="en-US" sz="1800" dirty="0">
                <a:effectLst/>
                <a:ea typeface="Arial Unicode MS"/>
              </a:rPr>
              <a:t> </a:t>
            </a:r>
            <a:endParaRPr lang="en-AU" sz="1800" dirty="0">
              <a:effectLst/>
              <a:ea typeface="Arial Unicode MS"/>
            </a:endParaRPr>
          </a:p>
        </p:txBody>
      </p:sp>
      <p:pic>
        <p:nvPicPr>
          <p:cNvPr id="7" name="Picture 6" descr="A picture containing drawing&#10;&#10;Description automatically generated">
            <a:extLst>
              <a:ext uri="{FF2B5EF4-FFF2-40B4-BE49-F238E27FC236}">
                <a16:creationId xmlns:a16="http://schemas.microsoft.com/office/drawing/2014/main" id="{4CA0A23E-BF23-4B9C-B523-12955E9C061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92230" y="520915"/>
            <a:ext cx="1443355" cy="523261"/>
          </a:xfrm>
          <a:prstGeom prst="rect">
            <a:avLst/>
          </a:prstGeom>
        </p:spPr>
      </p:pic>
    </p:spTree>
    <p:extLst>
      <p:ext uri="{BB962C8B-B14F-4D97-AF65-F5344CB8AC3E}">
        <p14:creationId xmlns:p14="http://schemas.microsoft.com/office/powerpoint/2010/main" val="258813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5562BB-1D5D-D64D-B81D-11296CDF8882}"/>
              </a:ext>
            </a:extLst>
          </p:cNvPr>
          <p:cNvPicPr>
            <a:picLocks noChangeAspect="1"/>
          </p:cNvPicPr>
          <p:nvPr/>
        </p:nvPicPr>
        <p:blipFill rotWithShape="1">
          <a:blip r:embed="rId3">
            <a:extLst>
              <a:ext uri="{28A0092B-C50C-407E-A947-70E740481C1C}">
                <a14:useLocalDpi xmlns:a14="http://schemas.microsoft.com/office/drawing/2010/main" val="0"/>
              </a:ext>
            </a:extLst>
          </a:blip>
          <a:srcRect t="-257"/>
          <a:stretch/>
        </p:blipFill>
        <p:spPr>
          <a:xfrm>
            <a:off x="961525" y="1697528"/>
            <a:ext cx="2685571" cy="3934047"/>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F125D0C3-94F9-6F4D-8292-B2B756DF5AA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61525" y="5961261"/>
            <a:ext cx="2559709" cy="3522981"/>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sp>
        <p:nvSpPr>
          <p:cNvPr id="5" name="Slide Number Placeholder 4">
            <a:extLst>
              <a:ext uri="{FF2B5EF4-FFF2-40B4-BE49-F238E27FC236}">
                <a16:creationId xmlns:a16="http://schemas.microsoft.com/office/drawing/2014/main" id="{DCED4929-4154-4F93-8846-9AC730DD5A2D}"/>
              </a:ext>
            </a:extLst>
          </p:cNvPr>
          <p:cNvSpPr>
            <a:spLocks noGrp="1"/>
          </p:cNvSpPr>
          <p:nvPr>
            <p:ph type="sldNum" sz="quarter" idx="12"/>
          </p:nvPr>
        </p:nvSpPr>
        <p:spPr/>
        <p:txBody>
          <a:bodyPr/>
          <a:lstStyle/>
          <a:p>
            <a:fld id="{DC56C17F-E5A4-4123-831E-B6BE4BD60FE1}" type="slidenum">
              <a:rPr lang="en-US" smtClean="0"/>
              <a:t>20</a:t>
            </a:fld>
            <a:endParaRPr lang="en-US" dirty="0"/>
          </a:p>
        </p:txBody>
      </p:sp>
      <p:sp>
        <p:nvSpPr>
          <p:cNvPr id="10" name="Footer Placeholder 4">
            <a:extLst>
              <a:ext uri="{FF2B5EF4-FFF2-40B4-BE49-F238E27FC236}">
                <a16:creationId xmlns:a16="http://schemas.microsoft.com/office/drawing/2014/main" id="{6CAB7503-25F6-4D1B-8A74-3CAECD369649}"/>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12" name="Title 3">
            <a:extLst>
              <a:ext uri="{FF2B5EF4-FFF2-40B4-BE49-F238E27FC236}">
                <a16:creationId xmlns:a16="http://schemas.microsoft.com/office/drawing/2014/main" id="{BD84D125-6F87-4532-B1D2-AC8DECE231A0}"/>
              </a:ext>
            </a:extLst>
          </p:cNvPr>
          <p:cNvSpPr txBox="1">
            <a:spLocks/>
          </p:cNvSpPr>
          <p:nvPr/>
        </p:nvSpPr>
        <p:spPr>
          <a:xfrm>
            <a:off x="801513" y="581891"/>
            <a:ext cx="3685700" cy="765646"/>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latin typeface="+mj-lt"/>
                <a:ea typeface="+mj-ea"/>
                <a:cs typeface="+mj-cs"/>
              </a:rPr>
              <a:t>Clifford Grant</a:t>
            </a:r>
          </a:p>
        </p:txBody>
      </p:sp>
      <p:sp>
        <p:nvSpPr>
          <p:cNvPr id="14" name="Rectangle 13">
            <a:extLst>
              <a:ext uri="{FF2B5EF4-FFF2-40B4-BE49-F238E27FC236}">
                <a16:creationId xmlns:a16="http://schemas.microsoft.com/office/drawing/2014/main" id="{FB940B4C-6323-495C-938E-9691ED18F701}"/>
              </a:ext>
            </a:extLst>
          </p:cNvPr>
          <p:cNvSpPr/>
          <p:nvPr/>
        </p:nvSpPr>
        <p:spPr>
          <a:xfrm>
            <a:off x="3794919" y="1556985"/>
            <a:ext cx="2982495" cy="8418744"/>
          </a:xfrm>
          <a:prstGeom prst="rect">
            <a:avLst/>
          </a:prstGeom>
        </p:spPr>
        <p:txBody>
          <a:bodyPr vert="horz" lIns="91440" tIns="45720" rIns="91440" bIns="45720" rtlCol="0" anchor="t">
            <a:normAutofit/>
          </a:bodyPr>
          <a:lstStyle/>
          <a:p>
            <a:pPr>
              <a:lnSpc>
                <a:spcPct val="12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Clifford Grant (1930) is a bass singer. He had his debut at the Royal Opera House</a:t>
            </a:r>
            <a:r>
              <a:rPr lang="en-AU" sz="2400" dirty="0">
                <a:effectLst/>
                <a:latin typeface="Calibri" panose="020F0502020204030204" pitchFamily="34" charset="0"/>
                <a:ea typeface="Calibri" panose="020F0502020204030204" pitchFamily="34" charset="0"/>
                <a:cs typeface="Times New Roman" panose="02020603050405020304" pitchFamily="18" charset="0"/>
              </a:rPr>
              <a:t> in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The Marriage of Figaro</a:t>
            </a:r>
            <a:r>
              <a:rPr lang="en-US" sz="2400" dirty="0">
                <a:effectLst/>
                <a:latin typeface="Calibri" panose="020F0502020204030204" pitchFamily="34" charset="0"/>
                <a:ea typeface="Calibri" panose="020F0502020204030204" pitchFamily="34" charset="0"/>
                <a:cs typeface="Times New Roman" panose="02020603050405020304" pitchFamily="18" charset="0"/>
              </a:rPr>
              <a:t>, in the role of Doctor Bartolo.</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Grant participated in numerous recordings of operas, such as: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Norma</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Esclarmonde</a:t>
            </a:r>
            <a:r>
              <a:rPr lang="en-US" sz="2400" dirty="0">
                <a:effectLst/>
                <a:latin typeface="Calibri" panose="020F0502020204030204" pitchFamily="34" charset="0"/>
                <a:ea typeface="Calibri" panose="020F0502020204030204" pitchFamily="34" charset="0"/>
                <a:cs typeface="Times New Roman" panose="02020603050405020304" pitchFamily="18" charset="0"/>
              </a:rPr>
              <a:t>, the collection of all late Italian operas by Mozart,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Lucia di Lammermoor, Tosca</a:t>
            </a:r>
            <a:r>
              <a:rPr lang="en-US"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Rigoletto</a:t>
            </a:r>
            <a:r>
              <a:rPr lang="en-US" sz="2400" dirty="0">
                <a:effectLst/>
                <a:latin typeface="Calibri" panose="020F0502020204030204" pitchFamily="34" charset="0"/>
                <a:ea typeface="Calibri" panose="020F0502020204030204" pitchFamily="34" charset="0"/>
                <a:cs typeface="Times New Roman" panose="02020603050405020304" pitchFamily="18" charset="0"/>
              </a:rPr>
              <a:t>, and Wagner's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Ring cycle.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98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890491-5CA6-6042-95BE-730753097E1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767576" y="6754323"/>
            <a:ext cx="2103407" cy="3246989"/>
          </a:xfrm>
          <a:prstGeom prst="rect">
            <a:avLst/>
          </a:prstGeom>
          <a:ln w="38100" cap="sq">
            <a:solidFill>
              <a:schemeClr val="bg2">
                <a:lumMod val="90000"/>
              </a:schemeClr>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D85F3C12-A5D4-A148-985A-124DAC2B00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0804" y="1532261"/>
            <a:ext cx="2944855" cy="35511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2946925-6397-5F45-8406-914A2158B1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41938">
            <a:off x="476425" y="7620519"/>
            <a:ext cx="1981370" cy="1489867"/>
          </a:xfrm>
          <a:prstGeom prst="rect">
            <a:avLst/>
          </a:prstGeom>
        </p:spPr>
      </p:pic>
      <p:pic>
        <p:nvPicPr>
          <p:cNvPr id="11" name="Picture 10">
            <a:extLst>
              <a:ext uri="{FF2B5EF4-FFF2-40B4-BE49-F238E27FC236}">
                <a16:creationId xmlns:a16="http://schemas.microsoft.com/office/drawing/2014/main" id="{9160E181-1F02-5343-87FB-395D5CCD3D0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rot="615740">
            <a:off x="2665208" y="7587796"/>
            <a:ext cx="1815099" cy="2441876"/>
          </a:xfrm>
          <a:prstGeom prst="rect">
            <a:avLst/>
          </a:prstGeom>
          <a:ln w="38100" cap="sq">
            <a:solidFill>
              <a:schemeClr val="bg2">
                <a:lumMod val="75000"/>
              </a:schemeClr>
            </a:solidFill>
            <a:prstDash val="solid"/>
            <a:miter lim="800000"/>
          </a:ln>
          <a:effectLst>
            <a:outerShdw blurRad="50800" dist="38100" dir="2700000" algn="tl" rotWithShape="0">
              <a:srgbClr val="000000">
                <a:alpha val="43000"/>
              </a:srgbClr>
            </a:outerShdw>
          </a:effectLst>
        </p:spPr>
      </p:pic>
      <p:sp>
        <p:nvSpPr>
          <p:cNvPr id="14" name="Slide Number Placeholder 13">
            <a:extLst>
              <a:ext uri="{FF2B5EF4-FFF2-40B4-BE49-F238E27FC236}">
                <a16:creationId xmlns:a16="http://schemas.microsoft.com/office/drawing/2014/main" id="{E94733A8-0774-4102-AA92-4E74058C1EB7}"/>
              </a:ext>
            </a:extLst>
          </p:cNvPr>
          <p:cNvSpPr>
            <a:spLocks noGrp="1"/>
          </p:cNvSpPr>
          <p:nvPr>
            <p:ph type="sldNum" sz="quarter" idx="12"/>
          </p:nvPr>
        </p:nvSpPr>
        <p:spPr/>
        <p:txBody>
          <a:bodyPr/>
          <a:lstStyle/>
          <a:p>
            <a:fld id="{DC56C17F-E5A4-4123-831E-B6BE4BD60FE1}" type="slidenum">
              <a:rPr lang="en-US" smtClean="0"/>
              <a:t>21</a:t>
            </a:fld>
            <a:endParaRPr lang="en-US" dirty="0"/>
          </a:p>
        </p:txBody>
      </p:sp>
      <p:sp>
        <p:nvSpPr>
          <p:cNvPr id="15" name="Footer Placeholder 4">
            <a:extLst>
              <a:ext uri="{FF2B5EF4-FFF2-40B4-BE49-F238E27FC236}">
                <a16:creationId xmlns:a16="http://schemas.microsoft.com/office/drawing/2014/main" id="{CC217753-4033-4B2E-A937-175ED37E3A3A}"/>
              </a:ext>
            </a:extLst>
          </p:cNvPr>
          <p:cNvSpPr>
            <a:spLocks noGrp="1"/>
          </p:cNvSpPr>
          <p:nvPr>
            <p:ph type="ftr" sz="quarter" idx="11"/>
          </p:nvPr>
        </p:nvSpPr>
        <p:spPr>
          <a:xfrm>
            <a:off x="491604" y="9889506"/>
            <a:ext cx="4275972" cy="569578"/>
          </a:xfrm>
        </p:spPr>
        <p:txBody>
          <a:bodyPr/>
          <a:lstStyle/>
          <a:p>
            <a:pPr algn="l"/>
            <a:r>
              <a:rPr lang="en-US" dirty="0"/>
              <a:t>Rotary Club of Canterbury: Let’s Stay Connected Project</a:t>
            </a:r>
          </a:p>
        </p:txBody>
      </p:sp>
      <p:sp>
        <p:nvSpPr>
          <p:cNvPr id="16" name="Title 1">
            <a:extLst>
              <a:ext uri="{FF2B5EF4-FFF2-40B4-BE49-F238E27FC236}">
                <a16:creationId xmlns:a16="http://schemas.microsoft.com/office/drawing/2014/main" id="{A6FFE573-9210-491F-BD48-7D6BFDACDB8D}"/>
              </a:ext>
            </a:extLst>
          </p:cNvPr>
          <p:cNvSpPr txBox="1">
            <a:spLocks/>
          </p:cNvSpPr>
          <p:nvPr/>
        </p:nvSpPr>
        <p:spPr>
          <a:xfrm>
            <a:off x="462340" y="250604"/>
            <a:ext cx="6236171" cy="1025303"/>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lnSpc>
                <a:spcPct val="114000"/>
              </a:lnSpc>
            </a:pPr>
            <a:r>
              <a:rPr lang="en-US" sz="3600" b="1" dirty="0"/>
              <a:t>Dame Joan Hammond</a:t>
            </a:r>
          </a:p>
        </p:txBody>
      </p:sp>
      <p:sp>
        <p:nvSpPr>
          <p:cNvPr id="13" name="TextBox 12">
            <a:extLst>
              <a:ext uri="{FF2B5EF4-FFF2-40B4-BE49-F238E27FC236}">
                <a16:creationId xmlns:a16="http://schemas.microsoft.com/office/drawing/2014/main" id="{B019BF5F-6E72-4289-A613-35BCE0136F06}"/>
              </a:ext>
            </a:extLst>
          </p:cNvPr>
          <p:cNvSpPr txBox="1"/>
          <p:nvPr/>
        </p:nvSpPr>
        <p:spPr>
          <a:xfrm>
            <a:off x="260533" y="1444581"/>
            <a:ext cx="4075083" cy="7809000"/>
          </a:xfrm>
          <a:prstGeom prst="rect">
            <a:avLst/>
          </a:prstGeom>
        </p:spPr>
        <p:txBody>
          <a:bodyPr vert="horz" lIns="91440" tIns="45720" rIns="91440" bIns="45720" rtlCol="0" anchor="t">
            <a:noAutofit/>
          </a:bodyPr>
          <a:lstStyle/>
          <a:p>
            <a:pPr marL="228600">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Joan Hilda Hood Hammond, DBE, CMG (1912-1996) was an Australian operatic soprano, singing coach and champion golfer. What a combination!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Her final performance was   at the funeral of Lady Gowrie, at St George's Chapel, Windsor Castle. Hammond was the first woman ever granted royal permission to sing in that chapel.</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20" descr="A picture containing graphical user interface&#10;&#10;Description automatically generated">
            <a:extLst>
              <a:ext uri="{FF2B5EF4-FFF2-40B4-BE49-F238E27FC236}">
                <a16:creationId xmlns:a16="http://schemas.microsoft.com/office/drawing/2014/main" id="{1F555CE2-F5A1-47B6-A65F-7EE271C9A3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193017">
            <a:off x="4852166" y="5386364"/>
            <a:ext cx="1934226" cy="1934226"/>
          </a:xfrm>
          <a:prstGeom prst="rect">
            <a:avLst/>
          </a:prstGeom>
        </p:spPr>
      </p:pic>
    </p:spTree>
    <p:extLst>
      <p:ext uri="{BB962C8B-B14F-4D97-AF65-F5344CB8AC3E}">
        <p14:creationId xmlns:p14="http://schemas.microsoft.com/office/powerpoint/2010/main" val="4145477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EF41209-0C41-B443-B379-53987C6E92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70" y="1574681"/>
            <a:ext cx="3073124" cy="44940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Slide Number Placeholder 7">
            <a:extLst>
              <a:ext uri="{FF2B5EF4-FFF2-40B4-BE49-F238E27FC236}">
                <a16:creationId xmlns:a16="http://schemas.microsoft.com/office/drawing/2014/main" id="{403CCB59-CAB5-42FE-983D-302F950EA499}"/>
              </a:ext>
            </a:extLst>
          </p:cNvPr>
          <p:cNvSpPr>
            <a:spLocks noGrp="1"/>
          </p:cNvSpPr>
          <p:nvPr>
            <p:ph type="sldNum" sz="quarter" idx="12"/>
          </p:nvPr>
        </p:nvSpPr>
        <p:spPr/>
        <p:txBody>
          <a:bodyPr/>
          <a:lstStyle/>
          <a:p>
            <a:fld id="{DC56C17F-E5A4-4123-831E-B6BE4BD60FE1}" type="slidenum">
              <a:rPr lang="en-US" smtClean="0"/>
              <a:t>22</a:t>
            </a:fld>
            <a:endParaRPr lang="en-US" dirty="0"/>
          </a:p>
        </p:txBody>
      </p:sp>
      <p:pic>
        <p:nvPicPr>
          <p:cNvPr id="10" name="Picture 9" descr="A person posing for the camera&#10;&#10;Description automatically generated">
            <a:extLst>
              <a:ext uri="{FF2B5EF4-FFF2-40B4-BE49-F238E27FC236}">
                <a16:creationId xmlns:a16="http://schemas.microsoft.com/office/drawing/2014/main" id="{A6732C1F-DE26-45F4-A73B-E33814A4FDC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0727" y="6721413"/>
            <a:ext cx="4593909" cy="31942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Footer Placeholder 4">
            <a:extLst>
              <a:ext uri="{FF2B5EF4-FFF2-40B4-BE49-F238E27FC236}">
                <a16:creationId xmlns:a16="http://schemas.microsoft.com/office/drawing/2014/main" id="{F162D5D6-2213-44E7-9976-255998F616E8}"/>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12" name="Title 1">
            <a:extLst>
              <a:ext uri="{FF2B5EF4-FFF2-40B4-BE49-F238E27FC236}">
                <a16:creationId xmlns:a16="http://schemas.microsoft.com/office/drawing/2014/main" id="{F06F50A0-FD0E-4B7B-8F8D-D30E9C864ADA}"/>
              </a:ext>
            </a:extLst>
          </p:cNvPr>
          <p:cNvSpPr txBox="1">
            <a:spLocks/>
          </p:cNvSpPr>
          <p:nvPr/>
        </p:nvSpPr>
        <p:spPr>
          <a:xfrm>
            <a:off x="688168" y="478763"/>
            <a:ext cx="4499099" cy="890865"/>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Eilene Hannan</a:t>
            </a:r>
          </a:p>
        </p:txBody>
      </p:sp>
      <p:sp>
        <p:nvSpPr>
          <p:cNvPr id="4" name="TextBox 3">
            <a:extLst>
              <a:ext uri="{FF2B5EF4-FFF2-40B4-BE49-F238E27FC236}">
                <a16:creationId xmlns:a16="http://schemas.microsoft.com/office/drawing/2014/main" id="{F4520EF5-7AE0-4B55-B0C3-E252D9C2504F}"/>
              </a:ext>
            </a:extLst>
          </p:cNvPr>
          <p:cNvSpPr txBox="1"/>
          <p:nvPr/>
        </p:nvSpPr>
        <p:spPr>
          <a:xfrm>
            <a:off x="3699588" y="1369628"/>
            <a:ext cx="3660218" cy="5346212"/>
          </a:xfrm>
          <a:prstGeom prst="rect">
            <a:avLst/>
          </a:prstGeom>
        </p:spPr>
        <p:txBody>
          <a:bodyPr vert="horz" wrap="square" lIns="91440" tIns="45720" rIns="91440" bIns="45720" rtlCol="0" anchor="t">
            <a:noAutofit/>
          </a:bodyPr>
          <a:lstStyle/>
          <a:p>
            <a:pPr marL="228600">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Calibri" panose="020F0502020204030204" pitchFamily="34" charset="0"/>
              </a:rPr>
              <a:t>Eilene Hannan AM (1946-2014) was an operatic soprano with an international reputation. </a:t>
            </a:r>
            <a:r>
              <a:rPr lang="en-AU" sz="2400" dirty="0">
                <a:solidFill>
                  <a:srgbClr val="202122"/>
                </a:solidFill>
                <a:effectLst/>
                <a:latin typeface="Calibri" panose="020F0502020204030204" pitchFamily="34" charset="0"/>
                <a:ea typeface="Calibri" panose="020F0502020204030204" pitchFamily="34" charset="0"/>
                <a:cs typeface="Calibri" panose="020F0502020204030204" pitchFamily="34" charset="0"/>
              </a:rPr>
              <a:t>She was particularly associated with opera sung in English, although she also sang in other languages.</a:t>
            </a:r>
            <a:r>
              <a:rPr lang="en-AU" sz="2400" dirty="0">
                <a:effectLst/>
                <a:latin typeface="Calibri" panose="020F0502020204030204" pitchFamily="34" charset="0"/>
                <a:ea typeface="Calibri" panose="020F0502020204030204" pitchFamily="34" charset="0"/>
                <a:cs typeface="Calibri" panose="020F0502020204030204" pitchFamily="34" charset="0"/>
              </a:rPr>
              <a:t> </a:t>
            </a:r>
          </a:p>
          <a:p>
            <a:pPr marL="228600">
              <a:lnSpc>
                <a:spcPct val="114000"/>
              </a:lnSpc>
              <a:spcBef>
                <a:spcPts val="1200"/>
              </a:spcBef>
              <a:spcAft>
                <a:spcPts val="600"/>
              </a:spcAft>
            </a:pPr>
            <a:r>
              <a:rPr lang="en-AU" sz="2400" dirty="0"/>
              <a:t>In the 1990s she toured as the Mother Abbess in </a:t>
            </a:r>
            <a:r>
              <a:rPr lang="en-AU" sz="2400" i="1" dirty="0"/>
              <a:t>The Sound of Music</a:t>
            </a:r>
            <a:r>
              <a:rPr lang="en-AU" sz="2400" dirty="0"/>
              <a:t>.</a:t>
            </a:r>
            <a:endParaRPr lang="en-AU" sz="2400" baseline="30000" dirty="0"/>
          </a:p>
          <a:p>
            <a:pPr marL="228600">
              <a:lnSpc>
                <a:spcPct val="114000"/>
              </a:lnSpc>
              <a:spcBef>
                <a:spcPts val="1200"/>
              </a:spcBef>
              <a:spcAft>
                <a:spcPts val="600"/>
              </a:spcAft>
            </a:pP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12FCFB3D-FE8E-487B-9DDE-3792D5A37E2D}"/>
              </a:ext>
            </a:extLst>
          </p:cNvPr>
          <p:cNvSpPr txBox="1"/>
          <p:nvPr/>
        </p:nvSpPr>
        <p:spPr>
          <a:xfrm>
            <a:off x="5098483" y="7337386"/>
            <a:ext cx="1938870" cy="1752403"/>
          </a:xfrm>
          <a:prstGeom prst="rect">
            <a:avLst/>
          </a:prstGeom>
          <a:noFill/>
        </p:spPr>
        <p:txBody>
          <a:bodyPr wrap="square">
            <a:spAutoFit/>
          </a:bodyPr>
          <a:lstStyle/>
          <a:p>
            <a:pPr marL="85725">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Calibri" panose="020F0502020204030204" pitchFamily="34" charset="0"/>
              </a:rPr>
              <a:t>As Janacek’s </a:t>
            </a:r>
            <a:r>
              <a:rPr lang="en-US" sz="2400" i="1" dirty="0">
                <a:effectLst/>
                <a:latin typeface="Calibri" panose="020F0502020204030204" pitchFamily="34" charset="0"/>
                <a:ea typeface="Calibri" panose="020F0502020204030204" pitchFamily="34" charset="0"/>
                <a:cs typeface="Calibri" panose="020F0502020204030204" pitchFamily="34" charset="0"/>
              </a:rPr>
              <a:t>Katya Kabanova </a:t>
            </a:r>
            <a:r>
              <a:rPr lang="en-US" sz="2400" dirty="0">
                <a:effectLst/>
                <a:latin typeface="Calibri" panose="020F0502020204030204" pitchFamily="34" charset="0"/>
                <a:ea typeface="Calibri" panose="020F0502020204030204" pitchFamily="34" charset="0"/>
                <a:cs typeface="Calibri" panose="020F0502020204030204" pitchFamily="34" charset="0"/>
              </a:rPr>
              <a:t>in 1995.</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6532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DFFF8D-382F-184F-BF65-EE971BCD9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4262" y="1373604"/>
            <a:ext cx="2601118" cy="26011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8A8FA7F4-120D-2345-9D4F-4FFE69894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126" y="6866796"/>
            <a:ext cx="4275971" cy="31576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Slide Number Placeholder 8">
            <a:extLst>
              <a:ext uri="{FF2B5EF4-FFF2-40B4-BE49-F238E27FC236}">
                <a16:creationId xmlns:a16="http://schemas.microsoft.com/office/drawing/2014/main" id="{B63CF896-613C-43F9-8E7E-D72B6F51942A}"/>
              </a:ext>
            </a:extLst>
          </p:cNvPr>
          <p:cNvSpPr>
            <a:spLocks noGrp="1"/>
          </p:cNvSpPr>
          <p:nvPr>
            <p:ph type="sldNum" sz="quarter" idx="12"/>
          </p:nvPr>
        </p:nvSpPr>
        <p:spPr>
          <a:xfrm>
            <a:off x="5360323" y="10048280"/>
            <a:ext cx="1707714" cy="569578"/>
          </a:xfrm>
        </p:spPr>
        <p:txBody>
          <a:bodyPr/>
          <a:lstStyle/>
          <a:p>
            <a:fld id="{DC56C17F-E5A4-4123-831E-B6BE4BD60FE1}" type="slidenum">
              <a:rPr lang="en-US" smtClean="0"/>
              <a:t>23</a:t>
            </a:fld>
            <a:endParaRPr lang="en-US" dirty="0"/>
          </a:p>
        </p:txBody>
      </p:sp>
      <p:sp>
        <p:nvSpPr>
          <p:cNvPr id="10" name="Footer Placeholder 4">
            <a:extLst>
              <a:ext uri="{FF2B5EF4-FFF2-40B4-BE49-F238E27FC236}">
                <a16:creationId xmlns:a16="http://schemas.microsoft.com/office/drawing/2014/main" id="{12133995-C84D-464C-AECB-DB71914C63FF}"/>
              </a:ext>
            </a:extLst>
          </p:cNvPr>
          <p:cNvSpPr>
            <a:spLocks noGrp="1"/>
          </p:cNvSpPr>
          <p:nvPr>
            <p:ph type="ftr" sz="quarter" idx="11"/>
          </p:nvPr>
        </p:nvSpPr>
        <p:spPr>
          <a:xfrm>
            <a:off x="799731" y="10048280"/>
            <a:ext cx="4275972" cy="569578"/>
          </a:xfrm>
        </p:spPr>
        <p:txBody>
          <a:bodyPr/>
          <a:lstStyle/>
          <a:p>
            <a:pPr algn="l"/>
            <a:r>
              <a:rPr lang="en-US" dirty="0"/>
              <a:t>Rotary Club of Canterbury: Let’s Stay Connected Project</a:t>
            </a:r>
          </a:p>
        </p:txBody>
      </p:sp>
      <p:sp>
        <p:nvSpPr>
          <p:cNvPr id="5" name="Title 3">
            <a:extLst>
              <a:ext uri="{FF2B5EF4-FFF2-40B4-BE49-F238E27FC236}">
                <a16:creationId xmlns:a16="http://schemas.microsoft.com/office/drawing/2014/main" id="{8F9E1B22-B68A-46B5-BF95-0C0580C5304A}"/>
              </a:ext>
            </a:extLst>
          </p:cNvPr>
          <p:cNvSpPr txBox="1">
            <a:spLocks/>
          </p:cNvSpPr>
          <p:nvPr/>
        </p:nvSpPr>
        <p:spPr>
          <a:xfrm>
            <a:off x="696335" y="508817"/>
            <a:ext cx="3491133" cy="871477"/>
          </a:xfrm>
          <a:prstGeom prst="rect">
            <a:avLst/>
          </a:prstGeom>
        </p:spPr>
        <p:txBody>
          <a:bodyPr vert="horz" lIns="212161" tIns="106082" rIns="212161" bIns="106082"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r>
              <a:rPr lang="en-US" sz="3600" b="1" dirty="0"/>
              <a:t>David Hansen</a:t>
            </a:r>
          </a:p>
        </p:txBody>
      </p:sp>
      <p:sp>
        <p:nvSpPr>
          <p:cNvPr id="13" name="Rectangle 12">
            <a:extLst>
              <a:ext uri="{FF2B5EF4-FFF2-40B4-BE49-F238E27FC236}">
                <a16:creationId xmlns:a16="http://schemas.microsoft.com/office/drawing/2014/main" id="{26615F42-9180-44E3-8C7F-361BB58C0D55}"/>
              </a:ext>
            </a:extLst>
          </p:cNvPr>
          <p:cNvSpPr/>
          <p:nvPr/>
        </p:nvSpPr>
        <p:spPr>
          <a:xfrm>
            <a:off x="799732" y="1380294"/>
            <a:ext cx="3491133" cy="2594428"/>
          </a:xfrm>
          <a:prstGeom prst="rect">
            <a:avLst/>
          </a:prstGeom>
        </p:spPr>
        <p:txBody>
          <a:bodyPr wrap="square">
            <a:spAutoFit/>
          </a:bodyPr>
          <a:lstStyle/>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Calibri" panose="020F0502020204030204" pitchFamily="34" charset="0"/>
              </a:rPr>
              <a:t>David Hansen (1981) is a counter tenor, the highest register for the male singing voice. He studied at the Sydney Conservatorium of Music.</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DDE5AC28-24CE-4844-B926-7A43F3F97BC3}"/>
              </a:ext>
            </a:extLst>
          </p:cNvPr>
          <p:cNvSpPr/>
          <p:nvPr/>
        </p:nvSpPr>
        <p:spPr>
          <a:xfrm>
            <a:off x="799731" y="4017691"/>
            <a:ext cx="6389381" cy="2825261"/>
          </a:xfrm>
          <a:prstGeom prst="rect">
            <a:avLst/>
          </a:prstGeom>
        </p:spPr>
        <p:txBody>
          <a:bodyPr wrap="square">
            <a:spAutoFit/>
          </a:bodyPr>
          <a:lstStyle/>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Calibri" panose="020F0502020204030204" pitchFamily="34" charset="0"/>
              </a:rPr>
              <a:t>He made his European debut in 2004 at the </a:t>
            </a:r>
            <a:r>
              <a:rPr lang="en-AU" sz="2400" dirty="0">
                <a:effectLst/>
                <a:latin typeface="Calibri" panose="020F0502020204030204" pitchFamily="34" charset="0"/>
                <a:ea typeface="Calibri" panose="020F0502020204030204" pitchFamily="34" charset="0"/>
                <a:cs typeface="Calibri" panose="020F0502020204030204" pitchFamily="34" charset="0"/>
              </a:rPr>
              <a:t> Aix-en-Provence Festival in Purcell’s </a:t>
            </a:r>
            <a:r>
              <a:rPr lang="en-AU" sz="2400" i="1" dirty="0">
                <a:effectLst/>
                <a:latin typeface="Calibri" panose="020F0502020204030204" pitchFamily="34" charset="0"/>
                <a:ea typeface="Calibri" panose="020F0502020204030204" pitchFamily="34" charset="0"/>
                <a:cs typeface="Calibri" panose="020F0502020204030204" pitchFamily="34" charset="0"/>
              </a:rPr>
              <a:t>Dido and Aeneas</a:t>
            </a:r>
            <a:r>
              <a:rPr lang="en-AU" sz="2400" dirty="0">
                <a:effectLst/>
                <a:latin typeface="Calibri" panose="020F0502020204030204" pitchFamily="34" charset="0"/>
                <a:ea typeface="Calibri" panose="020F0502020204030204" pitchFamily="34" charset="0"/>
                <a:cs typeface="Calibri" panose="020F0502020204030204" pitchFamily="34" charset="0"/>
              </a:rPr>
              <a:t>. </a:t>
            </a:r>
          </a:p>
          <a:p>
            <a:pPr>
              <a:lnSpc>
                <a:spcPct val="114000"/>
              </a:lnSpc>
              <a:spcBef>
                <a:spcPts val="1200"/>
              </a:spcBef>
              <a:spcAft>
                <a:spcPts val="600"/>
              </a:spcAft>
            </a:pPr>
            <a:r>
              <a:rPr lang="en-US" sz="2400" dirty="0">
                <a:effectLst/>
                <a:latin typeface="Calibri" panose="020F0502020204030204" pitchFamily="34" charset="0"/>
                <a:ea typeface="Calibri" panose="020F0502020204030204" pitchFamily="34" charset="0"/>
                <a:cs typeface="Calibri" panose="020F0502020204030204" pitchFamily="34" charset="0"/>
              </a:rPr>
              <a:t>Hansen </a:t>
            </a:r>
            <a:r>
              <a:rPr lang="en-US" sz="2400" dirty="0">
                <a:latin typeface="Calibri" panose="020F0502020204030204" pitchFamily="34" charset="0"/>
                <a:ea typeface="Calibri" panose="020F0502020204030204" pitchFamily="34" charset="0"/>
                <a:cs typeface="Calibri" panose="020F0502020204030204" pitchFamily="34" charset="0"/>
              </a:rPr>
              <a:t>is pictured here a</a:t>
            </a:r>
            <a:r>
              <a:rPr lang="en-US" sz="2400" dirty="0">
                <a:effectLst/>
                <a:latin typeface="Calibri" panose="020F0502020204030204" pitchFamily="34" charset="0"/>
                <a:ea typeface="Calibri" panose="020F0502020204030204" pitchFamily="34" charset="0"/>
                <a:cs typeface="Calibri" panose="020F0502020204030204" pitchFamily="34" charset="0"/>
              </a:rPr>
              <a:t>s Farinelli in Broschi’s </a:t>
            </a:r>
            <a:r>
              <a:rPr lang="en-US" sz="2400" i="1" dirty="0">
                <a:effectLst/>
                <a:latin typeface="Calibri" panose="020F0502020204030204" pitchFamily="34" charset="0"/>
                <a:ea typeface="Calibri" panose="020F0502020204030204" pitchFamily="34" charset="0"/>
                <a:cs typeface="Calibri" panose="020F0502020204030204" pitchFamily="34" charset="0"/>
              </a:rPr>
              <a:t>Merope </a:t>
            </a:r>
            <a:r>
              <a:rPr lang="en-US" sz="2400" dirty="0">
                <a:effectLst/>
                <a:latin typeface="Calibri" panose="020F0502020204030204" pitchFamily="34" charset="0"/>
                <a:ea typeface="Calibri" panose="020F0502020204030204" pitchFamily="34" charset="0"/>
                <a:cs typeface="Calibri" panose="020F0502020204030204" pitchFamily="34" charset="0"/>
              </a:rPr>
              <a:t>which was performed for the first time in 287 years at </a:t>
            </a:r>
            <a:r>
              <a:rPr lang="en-US" sz="2400" i="1" dirty="0">
                <a:effectLst/>
                <a:latin typeface="Calibri" panose="020F0502020204030204" pitchFamily="34" charset="0"/>
                <a:ea typeface="Calibri" panose="020F0502020204030204" pitchFamily="34" charset="0"/>
                <a:cs typeface="Calibri" panose="020F0502020204030204" pitchFamily="34" charset="0"/>
              </a:rPr>
              <a:t>Alte Musik </a:t>
            </a:r>
            <a:r>
              <a:rPr lang="en-US" sz="2400" dirty="0">
                <a:effectLst/>
                <a:latin typeface="Calibri" panose="020F0502020204030204" pitchFamily="34" charset="0"/>
                <a:ea typeface="Calibri" panose="020F0502020204030204" pitchFamily="34" charset="0"/>
                <a:cs typeface="Calibri" panose="020F0502020204030204" pitchFamily="34" charset="0"/>
              </a:rPr>
              <a:t>in Berlin.</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3853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0936EB-B79D-924F-B8FE-4D0EF26ED15D}"/>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1575788"/>
            <a:ext cx="4127015" cy="2509919"/>
          </a:xfrm>
          <a:prstGeom prst="rect">
            <a:avLst/>
          </a:prstGeom>
        </p:spPr>
      </p:pic>
      <p:pic>
        <p:nvPicPr>
          <p:cNvPr id="6" name="Picture 5">
            <a:extLst>
              <a:ext uri="{FF2B5EF4-FFF2-40B4-BE49-F238E27FC236}">
                <a16:creationId xmlns:a16="http://schemas.microsoft.com/office/drawing/2014/main" id="{89C737B2-5E12-AB4D-A4CA-0083CCCECBF5}"/>
              </a:ext>
            </a:extLst>
          </p:cNvPr>
          <p:cNvPicPr>
            <a:picLocks noChangeAspect="1"/>
          </p:cNvPicPr>
          <p:nvPr/>
        </p:nvPicPr>
        <p:blipFill rotWithShape="1">
          <a:blip r:embed="rId4">
            <a:extLst>
              <a:ext uri="{28A0092B-C50C-407E-A947-70E740481C1C}">
                <a14:useLocalDpi xmlns:a14="http://schemas.microsoft.com/office/drawing/2010/main" val="0"/>
              </a:ext>
            </a:extLst>
          </a:blip>
          <a:srcRect t="-6124"/>
          <a:stretch/>
        </p:blipFill>
        <p:spPr>
          <a:xfrm>
            <a:off x="0" y="6612456"/>
            <a:ext cx="7589838" cy="2945681"/>
          </a:xfrm>
          <a:prstGeom prst="rect">
            <a:avLst/>
          </a:prstGeom>
        </p:spPr>
      </p:pic>
      <p:sp>
        <p:nvSpPr>
          <p:cNvPr id="7" name="TextBox 6">
            <a:extLst>
              <a:ext uri="{FF2B5EF4-FFF2-40B4-BE49-F238E27FC236}">
                <a16:creationId xmlns:a16="http://schemas.microsoft.com/office/drawing/2014/main" id="{CA4517F0-42D4-C347-B862-96E674FD6C71}"/>
              </a:ext>
            </a:extLst>
          </p:cNvPr>
          <p:cNvSpPr txBox="1"/>
          <p:nvPr/>
        </p:nvSpPr>
        <p:spPr>
          <a:xfrm>
            <a:off x="1355937" y="9659846"/>
            <a:ext cx="4948517" cy="461665"/>
          </a:xfrm>
          <a:prstGeom prst="rect">
            <a:avLst/>
          </a:prstGeom>
          <a:noFill/>
        </p:spPr>
        <p:txBody>
          <a:bodyPr wrap="square" rtlCol="0">
            <a:spAutoFit/>
          </a:bodyPr>
          <a:lstStyle/>
          <a:p>
            <a:r>
              <a:rPr lang="en-US" sz="2400" dirty="0"/>
              <a:t>Suzanne in </a:t>
            </a:r>
            <a:r>
              <a:rPr lang="en-US" sz="2400" i="1" dirty="0"/>
              <a:t>The Pirates of Penzance.</a:t>
            </a:r>
          </a:p>
        </p:txBody>
      </p:sp>
      <p:sp>
        <p:nvSpPr>
          <p:cNvPr id="9" name="Slide Number Placeholder 8">
            <a:extLst>
              <a:ext uri="{FF2B5EF4-FFF2-40B4-BE49-F238E27FC236}">
                <a16:creationId xmlns:a16="http://schemas.microsoft.com/office/drawing/2014/main" id="{E449C4AE-8161-4909-BDB6-A37F62B62317}"/>
              </a:ext>
            </a:extLst>
          </p:cNvPr>
          <p:cNvSpPr>
            <a:spLocks noGrp="1"/>
          </p:cNvSpPr>
          <p:nvPr>
            <p:ph type="sldNum" sz="quarter" idx="12"/>
          </p:nvPr>
        </p:nvSpPr>
        <p:spPr>
          <a:xfrm>
            <a:off x="5360323" y="10121511"/>
            <a:ext cx="1707714" cy="569578"/>
          </a:xfrm>
        </p:spPr>
        <p:txBody>
          <a:bodyPr/>
          <a:lstStyle/>
          <a:p>
            <a:fld id="{DC56C17F-E5A4-4123-831E-B6BE4BD60FE1}" type="slidenum">
              <a:rPr lang="en-US" smtClean="0"/>
              <a:t>24</a:t>
            </a:fld>
            <a:endParaRPr lang="en-US" dirty="0"/>
          </a:p>
        </p:txBody>
      </p:sp>
      <p:sp>
        <p:nvSpPr>
          <p:cNvPr id="10" name="Footer Placeholder 4">
            <a:extLst>
              <a:ext uri="{FF2B5EF4-FFF2-40B4-BE49-F238E27FC236}">
                <a16:creationId xmlns:a16="http://schemas.microsoft.com/office/drawing/2014/main" id="{F20DEAB4-7DD8-47B1-8F01-038787C3BA8A}"/>
              </a:ext>
            </a:extLst>
          </p:cNvPr>
          <p:cNvSpPr>
            <a:spLocks noGrp="1"/>
          </p:cNvSpPr>
          <p:nvPr>
            <p:ph type="ftr" sz="quarter" idx="11"/>
          </p:nvPr>
        </p:nvSpPr>
        <p:spPr>
          <a:xfrm>
            <a:off x="730548" y="10077468"/>
            <a:ext cx="4275972" cy="569578"/>
          </a:xfrm>
        </p:spPr>
        <p:txBody>
          <a:bodyPr/>
          <a:lstStyle/>
          <a:p>
            <a:pPr algn="l"/>
            <a:r>
              <a:rPr lang="en-US" dirty="0"/>
              <a:t>Rotary Club of Canterbury: Let’s Stay Connected Project</a:t>
            </a:r>
          </a:p>
        </p:txBody>
      </p:sp>
      <p:sp>
        <p:nvSpPr>
          <p:cNvPr id="3" name="Title 3">
            <a:extLst>
              <a:ext uri="{FF2B5EF4-FFF2-40B4-BE49-F238E27FC236}">
                <a16:creationId xmlns:a16="http://schemas.microsoft.com/office/drawing/2014/main" id="{6773983D-49C5-469B-A472-50FA1DEC45D7}"/>
              </a:ext>
            </a:extLst>
          </p:cNvPr>
          <p:cNvSpPr txBox="1">
            <a:spLocks/>
          </p:cNvSpPr>
          <p:nvPr/>
        </p:nvSpPr>
        <p:spPr>
          <a:xfrm>
            <a:off x="730548" y="620695"/>
            <a:ext cx="5710668" cy="881453"/>
          </a:xfrm>
          <a:prstGeom prst="rect">
            <a:avLst/>
          </a:prstGeom>
        </p:spPr>
        <p:txBody>
          <a:bodyPr vert="horz" lIns="91440" tIns="45720" rIns="91440" bIns="45720" rtlCol="0" anchor="t">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latin typeface="+mj-lt"/>
                <a:ea typeface="+mj-ea"/>
                <a:cs typeface="+mj-cs"/>
              </a:rPr>
              <a:t>Suzanne Johnstone</a:t>
            </a:r>
          </a:p>
        </p:txBody>
      </p:sp>
      <p:sp>
        <p:nvSpPr>
          <p:cNvPr id="13" name="Rectangle 12">
            <a:extLst>
              <a:ext uri="{FF2B5EF4-FFF2-40B4-BE49-F238E27FC236}">
                <a16:creationId xmlns:a16="http://schemas.microsoft.com/office/drawing/2014/main" id="{A5C4B656-2001-47C9-A4EB-7EC473D2492B}"/>
              </a:ext>
            </a:extLst>
          </p:cNvPr>
          <p:cNvSpPr/>
          <p:nvPr/>
        </p:nvSpPr>
        <p:spPr>
          <a:xfrm>
            <a:off x="4272401" y="1442989"/>
            <a:ext cx="2795636" cy="3111647"/>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Suzanne Johnstone (1958), a mezzo-soprano, was born in Murrumbeena! She had singing lessons with Joan Hammond.</a:t>
            </a:r>
          </a:p>
        </p:txBody>
      </p:sp>
      <p:sp>
        <p:nvSpPr>
          <p:cNvPr id="15" name="Rectangle 14">
            <a:extLst>
              <a:ext uri="{FF2B5EF4-FFF2-40B4-BE49-F238E27FC236}">
                <a16:creationId xmlns:a16="http://schemas.microsoft.com/office/drawing/2014/main" id="{19E77847-87EE-452C-BCB0-65369CB45FD3}"/>
              </a:ext>
            </a:extLst>
          </p:cNvPr>
          <p:cNvSpPr/>
          <p:nvPr/>
        </p:nvSpPr>
        <p:spPr>
          <a:xfrm>
            <a:off x="360452" y="4374924"/>
            <a:ext cx="6707585" cy="2360414"/>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t>She has the rare distinction of being recognised for her performances across opera, musicals and as a concert performer. </a:t>
            </a:r>
            <a:r>
              <a:rPr lang="en-US" sz="2400" dirty="0">
                <a:effectLst/>
              </a:rPr>
              <a:t>Along with Judi Connelli she won the 1999 ARIA Award for Best Original Cast or Show Album for their album </a:t>
            </a:r>
            <a:r>
              <a:rPr lang="en-US" sz="2400" i="1" dirty="0">
                <a:effectLst/>
              </a:rPr>
              <a:t>Perfect Strangers.</a:t>
            </a:r>
            <a:endParaRPr lang="en-US" sz="2400" dirty="0">
              <a:effectLst/>
            </a:endParaRPr>
          </a:p>
        </p:txBody>
      </p:sp>
    </p:spTree>
    <p:extLst>
      <p:ext uri="{BB962C8B-B14F-4D97-AF65-F5344CB8AC3E}">
        <p14:creationId xmlns:p14="http://schemas.microsoft.com/office/powerpoint/2010/main" val="31865125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444FD4-BB72-4D21-A1F7-63C1C89AF7C9}"/>
              </a:ext>
            </a:extLst>
          </p:cNvPr>
          <p:cNvSpPr txBox="1"/>
          <p:nvPr/>
        </p:nvSpPr>
        <p:spPr>
          <a:xfrm>
            <a:off x="1475290" y="5855677"/>
            <a:ext cx="4397971" cy="923330"/>
          </a:xfrm>
          <a:prstGeom prst="rect">
            <a:avLst/>
          </a:prstGeom>
          <a:noFill/>
        </p:spPr>
        <p:txBody>
          <a:bodyPr wrap="square" rtlCol="0">
            <a:spAutoFit/>
          </a:bodyPr>
          <a:lstStyle/>
          <a:p>
            <a:r>
              <a:rPr lang="en-AU" dirty="0">
                <a:solidFill>
                  <a:srgbClr val="0A1633"/>
                </a:solidFill>
                <a:latin typeface="PT Serif"/>
              </a:rPr>
              <a:t>.</a:t>
            </a:r>
          </a:p>
          <a:p>
            <a:endParaRPr lang="en-AU" dirty="0">
              <a:solidFill>
                <a:srgbClr val="0A1633"/>
              </a:solidFill>
              <a:latin typeface="PT Serif"/>
            </a:endParaRPr>
          </a:p>
          <a:p>
            <a:r>
              <a:rPr lang="en-AU" dirty="0">
                <a:solidFill>
                  <a:srgbClr val="0A1633"/>
                </a:solidFill>
                <a:latin typeface="PT Serif"/>
              </a:rPr>
              <a:t>.</a:t>
            </a:r>
            <a:endParaRPr lang="en-US" dirty="0"/>
          </a:p>
        </p:txBody>
      </p:sp>
      <p:pic>
        <p:nvPicPr>
          <p:cNvPr id="5" name="Picture 4">
            <a:extLst>
              <a:ext uri="{FF2B5EF4-FFF2-40B4-BE49-F238E27FC236}">
                <a16:creationId xmlns:a16="http://schemas.microsoft.com/office/drawing/2014/main" id="{C016057A-EBF2-734A-BACA-03B7BCDF1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037" y="5395313"/>
            <a:ext cx="6350000" cy="4533900"/>
          </a:xfrm>
          <a:prstGeom prst="rect">
            <a:avLst/>
          </a:prstGeom>
        </p:spPr>
      </p:pic>
      <p:sp>
        <p:nvSpPr>
          <p:cNvPr id="7" name="TextBox 6">
            <a:extLst>
              <a:ext uri="{FF2B5EF4-FFF2-40B4-BE49-F238E27FC236}">
                <a16:creationId xmlns:a16="http://schemas.microsoft.com/office/drawing/2014/main" id="{4E70C542-D443-304C-A2E0-796B8753F0C4}"/>
              </a:ext>
            </a:extLst>
          </p:cNvPr>
          <p:cNvSpPr txBox="1"/>
          <p:nvPr/>
        </p:nvSpPr>
        <p:spPr>
          <a:xfrm>
            <a:off x="494686" y="4857037"/>
            <a:ext cx="4267200" cy="461665"/>
          </a:xfrm>
          <a:prstGeom prst="rect">
            <a:avLst/>
          </a:prstGeom>
          <a:noFill/>
        </p:spPr>
        <p:txBody>
          <a:bodyPr wrap="square" rtlCol="0">
            <a:spAutoFit/>
          </a:bodyPr>
          <a:lstStyle/>
          <a:p>
            <a:r>
              <a:rPr lang="en-US" sz="2400" dirty="0"/>
              <a:t>Aren’t the costumes wonderful?</a:t>
            </a:r>
          </a:p>
        </p:txBody>
      </p:sp>
      <p:sp>
        <p:nvSpPr>
          <p:cNvPr id="8" name="Slide Number Placeholder 7">
            <a:extLst>
              <a:ext uri="{FF2B5EF4-FFF2-40B4-BE49-F238E27FC236}">
                <a16:creationId xmlns:a16="http://schemas.microsoft.com/office/drawing/2014/main" id="{62510226-D841-4183-8E1B-D1DA4F22A77A}"/>
              </a:ext>
            </a:extLst>
          </p:cNvPr>
          <p:cNvSpPr>
            <a:spLocks noGrp="1"/>
          </p:cNvSpPr>
          <p:nvPr>
            <p:ph type="sldNum" sz="quarter" idx="12"/>
          </p:nvPr>
        </p:nvSpPr>
        <p:spPr/>
        <p:txBody>
          <a:bodyPr/>
          <a:lstStyle/>
          <a:p>
            <a:fld id="{DC56C17F-E5A4-4123-831E-B6BE4BD60FE1}" type="slidenum">
              <a:rPr lang="en-US" smtClean="0"/>
              <a:t>25</a:t>
            </a:fld>
            <a:endParaRPr lang="en-US" dirty="0"/>
          </a:p>
        </p:txBody>
      </p:sp>
      <p:sp>
        <p:nvSpPr>
          <p:cNvPr id="9" name="Footer Placeholder 4">
            <a:extLst>
              <a:ext uri="{FF2B5EF4-FFF2-40B4-BE49-F238E27FC236}">
                <a16:creationId xmlns:a16="http://schemas.microsoft.com/office/drawing/2014/main" id="{130652A1-4C68-4000-B30B-CA8DB9D1FA2E}"/>
              </a:ext>
            </a:extLst>
          </p:cNvPr>
          <p:cNvSpPr>
            <a:spLocks noGrp="1"/>
          </p:cNvSpPr>
          <p:nvPr>
            <p:ph type="ftr" sz="quarter" idx="11"/>
          </p:nvPr>
        </p:nvSpPr>
        <p:spPr>
          <a:xfrm>
            <a:off x="521801" y="9952584"/>
            <a:ext cx="4275972" cy="569578"/>
          </a:xfrm>
        </p:spPr>
        <p:txBody>
          <a:bodyPr/>
          <a:lstStyle/>
          <a:p>
            <a:pPr algn="l"/>
            <a:r>
              <a:rPr lang="en-US" dirty="0"/>
              <a:t>Rotary Club of Canterbury: Let’s Stay Connected Project</a:t>
            </a:r>
          </a:p>
        </p:txBody>
      </p:sp>
      <p:sp>
        <p:nvSpPr>
          <p:cNvPr id="6" name="Title 3">
            <a:extLst>
              <a:ext uri="{FF2B5EF4-FFF2-40B4-BE49-F238E27FC236}">
                <a16:creationId xmlns:a16="http://schemas.microsoft.com/office/drawing/2014/main" id="{5A3CB16A-9AAF-4F54-BDC5-5F828D26E9A9}"/>
              </a:ext>
            </a:extLst>
          </p:cNvPr>
          <p:cNvSpPr txBox="1">
            <a:spLocks/>
          </p:cNvSpPr>
          <p:nvPr/>
        </p:nvSpPr>
        <p:spPr>
          <a:xfrm>
            <a:off x="499275" y="598345"/>
            <a:ext cx="3708473" cy="766850"/>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Glenn Kesby</a:t>
            </a:r>
          </a:p>
        </p:txBody>
      </p:sp>
      <p:sp>
        <p:nvSpPr>
          <p:cNvPr id="12" name="TextBox 11">
            <a:extLst>
              <a:ext uri="{FF2B5EF4-FFF2-40B4-BE49-F238E27FC236}">
                <a16:creationId xmlns:a16="http://schemas.microsoft.com/office/drawing/2014/main" id="{523A2462-949A-4F29-94E5-DF7E60B91881}"/>
              </a:ext>
            </a:extLst>
          </p:cNvPr>
          <p:cNvSpPr txBox="1"/>
          <p:nvPr/>
        </p:nvSpPr>
        <p:spPr>
          <a:xfrm>
            <a:off x="494686" y="1585833"/>
            <a:ext cx="6573352" cy="3763248"/>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Glenn Kesby (1970) is a counter tenor specialising in Baroque music. Glenn made his professional singing debut at the 25th Handel Festival in Karlsruhe, Germany, where he played Adelberto in </a:t>
            </a:r>
            <a:r>
              <a:rPr lang="en-US" sz="2400" i="1" dirty="0">
                <a:effectLst/>
              </a:rPr>
              <a:t>Ottone</a:t>
            </a:r>
            <a:r>
              <a:rPr lang="en-US" sz="2400" dirty="0">
                <a:effectLst/>
              </a:rPr>
              <a:t>.</a:t>
            </a:r>
          </a:p>
          <a:p>
            <a:pPr defTabSz="914400">
              <a:lnSpc>
                <a:spcPct val="114000"/>
              </a:lnSpc>
              <a:spcBef>
                <a:spcPts val="1200"/>
              </a:spcBef>
              <a:spcAft>
                <a:spcPts val="600"/>
              </a:spcAft>
            </a:pPr>
            <a:r>
              <a:rPr lang="en-US" sz="2400" dirty="0">
                <a:effectLst/>
              </a:rPr>
              <a:t>Glenn (left) is shown with the cast of 2005 Baroque Encounter production of Handel's</a:t>
            </a:r>
            <a:r>
              <a:rPr lang="en-US" sz="2400" i="1" dirty="0">
                <a:effectLst/>
              </a:rPr>
              <a:t> Parnasso. </a:t>
            </a:r>
            <a:endParaRPr lang="en-US" sz="2400" dirty="0">
              <a:effectLst/>
            </a:endParaRPr>
          </a:p>
        </p:txBody>
      </p:sp>
    </p:spTree>
    <p:extLst>
      <p:ext uri="{BB962C8B-B14F-4D97-AF65-F5344CB8AC3E}">
        <p14:creationId xmlns:p14="http://schemas.microsoft.com/office/powerpoint/2010/main" val="1506576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4F24DBE-EE98-B245-B686-1332AC1AE7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1902" y="5349080"/>
            <a:ext cx="3474261" cy="4299829"/>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C9A1185F-A237-694E-9827-373BAE732FD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98519" y="1710855"/>
            <a:ext cx="3315174" cy="4070832"/>
          </a:xfrm>
          <a:prstGeom prst="rect">
            <a:avLst/>
          </a:prstGeom>
          <a:ln w="38100" cap="sq">
            <a:solidFill>
              <a:schemeClr val="tx1">
                <a:lumMod val="50000"/>
                <a:lumOff val="50000"/>
              </a:schemeClr>
            </a:solidFill>
            <a:prstDash val="solid"/>
            <a:miter lim="800000"/>
          </a:ln>
          <a:effectLst>
            <a:outerShdw blurRad="50800" dist="38100" dir="2700000" algn="tl" rotWithShape="0">
              <a:srgbClr val="000000">
                <a:alpha val="43000"/>
              </a:srgbClr>
            </a:outerShdw>
          </a:effectLst>
        </p:spPr>
      </p:pic>
      <p:sp>
        <p:nvSpPr>
          <p:cNvPr id="7" name="Slide Number Placeholder 6">
            <a:extLst>
              <a:ext uri="{FF2B5EF4-FFF2-40B4-BE49-F238E27FC236}">
                <a16:creationId xmlns:a16="http://schemas.microsoft.com/office/drawing/2014/main" id="{A6D529D6-0EFD-4391-9591-2C2E0375F9A7}"/>
              </a:ext>
            </a:extLst>
          </p:cNvPr>
          <p:cNvSpPr>
            <a:spLocks noGrp="1"/>
          </p:cNvSpPr>
          <p:nvPr>
            <p:ph type="sldNum" sz="quarter" idx="12"/>
          </p:nvPr>
        </p:nvSpPr>
        <p:spPr/>
        <p:txBody>
          <a:bodyPr/>
          <a:lstStyle/>
          <a:p>
            <a:fld id="{DC56C17F-E5A4-4123-831E-B6BE4BD60FE1}" type="slidenum">
              <a:rPr lang="en-US" smtClean="0"/>
              <a:t>26</a:t>
            </a:fld>
            <a:endParaRPr lang="en-US" dirty="0"/>
          </a:p>
        </p:txBody>
      </p:sp>
      <p:sp>
        <p:nvSpPr>
          <p:cNvPr id="10" name="Footer Placeholder 4">
            <a:extLst>
              <a:ext uri="{FF2B5EF4-FFF2-40B4-BE49-F238E27FC236}">
                <a16:creationId xmlns:a16="http://schemas.microsoft.com/office/drawing/2014/main" id="{5F5ED8D6-364F-4BBF-BB55-DFDED1D4AE17}"/>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6" name="Title 3">
            <a:extLst>
              <a:ext uri="{FF2B5EF4-FFF2-40B4-BE49-F238E27FC236}">
                <a16:creationId xmlns:a16="http://schemas.microsoft.com/office/drawing/2014/main" id="{10AF59B1-6C18-4898-A405-D1BFCF2D9CC7}"/>
              </a:ext>
            </a:extLst>
          </p:cNvPr>
          <p:cNvSpPr txBox="1">
            <a:spLocks/>
          </p:cNvSpPr>
          <p:nvPr/>
        </p:nvSpPr>
        <p:spPr>
          <a:xfrm>
            <a:off x="539052" y="691284"/>
            <a:ext cx="3704599" cy="752865"/>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latin typeface="+mj-lt"/>
                <a:ea typeface="+mj-ea"/>
                <a:cs typeface="+mj-cs"/>
              </a:rPr>
              <a:t>Arnold Matters</a:t>
            </a:r>
          </a:p>
        </p:txBody>
      </p:sp>
      <p:sp>
        <p:nvSpPr>
          <p:cNvPr id="8" name="TextBox 7">
            <a:extLst>
              <a:ext uri="{FF2B5EF4-FFF2-40B4-BE49-F238E27FC236}">
                <a16:creationId xmlns:a16="http://schemas.microsoft.com/office/drawing/2014/main" id="{69325458-3010-4803-A560-A0BA398FBDC0}"/>
              </a:ext>
            </a:extLst>
          </p:cNvPr>
          <p:cNvSpPr txBox="1"/>
          <p:nvPr/>
        </p:nvSpPr>
        <p:spPr>
          <a:xfrm>
            <a:off x="3991046" y="2001979"/>
            <a:ext cx="2906899" cy="3347101"/>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Arnold Matters AO (1901-1990) was a baritone who performed with Saddler’s Wells in the 1930s and 40s.</a:t>
            </a:r>
          </a:p>
        </p:txBody>
      </p:sp>
      <p:sp>
        <p:nvSpPr>
          <p:cNvPr id="9" name="TextBox 8">
            <a:extLst>
              <a:ext uri="{FF2B5EF4-FFF2-40B4-BE49-F238E27FC236}">
                <a16:creationId xmlns:a16="http://schemas.microsoft.com/office/drawing/2014/main" id="{5B1ADE99-9682-4C18-9560-D2B73832F889}"/>
              </a:ext>
            </a:extLst>
          </p:cNvPr>
          <p:cNvSpPr txBox="1"/>
          <p:nvPr/>
        </p:nvSpPr>
        <p:spPr>
          <a:xfrm>
            <a:off x="573675" y="6257629"/>
            <a:ext cx="3015420" cy="3749250"/>
          </a:xfrm>
          <a:prstGeom prst="rect">
            <a:avLst/>
          </a:prstGeom>
        </p:spPr>
        <p:txBody>
          <a:bodyPr vert="horz" lIns="91440" tIns="45720" rIns="91440" bIns="45720" rtlCol="0" anchor="t">
            <a:normAutofit lnSpcReduction="10000"/>
          </a:bodyPr>
          <a:lstStyle/>
          <a:p>
            <a:pPr defTabSz="914400">
              <a:lnSpc>
                <a:spcPct val="123000"/>
              </a:lnSpc>
              <a:spcBef>
                <a:spcPts val="1200"/>
              </a:spcBef>
              <a:spcAft>
                <a:spcPts val="600"/>
              </a:spcAft>
            </a:pPr>
            <a:r>
              <a:rPr lang="en-US" sz="2400" dirty="0">
                <a:effectLst/>
              </a:rPr>
              <a:t>He started a career as an accountant, but after winning the Sun Aria prize, Dame Nellie Melba invited him to join her touring company. </a:t>
            </a:r>
          </a:p>
          <a:p>
            <a:pPr defTabSz="914400">
              <a:lnSpc>
                <a:spcPct val="114000"/>
              </a:lnSpc>
              <a:spcBef>
                <a:spcPts val="1200"/>
              </a:spcBef>
              <a:spcAft>
                <a:spcPts val="600"/>
              </a:spcAft>
            </a:pPr>
            <a:r>
              <a:rPr lang="en-AU" sz="2400" b="0" i="0" dirty="0">
                <a:solidFill>
                  <a:srgbClr val="000000"/>
                </a:solidFill>
                <a:effectLst/>
              </a:rPr>
              <a:t>As Tonio in </a:t>
            </a:r>
            <a:r>
              <a:rPr lang="en-AU" sz="2400" b="0" i="1" dirty="0">
                <a:solidFill>
                  <a:srgbClr val="000000"/>
                </a:solidFill>
                <a:effectLst/>
              </a:rPr>
              <a:t>Pagliacci.</a:t>
            </a:r>
          </a:p>
        </p:txBody>
      </p:sp>
    </p:spTree>
    <p:extLst>
      <p:ext uri="{BB962C8B-B14F-4D97-AF65-F5344CB8AC3E}">
        <p14:creationId xmlns:p14="http://schemas.microsoft.com/office/powerpoint/2010/main" val="32878834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135743-C8CC-6142-A6B4-DB8E1192C5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794" y="4468952"/>
            <a:ext cx="2439985" cy="37604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Slide Number Placeholder 9">
            <a:extLst>
              <a:ext uri="{FF2B5EF4-FFF2-40B4-BE49-F238E27FC236}">
                <a16:creationId xmlns:a16="http://schemas.microsoft.com/office/drawing/2014/main" id="{3292C12C-8681-4568-8CA9-D863D1A81CE5}"/>
              </a:ext>
            </a:extLst>
          </p:cNvPr>
          <p:cNvSpPr>
            <a:spLocks noGrp="1"/>
          </p:cNvSpPr>
          <p:nvPr>
            <p:ph type="sldNum" sz="quarter" idx="12"/>
          </p:nvPr>
        </p:nvSpPr>
        <p:spPr>
          <a:xfrm>
            <a:off x="5296316" y="10088671"/>
            <a:ext cx="1707714" cy="569578"/>
          </a:xfrm>
        </p:spPr>
        <p:txBody>
          <a:bodyPr/>
          <a:lstStyle/>
          <a:p>
            <a:fld id="{DC56C17F-E5A4-4123-831E-B6BE4BD60FE1}" type="slidenum">
              <a:rPr lang="en-US" smtClean="0"/>
              <a:t>27</a:t>
            </a:fld>
            <a:endParaRPr lang="en-US" dirty="0"/>
          </a:p>
        </p:txBody>
      </p:sp>
      <p:sp>
        <p:nvSpPr>
          <p:cNvPr id="13" name="Footer Placeholder 4">
            <a:extLst>
              <a:ext uri="{FF2B5EF4-FFF2-40B4-BE49-F238E27FC236}">
                <a16:creationId xmlns:a16="http://schemas.microsoft.com/office/drawing/2014/main" id="{FEB6EC7C-790B-4EFC-9FB9-24046FBD670C}"/>
              </a:ext>
            </a:extLst>
          </p:cNvPr>
          <p:cNvSpPr>
            <a:spLocks noGrp="1"/>
          </p:cNvSpPr>
          <p:nvPr>
            <p:ph type="ftr" sz="quarter" idx="11"/>
          </p:nvPr>
        </p:nvSpPr>
        <p:spPr>
          <a:xfrm>
            <a:off x="619882" y="10088671"/>
            <a:ext cx="4275972" cy="569578"/>
          </a:xfrm>
        </p:spPr>
        <p:txBody>
          <a:bodyPr/>
          <a:lstStyle/>
          <a:p>
            <a:pPr algn="l"/>
            <a:r>
              <a:rPr lang="en-US" dirty="0"/>
              <a:t>Rotary Club of Canterbury: Let’s Stay Connected Project</a:t>
            </a:r>
          </a:p>
        </p:txBody>
      </p:sp>
      <p:sp>
        <p:nvSpPr>
          <p:cNvPr id="6" name="Title 3">
            <a:extLst>
              <a:ext uri="{FF2B5EF4-FFF2-40B4-BE49-F238E27FC236}">
                <a16:creationId xmlns:a16="http://schemas.microsoft.com/office/drawing/2014/main" id="{93E7B497-1293-4EA2-B1F0-356DA09DA57E}"/>
              </a:ext>
            </a:extLst>
          </p:cNvPr>
          <p:cNvSpPr txBox="1">
            <a:spLocks/>
          </p:cNvSpPr>
          <p:nvPr/>
        </p:nvSpPr>
        <p:spPr>
          <a:xfrm>
            <a:off x="521801" y="385147"/>
            <a:ext cx="6174247" cy="739111"/>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latin typeface="+mj-lt"/>
                <a:ea typeface="+mj-ea"/>
                <a:cs typeface="+mj-cs"/>
              </a:rPr>
              <a:t>Dame Nellie Melba</a:t>
            </a:r>
          </a:p>
        </p:txBody>
      </p:sp>
      <p:sp>
        <p:nvSpPr>
          <p:cNvPr id="16" name="Rectangle 15">
            <a:extLst>
              <a:ext uri="{FF2B5EF4-FFF2-40B4-BE49-F238E27FC236}">
                <a16:creationId xmlns:a16="http://schemas.microsoft.com/office/drawing/2014/main" id="{E05C6E08-8925-4FE1-9951-857C31F477AC}"/>
              </a:ext>
            </a:extLst>
          </p:cNvPr>
          <p:cNvSpPr/>
          <p:nvPr/>
        </p:nvSpPr>
        <p:spPr>
          <a:xfrm>
            <a:off x="489687" y="1508658"/>
            <a:ext cx="3748806" cy="3092283"/>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Dame Nellie Melba (1861-1931) was born Helen Porter Mitchell. She was an operatic lyric soprano who took the professional name ‘Melba’ after her hometown of Melbourne.</a:t>
            </a:r>
          </a:p>
        </p:txBody>
      </p:sp>
      <p:sp>
        <p:nvSpPr>
          <p:cNvPr id="18" name="Rectangle 17">
            <a:extLst>
              <a:ext uri="{FF2B5EF4-FFF2-40B4-BE49-F238E27FC236}">
                <a16:creationId xmlns:a16="http://schemas.microsoft.com/office/drawing/2014/main" id="{35AE43AD-E101-4F96-B8EF-08D4016936E9}"/>
              </a:ext>
            </a:extLst>
          </p:cNvPr>
          <p:cNvSpPr/>
          <p:nvPr/>
        </p:nvSpPr>
        <p:spPr>
          <a:xfrm>
            <a:off x="658795" y="8385641"/>
            <a:ext cx="3579698" cy="1861491"/>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Melba made her Covent Garden début in May 1888, in the title role in </a:t>
            </a:r>
            <a:r>
              <a:rPr lang="en-US" sz="2400" i="1" dirty="0">
                <a:effectLst/>
              </a:rPr>
              <a:t>Lucia di Lammermoor</a:t>
            </a:r>
            <a:r>
              <a:rPr lang="en-US" sz="2400" dirty="0">
                <a:effectLst/>
              </a:rPr>
              <a:t>.</a:t>
            </a:r>
          </a:p>
        </p:txBody>
      </p:sp>
      <p:sp>
        <p:nvSpPr>
          <p:cNvPr id="20" name="Rectangle 19">
            <a:extLst>
              <a:ext uri="{FF2B5EF4-FFF2-40B4-BE49-F238E27FC236}">
                <a16:creationId xmlns:a16="http://schemas.microsoft.com/office/drawing/2014/main" id="{633314D4-86E4-47A4-AE87-048DCE72CA5C}"/>
              </a:ext>
            </a:extLst>
          </p:cNvPr>
          <p:cNvSpPr/>
          <p:nvPr/>
        </p:nvSpPr>
        <p:spPr>
          <a:xfrm>
            <a:off x="3485920" y="5604942"/>
            <a:ext cx="3748806" cy="2323253"/>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Dame Nellie studied singing in Melbourne but became famous once she went to Paris.</a:t>
            </a:r>
          </a:p>
        </p:txBody>
      </p:sp>
      <p:pic>
        <p:nvPicPr>
          <p:cNvPr id="14" name="Picture 13">
            <a:extLst>
              <a:ext uri="{FF2B5EF4-FFF2-40B4-BE49-F238E27FC236}">
                <a16:creationId xmlns:a16="http://schemas.microsoft.com/office/drawing/2014/main" id="{AEC9F133-F31E-4140-849A-67AF372949A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157771" y="7643356"/>
            <a:ext cx="3076955" cy="24453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5C1F02A7-E32E-40A1-811B-48FE23E9A1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8493" y="1388508"/>
            <a:ext cx="2765537" cy="35197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51430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231618-5BA7-7745-9DEF-06368E08BA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3221" y="1312203"/>
            <a:ext cx="2627805" cy="36789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C1E810E5-B431-8342-A7A4-E2916B340794}"/>
              </a:ext>
            </a:extLst>
          </p:cNvPr>
          <p:cNvSpPr txBox="1"/>
          <p:nvPr/>
        </p:nvSpPr>
        <p:spPr>
          <a:xfrm>
            <a:off x="3494530" y="1312203"/>
            <a:ext cx="3432087" cy="6655027"/>
          </a:xfrm>
          <a:prstGeom prst="rect">
            <a:avLst/>
          </a:prstGeom>
          <a:noFill/>
        </p:spPr>
        <p:txBody>
          <a:bodyPr wrap="square" rtlCol="0">
            <a:spAutoFit/>
          </a:bodyPr>
          <a:lstStyle/>
          <a:p>
            <a:pPr>
              <a:lnSpc>
                <a:spcPct val="114000"/>
              </a:lnSpc>
              <a:spcBef>
                <a:spcPts val="1200"/>
              </a:spcBef>
              <a:spcAft>
                <a:spcPts val="600"/>
              </a:spcAft>
            </a:pPr>
            <a:r>
              <a:rPr lang="en-US" sz="2400" dirty="0"/>
              <a:t>Dame Nellie was an active fundraiser for the war effort, singing for charities.</a:t>
            </a:r>
          </a:p>
          <a:p>
            <a:pPr>
              <a:lnSpc>
                <a:spcPct val="114000"/>
              </a:lnSpc>
              <a:spcBef>
                <a:spcPts val="1200"/>
              </a:spcBef>
              <a:spcAft>
                <a:spcPts val="600"/>
              </a:spcAft>
            </a:pPr>
            <a:r>
              <a:rPr lang="en-US" sz="2400" dirty="0"/>
              <a:t>She returned to Australia many times during the 20</a:t>
            </a:r>
            <a:r>
              <a:rPr lang="en-US" sz="2400" baseline="30000" dirty="0"/>
              <a:t>th</a:t>
            </a:r>
            <a:r>
              <a:rPr lang="en-US" sz="2400" dirty="0"/>
              <a:t> century and sang up until the last months of her life. She actively supported up and coming singers.</a:t>
            </a:r>
          </a:p>
          <a:p>
            <a:pPr>
              <a:lnSpc>
                <a:spcPct val="114000"/>
              </a:lnSpc>
              <a:spcBef>
                <a:spcPts val="1200"/>
              </a:spcBef>
              <a:spcAft>
                <a:spcPts val="600"/>
              </a:spcAft>
            </a:pPr>
            <a:endParaRPr lang="en-US" sz="2400" dirty="0"/>
          </a:p>
          <a:p>
            <a:pPr>
              <a:lnSpc>
                <a:spcPct val="114000"/>
              </a:lnSpc>
              <a:spcBef>
                <a:spcPts val="1200"/>
              </a:spcBef>
              <a:spcAft>
                <a:spcPts val="600"/>
              </a:spcAft>
            </a:pPr>
            <a:r>
              <a:rPr lang="en-US" sz="2400" dirty="0"/>
              <a:t>She is featured on the current $100 note.</a:t>
            </a:r>
          </a:p>
        </p:txBody>
      </p:sp>
      <p:pic>
        <p:nvPicPr>
          <p:cNvPr id="11" name="Picture 10">
            <a:extLst>
              <a:ext uri="{FF2B5EF4-FFF2-40B4-BE49-F238E27FC236}">
                <a16:creationId xmlns:a16="http://schemas.microsoft.com/office/drawing/2014/main" id="{BBAD8F08-A4BE-E740-9A75-0B7F6437A9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221" y="5509025"/>
            <a:ext cx="2569162" cy="33160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CC7AEF5E-5570-F54E-A524-F270744AE70B}"/>
              </a:ext>
            </a:extLst>
          </p:cNvPr>
          <p:cNvSpPr txBox="1"/>
          <p:nvPr/>
        </p:nvSpPr>
        <p:spPr>
          <a:xfrm>
            <a:off x="521801" y="9062794"/>
            <a:ext cx="3029473" cy="461665"/>
          </a:xfrm>
          <a:prstGeom prst="rect">
            <a:avLst/>
          </a:prstGeom>
          <a:noFill/>
        </p:spPr>
        <p:txBody>
          <a:bodyPr wrap="square" rtlCol="0">
            <a:spAutoFit/>
          </a:bodyPr>
          <a:lstStyle/>
          <a:p>
            <a:r>
              <a:rPr lang="en-US" sz="2400" dirty="0"/>
              <a:t>Melba as </a:t>
            </a:r>
            <a:r>
              <a:rPr lang="en-US" sz="2400" b="1" dirty="0"/>
              <a:t>Desdemona</a:t>
            </a:r>
          </a:p>
        </p:txBody>
      </p:sp>
      <p:sp>
        <p:nvSpPr>
          <p:cNvPr id="10" name="Slide Number Placeholder 9">
            <a:extLst>
              <a:ext uri="{FF2B5EF4-FFF2-40B4-BE49-F238E27FC236}">
                <a16:creationId xmlns:a16="http://schemas.microsoft.com/office/drawing/2014/main" id="{3292C12C-8681-4568-8CA9-D863D1A81CE5}"/>
              </a:ext>
            </a:extLst>
          </p:cNvPr>
          <p:cNvSpPr>
            <a:spLocks noGrp="1"/>
          </p:cNvSpPr>
          <p:nvPr>
            <p:ph type="sldNum" sz="quarter" idx="12"/>
          </p:nvPr>
        </p:nvSpPr>
        <p:spPr/>
        <p:txBody>
          <a:bodyPr/>
          <a:lstStyle/>
          <a:p>
            <a:fld id="{DC56C17F-E5A4-4123-831E-B6BE4BD60FE1}" type="slidenum">
              <a:rPr lang="en-US" smtClean="0"/>
              <a:t>28</a:t>
            </a:fld>
            <a:endParaRPr lang="en-US" dirty="0"/>
          </a:p>
        </p:txBody>
      </p:sp>
      <p:sp>
        <p:nvSpPr>
          <p:cNvPr id="13" name="Footer Placeholder 4">
            <a:extLst>
              <a:ext uri="{FF2B5EF4-FFF2-40B4-BE49-F238E27FC236}">
                <a16:creationId xmlns:a16="http://schemas.microsoft.com/office/drawing/2014/main" id="{FEB6EC7C-790B-4EFC-9FB9-24046FBD670C}"/>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6" name="Title 3">
            <a:extLst>
              <a:ext uri="{FF2B5EF4-FFF2-40B4-BE49-F238E27FC236}">
                <a16:creationId xmlns:a16="http://schemas.microsoft.com/office/drawing/2014/main" id="{93E7B497-1293-4EA2-B1F0-356DA09DA57E}"/>
              </a:ext>
            </a:extLst>
          </p:cNvPr>
          <p:cNvSpPr txBox="1">
            <a:spLocks/>
          </p:cNvSpPr>
          <p:nvPr/>
        </p:nvSpPr>
        <p:spPr>
          <a:xfrm>
            <a:off x="521801" y="385147"/>
            <a:ext cx="6174247" cy="739111"/>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kern="1200" dirty="0">
                <a:latin typeface="+mj-lt"/>
                <a:ea typeface="+mj-ea"/>
                <a:cs typeface="+mj-cs"/>
              </a:rPr>
              <a:t>Dame Nellie Melba</a:t>
            </a:r>
          </a:p>
        </p:txBody>
      </p:sp>
      <p:pic>
        <p:nvPicPr>
          <p:cNvPr id="15" name="Picture 14">
            <a:extLst>
              <a:ext uri="{FF2B5EF4-FFF2-40B4-BE49-F238E27FC236}">
                <a16:creationId xmlns:a16="http://schemas.microsoft.com/office/drawing/2014/main" id="{E4EE8944-C789-47EF-A19E-6614BE8A61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67140" y="8276575"/>
            <a:ext cx="3566422" cy="1467328"/>
          </a:xfrm>
          <a:prstGeom prst="rect">
            <a:avLst/>
          </a:prstGeom>
        </p:spPr>
      </p:pic>
    </p:spTree>
    <p:extLst>
      <p:ext uri="{BB962C8B-B14F-4D97-AF65-F5344CB8AC3E}">
        <p14:creationId xmlns:p14="http://schemas.microsoft.com/office/powerpoint/2010/main" val="3103693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29D771-C142-EC49-B3DA-5B8B82991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58" y="1560619"/>
            <a:ext cx="3049499" cy="4206922"/>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D01EC07C-00FA-F84E-BB86-3BE2C24BCD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4782" y="5767541"/>
            <a:ext cx="2735324" cy="4148074"/>
          </a:xfrm>
          <a:prstGeom prst="rect">
            <a:avLst/>
          </a:prstGeom>
          <a:ln>
            <a:solidFill>
              <a:schemeClr val="bg2">
                <a:lumMod val="50000"/>
              </a:schemeClr>
            </a:solidFill>
          </a:ln>
        </p:spPr>
      </p:pic>
      <p:sp>
        <p:nvSpPr>
          <p:cNvPr id="8" name="Slide Number Placeholder 7">
            <a:extLst>
              <a:ext uri="{FF2B5EF4-FFF2-40B4-BE49-F238E27FC236}">
                <a16:creationId xmlns:a16="http://schemas.microsoft.com/office/drawing/2014/main" id="{C00D6E64-8C77-4330-94F9-48ACD66581A7}"/>
              </a:ext>
            </a:extLst>
          </p:cNvPr>
          <p:cNvSpPr>
            <a:spLocks noGrp="1"/>
          </p:cNvSpPr>
          <p:nvPr>
            <p:ph type="sldNum" sz="quarter" idx="12"/>
          </p:nvPr>
        </p:nvSpPr>
        <p:spPr/>
        <p:txBody>
          <a:bodyPr/>
          <a:lstStyle/>
          <a:p>
            <a:fld id="{DC56C17F-E5A4-4123-831E-B6BE4BD60FE1}" type="slidenum">
              <a:rPr lang="en-US" smtClean="0"/>
              <a:t>29</a:t>
            </a:fld>
            <a:endParaRPr lang="en-US" dirty="0"/>
          </a:p>
        </p:txBody>
      </p:sp>
      <p:sp>
        <p:nvSpPr>
          <p:cNvPr id="9" name="Footer Placeholder 4">
            <a:extLst>
              <a:ext uri="{FF2B5EF4-FFF2-40B4-BE49-F238E27FC236}">
                <a16:creationId xmlns:a16="http://schemas.microsoft.com/office/drawing/2014/main" id="{6E974E37-62D4-4A92-9E5B-EC141E75C0FC}"/>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7" name="Title 3">
            <a:extLst>
              <a:ext uri="{FF2B5EF4-FFF2-40B4-BE49-F238E27FC236}">
                <a16:creationId xmlns:a16="http://schemas.microsoft.com/office/drawing/2014/main" id="{DDAE0CA1-D150-474A-8F8D-C7839C0ACB5E}"/>
              </a:ext>
            </a:extLst>
          </p:cNvPr>
          <p:cNvSpPr txBox="1">
            <a:spLocks/>
          </p:cNvSpPr>
          <p:nvPr/>
        </p:nvSpPr>
        <p:spPr>
          <a:xfrm>
            <a:off x="729784" y="659401"/>
            <a:ext cx="3687194" cy="766850"/>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Eva Mylott</a:t>
            </a:r>
          </a:p>
        </p:txBody>
      </p:sp>
      <p:sp>
        <p:nvSpPr>
          <p:cNvPr id="12" name="TextBox 11">
            <a:extLst>
              <a:ext uri="{FF2B5EF4-FFF2-40B4-BE49-F238E27FC236}">
                <a16:creationId xmlns:a16="http://schemas.microsoft.com/office/drawing/2014/main" id="{A7C1A39F-1528-404B-8234-E91525B706A9}"/>
              </a:ext>
            </a:extLst>
          </p:cNvPr>
          <p:cNvSpPr txBox="1"/>
          <p:nvPr/>
        </p:nvSpPr>
        <p:spPr>
          <a:xfrm>
            <a:off x="4168984" y="1526607"/>
            <a:ext cx="2899053" cy="4047718"/>
          </a:xfrm>
          <a:prstGeom prst="rect">
            <a:avLst/>
          </a:prstGeom>
        </p:spPr>
        <p:txBody>
          <a:bodyPr vert="horz" lIns="91440" tIns="45720" rIns="91440" bIns="45720" rtlCol="0" anchor="t">
            <a:noAutofit/>
          </a:bodyPr>
          <a:lstStyle/>
          <a:p>
            <a:pPr>
              <a:lnSpc>
                <a:spcPct val="114000"/>
              </a:lnSpc>
              <a:spcBef>
                <a:spcPts val="1200"/>
              </a:spcBef>
              <a:spcAft>
                <a:spcPts val="600"/>
              </a:spcAft>
            </a:pPr>
            <a:r>
              <a:rPr lang="en-US" sz="2400" dirty="0">
                <a:effectLst/>
                <a:ea typeface="Calibri" panose="020F0502020204030204" pitchFamily="34" charset="0"/>
                <a:cs typeface="Calibri" panose="020F0502020204030204" pitchFamily="34" charset="0"/>
              </a:rPr>
              <a:t>Eva Mylott (1875-1920) was born in New South Wales and was a contralto.</a:t>
            </a:r>
            <a:endParaRPr lang="en-AU" sz="2400" dirty="0">
              <a:effectLst/>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400" dirty="0">
                <a:effectLst/>
                <a:ea typeface="Calibri" panose="020F0502020204030204" pitchFamily="34" charset="0"/>
                <a:cs typeface="Calibri" panose="020F0502020204030204" pitchFamily="34" charset="0"/>
              </a:rPr>
              <a:t>Dame Nellie Melba helped Eva by sending her to Melba’s own Parisian singing coach. </a:t>
            </a:r>
            <a:endParaRPr lang="en-AU" sz="2400" dirty="0">
              <a:effectLst/>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4F7651A5-C5EA-40FF-8FE2-5D564B98143C}"/>
              </a:ext>
            </a:extLst>
          </p:cNvPr>
          <p:cNvSpPr txBox="1"/>
          <p:nvPr/>
        </p:nvSpPr>
        <p:spPr>
          <a:xfrm>
            <a:off x="799732" y="6280768"/>
            <a:ext cx="3106625" cy="3634847"/>
          </a:xfrm>
          <a:prstGeom prst="rect">
            <a:avLst/>
          </a:prstGeom>
        </p:spPr>
        <p:txBody>
          <a:bodyPr vert="horz" lIns="91440" tIns="45720" rIns="91440" bIns="45720" rtlCol="0" anchor="t">
            <a:noAutofit/>
          </a:bodyPr>
          <a:lstStyle/>
          <a:p>
            <a:pPr>
              <a:lnSpc>
                <a:spcPct val="114000"/>
              </a:lnSpc>
              <a:spcBef>
                <a:spcPts val="1200"/>
              </a:spcBef>
              <a:spcAft>
                <a:spcPts val="600"/>
              </a:spcAft>
            </a:pPr>
            <a:r>
              <a:rPr lang="en-US" sz="2400" dirty="0">
                <a:effectLst/>
                <a:ea typeface="Calibri" panose="020F0502020204030204" pitchFamily="34" charset="0"/>
                <a:cs typeface="Calibri" panose="020F0502020204030204" pitchFamily="34" charset="0"/>
              </a:rPr>
              <a:t>Eva appeared at the Metropolitan Opera with Nellie Melba in 1914.</a:t>
            </a:r>
            <a:endParaRPr lang="en-AU" sz="2400" dirty="0">
              <a:effectLst/>
              <a:ea typeface="Calibri" panose="020F0502020204030204" pitchFamily="34" charset="0"/>
              <a:cs typeface="Times New Roman" panose="02020603050405020304" pitchFamily="18" charset="0"/>
            </a:endParaRPr>
          </a:p>
          <a:p>
            <a:pPr>
              <a:lnSpc>
                <a:spcPct val="114000"/>
              </a:lnSpc>
              <a:spcBef>
                <a:spcPts val="1200"/>
              </a:spcBef>
              <a:spcAft>
                <a:spcPts val="600"/>
              </a:spcAft>
            </a:pPr>
            <a:r>
              <a:rPr lang="en-US" sz="2400" dirty="0">
                <a:effectLst/>
                <a:ea typeface="Calibri" panose="020F0502020204030204" pitchFamily="34" charset="0"/>
                <a:cs typeface="Calibri" panose="020F0502020204030204" pitchFamily="34" charset="0"/>
              </a:rPr>
              <a:t>Eva Mylott was the paternal grandmother of Mel Gibson.</a:t>
            </a:r>
            <a:r>
              <a:rPr lang="en-US" sz="2400" dirty="0"/>
              <a:t>   </a:t>
            </a:r>
          </a:p>
        </p:txBody>
      </p:sp>
    </p:spTree>
    <p:extLst>
      <p:ext uri="{BB962C8B-B14F-4D97-AF65-F5344CB8AC3E}">
        <p14:creationId xmlns:p14="http://schemas.microsoft.com/office/powerpoint/2010/main" val="2326847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7F8774B-6A82-4E50-B0D8-50D7DBADF806}"/>
              </a:ext>
            </a:extLst>
          </p:cNvPr>
          <p:cNvSpPr>
            <a:spLocks noGrp="1"/>
          </p:cNvSpPr>
          <p:nvPr>
            <p:ph type="ftr" sz="quarter" idx="11"/>
          </p:nvPr>
        </p:nvSpPr>
        <p:spPr>
          <a:xfrm>
            <a:off x="892230" y="9915615"/>
            <a:ext cx="4183474" cy="569578"/>
          </a:xfrm>
        </p:spPr>
        <p:txBody>
          <a:bodyPr/>
          <a:lstStyle/>
          <a:p>
            <a:pPr algn="l"/>
            <a:r>
              <a:rPr lang="en-US" dirty="0"/>
              <a:t>Rotary Club of Canterbury: Let’s Stay Connected Project</a:t>
            </a:r>
          </a:p>
        </p:txBody>
      </p:sp>
      <p:sp>
        <p:nvSpPr>
          <p:cNvPr id="3" name="Slide Number Placeholder 2">
            <a:extLst>
              <a:ext uri="{FF2B5EF4-FFF2-40B4-BE49-F238E27FC236}">
                <a16:creationId xmlns:a16="http://schemas.microsoft.com/office/drawing/2014/main" id="{012B9472-BD1B-4608-B0BD-A56C25E6A7AB}"/>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7" name="Picture 6" descr="A picture containing drawing&#10;&#10;Description automatically generated">
            <a:extLst>
              <a:ext uri="{FF2B5EF4-FFF2-40B4-BE49-F238E27FC236}">
                <a16:creationId xmlns:a16="http://schemas.microsoft.com/office/drawing/2014/main" id="{4CA0A23E-BF23-4B9C-B523-12955E9C061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92230" y="520915"/>
            <a:ext cx="1443355" cy="523261"/>
          </a:xfrm>
          <a:prstGeom prst="rect">
            <a:avLst/>
          </a:prstGeom>
        </p:spPr>
      </p:pic>
      <p:sp>
        <p:nvSpPr>
          <p:cNvPr id="8" name="TextBox 7">
            <a:extLst>
              <a:ext uri="{FF2B5EF4-FFF2-40B4-BE49-F238E27FC236}">
                <a16:creationId xmlns:a16="http://schemas.microsoft.com/office/drawing/2014/main" id="{2EC2FE4E-2B70-4737-B4D7-F7344EFC9A1F}"/>
              </a:ext>
            </a:extLst>
          </p:cNvPr>
          <p:cNvSpPr txBox="1"/>
          <p:nvPr/>
        </p:nvSpPr>
        <p:spPr>
          <a:xfrm>
            <a:off x="892230" y="2090658"/>
            <a:ext cx="5380979" cy="4827668"/>
          </a:xfrm>
          <a:prstGeom prst="rect">
            <a:avLst/>
          </a:prstGeom>
          <a:noFill/>
        </p:spPr>
        <p:txBody>
          <a:bodyPr wrap="square">
            <a:spAutoFit/>
          </a:bodyPr>
          <a:lstStyle/>
          <a:p>
            <a:pPr>
              <a:lnSpc>
                <a:spcPct val="115000"/>
              </a:lnSpc>
              <a:spcAft>
                <a:spcPts val="100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Hi</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R="899160">
              <a:lnSpc>
                <a:spcPct val="115000"/>
              </a:lnSpc>
              <a:spcAft>
                <a:spcPts val="100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My name is Val and I’m a member of the Rotary Club of Canterbury in Melbourne, Australia.</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marR="899160">
              <a:lnSpc>
                <a:spcPct val="115000"/>
              </a:lnSpc>
              <a:spcAft>
                <a:spcPts val="100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 It’s been fun researching the story of so many famous Australian opera singers for you. </a:t>
            </a:r>
            <a:r>
              <a:rPr lang="en-US" sz="2400" dirty="0">
                <a:latin typeface="Calibri" panose="020F0502020204030204" pitchFamily="34" charset="0"/>
                <a:ea typeface="Times New Roman" panose="02020603050405020304" pitchFamily="18" charset="0"/>
                <a:cs typeface="Calibri" panose="020F0502020204030204" pitchFamily="34" charset="0"/>
              </a:rPr>
              <a:t>I’ve learnt such a lot.</a:t>
            </a:r>
          </a:p>
          <a:p>
            <a:pPr marR="899160">
              <a:lnSpc>
                <a:spcPct val="115000"/>
              </a:lnSpc>
              <a:spcAft>
                <a:spcPts val="1000"/>
              </a:spcAft>
            </a:pPr>
            <a:r>
              <a:rPr lang="en-AU" sz="2400" dirty="0">
                <a:latin typeface="Calibri" panose="020F0502020204030204" pitchFamily="34" charset="0"/>
                <a:ea typeface="Calibri" panose="020F0502020204030204" pitchFamily="34" charset="0"/>
                <a:cs typeface="Times New Roman" panose="02020603050405020304" pitchFamily="18" charset="0"/>
              </a:rPr>
              <a:t>Regards</a:t>
            </a:r>
          </a:p>
          <a:p>
            <a:pPr marR="899160">
              <a:lnSpc>
                <a:spcPct val="115000"/>
              </a:lnSpc>
              <a:spcAft>
                <a:spcPts val="10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Val</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B72A882-389A-40A7-9930-2F2A7AB8DE69}"/>
              </a:ext>
            </a:extLst>
          </p:cNvPr>
          <p:cNvPicPr/>
          <p:nvPr/>
        </p:nvPicPr>
        <p:blipFill rotWithShape="1">
          <a:blip r:embed="rId4">
            <a:extLst>
              <a:ext uri="{28A0092B-C50C-407E-A947-70E740481C1C}">
                <a14:useLocalDpi xmlns:a14="http://schemas.microsoft.com/office/drawing/2010/main" val="0"/>
              </a:ext>
            </a:extLst>
          </a:blip>
          <a:srcRect r="9643"/>
          <a:stretch/>
        </p:blipFill>
        <p:spPr bwMode="auto">
          <a:xfrm>
            <a:off x="4229288" y="5738157"/>
            <a:ext cx="2043922" cy="22266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989324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667E6FE-2B19-43DF-9AC3-3F3AC9886759}"/>
              </a:ext>
            </a:extLst>
          </p:cNvPr>
          <p:cNvSpPr>
            <a:spLocks noGrp="1"/>
          </p:cNvSpPr>
          <p:nvPr>
            <p:ph type="sldNum" sz="quarter" idx="12"/>
          </p:nvPr>
        </p:nvSpPr>
        <p:spPr/>
        <p:txBody>
          <a:bodyPr/>
          <a:lstStyle/>
          <a:p>
            <a:fld id="{DC56C17F-E5A4-4123-831E-B6BE4BD60FE1}" type="slidenum">
              <a:rPr lang="en-US" smtClean="0"/>
              <a:t>30</a:t>
            </a:fld>
            <a:endParaRPr lang="en-US" dirty="0"/>
          </a:p>
        </p:txBody>
      </p:sp>
      <p:sp>
        <p:nvSpPr>
          <p:cNvPr id="8" name="Footer Placeholder 4">
            <a:extLst>
              <a:ext uri="{FF2B5EF4-FFF2-40B4-BE49-F238E27FC236}">
                <a16:creationId xmlns:a16="http://schemas.microsoft.com/office/drawing/2014/main" id="{125E8D55-E8CF-43D6-8B3C-BD75D1AB58E2}"/>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2" name="Title 3">
            <a:extLst>
              <a:ext uri="{FF2B5EF4-FFF2-40B4-BE49-F238E27FC236}">
                <a16:creationId xmlns:a16="http://schemas.microsoft.com/office/drawing/2014/main" id="{77AFC627-0600-4952-A789-FEB7C21E2587}"/>
              </a:ext>
            </a:extLst>
          </p:cNvPr>
          <p:cNvSpPr txBox="1">
            <a:spLocks/>
          </p:cNvSpPr>
          <p:nvPr/>
        </p:nvSpPr>
        <p:spPr>
          <a:xfrm>
            <a:off x="799732" y="656071"/>
            <a:ext cx="4275973" cy="998031"/>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John Ralston</a:t>
            </a:r>
          </a:p>
        </p:txBody>
      </p:sp>
      <p:pic>
        <p:nvPicPr>
          <p:cNvPr id="11" name="Picture 10" descr="A picture containing outdoor, person, holding, building&#10;&#10;Description automatically generated">
            <a:extLst>
              <a:ext uri="{FF2B5EF4-FFF2-40B4-BE49-F238E27FC236}">
                <a16:creationId xmlns:a16="http://schemas.microsoft.com/office/drawing/2014/main" id="{2B927DC0-44E0-4479-AEDA-DC683176CFD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63718" y="1977656"/>
            <a:ext cx="3091594" cy="7081284"/>
          </a:xfrm>
          <a:prstGeom prst="rect">
            <a:avLst/>
          </a:prstGeom>
          <a:ln w="88900" cap="sq" cmpd="thickThin">
            <a:solidFill>
              <a:srgbClr val="000000"/>
            </a:solidFill>
            <a:prstDash val="solid"/>
            <a:miter lim="800000"/>
          </a:ln>
          <a:effectLst>
            <a:innerShdw blurRad="76200">
              <a:srgbClr val="000000"/>
            </a:innerShdw>
          </a:effectLst>
        </p:spPr>
      </p:pic>
      <p:sp>
        <p:nvSpPr>
          <p:cNvPr id="13" name="TextBox 12">
            <a:extLst>
              <a:ext uri="{FF2B5EF4-FFF2-40B4-BE49-F238E27FC236}">
                <a16:creationId xmlns:a16="http://schemas.microsoft.com/office/drawing/2014/main" id="{4150BD82-7157-47B0-8551-C8978ED6AEB4}"/>
              </a:ext>
            </a:extLst>
          </p:cNvPr>
          <p:cNvSpPr txBox="1"/>
          <p:nvPr/>
        </p:nvSpPr>
        <p:spPr>
          <a:xfrm>
            <a:off x="4302457" y="1892596"/>
            <a:ext cx="3091594" cy="7251404"/>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John Ralston (1882-1933) was a baritone (or perhaps bass-baritone) singer noted for his work in musical comedies and Gilbert and Sullivan operas.</a:t>
            </a:r>
          </a:p>
          <a:p>
            <a:pPr defTabSz="914400">
              <a:lnSpc>
                <a:spcPct val="114000"/>
              </a:lnSpc>
              <a:spcBef>
                <a:spcPts val="1200"/>
              </a:spcBef>
              <a:spcAft>
                <a:spcPts val="600"/>
              </a:spcAft>
            </a:pPr>
            <a:r>
              <a:rPr lang="en-US" sz="2400" dirty="0">
                <a:effectLst/>
              </a:rPr>
              <a:t>While travelling with the Lilliputian Opera Company in the early 1900s, he was discovered by JC Williamson, with whose Light Opera Company he remained the rest of his life.</a:t>
            </a:r>
          </a:p>
        </p:txBody>
      </p:sp>
      <p:sp>
        <p:nvSpPr>
          <p:cNvPr id="15" name="TextBox 14">
            <a:extLst>
              <a:ext uri="{FF2B5EF4-FFF2-40B4-BE49-F238E27FC236}">
                <a16:creationId xmlns:a16="http://schemas.microsoft.com/office/drawing/2014/main" id="{DAEB3EA6-1059-4CD1-82E0-A0BDAFEC4D13}"/>
              </a:ext>
            </a:extLst>
          </p:cNvPr>
          <p:cNvSpPr txBox="1"/>
          <p:nvPr/>
        </p:nvSpPr>
        <p:spPr>
          <a:xfrm>
            <a:off x="687646" y="9339168"/>
            <a:ext cx="5160608" cy="776176"/>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effectLst/>
              </a:rPr>
              <a:t>Ralston as The Sergeant in </a:t>
            </a:r>
            <a:r>
              <a:rPr lang="en-US" sz="2400" i="1" dirty="0">
                <a:effectLst/>
              </a:rPr>
              <a:t>Trial By Jury</a:t>
            </a:r>
            <a:r>
              <a:rPr lang="en-US" sz="2400" dirty="0">
                <a:effectLst/>
              </a:rPr>
              <a:t>.</a:t>
            </a:r>
          </a:p>
        </p:txBody>
      </p:sp>
    </p:spTree>
    <p:extLst>
      <p:ext uri="{BB962C8B-B14F-4D97-AF65-F5344CB8AC3E}">
        <p14:creationId xmlns:p14="http://schemas.microsoft.com/office/powerpoint/2010/main" val="3313832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37B34A-9558-4041-99D3-19F3848A86E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567085" y="1440228"/>
            <a:ext cx="2500952" cy="32351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a:extLst>
              <a:ext uri="{FF2B5EF4-FFF2-40B4-BE49-F238E27FC236}">
                <a16:creationId xmlns:a16="http://schemas.microsoft.com/office/drawing/2014/main" id="{A4DDD0CA-4B54-4240-8B86-4F5E9D8651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2124" y="7139813"/>
            <a:ext cx="4174138" cy="27758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C9827FFE-358F-6E45-93E2-570AE5F77C1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567085" y="4858246"/>
            <a:ext cx="2574805" cy="36316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lide Number Placeholder 5">
            <a:extLst>
              <a:ext uri="{FF2B5EF4-FFF2-40B4-BE49-F238E27FC236}">
                <a16:creationId xmlns:a16="http://schemas.microsoft.com/office/drawing/2014/main" id="{EB580524-362F-4346-B887-C4CCD76F49E7}"/>
              </a:ext>
            </a:extLst>
          </p:cNvPr>
          <p:cNvSpPr>
            <a:spLocks noGrp="1"/>
          </p:cNvSpPr>
          <p:nvPr>
            <p:ph type="sldNum" sz="quarter" idx="12"/>
          </p:nvPr>
        </p:nvSpPr>
        <p:spPr/>
        <p:txBody>
          <a:bodyPr/>
          <a:lstStyle/>
          <a:p>
            <a:fld id="{DC56C17F-E5A4-4123-831E-B6BE4BD60FE1}" type="slidenum">
              <a:rPr lang="en-US" smtClean="0"/>
              <a:t>31</a:t>
            </a:fld>
            <a:endParaRPr lang="en-US" dirty="0"/>
          </a:p>
        </p:txBody>
      </p:sp>
      <p:sp>
        <p:nvSpPr>
          <p:cNvPr id="10" name="Footer Placeholder 4">
            <a:extLst>
              <a:ext uri="{FF2B5EF4-FFF2-40B4-BE49-F238E27FC236}">
                <a16:creationId xmlns:a16="http://schemas.microsoft.com/office/drawing/2014/main" id="{5A94A004-E238-4387-AC53-84A0297A7188}"/>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11" name="Title 1">
            <a:extLst>
              <a:ext uri="{FF2B5EF4-FFF2-40B4-BE49-F238E27FC236}">
                <a16:creationId xmlns:a16="http://schemas.microsoft.com/office/drawing/2014/main" id="{AE308FB2-06D2-422B-A701-2F8A53419611}"/>
              </a:ext>
            </a:extLst>
          </p:cNvPr>
          <p:cNvSpPr txBox="1">
            <a:spLocks/>
          </p:cNvSpPr>
          <p:nvPr/>
        </p:nvSpPr>
        <p:spPr>
          <a:xfrm>
            <a:off x="436634" y="728070"/>
            <a:ext cx="4923689" cy="771035"/>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Donald Shanks </a:t>
            </a:r>
          </a:p>
        </p:txBody>
      </p:sp>
      <p:sp>
        <p:nvSpPr>
          <p:cNvPr id="4" name="Rectangle 3">
            <a:extLst>
              <a:ext uri="{FF2B5EF4-FFF2-40B4-BE49-F238E27FC236}">
                <a16:creationId xmlns:a16="http://schemas.microsoft.com/office/drawing/2014/main" id="{FCAECCA5-DF6E-4E40-ABFE-D85EAF121989}"/>
              </a:ext>
            </a:extLst>
          </p:cNvPr>
          <p:cNvSpPr/>
          <p:nvPr/>
        </p:nvSpPr>
        <p:spPr>
          <a:xfrm>
            <a:off x="486576" y="1833659"/>
            <a:ext cx="4041881" cy="5481542"/>
          </a:xfrm>
          <a:prstGeom prst="rect">
            <a:avLst/>
          </a:prstGeom>
        </p:spPr>
        <p:txBody>
          <a:bodyPr vert="horz" lIns="91440" tIns="45720" rIns="91440" bIns="45720" rtlCol="0" anchor="t">
            <a:normAutofit/>
          </a:bodyPr>
          <a:lstStyle/>
          <a:p>
            <a:pPr defTabSz="914400">
              <a:lnSpc>
                <a:spcPct val="114000"/>
              </a:lnSpc>
              <a:spcBef>
                <a:spcPts val="1200"/>
              </a:spcBef>
              <a:spcAft>
                <a:spcPts val="600"/>
              </a:spcAft>
            </a:pPr>
            <a:r>
              <a:rPr lang="en-US" sz="2400" dirty="0"/>
              <a:t>Donald Robert Shanks, AO, OBE (1940-2011) was a bass-baritone who sang over 65 principal roles with Opera Australia and other companies in Australia and overseas. </a:t>
            </a:r>
          </a:p>
          <a:p>
            <a:pPr defTabSz="914400">
              <a:lnSpc>
                <a:spcPct val="114000"/>
              </a:lnSpc>
              <a:spcBef>
                <a:spcPts val="1200"/>
              </a:spcBef>
              <a:spcAft>
                <a:spcPts val="600"/>
              </a:spcAft>
            </a:pPr>
            <a:r>
              <a:rPr lang="en-US" sz="2400" dirty="0"/>
              <a:t>He joined the Elizabethan Theatre Trust Opera Company in 1964, aged 23. </a:t>
            </a:r>
          </a:p>
          <a:p>
            <a:pPr defTabSz="914400">
              <a:lnSpc>
                <a:spcPct val="114000"/>
              </a:lnSpc>
              <a:spcBef>
                <a:spcPts val="1200"/>
              </a:spcBef>
              <a:spcAft>
                <a:spcPts val="600"/>
              </a:spcAft>
            </a:pPr>
            <a:r>
              <a:rPr lang="en-US" sz="2400" dirty="0"/>
              <a:t>He was also a  talented Wagnerian singer.</a:t>
            </a:r>
          </a:p>
        </p:txBody>
      </p:sp>
    </p:spTree>
    <p:extLst>
      <p:ext uri="{BB962C8B-B14F-4D97-AF65-F5344CB8AC3E}">
        <p14:creationId xmlns:p14="http://schemas.microsoft.com/office/powerpoint/2010/main" val="2437126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E43331-927C-4F86-9D45-CCF30524A023}"/>
              </a:ext>
            </a:extLst>
          </p:cNvPr>
          <p:cNvSpPr>
            <a:spLocks noGrp="1"/>
          </p:cNvSpPr>
          <p:nvPr>
            <p:ph type="sldNum" sz="quarter" idx="12"/>
          </p:nvPr>
        </p:nvSpPr>
        <p:spPr/>
        <p:txBody>
          <a:bodyPr/>
          <a:lstStyle/>
          <a:p>
            <a:fld id="{DC56C17F-E5A4-4123-831E-B6BE4BD60FE1}" type="slidenum">
              <a:rPr lang="en-US" smtClean="0"/>
              <a:t>32</a:t>
            </a:fld>
            <a:endParaRPr lang="en-US" dirty="0"/>
          </a:p>
        </p:txBody>
      </p:sp>
      <p:sp>
        <p:nvSpPr>
          <p:cNvPr id="10" name="Footer Placeholder 4">
            <a:extLst>
              <a:ext uri="{FF2B5EF4-FFF2-40B4-BE49-F238E27FC236}">
                <a16:creationId xmlns:a16="http://schemas.microsoft.com/office/drawing/2014/main" id="{E32AE73E-495D-4A6D-AFCD-445A0665A863}"/>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2" name="TextBox 1">
            <a:extLst>
              <a:ext uri="{FF2B5EF4-FFF2-40B4-BE49-F238E27FC236}">
                <a16:creationId xmlns:a16="http://schemas.microsoft.com/office/drawing/2014/main" id="{F70D9A7F-AF1E-463A-B547-6DBF545022AF}"/>
              </a:ext>
            </a:extLst>
          </p:cNvPr>
          <p:cNvSpPr txBox="1"/>
          <p:nvPr/>
        </p:nvSpPr>
        <p:spPr>
          <a:xfrm>
            <a:off x="575692" y="613747"/>
            <a:ext cx="4784632" cy="956611"/>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kern="1200" dirty="0">
                <a:solidFill>
                  <a:schemeClr val="tx1"/>
                </a:solidFill>
                <a:latin typeface="+mj-lt"/>
                <a:ea typeface="+mj-ea"/>
                <a:cs typeface="+mj-cs"/>
              </a:rPr>
              <a:t>Dame Joan Sutherland</a:t>
            </a:r>
          </a:p>
        </p:txBody>
      </p:sp>
      <p:pic>
        <p:nvPicPr>
          <p:cNvPr id="9" name="Picture 8">
            <a:extLst>
              <a:ext uri="{FF2B5EF4-FFF2-40B4-BE49-F238E27FC236}">
                <a16:creationId xmlns:a16="http://schemas.microsoft.com/office/drawing/2014/main" id="{420918E3-3FD9-44E2-A35D-3D6C1A6FEAC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7824" y="1875631"/>
            <a:ext cx="3284519" cy="3075563"/>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pic>
        <p:nvPicPr>
          <p:cNvPr id="13" name="Picture 12">
            <a:extLst>
              <a:ext uri="{FF2B5EF4-FFF2-40B4-BE49-F238E27FC236}">
                <a16:creationId xmlns:a16="http://schemas.microsoft.com/office/drawing/2014/main" id="{B4AECBA3-B3DE-4711-95DC-62BCCBDB87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3500" y="4951194"/>
            <a:ext cx="4033643" cy="1850334"/>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pic>
        <p:nvPicPr>
          <p:cNvPr id="17" name="Picture 16">
            <a:extLst>
              <a:ext uri="{FF2B5EF4-FFF2-40B4-BE49-F238E27FC236}">
                <a16:creationId xmlns:a16="http://schemas.microsoft.com/office/drawing/2014/main" id="{02452FFA-4EBC-4606-B0A0-882F4D279B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0782" y="6802168"/>
            <a:ext cx="2511798" cy="3196833"/>
          </a:xfrm>
          <a:prstGeom prst="rect">
            <a:avLst/>
          </a:prstGeom>
          <a:ln w="38100" cap="sq">
            <a:solidFill>
              <a:schemeClr val="bg2">
                <a:lumMod val="50000"/>
              </a:schemeClr>
            </a:solidFill>
            <a:prstDash val="solid"/>
            <a:miter lim="800000"/>
          </a:ln>
          <a:effectLst>
            <a:outerShdw blurRad="50800" dist="38100" dir="2700000" algn="tl" rotWithShape="0">
              <a:srgbClr val="000000">
                <a:alpha val="43000"/>
              </a:srgbClr>
            </a:outerShdw>
          </a:effectLst>
        </p:spPr>
      </p:pic>
      <p:sp>
        <p:nvSpPr>
          <p:cNvPr id="19" name="TextBox 18">
            <a:extLst>
              <a:ext uri="{FF2B5EF4-FFF2-40B4-BE49-F238E27FC236}">
                <a16:creationId xmlns:a16="http://schemas.microsoft.com/office/drawing/2014/main" id="{F3FD9731-8262-4830-8544-9AEDAEFC55B1}"/>
              </a:ext>
            </a:extLst>
          </p:cNvPr>
          <p:cNvSpPr txBox="1"/>
          <p:nvPr/>
        </p:nvSpPr>
        <p:spPr>
          <a:xfrm>
            <a:off x="4167932" y="1731131"/>
            <a:ext cx="2900105" cy="3220703"/>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Dame Joan Sutherland (1926-2010) was taught piano and voice by her mother until she was  19.</a:t>
            </a:r>
          </a:p>
        </p:txBody>
      </p:sp>
      <p:sp>
        <p:nvSpPr>
          <p:cNvPr id="23" name="TextBox 22">
            <a:extLst>
              <a:ext uri="{FF2B5EF4-FFF2-40B4-BE49-F238E27FC236}">
                <a16:creationId xmlns:a16="http://schemas.microsoft.com/office/drawing/2014/main" id="{101BBCE1-D425-4C1A-A3AA-FE9DE2108443}"/>
              </a:ext>
            </a:extLst>
          </p:cNvPr>
          <p:cNvSpPr txBox="1"/>
          <p:nvPr/>
        </p:nvSpPr>
        <p:spPr>
          <a:xfrm>
            <a:off x="3518740" y="7287720"/>
            <a:ext cx="3683165" cy="2711281"/>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She joined the Covent Garden company where she made her debut on 28 October 1952, as the First Lady in </a:t>
            </a:r>
            <a:r>
              <a:rPr lang="en-US" sz="2400" i="1" dirty="0"/>
              <a:t>Die Zauberflote</a:t>
            </a:r>
            <a:r>
              <a:rPr lang="en-US" sz="2400" dirty="0"/>
              <a:t>.</a:t>
            </a:r>
          </a:p>
        </p:txBody>
      </p:sp>
      <p:sp>
        <p:nvSpPr>
          <p:cNvPr id="25" name="TextBox 24">
            <a:extLst>
              <a:ext uri="{FF2B5EF4-FFF2-40B4-BE49-F238E27FC236}">
                <a16:creationId xmlns:a16="http://schemas.microsoft.com/office/drawing/2014/main" id="{6840FF2F-622D-45D3-A5D4-08F21E6A6F52}"/>
              </a:ext>
            </a:extLst>
          </p:cNvPr>
          <p:cNvSpPr txBox="1"/>
          <p:nvPr/>
        </p:nvSpPr>
        <p:spPr>
          <a:xfrm>
            <a:off x="575692" y="5002830"/>
            <a:ext cx="2900105" cy="2097548"/>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In 1951 she won Australia’s most prestigious singing award: the Sun Aria.</a:t>
            </a:r>
          </a:p>
        </p:txBody>
      </p:sp>
    </p:spTree>
    <p:extLst>
      <p:ext uri="{BB962C8B-B14F-4D97-AF65-F5344CB8AC3E}">
        <p14:creationId xmlns:p14="http://schemas.microsoft.com/office/powerpoint/2010/main" val="890280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E14F0416-15DD-40FC-9784-58ACF56E86ED}"/>
              </a:ext>
            </a:extLst>
          </p:cNvPr>
          <p:cNvSpPr>
            <a:spLocks noGrp="1"/>
          </p:cNvSpPr>
          <p:nvPr>
            <p:ph type="sldNum" sz="quarter" idx="12"/>
          </p:nvPr>
        </p:nvSpPr>
        <p:spPr/>
        <p:txBody>
          <a:bodyPr/>
          <a:lstStyle/>
          <a:p>
            <a:fld id="{DC56C17F-E5A4-4123-831E-B6BE4BD60FE1}" type="slidenum">
              <a:rPr lang="en-US" smtClean="0"/>
              <a:t>33</a:t>
            </a:fld>
            <a:endParaRPr lang="en-US" dirty="0"/>
          </a:p>
        </p:txBody>
      </p:sp>
      <p:sp>
        <p:nvSpPr>
          <p:cNvPr id="11" name="Footer Placeholder 4">
            <a:extLst>
              <a:ext uri="{FF2B5EF4-FFF2-40B4-BE49-F238E27FC236}">
                <a16:creationId xmlns:a16="http://schemas.microsoft.com/office/drawing/2014/main" id="{1BF56906-814C-47C1-BDD4-63FE1AE94581}"/>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pic>
        <p:nvPicPr>
          <p:cNvPr id="5" name="Picture 4">
            <a:extLst>
              <a:ext uri="{FF2B5EF4-FFF2-40B4-BE49-F238E27FC236}">
                <a16:creationId xmlns:a16="http://schemas.microsoft.com/office/drawing/2014/main" id="{6FC4AD85-FD7A-4B63-8841-C9834800FB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5936" y="6256241"/>
            <a:ext cx="3984170" cy="3659374"/>
          </a:xfrm>
          <a:prstGeom prst="rect">
            <a:avLst/>
          </a:prstGeom>
          <a:ln w="38100" cap="sq">
            <a:solidFill>
              <a:srgbClr val="390060"/>
            </a:solidFill>
            <a:prstDash val="solid"/>
            <a:miter lim="800000"/>
          </a:ln>
          <a:effectLst>
            <a:outerShdw blurRad="50800" dist="38100" dir="2700000" algn="tl" rotWithShape="0">
              <a:srgbClr val="000000">
                <a:alpha val="43000"/>
              </a:srgbClr>
            </a:outerShdw>
          </a:effectLst>
        </p:spPr>
      </p:pic>
      <p:pic>
        <p:nvPicPr>
          <p:cNvPr id="14" name="Picture 13">
            <a:extLst>
              <a:ext uri="{FF2B5EF4-FFF2-40B4-BE49-F238E27FC236}">
                <a16:creationId xmlns:a16="http://schemas.microsoft.com/office/drawing/2014/main" id="{F4CC7347-703C-4E02-9592-C5DB731F420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75692" y="1938986"/>
            <a:ext cx="3698595" cy="2878170"/>
          </a:xfrm>
          <a:prstGeom prst="rect">
            <a:avLst/>
          </a:prstGeom>
        </p:spPr>
      </p:pic>
      <p:sp>
        <p:nvSpPr>
          <p:cNvPr id="2" name="TextBox 1">
            <a:extLst>
              <a:ext uri="{FF2B5EF4-FFF2-40B4-BE49-F238E27FC236}">
                <a16:creationId xmlns:a16="http://schemas.microsoft.com/office/drawing/2014/main" id="{F7174DEA-9C20-4185-828C-FDFFCAF44871}"/>
              </a:ext>
            </a:extLst>
          </p:cNvPr>
          <p:cNvSpPr txBox="1"/>
          <p:nvPr/>
        </p:nvSpPr>
        <p:spPr>
          <a:xfrm>
            <a:off x="518727" y="5029237"/>
            <a:ext cx="6711413" cy="1026508"/>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AU" sz="2400" dirty="0"/>
              <a:t>Her vast repertoire and magnificent voice earned her the nickname “La Stupenda”.</a:t>
            </a:r>
            <a:endParaRPr lang="en-US" sz="2400" dirty="0"/>
          </a:p>
          <a:p>
            <a:pPr defTabSz="914400">
              <a:lnSpc>
                <a:spcPct val="114000"/>
              </a:lnSpc>
              <a:spcBef>
                <a:spcPts val="1200"/>
              </a:spcBef>
              <a:spcAft>
                <a:spcPts val="600"/>
              </a:spcAft>
            </a:pPr>
            <a:endParaRPr lang="en-US" sz="2400" dirty="0"/>
          </a:p>
        </p:txBody>
      </p:sp>
      <p:sp>
        <p:nvSpPr>
          <p:cNvPr id="7" name="TextBox 6">
            <a:extLst>
              <a:ext uri="{FF2B5EF4-FFF2-40B4-BE49-F238E27FC236}">
                <a16:creationId xmlns:a16="http://schemas.microsoft.com/office/drawing/2014/main" id="{1A982201-FC4B-4ADF-BDEF-364E1E0A6A63}"/>
              </a:ext>
            </a:extLst>
          </p:cNvPr>
          <p:cNvSpPr txBox="1"/>
          <p:nvPr/>
        </p:nvSpPr>
        <p:spPr>
          <a:xfrm>
            <a:off x="575692" y="613747"/>
            <a:ext cx="4784632" cy="956611"/>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kern="1200" dirty="0">
                <a:solidFill>
                  <a:schemeClr val="tx1"/>
                </a:solidFill>
                <a:latin typeface="+mj-lt"/>
                <a:ea typeface="+mj-ea"/>
                <a:cs typeface="+mj-cs"/>
              </a:rPr>
              <a:t>Dame Joan Sutherland</a:t>
            </a:r>
          </a:p>
        </p:txBody>
      </p:sp>
      <p:sp>
        <p:nvSpPr>
          <p:cNvPr id="16" name="TextBox 15">
            <a:extLst>
              <a:ext uri="{FF2B5EF4-FFF2-40B4-BE49-F238E27FC236}">
                <a16:creationId xmlns:a16="http://schemas.microsoft.com/office/drawing/2014/main" id="{A4998292-DDE7-4FD9-99DB-66488CE54ADC}"/>
              </a:ext>
            </a:extLst>
          </p:cNvPr>
          <p:cNvSpPr txBox="1"/>
          <p:nvPr/>
        </p:nvSpPr>
        <p:spPr>
          <a:xfrm>
            <a:off x="4459606" y="1869774"/>
            <a:ext cx="2770534" cy="2839034"/>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In 1959, after a long apprenticeship, she appeared in </a:t>
            </a:r>
            <a:r>
              <a:rPr lang="en-US" sz="2400" i="1" dirty="0"/>
              <a:t>Lucia di Lammermoor </a:t>
            </a:r>
            <a:r>
              <a:rPr lang="en-US" sz="2400" dirty="0"/>
              <a:t>which launched her career.</a:t>
            </a:r>
          </a:p>
        </p:txBody>
      </p:sp>
    </p:spTree>
    <p:extLst>
      <p:ext uri="{BB962C8B-B14F-4D97-AF65-F5344CB8AC3E}">
        <p14:creationId xmlns:p14="http://schemas.microsoft.com/office/powerpoint/2010/main" val="357522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5963F8-8CF6-4543-B968-9D73B8C6F1C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96824" y="2069122"/>
            <a:ext cx="3888555" cy="2458332"/>
          </a:xfrm>
          <a:prstGeom prst="rect">
            <a:avLst/>
          </a:prstGeom>
        </p:spPr>
      </p:pic>
      <p:sp>
        <p:nvSpPr>
          <p:cNvPr id="6" name="Slide Number Placeholder 5">
            <a:extLst>
              <a:ext uri="{FF2B5EF4-FFF2-40B4-BE49-F238E27FC236}">
                <a16:creationId xmlns:a16="http://schemas.microsoft.com/office/drawing/2014/main" id="{C75E36E0-08E4-456F-907B-1B4548F69AD3}"/>
              </a:ext>
            </a:extLst>
          </p:cNvPr>
          <p:cNvSpPr>
            <a:spLocks noGrp="1"/>
          </p:cNvSpPr>
          <p:nvPr>
            <p:ph type="sldNum" sz="quarter" idx="12"/>
          </p:nvPr>
        </p:nvSpPr>
        <p:spPr/>
        <p:txBody>
          <a:bodyPr/>
          <a:lstStyle/>
          <a:p>
            <a:fld id="{DC56C17F-E5A4-4123-831E-B6BE4BD60FE1}" type="slidenum">
              <a:rPr lang="en-US" smtClean="0"/>
              <a:t>34</a:t>
            </a:fld>
            <a:endParaRPr lang="en-US" dirty="0"/>
          </a:p>
        </p:txBody>
      </p:sp>
      <p:sp>
        <p:nvSpPr>
          <p:cNvPr id="10" name="Footer Placeholder 4">
            <a:extLst>
              <a:ext uri="{FF2B5EF4-FFF2-40B4-BE49-F238E27FC236}">
                <a16:creationId xmlns:a16="http://schemas.microsoft.com/office/drawing/2014/main" id="{3FD51CE1-0109-41D7-97E9-AF960D504398}"/>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11" name="Title 1">
            <a:extLst>
              <a:ext uri="{FF2B5EF4-FFF2-40B4-BE49-F238E27FC236}">
                <a16:creationId xmlns:a16="http://schemas.microsoft.com/office/drawing/2014/main" id="{7C4D15AB-8FD5-42A2-8CD3-14194D6226B2}"/>
              </a:ext>
            </a:extLst>
          </p:cNvPr>
          <p:cNvSpPr txBox="1">
            <a:spLocks/>
          </p:cNvSpPr>
          <p:nvPr/>
        </p:nvSpPr>
        <p:spPr>
          <a:xfrm>
            <a:off x="598385" y="860009"/>
            <a:ext cx="3888555" cy="896241"/>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Anthony Warlow</a:t>
            </a:r>
          </a:p>
        </p:txBody>
      </p:sp>
      <p:sp>
        <p:nvSpPr>
          <p:cNvPr id="4" name="TextBox 3">
            <a:extLst>
              <a:ext uri="{FF2B5EF4-FFF2-40B4-BE49-F238E27FC236}">
                <a16:creationId xmlns:a16="http://schemas.microsoft.com/office/drawing/2014/main" id="{9ADDE32D-0CA9-4654-96A8-66A1F90B33A6}"/>
              </a:ext>
            </a:extLst>
          </p:cNvPr>
          <p:cNvSpPr txBox="1"/>
          <p:nvPr/>
        </p:nvSpPr>
        <p:spPr>
          <a:xfrm>
            <a:off x="4126789" y="1989806"/>
            <a:ext cx="2907635" cy="3274694"/>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effectLst/>
              </a:rPr>
              <a:t>Anthony Warlow, AM (1961) is an opera and musical theatre performer, noted for his character acting and considerable</a:t>
            </a:r>
          </a:p>
        </p:txBody>
      </p:sp>
      <p:sp>
        <p:nvSpPr>
          <p:cNvPr id="16" name="TextBox 15">
            <a:extLst>
              <a:ext uri="{FF2B5EF4-FFF2-40B4-BE49-F238E27FC236}">
                <a16:creationId xmlns:a16="http://schemas.microsoft.com/office/drawing/2014/main" id="{FF53F4AA-8A5F-457E-BE11-4E35CCF489F1}"/>
              </a:ext>
            </a:extLst>
          </p:cNvPr>
          <p:cNvSpPr txBox="1"/>
          <p:nvPr/>
        </p:nvSpPr>
        <p:spPr>
          <a:xfrm>
            <a:off x="716737" y="5551240"/>
            <a:ext cx="6191721" cy="1010312"/>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effectLst/>
              </a:rPr>
              <a:t>Warlow's roles with Opera Australia range from Papageno</a:t>
            </a:r>
            <a:r>
              <a:rPr lang="en-US" sz="2400" i="1" dirty="0">
                <a:effectLst/>
              </a:rPr>
              <a:t> </a:t>
            </a:r>
            <a:r>
              <a:rPr lang="en-US" sz="2400" dirty="0">
                <a:effectLst/>
              </a:rPr>
              <a:t>in </a:t>
            </a:r>
            <a:r>
              <a:rPr lang="en-US" sz="2400" i="1" dirty="0">
                <a:effectLst/>
              </a:rPr>
              <a:t>The Magic Flute</a:t>
            </a:r>
            <a:r>
              <a:rPr lang="en-US" sz="2400" dirty="0">
                <a:effectLst/>
              </a:rPr>
              <a:t> to Ko-Ko in </a:t>
            </a:r>
            <a:r>
              <a:rPr lang="en-US" sz="2400" i="1" dirty="0">
                <a:effectLst/>
              </a:rPr>
              <a:t>The</a:t>
            </a:r>
            <a:endParaRPr lang="en-US" sz="2400" dirty="0">
              <a:effectLst/>
            </a:endParaRPr>
          </a:p>
        </p:txBody>
      </p:sp>
      <p:pic>
        <p:nvPicPr>
          <p:cNvPr id="18" name="Picture 17">
            <a:extLst>
              <a:ext uri="{FF2B5EF4-FFF2-40B4-BE49-F238E27FC236}">
                <a16:creationId xmlns:a16="http://schemas.microsoft.com/office/drawing/2014/main" id="{6B8B4F60-0B67-4807-8A5C-F50BA0B0F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376" y="6591465"/>
            <a:ext cx="4018462" cy="2869023"/>
          </a:xfrm>
          <a:prstGeom prst="rect">
            <a:avLst/>
          </a:prstGeom>
        </p:spPr>
      </p:pic>
      <p:sp>
        <p:nvSpPr>
          <p:cNvPr id="20" name="TextBox 19">
            <a:extLst>
              <a:ext uri="{FF2B5EF4-FFF2-40B4-BE49-F238E27FC236}">
                <a16:creationId xmlns:a16="http://schemas.microsoft.com/office/drawing/2014/main" id="{987A25A1-B1D9-44C5-A68B-0CA8E34DD6C9}"/>
              </a:ext>
            </a:extLst>
          </p:cNvPr>
          <p:cNvSpPr txBox="1"/>
          <p:nvPr/>
        </p:nvSpPr>
        <p:spPr>
          <a:xfrm>
            <a:off x="716737" y="4544823"/>
            <a:ext cx="6389744" cy="830997"/>
          </a:xfrm>
          <a:prstGeom prst="rect">
            <a:avLst/>
          </a:prstGeom>
          <a:noFill/>
        </p:spPr>
        <p:txBody>
          <a:bodyPr wrap="square">
            <a:spAutoFit/>
          </a:bodyPr>
          <a:lstStyle/>
          <a:p>
            <a:r>
              <a:rPr lang="en-US" sz="2400" dirty="0"/>
              <a:t> vocal </a:t>
            </a:r>
            <a:r>
              <a:rPr lang="en-US" sz="2400" dirty="0">
                <a:effectLst/>
              </a:rPr>
              <a:t>range. He is a classically trained lyric baritone</a:t>
            </a:r>
            <a:r>
              <a:rPr lang="en-US" sz="2400" dirty="0"/>
              <a:t>.</a:t>
            </a:r>
            <a:endParaRPr lang="en-AU" sz="2400" dirty="0"/>
          </a:p>
        </p:txBody>
      </p:sp>
      <p:sp>
        <p:nvSpPr>
          <p:cNvPr id="22" name="TextBox 21">
            <a:extLst>
              <a:ext uri="{FF2B5EF4-FFF2-40B4-BE49-F238E27FC236}">
                <a16:creationId xmlns:a16="http://schemas.microsoft.com/office/drawing/2014/main" id="{6487B2B6-0FC8-4130-8D7D-D1F7397B4F8B}"/>
              </a:ext>
            </a:extLst>
          </p:cNvPr>
          <p:cNvSpPr txBox="1"/>
          <p:nvPr/>
        </p:nvSpPr>
        <p:spPr>
          <a:xfrm>
            <a:off x="716737" y="6406067"/>
            <a:ext cx="2639565" cy="3015441"/>
          </a:xfrm>
          <a:prstGeom prst="rect">
            <a:avLst/>
          </a:prstGeom>
          <a:noFill/>
        </p:spPr>
        <p:txBody>
          <a:bodyPr wrap="square">
            <a:spAutoFit/>
          </a:bodyPr>
          <a:lstStyle/>
          <a:p>
            <a:pPr>
              <a:lnSpc>
                <a:spcPct val="114000"/>
              </a:lnSpc>
              <a:spcBef>
                <a:spcPts val="1200"/>
              </a:spcBef>
              <a:spcAft>
                <a:spcPts val="600"/>
              </a:spcAft>
            </a:pPr>
            <a:r>
              <a:rPr lang="en-US" sz="2400" i="1" dirty="0">
                <a:effectLst/>
              </a:rPr>
              <a:t>Mikado</a:t>
            </a:r>
            <a:r>
              <a:rPr lang="en-US" sz="2400" dirty="0">
                <a:effectLst/>
              </a:rPr>
              <a:t>, though it is in his role as The Phantom in </a:t>
            </a:r>
            <a:r>
              <a:rPr lang="en-US" sz="2400" i="1" dirty="0">
                <a:effectLst/>
              </a:rPr>
              <a:t>The Phantom of the Opera</a:t>
            </a:r>
            <a:r>
              <a:rPr lang="en-US" sz="2400" dirty="0">
                <a:effectLst/>
              </a:rPr>
              <a:t> that caused him to become so well-known.</a:t>
            </a:r>
            <a:endParaRPr lang="en-AU" sz="2400" dirty="0"/>
          </a:p>
        </p:txBody>
      </p:sp>
    </p:spTree>
    <p:extLst>
      <p:ext uri="{BB962C8B-B14F-4D97-AF65-F5344CB8AC3E}">
        <p14:creationId xmlns:p14="http://schemas.microsoft.com/office/powerpoint/2010/main" val="1208508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D782BE8-C721-1644-8E37-7CF66F127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022" y="1956747"/>
            <a:ext cx="2819312" cy="4354271"/>
          </a:xfrm>
          <a:prstGeom prst="rect">
            <a:avLst/>
          </a:prstGeom>
        </p:spPr>
      </p:pic>
      <p:pic>
        <p:nvPicPr>
          <p:cNvPr id="3" name="Picture 2">
            <a:extLst>
              <a:ext uri="{FF2B5EF4-FFF2-40B4-BE49-F238E27FC236}">
                <a16:creationId xmlns:a16="http://schemas.microsoft.com/office/drawing/2014/main" id="{7EAF9403-2DE2-D343-AFFE-9486D5C4FD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660" y="7893121"/>
            <a:ext cx="2928236" cy="1945033"/>
          </a:xfrm>
          <a:prstGeom prst="rect">
            <a:avLst/>
          </a:prstGeom>
        </p:spPr>
      </p:pic>
      <p:sp>
        <p:nvSpPr>
          <p:cNvPr id="6" name="Slide Number Placeholder 5">
            <a:extLst>
              <a:ext uri="{FF2B5EF4-FFF2-40B4-BE49-F238E27FC236}">
                <a16:creationId xmlns:a16="http://schemas.microsoft.com/office/drawing/2014/main" id="{6B2D340F-E4D4-48D0-BD4C-B16BB3B254AD}"/>
              </a:ext>
            </a:extLst>
          </p:cNvPr>
          <p:cNvSpPr>
            <a:spLocks noGrp="1"/>
          </p:cNvSpPr>
          <p:nvPr>
            <p:ph type="sldNum" sz="quarter" idx="12"/>
          </p:nvPr>
        </p:nvSpPr>
        <p:spPr/>
        <p:txBody>
          <a:bodyPr/>
          <a:lstStyle/>
          <a:p>
            <a:fld id="{DC56C17F-E5A4-4123-831E-B6BE4BD60FE1}" type="slidenum">
              <a:rPr lang="en-US" smtClean="0"/>
              <a:t>35</a:t>
            </a:fld>
            <a:endParaRPr lang="en-US" dirty="0"/>
          </a:p>
        </p:txBody>
      </p:sp>
      <p:sp>
        <p:nvSpPr>
          <p:cNvPr id="13" name="Footer Placeholder 4">
            <a:extLst>
              <a:ext uri="{FF2B5EF4-FFF2-40B4-BE49-F238E27FC236}">
                <a16:creationId xmlns:a16="http://schemas.microsoft.com/office/drawing/2014/main" id="{0D11698E-6E08-4C70-99C7-AAD76BB557EA}"/>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pic>
        <p:nvPicPr>
          <p:cNvPr id="5" name="Picture 4">
            <a:extLst>
              <a:ext uri="{FF2B5EF4-FFF2-40B4-BE49-F238E27FC236}">
                <a16:creationId xmlns:a16="http://schemas.microsoft.com/office/drawing/2014/main" id="{E190AC3F-A263-4935-A67D-9DF62F49FB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4935" y="2039063"/>
            <a:ext cx="3326320" cy="1875241"/>
          </a:xfrm>
          <a:prstGeom prst="rect">
            <a:avLst/>
          </a:prstGeom>
        </p:spPr>
      </p:pic>
      <p:sp>
        <p:nvSpPr>
          <p:cNvPr id="9" name="Title 1">
            <a:extLst>
              <a:ext uri="{FF2B5EF4-FFF2-40B4-BE49-F238E27FC236}">
                <a16:creationId xmlns:a16="http://schemas.microsoft.com/office/drawing/2014/main" id="{2301D9E7-EAB6-407C-BE30-CEA7694C1F55}"/>
              </a:ext>
            </a:extLst>
          </p:cNvPr>
          <p:cNvSpPr txBox="1">
            <a:spLocks/>
          </p:cNvSpPr>
          <p:nvPr/>
        </p:nvSpPr>
        <p:spPr>
          <a:xfrm>
            <a:off x="598385" y="860009"/>
            <a:ext cx="3888555" cy="896241"/>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Anthony Warlow</a:t>
            </a:r>
          </a:p>
        </p:txBody>
      </p:sp>
      <p:pic>
        <p:nvPicPr>
          <p:cNvPr id="17" name="Picture 16">
            <a:extLst>
              <a:ext uri="{FF2B5EF4-FFF2-40B4-BE49-F238E27FC236}">
                <a16:creationId xmlns:a16="http://schemas.microsoft.com/office/drawing/2014/main" id="{D526F133-5130-4BC0-8CD6-D5906F0135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2835" y="5538497"/>
            <a:ext cx="3025202" cy="2717554"/>
          </a:xfrm>
          <a:prstGeom prst="rect">
            <a:avLst/>
          </a:prstGeom>
        </p:spPr>
      </p:pic>
      <p:sp>
        <p:nvSpPr>
          <p:cNvPr id="19" name="TextBox 18">
            <a:extLst>
              <a:ext uri="{FF2B5EF4-FFF2-40B4-BE49-F238E27FC236}">
                <a16:creationId xmlns:a16="http://schemas.microsoft.com/office/drawing/2014/main" id="{B4202969-AC20-4EB4-A116-3D1AC5684B2E}"/>
              </a:ext>
            </a:extLst>
          </p:cNvPr>
          <p:cNvSpPr txBox="1"/>
          <p:nvPr/>
        </p:nvSpPr>
        <p:spPr>
          <a:xfrm>
            <a:off x="3719250" y="4125978"/>
            <a:ext cx="3348787" cy="1331390"/>
          </a:xfrm>
          <a:prstGeom prst="rect">
            <a:avLst/>
          </a:prstGeom>
          <a:noFill/>
        </p:spPr>
        <p:txBody>
          <a:bodyPr wrap="square" rtlCol="0">
            <a:spAutoFit/>
          </a:bodyPr>
          <a:lstStyle/>
          <a:p>
            <a:pPr>
              <a:lnSpc>
                <a:spcPct val="114000"/>
              </a:lnSpc>
            </a:pPr>
            <a:r>
              <a:rPr lang="en-US" sz="2400" dirty="0"/>
              <a:t>The role as Dr Zhivago (above) was created specially for Warlow.</a:t>
            </a:r>
          </a:p>
        </p:txBody>
      </p:sp>
      <p:sp>
        <p:nvSpPr>
          <p:cNvPr id="24" name="TextBox 23">
            <a:extLst>
              <a:ext uri="{FF2B5EF4-FFF2-40B4-BE49-F238E27FC236}">
                <a16:creationId xmlns:a16="http://schemas.microsoft.com/office/drawing/2014/main" id="{41E3BEF4-27E2-4A58-8A1F-5D0982B689E8}"/>
              </a:ext>
            </a:extLst>
          </p:cNvPr>
          <p:cNvSpPr txBox="1"/>
          <p:nvPr/>
        </p:nvSpPr>
        <p:spPr>
          <a:xfrm>
            <a:off x="694047" y="6584282"/>
            <a:ext cx="3025203" cy="910377"/>
          </a:xfrm>
          <a:prstGeom prst="rect">
            <a:avLst/>
          </a:prstGeom>
          <a:noFill/>
        </p:spPr>
        <p:txBody>
          <a:bodyPr wrap="square" rtlCol="0">
            <a:spAutoFit/>
          </a:bodyPr>
          <a:lstStyle/>
          <a:p>
            <a:pPr>
              <a:lnSpc>
                <a:spcPct val="114000"/>
              </a:lnSpc>
            </a:pPr>
            <a:r>
              <a:rPr lang="en-AU" sz="2400" dirty="0"/>
              <a:t>As the Wizard in The </a:t>
            </a:r>
            <a:r>
              <a:rPr lang="en-AU" sz="2400" i="1" dirty="0"/>
              <a:t>Wizard of Oz</a:t>
            </a:r>
            <a:r>
              <a:rPr lang="en-AU" sz="2400" dirty="0"/>
              <a:t> (above).</a:t>
            </a:r>
            <a:endParaRPr lang="en-AU" sz="2400" i="1" dirty="0"/>
          </a:p>
        </p:txBody>
      </p:sp>
      <p:sp>
        <p:nvSpPr>
          <p:cNvPr id="26" name="TextBox 25">
            <a:extLst>
              <a:ext uri="{FF2B5EF4-FFF2-40B4-BE49-F238E27FC236}">
                <a16:creationId xmlns:a16="http://schemas.microsoft.com/office/drawing/2014/main" id="{C85C86CB-789B-4D70-9ECC-1C3A3146FD48}"/>
              </a:ext>
            </a:extLst>
          </p:cNvPr>
          <p:cNvSpPr txBox="1"/>
          <p:nvPr/>
        </p:nvSpPr>
        <p:spPr>
          <a:xfrm>
            <a:off x="4042834" y="8333512"/>
            <a:ext cx="3025203" cy="1752403"/>
          </a:xfrm>
          <a:prstGeom prst="rect">
            <a:avLst/>
          </a:prstGeom>
          <a:noFill/>
        </p:spPr>
        <p:txBody>
          <a:bodyPr wrap="square" rtlCol="0">
            <a:spAutoFit/>
          </a:bodyPr>
          <a:lstStyle/>
          <a:p>
            <a:pPr>
              <a:lnSpc>
                <a:spcPct val="114000"/>
              </a:lnSpc>
            </a:pPr>
            <a:r>
              <a:rPr lang="en-AU" sz="2400" dirty="0"/>
              <a:t>As Sweeney Todd (above) and as Tevye in </a:t>
            </a:r>
            <a:r>
              <a:rPr lang="en-AU" sz="2400" i="1" dirty="0"/>
              <a:t>Fiddler on the Roof  </a:t>
            </a:r>
            <a:r>
              <a:rPr lang="en-AU" sz="2400" dirty="0"/>
              <a:t>(left). </a:t>
            </a:r>
            <a:endParaRPr lang="en-AU" sz="2400" i="1" dirty="0"/>
          </a:p>
        </p:txBody>
      </p:sp>
    </p:spTree>
    <p:extLst>
      <p:ext uri="{BB962C8B-B14F-4D97-AF65-F5344CB8AC3E}">
        <p14:creationId xmlns:p14="http://schemas.microsoft.com/office/powerpoint/2010/main" val="883617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E475-929C-4F8D-A49A-615FC8922E1E}"/>
              </a:ext>
            </a:extLst>
          </p:cNvPr>
          <p:cNvSpPr>
            <a:spLocks noGrp="1"/>
          </p:cNvSpPr>
          <p:nvPr>
            <p:ph type="title"/>
          </p:nvPr>
        </p:nvSpPr>
        <p:spPr>
          <a:xfrm>
            <a:off x="521801" y="687164"/>
            <a:ext cx="6546235" cy="1884784"/>
          </a:xfrm>
        </p:spPr>
        <p:txBody>
          <a:bodyPr>
            <a:normAutofit fontScale="90000"/>
          </a:bodyPr>
          <a:lstStyle/>
          <a:p>
            <a:r>
              <a:rPr lang="en-US" sz="4000" b="1" dirty="0"/>
              <a:t>Thank you for taking this journey through time.</a:t>
            </a:r>
            <a:br>
              <a:rPr lang="en-US" b="1" dirty="0">
                <a:solidFill>
                  <a:srgbClr val="7030A0"/>
                </a:solidFill>
              </a:rPr>
            </a:br>
            <a:br>
              <a:rPr lang="en-US" b="1" dirty="0">
                <a:solidFill>
                  <a:srgbClr val="7030A0"/>
                </a:solidFill>
              </a:rPr>
            </a:br>
            <a:r>
              <a:rPr lang="en-US" b="1" dirty="0">
                <a:solidFill>
                  <a:srgbClr val="7030A0"/>
                </a:solidFill>
              </a:rPr>
              <a:t> </a:t>
            </a:r>
          </a:p>
        </p:txBody>
      </p:sp>
      <p:sp>
        <p:nvSpPr>
          <p:cNvPr id="4" name="Rectangle 3">
            <a:extLst>
              <a:ext uri="{FF2B5EF4-FFF2-40B4-BE49-F238E27FC236}">
                <a16:creationId xmlns:a16="http://schemas.microsoft.com/office/drawing/2014/main" id="{05E5CE77-8987-42A0-90FB-FBD4C957539E}"/>
              </a:ext>
            </a:extLst>
          </p:cNvPr>
          <p:cNvSpPr/>
          <p:nvPr/>
        </p:nvSpPr>
        <p:spPr>
          <a:xfrm>
            <a:off x="1748207" y="8470072"/>
            <a:ext cx="4503737" cy="1569660"/>
          </a:xfrm>
          <a:prstGeom prst="rect">
            <a:avLst/>
          </a:prstGeom>
        </p:spPr>
        <p:txBody>
          <a:bodyPr wrap="square">
            <a:spAutoFit/>
          </a:bodyPr>
          <a:lstStyle/>
          <a:p>
            <a:br>
              <a:rPr lang="en-US" sz="2400" b="1" dirty="0"/>
            </a:br>
            <a:r>
              <a:rPr lang="en-US" sz="2400" b="1" dirty="0"/>
              <a:t>It has been fun to compile and I hope it has been enjoyable for you too.  </a:t>
            </a:r>
            <a:endParaRPr lang="en-US" sz="2400" dirty="0"/>
          </a:p>
        </p:txBody>
      </p:sp>
      <p:pic>
        <p:nvPicPr>
          <p:cNvPr id="3" name="Picture 2">
            <a:extLst>
              <a:ext uri="{FF2B5EF4-FFF2-40B4-BE49-F238E27FC236}">
                <a16:creationId xmlns:a16="http://schemas.microsoft.com/office/drawing/2014/main" id="{6641B80D-D551-8F46-905F-39A5BF40B2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6425" y="5521009"/>
            <a:ext cx="3527405" cy="2873128"/>
          </a:xfrm>
          <a:prstGeom prst="rect">
            <a:avLst/>
          </a:prstGeom>
        </p:spPr>
      </p:pic>
      <p:pic>
        <p:nvPicPr>
          <p:cNvPr id="5" name="Picture 4">
            <a:extLst>
              <a:ext uri="{FF2B5EF4-FFF2-40B4-BE49-F238E27FC236}">
                <a16:creationId xmlns:a16="http://schemas.microsoft.com/office/drawing/2014/main" id="{898D4BBC-6E5F-0F49-AEBA-E515BD6E58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801" y="1706098"/>
            <a:ext cx="3814911" cy="3814911"/>
          </a:xfrm>
          <a:prstGeom prst="rect">
            <a:avLst/>
          </a:prstGeom>
        </p:spPr>
      </p:pic>
      <p:sp>
        <p:nvSpPr>
          <p:cNvPr id="7" name="Slide Number Placeholder 6">
            <a:extLst>
              <a:ext uri="{FF2B5EF4-FFF2-40B4-BE49-F238E27FC236}">
                <a16:creationId xmlns:a16="http://schemas.microsoft.com/office/drawing/2014/main" id="{AD48FC10-4D08-4A81-8377-A6168A2C6F4C}"/>
              </a:ext>
            </a:extLst>
          </p:cNvPr>
          <p:cNvSpPr>
            <a:spLocks noGrp="1"/>
          </p:cNvSpPr>
          <p:nvPr>
            <p:ph type="sldNum" sz="quarter" idx="12"/>
          </p:nvPr>
        </p:nvSpPr>
        <p:spPr/>
        <p:txBody>
          <a:bodyPr/>
          <a:lstStyle/>
          <a:p>
            <a:fld id="{DC56C17F-E5A4-4123-831E-B6BE4BD60FE1}" type="slidenum">
              <a:rPr lang="en-US" smtClean="0"/>
              <a:t>36</a:t>
            </a:fld>
            <a:endParaRPr lang="en-US" dirty="0"/>
          </a:p>
        </p:txBody>
      </p:sp>
      <p:sp>
        <p:nvSpPr>
          <p:cNvPr id="8" name="Footer Placeholder 4">
            <a:extLst>
              <a:ext uri="{FF2B5EF4-FFF2-40B4-BE49-F238E27FC236}">
                <a16:creationId xmlns:a16="http://schemas.microsoft.com/office/drawing/2014/main" id="{7337D66B-14E1-49CD-B63E-006E6F9B2889}"/>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92120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840005" y="623670"/>
            <a:ext cx="6546235" cy="791040"/>
          </a:xfrm>
        </p:spPr>
        <p:txBody>
          <a:bodyPr>
            <a:normAutofit/>
          </a:bodyPr>
          <a:lstStyle/>
          <a:p>
            <a:r>
              <a:rPr lang="en-US" sz="3600" b="1" dirty="0"/>
              <a:t>Australian Opera Singers</a:t>
            </a:r>
          </a:p>
        </p:txBody>
      </p:sp>
      <p:sp>
        <p:nvSpPr>
          <p:cNvPr id="3" name="Content Placeholder 2">
            <a:extLst>
              <a:ext uri="{FF2B5EF4-FFF2-40B4-BE49-F238E27FC236}">
                <a16:creationId xmlns:a16="http://schemas.microsoft.com/office/drawing/2014/main" id="{F395C9CD-C4B7-43AD-955B-FA07EC0D364D}"/>
              </a:ext>
            </a:extLst>
          </p:cNvPr>
          <p:cNvSpPr>
            <a:spLocks noGrp="1"/>
          </p:cNvSpPr>
          <p:nvPr>
            <p:ph idx="1"/>
          </p:nvPr>
        </p:nvSpPr>
        <p:spPr>
          <a:xfrm>
            <a:off x="799732" y="1578877"/>
            <a:ext cx="6268304" cy="2418965"/>
          </a:xfrm>
        </p:spPr>
        <p:txBody>
          <a:bodyPr>
            <a:normAutofit/>
          </a:bodyPr>
          <a:lstStyle/>
          <a:p>
            <a:pPr marL="0" indent="0">
              <a:lnSpc>
                <a:spcPct val="114000"/>
              </a:lnSpc>
              <a:spcBef>
                <a:spcPts val="1200"/>
              </a:spcBef>
              <a:spcAft>
                <a:spcPts val="600"/>
              </a:spcAft>
              <a:buNone/>
            </a:pPr>
            <a:r>
              <a:rPr lang="en-AU" sz="2400" dirty="0"/>
              <a:t>Australia has a long history of opera singers, the most famous being Dame Nellie Melba and Dame Joan Sutherland</a:t>
            </a:r>
          </a:p>
          <a:p>
            <a:pPr marL="0" indent="0">
              <a:lnSpc>
                <a:spcPct val="114000"/>
              </a:lnSpc>
              <a:spcBef>
                <a:spcPts val="1200"/>
              </a:spcBef>
              <a:spcAft>
                <a:spcPts val="600"/>
              </a:spcAft>
              <a:buNone/>
            </a:pPr>
            <a:r>
              <a:rPr lang="en-AU" sz="2400" dirty="0"/>
              <a:t>Australia has had a whole alphabet of operatic singers, both male and female.</a:t>
            </a:r>
          </a:p>
        </p:txBody>
      </p:sp>
      <p:pic>
        <p:nvPicPr>
          <p:cNvPr id="8" name="Picture 7">
            <a:extLst>
              <a:ext uri="{FF2B5EF4-FFF2-40B4-BE49-F238E27FC236}">
                <a16:creationId xmlns:a16="http://schemas.microsoft.com/office/drawing/2014/main" id="{E4F33881-BF15-3E4B-A1BE-0B61EE247A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110" y="6485839"/>
            <a:ext cx="2658729" cy="3323411"/>
          </a:xfrm>
          <a:prstGeom prst="rect">
            <a:avLst/>
          </a:prstGeom>
          <a:ln w="88900" cap="sq" cmpd="thickThin">
            <a:solidFill>
              <a:srgbClr val="000000"/>
            </a:solidFill>
            <a:prstDash val="solid"/>
            <a:miter lim="800000"/>
          </a:ln>
          <a:effectLst>
            <a:innerShdw blurRad="76200">
              <a:srgbClr val="000000"/>
            </a:innerShdw>
          </a:effectLst>
        </p:spPr>
      </p:pic>
      <p:sp>
        <p:nvSpPr>
          <p:cNvPr id="9" name="TextBox 8">
            <a:extLst>
              <a:ext uri="{FF2B5EF4-FFF2-40B4-BE49-F238E27FC236}">
                <a16:creationId xmlns:a16="http://schemas.microsoft.com/office/drawing/2014/main" id="{6A415FBD-862F-9148-A4BB-F389970C2A81}"/>
              </a:ext>
            </a:extLst>
          </p:cNvPr>
          <p:cNvSpPr txBox="1"/>
          <p:nvPr/>
        </p:nvSpPr>
        <p:spPr>
          <a:xfrm>
            <a:off x="4113122" y="8615937"/>
            <a:ext cx="3159050" cy="830997"/>
          </a:xfrm>
          <a:prstGeom prst="rect">
            <a:avLst/>
          </a:prstGeom>
          <a:noFill/>
        </p:spPr>
        <p:txBody>
          <a:bodyPr wrap="square" rtlCol="0">
            <a:spAutoFit/>
          </a:bodyPr>
          <a:lstStyle/>
          <a:p>
            <a:r>
              <a:rPr lang="en-US" sz="2400" dirty="0"/>
              <a:t>Dame Joan Sutherland (left)</a:t>
            </a:r>
          </a:p>
        </p:txBody>
      </p:sp>
      <p:sp>
        <p:nvSpPr>
          <p:cNvPr id="5" name="Footer Placeholder 4">
            <a:extLst>
              <a:ext uri="{FF2B5EF4-FFF2-40B4-BE49-F238E27FC236}">
                <a16:creationId xmlns:a16="http://schemas.microsoft.com/office/drawing/2014/main" id="{D6409FAD-B17A-4677-9836-3640A9FD72AA}"/>
              </a:ext>
            </a:extLst>
          </p:cNvPr>
          <p:cNvSpPr>
            <a:spLocks noGrp="1"/>
          </p:cNvSpPr>
          <p:nvPr>
            <p:ph type="ftr" sz="quarter" idx="11"/>
          </p:nvPr>
        </p:nvSpPr>
        <p:spPr>
          <a:xfrm>
            <a:off x="799732" y="9915615"/>
            <a:ext cx="4275972" cy="569578"/>
          </a:xfrm>
        </p:spPr>
        <p:txBody>
          <a:bodyPr/>
          <a:lstStyle/>
          <a:p>
            <a:pPr algn="l"/>
            <a:r>
              <a:rPr lang="en-US" dirty="0"/>
              <a:t>Rotary Club of Canterbury: Let’s Stay Connected Project</a:t>
            </a:r>
          </a:p>
        </p:txBody>
      </p:sp>
      <p:sp>
        <p:nvSpPr>
          <p:cNvPr id="6" name="Slide Number Placeholder 5">
            <a:extLst>
              <a:ext uri="{FF2B5EF4-FFF2-40B4-BE49-F238E27FC236}">
                <a16:creationId xmlns:a16="http://schemas.microsoft.com/office/drawing/2014/main" id="{679B0814-E622-44F5-847A-85417E44B965}"/>
              </a:ext>
            </a:extLst>
          </p:cNvPr>
          <p:cNvSpPr>
            <a:spLocks noGrp="1"/>
          </p:cNvSpPr>
          <p:nvPr>
            <p:ph type="sldNum" sz="quarter" idx="12"/>
          </p:nvPr>
        </p:nvSpPr>
        <p:spPr/>
        <p:txBody>
          <a:bodyPr/>
          <a:lstStyle/>
          <a:p>
            <a:fld id="{DC56C17F-E5A4-4123-831E-B6BE4BD60FE1}" type="slidenum">
              <a:rPr lang="en-US" smtClean="0"/>
              <a:t>4</a:t>
            </a:fld>
            <a:endParaRPr lang="en-US" dirty="0"/>
          </a:p>
        </p:txBody>
      </p:sp>
      <p:pic>
        <p:nvPicPr>
          <p:cNvPr id="10" name="Picture 9" descr="A person posing for the camera&#10;&#10;Description automatically generated">
            <a:extLst>
              <a:ext uri="{FF2B5EF4-FFF2-40B4-BE49-F238E27FC236}">
                <a16:creationId xmlns:a16="http://schemas.microsoft.com/office/drawing/2014/main" id="{202328E4-4FEC-4612-BB1F-78B49FAE8A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3122" y="4270470"/>
            <a:ext cx="2682162" cy="3446955"/>
          </a:xfrm>
          <a:prstGeom prst="rect">
            <a:avLst/>
          </a:prstGeom>
          <a:ln w="88900" cap="sq" cmpd="thickThin">
            <a:solidFill>
              <a:srgbClr val="000000"/>
            </a:solidFill>
            <a:prstDash val="solid"/>
            <a:miter lim="800000"/>
          </a:ln>
          <a:effectLst>
            <a:innerShdw blurRad="76200">
              <a:srgbClr val="000000"/>
            </a:innerShdw>
          </a:effectLst>
        </p:spPr>
      </p:pic>
      <p:sp>
        <p:nvSpPr>
          <p:cNvPr id="11" name="TextBox 10">
            <a:extLst>
              <a:ext uri="{FF2B5EF4-FFF2-40B4-BE49-F238E27FC236}">
                <a16:creationId xmlns:a16="http://schemas.microsoft.com/office/drawing/2014/main" id="{8EEFFB05-D743-4F68-9F7B-ED4F6533E64B}"/>
              </a:ext>
            </a:extLst>
          </p:cNvPr>
          <p:cNvSpPr txBox="1"/>
          <p:nvPr/>
        </p:nvSpPr>
        <p:spPr>
          <a:xfrm>
            <a:off x="799732" y="4688239"/>
            <a:ext cx="2867491" cy="830997"/>
          </a:xfrm>
          <a:prstGeom prst="rect">
            <a:avLst/>
          </a:prstGeom>
          <a:noFill/>
        </p:spPr>
        <p:txBody>
          <a:bodyPr wrap="square">
            <a:spAutoFit/>
          </a:bodyPr>
          <a:lstStyle/>
          <a:p>
            <a:r>
              <a:rPr lang="en-US" sz="2400" dirty="0"/>
              <a:t>Dame Nellie Melba (right)</a:t>
            </a:r>
          </a:p>
        </p:txBody>
      </p:sp>
    </p:spTree>
    <p:extLst>
      <p:ext uri="{BB962C8B-B14F-4D97-AF65-F5344CB8AC3E}">
        <p14:creationId xmlns:p14="http://schemas.microsoft.com/office/powerpoint/2010/main" val="249123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0B3DD67-9A43-8B4E-BAFD-4FFC33FA2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1392" y="1761262"/>
            <a:ext cx="2360801" cy="3196918"/>
          </a:xfrm>
          <a:prstGeom prst="rect">
            <a:avLst/>
          </a:prstGeom>
          <a:ln w="88900" cap="sq" cmpd="thickThin">
            <a:solidFill>
              <a:srgbClr val="000000"/>
            </a:solidFill>
            <a:prstDash val="solid"/>
            <a:miter lim="800000"/>
          </a:ln>
          <a:effectLst>
            <a:innerShdw blurRad="76200">
              <a:srgbClr val="000000"/>
            </a:innerShdw>
          </a:effectLst>
        </p:spPr>
      </p:pic>
      <p:pic>
        <p:nvPicPr>
          <p:cNvPr id="12" name="Picture 11">
            <a:extLst>
              <a:ext uri="{FF2B5EF4-FFF2-40B4-BE49-F238E27FC236}">
                <a16:creationId xmlns:a16="http://schemas.microsoft.com/office/drawing/2014/main" id="{EA4C53F4-CD21-2E40-8DE7-073F6CB41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562" y="5739942"/>
            <a:ext cx="4851075" cy="3647708"/>
          </a:xfrm>
          <a:prstGeom prst="rect">
            <a:avLst/>
          </a:prstGeom>
          <a:ln w="88900" cap="sq" cmpd="thickThin">
            <a:solidFill>
              <a:srgbClr val="000000"/>
            </a:solidFill>
            <a:prstDash val="solid"/>
            <a:miter lim="800000"/>
          </a:ln>
          <a:effectLst>
            <a:innerShdw blurRad="76200">
              <a:srgbClr val="000000"/>
            </a:innerShdw>
          </a:effectLst>
        </p:spPr>
      </p:pic>
      <p:sp>
        <p:nvSpPr>
          <p:cNvPr id="2" name="Footer Placeholder 1">
            <a:extLst>
              <a:ext uri="{FF2B5EF4-FFF2-40B4-BE49-F238E27FC236}">
                <a16:creationId xmlns:a16="http://schemas.microsoft.com/office/drawing/2014/main" id="{ECF666D9-5A55-47E3-ABFA-C5F9CE9E0248}"/>
              </a:ext>
            </a:extLst>
          </p:cNvPr>
          <p:cNvSpPr>
            <a:spLocks noGrp="1"/>
          </p:cNvSpPr>
          <p:nvPr>
            <p:ph type="ftr" sz="quarter" idx="11"/>
          </p:nvPr>
        </p:nvSpPr>
        <p:spPr>
          <a:xfrm>
            <a:off x="841871" y="9915615"/>
            <a:ext cx="4233833" cy="569578"/>
          </a:xfrm>
        </p:spPr>
        <p:txBody>
          <a:bodyPr/>
          <a:lstStyle/>
          <a:p>
            <a:pPr algn="l"/>
            <a:r>
              <a:rPr lang="en-US" dirty="0"/>
              <a:t>Rotary Club of Canterbury: Let’s Stay Connected Project</a:t>
            </a:r>
          </a:p>
        </p:txBody>
      </p:sp>
      <p:sp>
        <p:nvSpPr>
          <p:cNvPr id="3" name="Slide Number Placeholder 2">
            <a:extLst>
              <a:ext uri="{FF2B5EF4-FFF2-40B4-BE49-F238E27FC236}">
                <a16:creationId xmlns:a16="http://schemas.microsoft.com/office/drawing/2014/main" id="{111784A9-2387-439A-A07A-40A5182699E1}"/>
              </a:ext>
            </a:extLst>
          </p:cNvPr>
          <p:cNvSpPr>
            <a:spLocks noGrp="1"/>
          </p:cNvSpPr>
          <p:nvPr>
            <p:ph type="sldNum" sz="quarter" idx="12"/>
          </p:nvPr>
        </p:nvSpPr>
        <p:spPr/>
        <p:txBody>
          <a:bodyPr/>
          <a:lstStyle/>
          <a:p>
            <a:fld id="{DC56C17F-E5A4-4123-831E-B6BE4BD60FE1}" type="slidenum">
              <a:rPr lang="en-US" smtClean="0"/>
              <a:t>5</a:t>
            </a:fld>
            <a:endParaRPr lang="en-US" dirty="0"/>
          </a:p>
        </p:txBody>
      </p:sp>
      <p:sp>
        <p:nvSpPr>
          <p:cNvPr id="4" name="TextBox 3">
            <a:extLst>
              <a:ext uri="{FF2B5EF4-FFF2-40B4-BE49-F238E27FC236}">
                <a16:creationId xmlns:a16="http://schemas.microsoft.com/office/drawing/2014/main" id="{34A8BECA-D33C-46D6-BE8D-B4CF7252C819}"/>
              </a:ext>
            </a:extLst>
          </p:cNvPr>
          <p:cNvSpPr txBox="1"/>
          <p:nvPr/>
        </p:nvSpPr>
        <p:spPr>
          <a:xfrm>
            <a:off x="841871" y="536820"/>
            <a:ext cx="7419039" cy="1224442"/>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kern="1200" dirty="0">
                <a:solidFill>
                  <a:schemeClr val="tx1"/>
                </a:solidFill>
                <a:latin typeface="+mj-lt"/>
                <a:ea typeface="+mj-ea"/>
                <a:cs typeface="+mj-cs"/>
              </a:rPr>
              <a:t>Robert Allman</a:t>
            </a:r>
          </a:p>
        </p:txBody>
      </p:sp>
      <p:sp>
        <p:nvSpPr>
          <p:cNvPr id="5" name="TextBox 4">
            <a:extLst>
              <a:ext uri="{FF2B5EF4-FFF2-40B4-BE49-F238E27FC236}">
                <a16:creationId xmlns:a16="http://schemas.microsoft.com/office/drawing/2014/main" id="{E6EE7CE8-0F51-4FE3-833A-DC3BACEFF1DF}"/>
              </a:ext>
            </a:extLst>
          </p:cNvPr>
          <p:cNvSpPr txBox="1"/>
          <p:nvPr/>
        </p:nvSpPr>
        <p:spPr>
          <a:xfrm>
            <a:off x="841871" y="1726581"/>
            <a:ext cx="3484802" cy="3358498"/>
          </a:xfrm>
          <a:prstGeom prst="rect">
            <a:avLst/>
          </a:prstGeom>
        </p:spPr>
        <p:txBody>
          <a:bodyPr vert="horz" lIns="91440" tIns="45720" rIns="91440" bIns="45720" rtlCol="0">
            <a:noAutofit/>
          </a:bodyPr>
          <a:lstStyle/>
          <a:p>
            <a:pPr defTabSz="914400">
              <a:lnSpc>
                <a:spcPct val="114000"/>
              </a:lnSpc>
              <a:spcBef>
                <a:spcPts val="1200"/>
              </a:spcBef>
              <a:spcAft>
                <a:spcPts val="600"/>
              </a:spcAft>
            </a:pPr>
            <a:r>
              <a:rPr lang="en-US" sz="2400" dirty="0"/>
              <a:t>Robert Joseph Edward Allman (1</a:t>
            </a:r>
            <a:r>
              <a:rPr lang="en-AU" sz="2400" b="0" i="0" dirty="0">
                <a:solidFill>
                  <a:srgbClr val="202122"/>
                </a:solidFill>
                <a:effectLst/>
              </a:rPr>
              <a:t>927-2013) </a:t>
            </a:r>
            <a:r>
              <a:rPr lang="en-US" sz="2400" dirty="0"/>
              <a:t>was a bass baritone who sang at the Royal Opera and Covent Garden. He became a principal artist with the Australian Opera in 1965.</a:t>
            </a:r>
          </a:p>
          <a:p>
            <a:pPr indent="-228600" defTabSz="914400">
              <a:lnSpc>
                <a:spcPct val="90000"/>
              </a:lnSpc>
              <a:spcAft>
                <a:spcPts val="600"/>
              </a:spcAft>
              <a:buFont typeface="Arial" panose="020B0604020202020204" pitchFamily="34" charset="0"/>
              <a:buChar char="•"/>
            </a:pPr>
            <a:endParaRPr lang="en-US" sz="2400" dirty="0"/>
          </a:p>
        </p:txBody>
      </p:sp>
    </p:spTree>
    <p:extLst>
      <p:ext uri="{BB962C8B-B14F-4D97-AF65-F5344CB8AC3E}">
        <p14:creationId xmlns:p14="http://schemas.microsoft.com/office/powerpoint/2010/main" val="29926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9F53EE8-F975-A742-B35F-45DD12D1A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424" y="6050553"/>
            <a:ext cx="3724414" cy="3724414"/>
          </a:xfrm>
          <a:prstGeom prst="rect">
            <a:avLst/>
          </a:prstGeom>
        </p:spPr>
      </p:pic>
      <p:sp>
        <p:nvSpPr>
          <p:cNvPr id="2" name="Footer Placeholder 1">
            <a:extLst>
              <a:ext uri="{FF2B5EF4-FFF2-40B4-BE49-F238E27FC236}">
                <a16:creationId xmlns:a16="http://schemas.microsoft.com/office/drawing/2014/main" id="{1440B0A4-2D6B-4F67-AD6C-2C77B0750671}"/>
              </a:ext>
            </a:extLst>
          </p:cNvPr>
          <p:cNvSpPr>
            <a:spLocks noGrp="1"/>
          </p:cNvSpPr>
          <p:nvPr>
            <p:ph type="ftr" sz="quarter" idx="11"/>
          </p:nvPr>
        </p:nvSpPr>
        <p:spPr>
          <a:xfrm>
            <a:off x="847493" y="9915615"/>
            <a:ext cx="4228211" cy="569578"/>
          </a:xfrm>
        </p:spPr>
        <p:txBody>
          <a:bodyPr/>
          <a:lstStyle/>
          <a:p>
            <a:pPr algn="l"/>
            <a:r>
              <a:rPr lang="en-US" dirty="0"/>
              <a:t>Rotary Club of Canterbury: Let’s Stay Connected Project</a:t>
            </a:r>
          </a:p>
        </p:txBody>
      </p:sp>
      <p:sp>
        <p:nvSpPr>
          <p:cNvPr id="3" name="Slide Number Placeholder 2">
            <a:extLst>
              <a:ext uri="{FF2B5EF4-FFF2-40B4-BE49-F238E27FC236}">
                <a16:creationId xmlns:a16="http://schemas.microsoft.com/office/drawing/2014/main" id="{7D70AF1A-91BE-4D4D-B062-5E90C66D7C79}"/>
              </a:ext>
            </a:extLst>
          </p:cNvPr>
          <p:cNvSpPr>
            <a:spLocks noGrp="1"/>
          </p:cNvSpPr>
          <p:nvPr>
            <p:ph type="sldNum" sz="quarter" idx="12"/>
          </p:nvPr>
        </p:nvSpPr>
        <p:spPr/>
        <p:txBody>
          <a:bodyPr/>
          <a:lstStyle/>
          <a:p>
            <a:fld id="{DC56C17F-E5A4-4123-831E-B6BE4BD60FE1}" type="slidenum">
              <a:rPr lang="en-US" smtClean="0"/>
              <a:t>6</a:t>
            </a:fld>
            <a:endParaRPr lang="en-US" dirty="0"/>
          </a:p>
        </p:txBody>
      </p:sp>
      <p:pic>
        <p:nvPicPr>
          <p:cNvPr id="4" name="Picture 3">
            <a:extLst>
              <a:ext uri="{FF2B5EF4-FFF2-40B4-BE49-F238E27FC236}">
                <a16:creationId xmlns:a16="http://schemas.microsoft.com/office/drawing/2014/main" id="{257383E3-9CDC-43F8-92B3-DF4F7AAB5D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18788"/>
            <a:ext cx="4089414" cy="4856179"/>
          </a:xfrm>
          <a:prstGeom prst="rect">
            <a:avLst/>
          </a:prstGeom>
        </p:spPr>
      </p:pic>
      <p:sp>
        <p:nvSpPr>
          <p:cNvPr id="5" name="TextBox 4">
            <a:extLst>
              <a:ext uri="{FF2B5EF4-FFF2-40B4-BE49-F238E27FC236}">
                <a16:creationId xmlns:a16="http://schemas.microsoft.com/office/drawing/2014/main" id="{6FE9C20B-8FAF-41F6-97A0-A6E4EE3E210B}"/>
              </a:ext>
            </a:extLst>
          </p:cNvPr>
          <p:cNvSpPr txBox="1"/>
          <p:nvPr/>
        </p:nvSpPr>
        <p:spPr>
          <a:xfrm>
            <a:off x="1082423" y="464726"/>
            <a:ext cx="3489577" cy="1007235"/>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3600" b="1" dirty="0">
                <a:latin typeface="+mj-lt"/>
                <a:ea typeface="+mj-ea"/>
                <a:cs typeface="+mj-cs"/>
              </a:rPr>
              <a:t>Marie Angel </a:t>
            </a:r>
          </a:p>
        </p:txBody>
      </p:sp>
      <p:sp>
        <p:nvSpPr>
          <p:cNvPr id="6" name="TextBox 5">
            <a:extLst>
              <a:ext uri="{FF2B5EF4-FFF2-40B4-BE49-F238E27FC236}">
                <a16:creationId xmlns:a16="http://schemas.microsoft.com/office/drawing/2014/main" id="{97219350-F5CB-40E6-98FC-E4FC7B73F5F0}"/>
              </a:ext>
            </a:extLst>
          </p:cNvPr>
          <p:cNvSpPr txBox="1"/>
          <p:nvPr/>
        </p:nvSpPr>
        <p:spPr>
          <a:xfrm>
            <a:off x="1095871" y="1405054"/>
            <a:ext cx="5789714" cy="3373086"/>
          </a:xfrm>
          <a:prstGeom prst="rect">
            <a:avLst/>
          </a:prstGeom>
        </p:spPr>
        <p:txBody>
          <a:bodyPr vert="horz" lIns="91440" tIns="45720" rIns="91440" bIns="45720" rtlCol="0">
            <a:normAutofit/>
          </a:bodyPr>
          <a:lstStyle/>
          <a:p>
            <a:pPr defTabSz="914400">
              <a:lnSpc>
                <a:spcPct val="114000"/>
              </a:lnSpc>
              <a:spcBef>
                <a:spcPts val="1200"/>
              </a:spcBef>
              <a:spcAft>
                <a:spcPts val="600"/>
              </a:spcAft>
            </a:pPr>
            <a:r>
              <a:rPr lang="en-US" sz="2400" dirty="0"/>
              <a:t>Marie Angel (1953) is a contemporary soprano opera singer but also sings standard repertoire. </a:t>
            </a:r>
          </a:p>
          <a:p>
            <a:pPr defTabSz="914400">
              <a:lnSpc>
                <a:spcPct val="114000"/>
              </a:lnSpc>
              <a:spcBef>
                <a:spcPts val="1200"/>
              </a:spcBef>
              <a:spcAft>
                <a:spcPts val="600"/>
              </a:spcAft>
            </a:pPr>
            <a:r>
              <a:rPr lang="en-US" sz="2400" dirty="0"/>
              <a:t>She is one of today’s most thrilling dramatic sopranos and is known for the versatility of her voice, her stage presence and her extraordinary ability to move audiences.</a:t>
            </a:r>
          </a:p>
        </p:txBody>
      </p:sp>
    </p:spTree>
    <p:extLst>
      <p:ext uri="{BB962C8B-B14F-4D97-AF65-F5344CB8AC3E}">
        <p14:creationId xmlns:p14="http://schemas.microsoft.com/office/powerpoint/2010/main" val="134105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7102CA-D5D5-7543-A9DF-34BC4A6FC3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360" y="1483363"/>
            <a:ext cx="2593200" cy="3489033"/>
          </a:xfrm>
          <a:prstGeom prst="rect">
            <a:avLst/>
          </a:prstGeom>
          <a:ln w="88900" cap="sq" cmpd="thickThin">
            <a:solidFill>
              <a:srgbClr val="000000"/>
            </a:solidFill>
            <a:prstDash val="solid"/>
            <a:miter lim="800000"/>
          </a:ln>
          <a:effectLst>
            <a:innerShdw blurRad="76200">
              <a:srgbClr val="000000"/>
            </a:innerShdw>
          </a:effectLst>
        </p:spPr>
      </p:pic>
      <p:pic>
        <p:nvPicPr>
          <p:cNvPr id="12" name="Picture 11">
            <a:extLst>
              <a:ext uri="{FF2B5EF4-FFF2-40B4-BE49-F238E27FC236}">
                <a16:creationId xmlns:a16="http://schemas.microsoft.com/office/drawing/2014/main" id="{3626B285-4C3A-A34B-A9E6-BBB55879C9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361" y="5725766"/>
            <a:ext cx="2593200" cy="3833426"/>
          </a:xfrm>
          <a:prstGeom prst="rect">
            <a:avLst/>
          </a:prstGeom>
          <a:ln w="88900" cap="sq" cmpd="thickThin">
            <a:solidFill>
              <a:srgbClr val="000000"/>
            </a:solidFill>
            <a:prstDash val="solid"/>
            <a:miter lim="800000"/>
          </a:ln>
          <a:effectLst>
            <a:innerShdw blurRad="76200">
              <a:srgbClr val="000000"/>
            </a:innerShdw>
          </a:effectLst>
        </p:spPr>
      </p:pic>
      <p:sp>
        <p:nvSpPr>
          <p:cNvPr id="7" name="Slide Number Placeholder 6">
            <a:extLst>
              <a:ext uri="{FF2B5EF4-FFF2-40B4-BE49-F238E27FC236}">
                <a16:creationId xmlns:a16="http://schemas.microsoft.com/office/drawing/2014/main" id="{A11D063A-D697-4935-BC27-40A588F5E7E1}"/>
              </a:ext>
            </a:extLst>
          </p:cNvPr>
          <p:cNvSpPr>
            <a:spLocks noGrp="1"/>
          </p:cNvSpPr>
          <p:nvPr>
            <p:ph type="sldNum" sz="quarter" idx="12"/>
          </p:nvPr>
        </p:nvSpPr>
        <p:spPr/>
        <p:txBody>
          <a:bodyPr/>
          <a:lstStyle/>
          <a:p>
            <a:fld id="{DC56C17F-E5A4-4123-831E-B6BE4BD60FE1}" type="slidenum">
              <a:rPr lang="en-US" smtClean="0"/>
              <a:t>7</a:t>
            </a:fld>
            <a:endParaRPr lang="en-US" dirty="0"/>
          </a:p>
        </p:txBody>
      </p:sp>
      <p:sp>
        <p:nvSpPr>
          <p:cNvPr id="9" name="Title 3">
            <a:extLst>
              <a:ext uri="{FF2B5EF4-FFF2-40B4-BE49-F238E27FC236}">
                <a16:creationId xmlns:a16="http://schemas.microsoft.com/office/drawing/2014/main" id="{238426F0-1B22-4294-9E65-BC7D02530A81}"/>
              </a:ext>
            </a:extLst>
          </p:cNvPr>
          <p:cNvSpPr txBox="1">
            <a:spLocks/>
          </p:cNvSpPr>
          <p:nvPr/>
        </p:nvSpPr>
        <p:spPr>
          <a:xfrm>
            <a:off x="537045" y="101029"/>
            <a:ext cx="5409031" cy="1352985"/>
          </a:xfrm>
          <a:prstGeom prst="rect">
            <a:avLst/>
          </a:prstGeom>
        </p:spPr>
        <p:txBody>
          <a:bodyPr vert="horz" lIns="91440" tIns="45720" rIns="91440" bIns="45720" rtlCol="0" anchor="ctr">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spcAft>
                <a:spcPts val="600"/>
              </a:spcAft>
            </a:pPr>
            <a:r>
              <a:rPr lang="en-US" sz="3600" b="1" dirty="0"/>
              <a:t>Florence Austral</a:t>
            </a:r>
            <a:endParaRPr lang="en-US" sz="3600" dirty="0"/>
          </a:p>
        </p:txBody>
      </p:sp>
      <p:sp>
        <p:nvSpPr>
          <p:cNvPr id="14" name="Rectangle 13">
            <a:extLst>
              <a:ext uri="{FF2B5EF4-FFF2-40B4-BE49-F238E27FC236}">
                <a16:creationId xmlns:a16="http://schemas.microsoft.com/office/drawing/2014/main" id="{5E95A343-12B2-484B-B5E9-50DB02713F62}"/>
              </a:ext>
            </a:extLst>
          </p:cNvPr>
          <p:cNvSpPr/>
          <p:nvPr/>
        </p:nvSpPr>
        <p:spPr>
          <a:xfrm>
            <a:off x="3580619" y="1282259"/>
            <a:ext cx="3360858" cy="8633355"/>
          </a:xfrm>
          <a:prstGeom prst="rect">
            <a:avLst/>
          </a:prstGeom>
        </p:spPr>
        <p:txBody>
          <a:bodyPr vert="horz" lIns="91440" tIns="45720" rIns="91440" bIns="45720" rtlCol="0">
            <a:noAutofit/>
          </a:bodyPr>
          <a:lstStyle/>
          <a:p>
            <a:pPr>
              <a:lnSpc>
                <a:spcPct val="114000"/>
              </a:lnSpc>
              <a:spcBef>
                <a:spcPts val="1200"/>
              </a:spcBef>
              <a:spcAft>
                <a:spcPts val="600"/>
              </a:spcAft>
            </a:pPr>
            <a:r>
              <a:rPr lang="en-US" sz="2400" dirty="0">
                <a:effectLst/>
                <a:ea typeface="Calibri" panose="020F0502020204030204" pitchFamily="34" charset="0"/>
                <a:cs typeface="Times New Roman" panose="02020603050405020304" pitchFamily="18" charset="0"/>
              </a:rPr>
              <a:t>Florence Austral (1892-1968) was born Florence Mary Wilson but adopted the professional surname Austral in 1921 in honour of her homeland. She was an operatic soprano renowned for her interpretation of the most demanding Wagnerian female roles. </a:t>
            </a:r>
          </a:p>
          <a:p>
            <a:pPr>
              <a:lnSpc>
                <a:spcPct val="114000"/>
              </a:lnSpc>
              <a:spcBef>
                <a:spcPts val="1200"/>
              </a:spcBef>
              <a:spcAft>
                <a:spcPts val="600"/>
              </a:spcAft>
            </a:pPr>
            <a:r>
              <a:rPr lang="en-US" sz="2400" dirty="0">
                <a:effectLst/>
                <a:ea typeface="Calibri" panose="020F0502020204030204" pitchFamily="34" charset="0"/>
                <a:cs typeface="Times New Roman" panose="02020603050405020304" pitchFamily="18" charset="0"/>
              </a:rPr>
              <a:t>During the mid-1920s she made the first of more than 100 recordings for HMV. In her later years with declining health, she taught singing at the Newcastle Conservatorium.</a:t>
            </a:r>
            <a:endParaRPr lang="en-AU" sz="2400" dirty="0">
              <a:effectLst/>
              <a:ea typeface="Calibri" panose="020F0502020204030204" pitchFamily="34" charset="0"/>
              <a:cs typeface="Times New Roman" panose="02020603050405020304" pitchFamily="18" charset="0"/>
            </a:endParaRPr>
          </a:p>
        </p:txBody>
      </p:sp>
      <p:sp>
        <p:nvSpPr>
          <p:cNvPr id="15" name="Footer Placeholder 4">
            <a:extLst>
              <a:ext uri="{FF2B5EF4-FFF2-40B4-BE49-F238E27FC236}">
                <a16:creationId xmlns:a16="http://schemas.microsoft.com/office/drawing/2014/main" id="{F67A24CD-FA45-44C3-8AEC-2507FBCA95A8}"/>
              </a:ext>
            </a:extLst>
          </p:cNvPr>
          <p:cNvSpPr>
            <a:spLocks noGrp="1"/>
          </p:cNvSpPr>
          <p:nvPr>
            <p:ph type="ftr" sz="quarter" idx="11"/>
          </p:nvPr>
        </p:nvSpPr>
        <p:spPr>
          <a:xfrm>
            <a:off x="521801" y="9884340"/>
            <a:ext cx="4275972" cy="569578"/>
          </a:xfrm>
        </p:spPr>
        <p:txBody>
          <a:bodyPr/>
          <a:lstStyle/>
          <a:p>
            <a:pPr algn="l"/>
            <a:r>
              <a:rPr lang="en-US" dirty="0"/>
              <a:t>Rotary Club of Canterbury: Let’s Stay Connected Project</a:t>
            </a:r>
          </a:p>
        </p:txBody>
      </p:sp>
    </p:spTree>
    <p:extLst>
      <p:ext uri="{BB962C8B-B14F-4D97-AF65-F5344CB8AC3E}">
        <p14:creationId xmlns:p14="http://schemas.microsoft.com/office/powerpoint/2010/main" val="2130924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1515E2-3D73-0949-BB4B-8D8990779A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8577" y="4018674"/>
            <a:ext cx="3689722" cy="5534583"/>
          </a:xfrm>
          <a:prstGeom prst="rect">
            <a:avLst/>
          </a:prstGeom>
          <a:ln w="88900" cap="sq" cmpd="thickThin">
            <a:solidFill>
              <a:srgbClr val="000000"/>
            </a:solidFill>
            <a:prstDash val="solid"/>
            <a:miter lim="800000"/>
          </a:ln>
          <a:effectLst>
            <a:innerShdw blurRad="76200">
              <a:srgbClr val="000000"/>
            </a:innerShdw>
          </a:effectLst>
        </p:spPr>
      </p:pic>
      <p:sp>
        <p:nvSpPr>
          <p:cNvPr id="5" name="Slide Number Placeholder 4">
            <a:extLst>
              <a:ext uri="{FF2B5EF4-FFF2-40B4-BE49-F238E27FC236}">
                <a16:creationId xmlns:a16="http://schemas.microsoft.com/office/drawing/2014/main" id="{DC1877D5-CCC4-4E6F-93EE-239735F9196E}"/>
              </a:ext>
            </a:extLst>
          </p:cNvPr>
          <p:cNvSpPr>
            <a:spLocks noGrp="1"/>
          </p:cNvSpPr>
          <p:nvPr>
            <p:ph type="sldNum" sz="quarter" idx="12"/>
          </p:nvPr>
        </p:nvSpPr>
        <p:spPr/>
        <p:txBody>
          <a:bodyPr/>
          <a:lstStyle/>
          <a:p>
            <a:fld id="{DC56C17F-E5A4-4123-831E-B6BE4BD60FE1}" type="slidenum">
              <a:rPr lang="en-US" smtClean="0"/>
              <a:t>8</a:t>
            </a:fld>
            <a:endParaRPr lang="en-US" dirty="0"/>
          </a:p>
        </p:txBody>
      </p:sp>
      <p:sp>
        <p:nvSpPr>
          <p:cNvPr id="9" name="Footer Placeholder 4">
            <a:extLst>
              <a:ext uri="{FF2B5EF4-FFF2-40B4-BE49-F238E27FC236}">
                <a16:creationId xmlns:a16="http://schemas.microsoft.com/office/drawing/2014/main" id="{09E8BAD0-866C-43B6-BEAE-074E5ACB62F0}"/>
              </a:ext>
            </a:extLst>
          </p:cNvPr>
          <p:cNvSpPr>
            <a:spLocks noGrp="1"/>
          </p:cNvSpPr>
          <p:nvPr>
            <p:ph type="ftr" sz="quarter" idx="11"/>
          </p:nvPr>
        </p:nvSpPr>
        <p:spPr>
          <a:xfrm>
            <a:off x="521801" y="9915615"/>
            <a:ext cx="4275972" cy="569578"/>
          </a:xfrm>
        </p:spPr>
        <p:txBody>
          <a:bodyPr/>
          <a:lstStyle/>
          <a:p>
            <a:pPr algn="l"/>
            <a:r>
              <a:rPr lang="en-US" dirty="0"/>
              <a:t>Rotary Club of Canterbury: Let’s Stay Connected Project</a:t>
            </a:r>
          </a:p>
        </p:txBody>
      </p:sp>
      <p:sp>
        <p:nvSpPr>
          <p:cNvPr id="10" name="Title 3">
            <a:extLst>
              <a:ext uri="{FF2B5EF4-FFF2-40B4-BE49-F238E27FC236}">
                <a16:creationId xmlns:a16="http://schemas.microsoft.com/office/drawing/2014/main" id="{8CAE796E-BACC-4115-9AFC-CCF30FEA8D17}"/>
              </a:ext>
            </a:extLst>
          </p:cNvPr>
          <p:cNvSpPr>
            <a:spLocks noGrp="1"/>
          </p:cNvSpPr>
          <p:nvPr>
            <p:ph type="title"/>
          </p:nvPr>
        </p:nvSpPr>
        <p:spPr>
          <a:xfrm>
            <a:off x="521802" y="212970"/>
            <a:ext cx="6213535" cy="1640509"/>
          </a:xfrm>
        </p:spPr>
        <p:txBody>
          <a:bodyPr vert="horz" lIns="91440" tIns="45720" rIns="91440" bIns="45720" rtlCol="0" anchor="ctr">
            <a:normAutofit/>
          </a:bodyPr>
          <a:lstStyle/>
          <a:p>
            <a:pPr defTabSz="914400"/>
            <a:r>
              <a:rPr lang="en-US" sz="3600" b="1" dirty="0"/>
              <a:t>Maroochy Barambah</a:t>
            </a:r>
          </a:p>
        </p:txBody>
      </p:sp>
      <p:sp>
        <p:nvSpPr>
          <p:cNvPr id="12" name="Rectangle 11">
            <a:extLst>
              <a:ext uri="{FF2B5EF4-FFF2-40B4-BE49-F238E27FC236}">
                <a16:creationId xmlns:a16="http://schemas.microsoft.com/office/drawing/2014/main" id="{03B1D87B-3EA9-4EC6-8D6E-C6A1B7F91001}"/>
              </a:ext>
            </a:extLst>
          </p:cNvPr>
          <p:cNvSpPr/>
          <p:nvPr/>
        </p:nvSpPr>
        <p:spPr>
          <a:xfrm>
            <a:off x="521802" y="1458629"/>
            <a:ext cx="6410931" cy="2453568"/>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400" dirty="0"/>
              <a:t>Maroochy Barambah (born Yvette Isaacs in the 1950s) is an Aboriginal mezzo-soprano. </a:t>
            </a:r>
            <a:r>
              <a:rPr lang="en-US" sz="2400" b="0" i="0" dirty="0">
                <a:effectLst/>
              </a:rPr>
              <a:t>As a tribute to her Aboriginality she took the names Maroochy (meaning "black swan") and Barambah (meaning "source of the western wind").</a:t>
            </a:r>
          </a:p>
          <a:p>
            <a:pPr defTabSz="914400">
              <a:lnSpc>
                <a:spcPct val="124000"/>
              </a:lnSpc>
              <a:spcBef>
                <a:spcPts val="600"/>
              </a:spcBef>
              <a:spcAft>
                <a:spcPts val="600"/>
              </a:spcAft>
            </a:pPr>
            <a:endParaRPr lang="en-US" sz="2400" dirty="0"/>
          </a:p>
        </p:txBody>
      </p:sp>
      <p:sp>
        <p:nvSpPr>
          <p:cNvPr id="14" name="Rectangle 13">
            <a:extLst>
              <a:ext uri="{FF2B5EF4-FFF2-40B4-BE49-F238E27FC236}">
                <a16:creationId xmlns:a16="http://schemas.microsoft.com/office/drawing/2014/main" id="{02009F92-09B5-4F5F-A3ED-75719422ED3E}"/>
              </a:ext>
            </a:extLst>
          </p:cNvPr>
          <p:cNvSpPr/>
          <p:nvPr/>
        </p:nvSpPr>
        <p:spPr>
          <a:xfrm>
            <a:off x="4858928" y="5119244"/>
            <a:ext cx="1992333" cy="3034975"/>
          </a:xfrm>
          <a:prstGeom prst="rect">
            <a:avLst/>
          </a:prstGeom>
        </p:spPr>
        <p:txBody>
          <a:bodyPr vert="horz" lIns="91440" tIns="45720" rIns="91440" bIns="45720" rtlCol="0">
            <a:normAutofit/>
          </a:bodyPr>
          <a:lstStyle/>
          <a:p>
            <a:pPr defTabSz="914400">
              <a:lnSpc>
                <a:spcPct val="114000"/>
              </a:lnSpc>
              <a:spcBef>
                <a:spcPts val="600"/>
              </a:spcBef>
              <a:spcAft>
                <a:spcPts val="600"/>
              </a:spcAft>
            </a:pPr>
            <a:r>
              <a:rPr lang="en-US" sz="2400" dirty="0"/>
              <a:t>Her most famous performance was in “Black River” at the Sydney Opera House.</a:t>
            </a:r>
          </a:p>
        </p:txBody>
      </p:sp>
    </p:spTree>
    <p:extLst>
      <p:ext uri="{BB962C8B-B14F-4D97-AF65-F5344CB8AC3E}">
        <p14:creationId xmlns:p14="http://schemas.microsoft.com/office/powerpoint/2010/main" val="3817243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18F57E-4B29-A04A-B1E1-B6A843F175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462" y="1546283"/>
            <a:ext cx="3091534" cy="44841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7" name="Picture 6">
            <a:extLst>
              <a:ext uri="{FF2B5EF4-FFF2-40B4-BE49-F238E27FC236}">
                <a16:creationId xmlns:a16="http://schemas.microsoft.com/office/drawing/2014/main" id="{3A681D10-09F4-124A-A904-6ED9B7DC40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6738" y="4415562"/>
            <a:ext cx="2925911" cy="448415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9" name="Slide Number Placeholder 8">
            <a:extLst>
              <a:ext uri="{FF2B5EF4-FFF2-40B4-BE49-F238E27FC236}">
                <a16:creationId xmlns:a16="http://schemas.microsoft.com/office/drawing/2014/main" id="{AE19F8BF-D8B8-45BE-91F5-2768BA09130F}"/>
              </a:ext>
            </a:extLst>
          </p:cNvPr>
          <p:cNvSpPr>
            <a:spLocks noGrp="1"/>
          </p:cNvSpPr>
          <p:nvPr>
            <p:ph type="sldNum" sz="quarter" idx="12"/>
          </p:nvPr>
        </p:nvSpPr>
        <p:spPr/>
        <p:txBody>
          <a:bodyPr/>
          <a:lstStyle/>
          <a:p>
            <a:fld id="{DC56C17F-E5A4-4123-831E-B6BE4BD60FE1}" type="slidenum">
              <a:rPr lang="en-US" smtClean="0"/>
              <a:t>9</a:t>
            </a:fld>
            <a:endParaRPr lang="en-US" dirty="0"/>
          </a:p>
        </p:txBody>
      </p:sp>
      <p:sp>
        <p:nvSpPr>
          <p:cNvPr id="10" name="Footer Placeholder 4">
            <a:extLst>
              <a:ext uri="{FF2B5EF4-FFF2-40B4-BE49-F238E27FC236}">
                <a16:creationId xmlns:a16="http://schemas.microsoft.com/office/drawing/2014/main" id="{149EC88F-243F-4E3A-B003-8D76EF6E549E}"/>
              </a:ext>
            </a:extLst>
          </p:cNvPr>
          <p:cNvSpPr>
            <a:spLocks noGrp="1"/>
          </p:cNvSpPr>
          <p:nvPr>
            <p:ph type="ftr" sz="quarter" idx="11"/>
          </p:nvPr>
        </p:nvSpPr>
        <p:spPr>
          <a:xfrm>
            <a:off x="561067" y="9861890"/>
            <a:ext cx="4275972" cy="569578"/>
          </a:xfrm>
        </p:spPr>
        <p:txBody>
          <a:bodyPr/>
          <a:lstStyle/>
          <a:p>
            <a:pPr algn="l"/>
            <a:r>
              <a:rPr lang="en-US" dirty="0"/>
              <a:t>Rotary Club of Canterbury: Let’s Stay Connected Project</a:t>
            </a:r>
          </a:p>
        </p:txBody>
      </p:sp>
      <p:sp>
        <p:nvSpPr>
          <p:cNvPr id="11" name="Title 3">
            <a:extLst>
              <a:ext uri="{FF2B5EF4-FFF2-40B4-BE49-F238E27FC236}">
                <a16:creationId xmlns:a16="http://schemas.microsoft.com/office/drawing/2014/main" id="{C280089B-CB8A-4781-B439-8AB923C9E35A}"/>
              </a:ext>
            </a:extLst>
          </p:cNvPr>
          <p:cNvSpPr txBox="1">
            <a:spLocks/>
          </p:cNvSpPr>
          <p:nvPr/>
        </p:nvSpPr>
        <p:spPr>
          <a:xfrm>
            <a:off x="694462" y="212970"/>
            <a:ext cx="4079090" cy="944471"/>
          </a:xfrm>
          <a:prstGeom prst="rect">
            <a:avLst/>
          </a:prstGeom>
        </p:spPr>
        <p:txBody>
          <a:bodyPr vert="horz" lIns="91440" tIns="45720" rIns="91440" bIns="45720" rtlCol="0" anchor="b">
            <a:normAutofit/>
          </a:bodyPr>
          <a:lstStyle>
            <a:lvl1pPr algn="l" defTabSz="758952" rtl="0" eaLnBrk="1" latinLnBrk="0" hangingPunct="1">
              <a:lnSpc>
                <a:spcPct val="90000"/>
              </a:lnSpc>
              <a:spcBef>
                <a:spcPct val="0"/>
              </a:spcBef>
              <a:buNone/>
              <a:defRPr sz="3652" kern="1200">
                <a:solidFill>
                  <a:schemeClr val="tx1"/>
                </a:solidFill>
                <a:latin typeface="+mj-lt"/>
                <a:ea typeface="+mj-ea"/>
                <a:cs typeface="+mj-cs"/>
              </a:defRPr>
            </a:lvl1pPr>
          </a:lstStyle>
          <a:p>
            <a:pPr defTabSz="914400"/>
            <a:r>
              <a:rPr lang="en-US" sz="3600" b="1" dirty="0"/>
              <a:t>John Brownlee</a:t>
            </a:r>
          </a:p>
        </p:txBody>
      </p:sp>
      <p:sp>
        <p:nvSpPr>
          <p:cNvPr id="13" name="TextBox 12">
            <a:extLst>
              <a:ext uri="{FF2B5EF4-FFF2-40B4-BE49-F238E27FC236}">
                <a16:creationId xmlns:a16="http://schemas.microsoft.com/office/drawing/2014/main" id="{25130FF3-C7DE-4C8E-8393-D7C063EE4E8E}"/>
              </a:ext>
            </a:extLst>
          </p:cNvPr>
          <p:cNvSpPr txBox="1"/>
          <p:nvPr/>
        </p:nvSpPr>
        <p:spPr>
          <a:xfrm>
            <a:off x="561067" y="6282600"/>
            <a:ext cx="3541793" cy="3380851"/>
          </a:xfrm>
          <a:prstGeom prst="rect">
            <a:avLst/>
          </a:prstGeom>
        </p:spPr>
        <p:txBody>
          <a:bodyPr vert="horz" wrap="square" lIns="91440" tIns="45720" rIns="91440" bIns="45720" rtlCol="0" anchor="t">
            <a:noAutofit/>
          </a:bodyPr>
          <a:lstStyle/>
          <a:p>
            <a:pPr>
              <a:lnSpc>
                <a:spcPct val="107000"/>
              </a:lnSpc>
              <a:spcBef>
                <a:spcPts val="6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Nellie Melba saw him at a performance of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The Messiah </a:t>
            </a:r>
            <a:r>
              <a:rPr lang="en-US" sz="2400" dirty="0">
                <a:effectLst/>
                <a:latin typeface="Calibri" panose="020F0502020204030204" pitchFamily="34" charset="0"/>
                <a:ea typeface="Calibri" panose="020F0502020204030204" pitchFamily="34" charset="0"/>
                <a:cs typeface="Times New Roman" panose="02020603050405020304" pitchFamily="18" charset="0"/>
              </a:rPr>
              <a:t>and encouraged him. He debuted in the performance of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La Boheme </a:t>
            </a:r>
            <a:r>
              <a:rPr lang="en-US" sz="2400" dirty="0">
                <a:effectLst/>
                <a:latin typeface="Calibri" panose="020F0502020204030204" pitchFamily="34" charset="0"/>
                <a:ea typeface="Calibri" panose="020F0502020204030204" pitchFamily="34" charset="0"/>
                <a:cs typeface="Times New Roman" panose="02020603050405020304" pitchFamily="18" charset="0"/>
              </a:rPr>
              <a:t>where Melba made her farewell appearance.</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ABFF26B2-BEF5-404C-9796-A13AA5A69EB9}"/>
              </a:ext>
            </a:extLst>
          </p:cNvPr>
          <p:cNvSpPr txBox="1"/>
          <p:nvPr/>
        </p:nvSpPr>
        <p:spPr>
          <a:xfrm>
            <a:off x="4191283" y="1453909"/>
            <a:ext cx="2483837" cy="3084383"/>
          </a:xfrm>
          <a:prstGeom prst="rect">
            <a:avLst/>
          </a:prstGeom>
        </p:spPr>
        <p:txBody>
          <a:bodyPr vert="horz" wrap="square" lIns="91440" tIns="45720" rIns="91440" bIns="45720" rtlCol="0" anchor="t">
            <a:noAutofit/>
          </a:bodyPr>
          <a:lstStyle/>
          <a:p>
            <a:pPr>
              <a:lnSpc>
                <a:spcPct val="107000"/>
              </a:lnSpc>
              <a:spcBef>
                <a:spcPts val="600"/>
              </a:spcBef>
              <a:spcAft>
                <a:spcPts val="6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John Brownlee (1900-1969) was a baritone who won a singing contest even though he had had no singing lessons</a:t>
            </a:r>
            <a:r>
              <a:rPr lang="en-US" sz="2400" dirty="0">
                <a:latin typeface="Calibri" panose="020F0502020204030204" pitchFamily="34" charset="0"/>
                <a:ea typeface="Calibri" panose="020F0502020204030204" pitchFamily="34" charset="0"/>
                <a:cs typeface="Times New Roman" panose="02020603050405020304" pitchFamily="18" charset="0"/>
              </a:rPr>
              <a: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A41AB7AD-14E7-4D90-BD64-CE5C6EF0F493}"/>
              </a:ext>
            </a:extLst>
          </p:cNvPr>
          <p:cNvSpPr txBox="1"/>
          <p:nvPr/>
        </p:nvSpPr>
        <p:spPr>
          <a:xfrm>
            <a:off x="4102860" y="9050441"/>
            <a:ext cx="3135074" cy="865173"/>
          </a:xfrm>
          <a:prstGeom prst="rect">
            <a:avLst/>
          </a:prstGeom>
          <a:noFill/>
        </p:spPr>
        <p:txBody>
          <a:bodyPr wrap="square">
            <a:spAutoFit/>
          </a:bodyPr>
          <a:lstStyle/>
          <a:p>
            <a:pPr>
              <a:lnSpc>
                <a:spcPct val="107000"/>
              </a:lnSpc>
              <a:spcBef>
                <a:spcPts val="600"/>
              </a:spcBef>
            </a:pPr>
            <a:r>
              <a:rPr lang="en-US" sz="2400" dirty="0">
                <a:effectLst/>
                <a:latin typeface="Calibri" panose="020F0502020204030204" pitchFamily="34" charset="0"/>
                <a:ea typeface="Calibri" panose="020F0502020204030204" pitchFamily="34" charset="0"/>
                <a:cs typeface="Times New Roman" panose="02020603050405020304" pitchFamily="18" charset="0"/>
              </a:rPr>
              <a:t>Brownlee in Puccini's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Madama Butterfly</a:t>
            </a:r>
            <a:r>
              <a:rPr lang="en-US" sz="2400" dirty="0">
                <a:effectLst/>
                <a:latin typeface="Calibri" panose="020F0502020204030204" pitchFamily="34" charset="0"/>
                <a:ea typeface="Calibri" panose="020F0502020204030204" pitchFamily="34" charset="0"/>
                <a:cs typeface="Times New Roman" panose="02020603050405020304" pitchFamily="18" charset="0"/>
              </a:rPr>
              <a: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30880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5666</TotalTime>
  <Words>3773</Words>
  <Application>Microsoft Office PowerPoint</Application>
  <PresentationFormat>Custom</PresentationFormat>
  <Paragraphs>385</Paragraphs>
  <Slides>36</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Helvetica Neue</vt:lpstr>
      <vt:lpstr>PT Serif</vt:lpstr>
      <vt:lpstr>Office Theme</vt:lpstr>
      <vt:lpstr>Australian Opera Singers</vt:lpstr>
      <vt:lpstr>PowerPoint Presentation</vt:lpstr>
      <vt:lpstr>PowerPoint Presentation</vt:lpstr>
      <vt:lpstr>Australian Opera Singers</vt:lpstr>
      <vt:lpstr>PowerPoint Presentation</vt:lpstr>
      <vt:lpstr>PowerPoint Presentation</vt:lpstr>
      <vt:lpstr>PowerPoint Presentation</vt:lpstr>
      <vt:lpstr>Maroochy Barambah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taking this journey through time.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Australian Opera Singers</dc:title>
  <dc:subject/>
  <dc:creator>jenny vero</dc:creator>
  <cp:keywords/>
  <dc:description/>
  <cp:lastModifiedBy>John Braine</cp:lastModifiedBy>
  <cp:revision>4</cp:revision>
  <dcterms:created xsi:type="dcterms:W3CDTF">2020-10-24T06:57:40Z</dcterms:created>
  <dcterms:modified xsi:type="dcterms:W3CDTF">2020-11-23T06:37:09Z</dcterms:modified>
  <cp:category/>
</cp:coreProperties>
</file>