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29" r:id="rId3"/>
    <p:sldId id="330" r:id="rId4"/>
    <p:sldId id="331" r:id="rId5"/>
    <p:sldId id="289" r:id="rId6"/>
    <p:sldId id="258" r:id="rId7"/>
    <p:sldId id="284" r:id="rId8"/>
    <p:sldId id="286" r:id="rId9"/>
    <p:sldId id="300" r:id="rId10"/>
    <p:sldId id="262" r:id="rId11"/>
    <p:sldId id="292" r:id="rId12"/>
    <p:sldId id="287" r:id="rId13"/>
    <p:sldId id="293" r:id="rId14"/>
    <p:sldId id="259" r:id="rId15"/>
    <p:sldId id="260" r:id="rId16"/>
    <p:sldId id="261" r:id="rId17"/>
    <p:sldId id="290" r:id="rId18"/>
    <p:sldId id="281" r:id="rId19"/>
    <p:sldId id="282" r:id="rId20"/>
    <p:sldId id="288" r:id="rId21"/>
    <p:sldId id="294" r:id="rId22"/>
    <p:sldId id="264" r:id="rId23"/>
    <p:sldId id="291" r:id="rId24"/>
    <p:sldId id="263" r:id="rId25"/>
    <p:sldId id="295" r:id="rId26"/>
    <p:sldId id="297" r:id="rId27"/>
    <p:sldId id="296" r:id="rId28"/>
    <p:sldId id="298" r:id="rId29"/>
    <p:sldId id="299" r:id="rId30"/>
    <p:sldId id="265" r:id="rId31"/>
    <p:sldId id="283" r:id="rId32"/>
    <p:sldId id="266" r:id="rId33"/>
    <p:sldId id="285" r:id="rId34"/>
    <p:sldId id="267" r:id="rId35"/>
    <p:sldId id="275" r:id="rId36"/>
    <p:sldId id="276" r:id="rId37"/>
    <p:sldId id="332" r:id="rId38"/>
    <p:sldId id="278" r:id="rId39"/>
    <p:sldId id="257" r:id="rId40"/>
    <p:sldId id="3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5BB7B-1CD4-4718-A89D-2A7D3BD306C3}" v="49" dt="2020-10-06T07:48:14.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382" autoAdjust="0"/>
  </p:normalViewPr>
  <p:slideViewPr>
    <p:cSldViewPr snapToGrid="0" snapToObjects="1">
      <p:cViewPr varScale="1">
        <p:scale>
          <a:sx n="113" d="100"/>
          <a:sy n="113" d="100"/>
        </p:scale>
        <p:origin x="20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vero" userId="7bb1371a25bcd7ec" providerId="LiveId" clId="{DE7B894B-0452-4516-BCEA-946514273FA1}"/>
    <pc:docChg chg="custSel modSld">
      <pc:chgData name="jenny vero" userId="7bb1371a25bcd7ec" providerId="LiveId" clId="{DE7B894B-0452-4516-BCEA-946514273FA1}" dt="2020-10-06T12:19:41.877" v="33" actId="20577"/>
      <pc:docMkLst>
        <pc:docMk/>
      </pc:docMkLst>
      <pc:sldChg chg="modSp mod">
        <pc:chgData name="jenny vero" userId="7bb1371a25bcd7ec" providerId="LiveId" clId="{DE7B894B-0452-4516-BCEA-946514273FA1}" dt="2020-10-06T11:34:51.277" v="8" actId="114"/>
        <pc:sldMkLst>
          <pc:docMk/>
          <pc:sldMk cId="2994732809" sldId="258"/>
        </pc:sldMkLst>
        <pc:spChg chg="mod">
          <ac:chgData name="jenny vero" userId="7bb1371a25bcd7ec" providerId="LiveId" clId="{DE7B894B-0452-4516-BCEA-946514273FA1}" dt="2020-10-06T11:34:51.277" v="8" actId="114"/>
          <ac:spMkLst>
            <pc:docMk/>
            <pc:sldMk cId="2994732809" sldId="258"/>
            <ac:spMk id="3" creationId="{5D2F04DB-95BB-2349-B79C-7F539B475A44}"/>
          </ac:spMkLst>
        </pc:spChg>
      </pc:sldChg>
      <pc:sldChg chg="modSp mod">
        <pc:chgData name="jenny vero" userId="7bb1371a25bcd7ec" providerId="LiveId" clId="{DE7B894B-0452-4516-BCEA-946514273FA1}" dt="2020-10-06T11:35:39.234" v="11" actId="114"/>
        <pc:sldMkLst>
          <pc:docMk/>
          <pc:sldMk cId="3997973858" sldId="259"/>
        </pc:sldMkLst>
        <pc:spChg chg="mod">
          <ac:chgData name="jenny vero" userId="7bb1371a25bcd7ec" providerId="LiveId" clId="{DE7B894B-0452-4516-BCEA-946514273FA1}" dt="2020-10-06T11:35:39.234" v="11" actId="114"/>
          <ac:spMkLst>
            <pc:docMk/>
            <pc:sldMk cId="3997973858" sldId="259"/>
            <ac:spMk id="3" creationId="{9225B827-0EAC-6148-A96D-8AA9294A738D}"/>
          </ac:spMkLst>
        </pc:spChg>
      </pc:sldChg>
      <pc:sldChg chg="modSp mod">
        <pc:chgData name="jenny vero" userId="7bb1371a25bcd7ec" providerId="LiveId" clId="{DE7B894B-0452-4516-BCEA-946514273FA1}" dt="2020-10-06T11:57:04.430" v="31" actId="6549"/>
        <pc:sldMkLst>
          <pc:docMk/>
          <pc:sldMk cId="1344012778" sldId="260"/>
        </pc:sldMkLst>
        <pc:spChg chg="mod">
          <ac:chgData name="jenny vero" userId="7bb1371a25bcd7ec" providerId="LiveId" clId="{DE7B894B-0452-4516-BCEA-946514273FA1}" dt="2020-10-06T11:57:04.430" v="31" actId="6549"/>
          <ac:spMkLst>
            <pc:docMk/>
            <pc:sldMk cId="1344012778" sldId="260"/>
            <ac:spMk id="3" creationId="{77FC9FB3-81AA-0F4D-8005-1F0EF3E42055}"/>
          </ac:spMkLst>
        </pc:spChg>
      </pc:sldChg>
      <pc:sldChg chg="modSp mod">
        <pc:chgData name="jenny vero" userId="7bb1371a25bcd7ec" providerId="LiveId" clId="{DE7B894B-0452-4516-BCEA-946514273FA1}" dt="2020-10-06T11:36:05.898" v="12" actId="114"/>
        <pc:sldMkLst>
          <pc:docMk/>
          <pc:sldMk cId="1196364140" sldId="263"/>
        </pc:sldMkLst>
        <pc:spChg chg="mod">
          <ac:chgData name="jenny vero" userId="7bb1371a25bcd7ec" providerId="LiveId" clId="{DE7B894B-0452-4516-BCEA-946514273FA1}" dt="2020-10-06T11:36:05.898" v="12" actId="114"/>
          <ac:spMkLst>
            <pc:docMk/>
            <pc:sldMk cId="1196364140" sldId="263"/>
            <ac:spMk id="14" creationId="{5A2161D0-95BC-408C-BEF1-BC54CD8A4935}"/>
          </ac:spMkLst>
        </pc:spChg>
      </pc:sldChg>
      <pc:sldChg chg="modSp mod">
        <pc:chgData name="jenny vero" userId="7bb1371a25bcd7ec" providerId="LiveId" clId="{DE7B894B-0452-4516-BCEA-946514273FA1}" dt="2020-10-06T12:19:41.877" v="33" actId="20577"/>
        <pc:sldMkLst>
          <pc:docMk/>
          <pc:sldMk cId="2034801197" sldId="265"/>
        </pc:sldMkLst>
        <pc:spChg chg="mod">
          <ac:chgData name="jenny vero" userId="7bb1371a25bcd7ec" providerId="LiveId" clId="{DE7B894B-0452-4516-BCEA-946514273FA1}" dt="2020-10-06T12:19:41.877" v="33" actId="20577"/>
          <ac:spMkLst>
            <pc:docMk/>
            <pc:sldMk cId="2034801197" sldId="265"/>
            <ac:spMk id="3" creationId="{17AE4C58-7E72-8042-822F-92DB54D6185C}"/>
          </ac:spMkLst>
        </pc:spChg>
      </pc:sldChg>
      <pc:sldChg chg="modSp mod">
        <pc:chgData name="jenny vero" userId="7bb1371a25bcd7ec" providerId="LiveId" clId="{DE7B894B-0452-4516-BCEA-946514273FA1}" dt="2020-10-06T11:37:03.741" v="15" actId="114"/>
        <pc:sldMkLst>
          <pc:docMk/>
          <pc:sldMk cId="2981084418" sldId="267"/>
        </pc:sldMkLst>
        <pc:spChg chg="mod">
          <ac:chgData name="jenny vero" userId="7bb1371a25bcd7ec" providerId="LiveId" clId="{DE7B894B-0452-4516-BCEA-946514273FA1}" dt="2020-10-06T11:37:03.741" v="15" actId="114"/>
          <ac:spMkLst>
            <pc:docMk/>
            <pc:sldMk cId="2981084418" sldId="267"/>
            <ac:spMk id="3" creationId="{DB64B7F9-B62C-E94D-81B1-315A42E25134}"/>
          </ac:spMkLst>
        </pc:spChg>
      </pc:sldChg>
      <pc:sldChg chg="modSp mod">
        <pc:chgData name="jenny vero" userId="7bb1371a25bcd7ec" providerId="LiveId" clId="{DE7B894B-0452-4516-BCEA-946514273FA1}" dt="2020-10-06T11:37:22.121" v="16" actId="114"/>
        <pc:sldMkLst>
          <pc:docMk/>
          <pc:sldMk cId="3093691637" sldId="278"/>
        </pc:sldMkLst>
        <pc:spChg chg="mod">
          <ac:chgData name="jenny vero" userId="7bb1371a25bcd7ec" providerId="LiveId" clId="{DE7B894B-0452-4516-BCEA-946514273FA1}" dt="2020-10-06T11:37:22.121" v="16" actId="114"/>
          <ac:spMkLst>
            <pc:docMk/>
            <pc:sldMk cId="3093691637" sldId="278"/>
            <ac:spMk id="6" creationId="{35A499D0-68E6-C64B-A2E0-14865A55875E}"/>
          </ac:spMkLst>
        </pc:spChg>
      </pc:sldChg>
      <pc:sldChg chg="modSp mod">
        <pc:chgData name="jenny vero" userId="7bb1371a25bcd7ec" providerId="LiveId" clId="{DE7B894B-0452-4516-BCEA-946514273FA1}" dt="2020-10-06T11:36:45.710" v="14" actId="114"/>
        <pc:sldMkLst>
          <pc:docMk/>
          <pc:sldMk cId="333396108" sldId="283"/>
        </pc:sldMkLst>
        <pc:spChg chg="mod">
          <ac:chgData name="jenny vero" userId="7bb1371a25bcd7ec" providerId="LiveId" clId="{DE7B894B-0452-4516-BCEA-946514273FA1}" dt="2020-10-06T11:36:45.710" v="14" actId="114"/>
          <ac:spMkLst>
            <pc:docMk/>
            <pc:sldMk cId="333396108" sldId="283"/>
            <ac:spMk id="5" creationId="{81997521-9BE3-824F-B1F3-57CD38077F85}"/>
          </ac:spMkLst>
        </pc:spChg>
      </pc:sldChg>
      <pc:sldChg chg="modSp mod">
        <pc:chgData name="jenny vero" userId="7bb1371a25bcd7ec" providerId="LiveId" clId="{DE7B894B-0452-4516-BCEA-946514273FA1}" dt="2020-10-06T11:51:30.170" v="30" actId="20577"/>
        <pc:sldMkLst>
          <pc:docMk/>
          <pc:sldMk cId="1118904631" sldId="287"/>
        </pc:sldMkLst>
        <pc:spChg chg="mod">
          <ac:chgData name="jenny vero" userId="7bb1371a25bcd7ec" providerId="LiveId" clId="{DE7B894B-0452-4516-BCEA-946514273FA1}" dt="2020-10-06T11:51:30.170" v="30" actId="20577"/>
          <ac:spMkLst>
            <pc:docMk/>
            <pc:sldMk cId="1118904631" sldId="287"/>
            <ac:spMk id="3" creationId="{B6EAC577-829C-6241-BCC8-EE2CC1A484D2}"/>
          </ac:spMkLst>
        </pc:spChg>
      </pc:sldChg>
      <pc:sldChg chg="modSp mod">
        <pc:chgData name="jenny vero" userId="7bb1371a25bcd7ec" providerId="LiveId" clId="{DE7B894B-0452-4516-BCEA-946514273FA1}" dt="2020-10-06T11:34:27.576" v="6" actId="114"/>
        <pc:sldMkLst>
          <pc:docMk/>
          <pc:sldMk cId="3694480843" sldId="289"/>
        </pc:sldMkLst>
        <pc:spChg chg="mod">
          <ac:chgData name="jenny vero" userId="7bb1371a25bcd7ec" providerId="LiveId" clId="{DE7B894B-0452-4516-BCEA-946514273FA1}" dt="2020-10-06T11:34:27.576" v="6" actId="114"/>
          <ac:spMkLst>
            <pc:docMk/>
            <pc:sldMk cId="3694480843" sldId="289"/>
            <ac:spMk id="5" creationId="{2B11DC4C-F9F9-024F-9189-FE9F14651022}"/>
          </ac:spMkLst>
        </pc:spChg>
      </pc:sldChg>
      <pc:sldChg chg="modSp mod">
        <pc:chgData name="jenny vero" userId="7bb1371a25bcd7ec" providerId="LiveId" clId="{DE7B894B-0452-4516-BCEA-946514273FA1}" dt="2020-10-06T11:36:21.542" v="13" actId="114"/>
        <pc:sldMkLst>
          <pc:docMk/>
          <pc:sldMk cId="3271566004" sldId="296"/>
        </pc:sldMkLst>
        <pc:spChg chg="mod">
          <ac:chgData name="jenny vero" userId="7bb1371a25bcd7ec" providerId="LiveId" clId="{DE7B894B-0452-4516-BCEA-946514273FA1}" dt="2020-10-06T11:36:21.542" v="13" actId="114"/>
          <ac:spMkLst>
            <pc:docMk/>
            <pc:sldMk cId="3271566004" sldId="296"/>
            <ac:spMk id="3" creationId="{D44FA804-8A14-9148-8135-AE8BC0DF5819}"/>
          </ac:spMkLst>
        </pc:spChg>
      </pc:sldChg>
      <pc:sldChg chg="modSp mod">
        <pc:chgData name="jenny vero" userId="7bb1371a25bcd7ec" providerId="LiveId" clId="{DE7B894B-0452-4516-BCEA-946514273FA1}" dt="2020-10-06T11:34:17.192" v="5" actId="114"/>
        <pc:sldMkLst>
          <pc:docMk/>
          <pc:sldMk cId="2297284526" sldId="331"/>
        </pc:sldMkLst>
        <pc:spChg chg="mod">
          <ac:chgData name="jenny vero" userId="7bb1371a25bcd7ec" providerId="LiveId" clId="{DE7B894B-0452-4516-BCEA-946514273FA1}" dt="2020-10-06T11:34:17.192" v="5" actId="114"/>
          <ac:spMkLst>
            <pc:docMk/>
            <pc:sldMk cId="2297284526" sldId="331"/>
            <ac:spMk id="7" creationId="{A56365DA-5EA0-4C9D-9177-86F75C7A49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7F6F0-F033-7146-9441-61C0888C915F}" type="datetimeFigureOut">
              <a:rPr lang="en-US" smtClean="0"/>
              <a:t>10/14/20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E3D7F-BFB5-9B4F-82DD-03E32F37C79F}" type="slidenum">
              <a:rPr lang="en-US" smtClean="0"/>
              <a:t>‹#›</a:t>
            </a:fld>
            <a:endParaRPr lang="en-US" dirty="0"/>
          </a:p>
        </p:txBody>
      </p:sp>
    </p:spTree>
    <p:extLst>
      <p:ext uri="{BB962C8B-B14F-4D97-AF65-F5344CB8AC3E}">
        <p14:creationId xmlns:p14="http://schemas.microsoft.com/office/powerpoint/2010/main" val="225636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ogle.com/search?q=iceberg&amp;rlz=1C5CHFA_enAU906AU906&amp;sxsrf=ALeKk01Er5Zf0R8M1C7jpxAKfvwNo8YQDA:1601008361261&amp;tbm=isch&amp;source=iu&amp;ictx=1&amp;fir=Z4jkPQP_dcf0jM%252Cb6A5NHT2e59Y_M%252C%252Fm%252F012mqx&amp;vet=1&amp;usg=AI4_-kSMg-Fg8JTUJ8G_cXcRJC888p0nvQ&amp;sa=X&amp;ved=2ahUKEwiU2J71vIPsAhUJzTgGHZGJDoMQ_B16BAgHEAM#imgrc=Z4jkPQP_dcf0j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https://www.bluediamondtours.com/novascotiatours/halifax/titanictour.php</a:t>
            </a:r>
          </a:p>
        </p:txBody>
      </p:sp>
      <p:sp>
        <p:nvSpPr>
          <p:cNvPr id="4" name="Slide Number Placeholder 3"/>
          <p:cNvSpPr>
            <a:spLocks noGrp="1"/>
          </p:cNvSpPr>
          <p:nvPr>
            <p:ph type="sldNum" sz="quarter" idx="5"/>
          </p:nvPr>
        </p:nvSpPr>
        <p:spPr/>
        <p:txBody>
          <a:bodyPr/>
          <a:lstStyle/>
          <a:p>
            <a:fld id="{095E3D7F-BFB5-9B4F-82DD-03E32F37C79F}" type="slidenum">
              <a:rPr lang="en-US" smtClean="0"/>
              <a:t>1</a:t>
            </a:fld>
            <a:endParaRPr lang="en-US" dirty="0"/>
          </a:p>
        </p:txBody>
      </p:sp>
    </p:spTree>
    <p:extLst>
      <p:ext uri="{BB962C8B-B14F-4D97-AF65-F5344CB8AC3E}">
        <p14:creationId xmlns:p14="http://schemas.microsoft.com/office/powerpoint/2010/main" val="222469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Photo supplied by the author</a:t>
            </a:r>
          </a:p>
          <a:p>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14</a:t>
            </a:fld>
            <a:endParaRPr lang="en-US" dirty="0"/>
          </a:p>
        </p:txBody>
      </p:sp>
    </p:spTree>
    <p:extLst>
      <p:ext uri="{BB962C8B-B14F-4D97-AF65-F5344CB8AC3E}">
        <p14:creationId xmlns:p14="http://schemas.microsoft.com/office/powerpoint/2010/main" val="338638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Photo supplied by the author</a:t>
            </a:r>
          </a:p>
          <a:p>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15</a:t>
            </a:fld>
            <a:endParaRPr lang="en-US" dirty="0"/>
          </a:p>
        </p:txBody>
      </p:sp>
    </p:spTree>
    <p:extLst>
      <p:ext uri="{BB962C8B-B14F-4D97-AF65-F5344CB8AC3E}">
        <p14:creationId xmlns:p14="http://schemas.microsoft.com/office/powerpoint/2010/main" val="393075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Photo supplied by the author</a:t>
            </a:r>
          </a:p>
          <a:p>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16</a:t>
            </a:fld>
            <a:endParaRPr lang="en-US" dirty="0"/>
          </a:p>
        </p:txBody>
      </p:sp>
    </p:spTree>
    <p:extLst>
      <p:ext uri="{BB962C8B-B14F-4D97-AF65-F5344CB8AC3E}">
        <p14:creationId xmlns:p14="http://schemas.microsoft.com/office/powerpoint/2010/main" val="133561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https://thehistoricalnovel.files.wordpress.com/2013/05/titanic-crew-list.jpg</a:t>
            </a:r>
          </a:p>
        </p:txBody>
      </p:sp>
      <p:sp>
        <p:nvSpPr>
          <p:cNvPr id="4" name="Slide Number Placeholder 3"/>
          <p:cNvSpPr>
            <a:spLocks noGrp="1"/>
          </p:cNvSpPr>
          <p:nvPr>
            <p:ph type="sldNum" sz="quarter" idx="5"/>
          </p:nvPr>
        </p:nvSpPr>
        <p:spPr/>
        <p:txBody>
          <a:bodyPr/>
          <a:lstStyle/>
          <a:p>
            <a:fld id="{095E3D7F-BFB5-9B4F-82DD-03E32F37C79F}" type="slidenum">
              <a:rPr lang="en-US" smtClean="0"/>
              <a:t>17</a:t>
            </a:fld>
            <a:endParaRPr lang="en-US" dirty="0"/>
          </a:p>
        </p:txBody>
      </p:sp>
    </p:spTree>
    <p:extLst>
      <p:ext uri="{BB962C8B-B14F-4D97-AF65-F5344CB8AC3E}">
        <p14:creationId xmlns:p14="http://schemas.microsoft.com/office/powerpoint/2010/main" val="811987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Photo supplied by the author</a:t>
            </a:r>
          </a:p>
          <a:p>
            <a:endParaRPr lang="en-US" dirty="0"/>
          </a:p>
          <a:p>
            <a:endParaRPr lang="en-US" dirty="0"/>
          </a:p>
          <a:p>
            <a:r>
              <a:rPr lang="en-US" dirty="0"/>
              <a:t>2. https://en.wikipedia.org/wiki/Titanic#/media/File:Titanic_voyage_map.png</a:t>
            </a:r>
          </a:p>
        </p:txBody>
      </p:sp>
      <p:sp>
        <p:nvSpPr>
          <p:cNvPr id="4" name="Slide Number Placeholder 3"/>
          <p:cNvSpPr>
            <a:spLocks noGrp="1"/>
          </p:cNvSpPr>
          <p:nvPr>
            <p:ph type="sldNum" sz="quarter" idx="5"/>
          </p:nvPr>
        </p:nvSpPr>
        <p:spPr/>
        <p:txBody>
          <a:bodyPr/>
          <a:lstStyle/>
          <a:p>
            <a:fld id="{095E3D7F-BFB5-9B4F-82DD-03E32F37C79F}" type="slidenum">
              <a:rPr lang="en-US" smtClean="0"/>
              <a:t>18</a:t>
            </a:fld>
            <a:endParaRPr lang="en-US" dirty="0"/>
          </a:p>
        </p:txBody>
      </p:sp>
    </p:spTree>
    <p:extLst>
      <p:ext uri="{BB962C8B-B14F-4D97-AF65-F5344CB8AC3E}">
        <p14:creationId xmlns:p14="http://schemas.microsoft.com/office/powerpoint/2010/main" val="203787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https://www.encyclopedia-titanica.org/nomadic.html</a:t>
            </a:r>
          </a:p>
        </p:txBody>
      </p:sp>
      <p:sp>
        <p:nvSpPr>
          <p:cNvPr id="4" name="Slide Number Placeholder 3"/>
          <p:cNvSpPr>
            <a:spLocks noGrp="1"/>
          </p:cNvSpPr>
          <p:nvPr>
            <p:ph type="sldNum" sz="quarter" idx="5"/>
          </p:nvPr>
        </p:nvSpPr>
        <p:spPr/>
        <p:txBody>
          <a:bodyPr/>
          <a:lstStyle/>
          <a:p>
            <a:fld id="{095E3D7F-BFB5-9B4F-82DD-03E32F37C79F}" type="slidenum">
              <a:rPr lang="en-US" smtClean="0"/>
              <a:t>19</a:t>
            </a:fld>
            <a:endParaRPr lang="en-US" dirty="0"/>
          </a:p>
        </p:txBody>
      </p:sp>
    </p:spTree>
    <p:extLst>
      <p:ext uri="{BB962C8B-B14F-4D97-AF65-F5344CB8AC3E}">
        <p14:creationId xmlns:p14="http://schemas.microsoft.com/office/powerpoint/2010/main" val="206112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https://www.slideserve.com/fiona-mcleod/rms-titanic</a:t>
            </a:r>
          </a:p>
        </p:txBody>
      </p:sp>
      <p:sp>
        <p:nvSpPr>
          <p:cNvPr id="4" name="Slide Number Placeholder 3"/>
          <p:cNvSpPr>
            <a:spLocks noGrp="1"/>
          </p:cNvSpPr>
          <p:nvPr>
            <p:ph type="sldNum" sz="quarter" idx="5"/>
          </p:nvPr>
        </p:nvSpPr>
        <p:spPr/>
        <p:txBody>
          <a:bodyPr/>
          <a:lstStyle/>
          <a:p>
            <a:fld id="{095E3D7F-BFB5-9B4F-82DD-03E32F37C79F}" type="slidenum">
              <a:rPr lang="en-US" smtClean="0"/>
              <a:t>20</a:t>
            </a:fld>
            <a:endParaRPr lang="en-US" dirty="0"/>
          </a:p>
        </p:txBody>
      </p:sp>
    </p:spTree>
    <p:extLst>
      <p:ext uri="{BB962C8B-B14F-4D97-AF65-F5344CB8AC3E}">
        <p14:creationId xmlns:p14="http://schemas.microsoft.com/office/powerpoint/2010/main" val="144701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sz="1200" kern="1200" dirty="0">
                <a:solidFill>
                  <a:schemeClr val="tx1"/>
                </a:solidFill>
                <a:effectLst/>
                <a:latin typeface="+mn-lt"/>
                <a:ea typeface="+mn-ea"/>
                <a:cs typeface="+mn-cs"/>
              </a:rPr>
              <a:t>Photo: https://luxurylinerrow.com/online-museum/olympic-titanic-staircase/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sz="1200" kern="1200" dirty="0">
                <a:solidFill>
                  <a:schemeClr val="tx1"/>
                </a:solidFill>
                <a:effectLst/>
                <a:latin typeface="+mn-lt"/>
                <a:ea typeface="+mn-ea"/>
                <a:cs typeface="+mn-cs"/>
              </a:rPr>
              <a:t>https://www.deviantart.com/rms-olympic/art/Titanic-Honour-and-Glory-554698448</a:t>
            </a:r>
          </a:p>
          <a:p>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22</a:t>
            </a:fld>
            <a:endParaRPr lang="en-US" dirty="0"/>
          </a:p>
        </p:txBody>
      </p:sp>
    </p:spTree>
    <p:extLst>
      <p:ext uri="{BB962C8B-B14F-4D97-AF65-F5344CB8AC3E}">
        <p14:creationId xmlns:p14="http://schemas.microsoft.com/office/powerpoint/2010/main" val="3052535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https://www.moddb.com/mods/mafia-titanic-mod/images/smoking-room-completed3</a:t>
            </a:r>
          </a:p>
        </p:txBody>
      </p:sp>
      <p:sp>
        <p:nvSpPr>
          <p:cNvPr id="4" name="Slide Number Placeholder 3"/>
          <p:cNvSpPr>
            <a:spLocks noGrp="1"/>
          </p:cNvSpPr>
          <p:nvPr>
            <p:ph type="sldNum" sz="quarter" idx="5"/>
          </p:nvPr>
        </p:nvSpPr>
        <p:spPr/>
        <p:txBody>
          <a:bodyPr/>
          <a:lstStyle/>
          <a:p>
            <a:fld id="{095E3D7F-BFB5-9B4F-82DD-03E32F37C79F}" type="slidenum">
              <a:rPr lang="en-US" smtClean="0"/>
              <a:t>23</a:t>
            </a:fld>
            <a:endParaRPr lang="en-US" dirty="0"/>
          </a:p>
        </p:txBody>
      </p:sp>
    </p:spTree>
    <p:extLst>
      <p:ext uri="{BB962C8B-B14F-4D97-AF65-F5344CB8AC3E}">
        <p14:creationId xmlns:p14="http://schemas.microsoft.com/office/powerpoint/2010/main" val="2091740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https://en.wikipedia.org/wiki/First-class_facilities_of_the_Titanic#/media/File:Titanic's_B_59_stateroom.jpg</a:t>
            </a:r>
          </a:p>
          <a:p>
            <a:pPr marL="228600" indent="-228600">
              <a:buAutoNum type="arabicPeriod"/>
            </a:pPr>
            <a:endParaRPr lang="en-US" dirty="0"/>
          </a:p>
          <a:p>
            <a:pPr marL="228600" indent="-228600">
              <a:buAutoNum type="arabicPeriod"/>
            </a:pPr>
            <a:r>
              <a:rPr lang="en-US" dirty="0"/>
              <a:t>https://www.businessinsider.com.au/titanic-ll-compare-to-the-original-2018-11?r=US&amp;IR=T</a:t>
            </a:r>
          </a:p>
        </p:txBody>
      </p:sp>
      <p:sp>
        <p:nvSpPr>
          <p:cNvPr id="4" name="Slide Number Placeholder 3"/>
          <p:cNvSpPr>
            <a:spLocks noGrp="1"/>
          </p:cNvSpPr>
          <p:nvPr>
            <p:ph type="sldNum" sz="quarter" idx="5"/>
          </p:nvPr>
        </p:nvSpPr>
        <p:spPr/>
        <p:txBody>
          <a:bodyPr/>
          <a:lstStyle/>
          <a:p>
            <a:fld id="{095E3D7F-BFB5-9B4F-82DD-03E32F37C79F}" type="slidenum">
              <a:rPr lang="en-US" smtClean="0"/>
              <a:t>24</a:t>
            </a:fld>
            <a:endParaRPr lang="en-US" dirty="0"/>
          </a:p>
        </p:txBody>
      </p:sp>
    </p:spTree>
    <p:extLst>
      <p:ext uri="{BB962C8B-B14F-4D97-AF65-F5344CB8AC3E}">
        <p14:creationId xmlns:p14="http://schemas.microsoft.com/office/powerpoint/2010/main" val="361094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https://www.slideserve.com/fiona-mcleod/rms-titanic</a:t>
            </a:r>
          </a:p>
        </p:txBody>
      </p:sp>
      <p:sp>
        <p:nvSpPr>
          <p:cNvPr id="4" name="Slide Number Placeholder 3"/>
          <p:cNvSpPr>
            <a:spLocks noGrp="1"/>
          </p:cNvSpPr>
          <p:nvPr>
            <p:ph type="sldNum" sz="quarter" idx="5"/>
          </p:nvPr>
        </p:nvSpPr>
        <p:spPr/>
        <p:txBody>
          <a:bodyPr/>
          <a:lstStyle/>
          <a:p>
            <a:fld id="{095E3D7F-BFB5-9B4F-82DD-03E32F37C79F}" type="slidenum">
              <a:rPr lang="en-US" smtClean="0"/>
              <a:t>5</a:t>
            </a:fld>
            <a:endParaRPr lang="en-US" dirty="0"/>
          </a:p>
        </p:txBody>
      </p:sp>
    </p:spTree>
    <p:extLst>
      <p:ext uri="{BB962C8B-B14F-4D97-AF65-F5344CB8AC3E}">
        <p14:creationId xmlns:p14="http://schemas.microsoft.com/office/powerpoint/2010/main" val="50788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https://www.ultimatetitanic.com/interior-fittings</a:t>
            </a:r>
          </a:p>
        </p:txBody>
      </p:sp>
      <p:sp>
        <p:nvSpPr>
          <p:cNvPr id="4" name="Slide Number Placeholder 3"/>
          <p:cNvSpPr>
            <a:spLocks noGrp="1"/>
          </p:cNvSpPr>
          <p:nvPr>
            <p:ph type="sldNum" sz="quarter" idx="5"/>
          </p:nvPr>
        </p:nvSpPr>
        <p:spPr/>
        <p:txBody>
          <a:bodyPr/>
          <a:lstStyle/>
          <a:p>
            <a:fld id="{095E3D7F-BFB5-9B4F-82DD-03E32F37C79F}" type="slidenum">
              <a:rPr lang="en-US" smtClean="0"/>
              <a:t>25</a:t>
            </a:fld>
            <a:endParaRPr lang="en-US" dirty="0"/>
          </a:p>
        </p:txBody>
      </p:sp>
    </p:spTree>
    <p:extLst>
      <p:ext uri="{BB962C8B-B14F-4D97-AF65-F5344CB8AC3E}">
        <p14:creationId xmlns:p14="http://schemas.microsoft.com/office/powerpoint/2010/main" val="378043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https://en.wikipedia.org/wiki/Second-_and_third-class_facilities_on_the_Titanic</a:t>
            </a:r>
          </a:p>
          <a:p>
            <a:pPr marL="228600" indent="-228600">
              <a:buAutoNum type="arabicPeriod"/>
            </a:pPr>
            <a:endParaRPr lang="en-US" dirty="0"/>
          </a:p>
          <a:p>
            <a:pPr marL="228600" indent="-228600">
              <a:buAutoNum type="arabicPeriod"/>
            </a:pPr>
            <a:r>
              <a:rPr lang="en-US" dirty="0"/>
              <a:t>https://en.wikipedia.org/wiki/Second-_and_third-class_facilities_on_the_Titanic</a:t>
            </a:r>
          </a:p>
        </p:txBody>
      </p:sp>
      <p:sp>
        <p:nvSpPr>
          <p:cNvPr id="4" name="Slide Number Placeholder 3"/>
          <p:cNvSpPr>
            <a:spLocks noGrp="1"/>
          </p:cNvSpPr>
          <p:nvPr>
            <p:ph type="sldNum" sz="quarter" idx="5"/>
          </p:nvPr>
        </p:nvSpPr>
        <p:spPr/>
        <p:txBody>
          <a:bodyPr/>
          <a:lstStyle/>
          <a:p>
            <a:fld id="{095E3D7F-BFB5-9B4F-82DD-03E32F37C79F}" type="slidenum">
              <a:rPr lang="en-US" smtClean="0"/>
              <a:t>26</a:t>
            </a:fld>
            <a:endParaRPr lang="en-US" dirty="0"/>
          </a:p>
        </p:txBody>
      </p:sp>
    </p:spTree>
    <p:extLst>
      <p:ext uri="{BB962C8B-B14F-4D97-AF65-F5344CB8AC3E}">
        <p14:creationId xmlns:p14="http://schemas.microsoft.com/office/powerpoint/2010/main" val="355507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https://en.wikipedia.org/wiki/Second-_and_third-class_facilities_on_the_Titanic</a:t>
            </a:r>
          </a:p>
          <a:p>
            <a:endParaRPr lang="en-US" dirty="0"/>
          </a:p>
          <a:p>
            <a:endParaRPr lang="en-US" dirty="0"/>
          </a:p>
          <a:p>
            <a:r>
              <a:rPr lang="en-US" dirty="0"/>
              <a:t>2. https://upload.wikimedia.org/wikipedia/commons/3/33/2nd-Class_Library_on_the_RMS_Olympic.jpg</a:t>
            </a:r>
          </a:p>
        </p:txBody>
      </p:sp>
      <p:sp>
        <p:nvSpPr>
          <p:cNvPr id="4" name="Slide Number Placeholder 3"/>
          <p:cNvSpPr>
            <a:spLocks noGrp="1"/>
          </p:cNvSpPr>
          <p:nvPr>
            <p:ph type="sldNum" sz="quarter" idx="5"/>
          </p:nvPr>
        </p:nvSpPr>
        <p:spPr/>
        <p:txBody>
          <a:bodyPr/>
          <a:lstStyle/>
          <a:p>
            <a:fld id="{095E3D7F-BFB5-9B4F-82DD-03E32F37C79F}" type="slidenum">
              <a:rPr lang="en-US" smtClean="0"/>
              <a:t>27</a:t>
            </a:fld>
            <a:endParaRPr lang="en-US" dirty="0"/>
          </a:p>
        </p:txBody>
      </p:sp>
    </p:spTree>
    <p:extLst>
      <p:ext uri="{BB962C8B-B14F-4D97-AF65-F5344CB8AC3E}">
        <p14:creationId xmlns:p14="http://schemas.microsoft.com/office/powerpoint/2010/main" val="237743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https://www.lovefood.com/gallerylist/69139/the-titanics-incredible-menu-revealed-for-every-class</a:t>
            </a:r>
          </a:p>
        </p:txBody>
      </p:sp>
      <p:sp>
        <p:nvSpPr>
          <p:cNvPr id="4" name="Slide Number Placeholder 3"/>
          <p:cNvSpPr>
            <a:spLocks noGrp="1"/>
          </p:cNvSpPr>
          <p:nvPr>
            <p:ph type="sldNum" sz="quarter" idx="5"/>
          </p:nvPr>
        </p:nvSpPr>
        <p:spPr/>
        <p:txBody>
          <a:bodyPr/>
          <a:lstStyle/>
          <a:p>
            <a:fld id="{095E3D7F-BFB5-9B4F-82DD-03E32F37C79F}" type="slidenum">
              <a:rPr lang="en-US" smtClean="0"/>
              <a:t>28</a:t>
            </a:fld>
            <a:endParaRPr lang="en-US" dirty="0"/>
          </a:p>
        </p:txBody>
      </p:sp>
    </p:spTree>
    <p:extLst>
      <p:ext uri="{BB962C8B-B14F-4D97-AF65-F5344CB8AC3E}">
        <p14:creationId xmlns:p14="http://schemas.microsoft.com/office/powerpoint/2010/main" val="113628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http://www.titanicuniverse.com/wp-content/uploads/2018/01/thirdclass.jpg</a:t>
            </a:r>
          </a:p>
        </p:txBody>
      </p:sp>
      <p:sp>
        <p:nvSpPr>
          <p:cNvPr id="4" name="Slide Number Placeholder 3"/>
          <p:cNvSpPr>
            <a:spLocks noGrp="1"/>
          </p:cNvSpPr>
          <p:nvPr>
            <p:ph type="sldNum" sz="quarter" idx="5"/>
          </p:nvPr>
        </p:nvSpPr>
        <p:spPr/>
        <p:txBody>
          <a:bodyPr/>
          <a:lstStyle/>
          <a:p>
            <a:fld id="{095E3D7F-BFB5-9B4F-82DD-03E32F37C79F}" type="slidenum">
              <a:rPr lang="en-US" smtClean="0"/>
              <a:t>29</a:t>
            </a:fld>
            <a:endParaRPr lang="en-US" dirty="0"/>
          </a:p>
        </p:txBody>
      </p:sp>
    </p:spTree>
    <p:extLst>
      <p:ext uri="{BB962C8B-B14F-4D97-AF65-F5344CB8AC3E}">
        <p14:creationId xmlns:p14="http://schemas.microsoft.com/office/powerpoint/2010/main" val="281174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https://en.wikipedia.org/wiki/Sinking_of_the_Titanic#/media/File:Titanic_signal.jpg</a:t>
            </a:r>
          </a:p>
          <a:p>
            <a:pPr marL="228600" indent="-228600">
              <a:buAutoNum type="arabicPeriod"/>
            </a:pPr>
            <a:endParaRPr lang="en-US" dirty="0"/>
          </a:p>
          <a:p>
            <a:pPr marL="228600" indent="-228600">
              <a:buAutoNum type="arabicPeriod"/>
            </a:pPr>
            <a:r>
              <a:rPr lang="en-AU" dirty="0">
                <a:hlinkClick r:id="rId3"/>
              </a:rPr>
              <a:t>https://www.google.com/search?q=iceberg&amp;rlz=1C5CHFA_enAU906AU906&amp;sxsrf=ALeKk01Er5Zf0R8M1C7jpxAKfvwNo8YQDA:1601008361261&amp;tbm=isch&amp;source=iu&amp;ictx=1&amp;fir=Z4jkPQP_dcf0jM%252Cb6A5NHT2e59Y_M%252C%252Fm%252F012mqx&amp;vet=1&amp;usg=AI4_-kSMg-Fg8JTUJ8G_cXcRJC888p0nvQ&amp;sa=X&amp;ved=2ahUKEwiU2J71vIPsAhUJzTgGHZGJDoMQ_B16BAgHEAM#imgrc=Z4jkPQP_dcf0jM</a:t>
            </a:r>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30</a:t>
            </a:fld>
            <a:endParaRPr lang="en-US" dirty="0"/>
          </a:p>
        </p:txBody>
      </p:sp>
    </p:spTree>
    <p:extLst>
      <p:ext uri="{BB962C8B-B14F-4D97-AF65-F5344CB8AC3E}">
        <p14:creationId xmlns:p14="http://schemas.microsoft.com/office/powerpoint/2010/main" val="1168579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https://www.deviantart.com/filipeps/art/Titanic-190912742</a:t>
            </a:r>
          </a:p>
        </p:txBody>
      </p:sp>
      <p:sp>
        <p:nvSpPr>
          <p:cNvPr id="4" name="Slide Number Placeholder 3"/>
          <p:cNvSpPr>
            <a:spLocks noGrp="1"/>
          </p:cNvSpPr>
          <p:nvPr>
            <p:ph type="sldNum" sz="quarter" idx="5"/>
          </p:nvPr>
        </p:nvSpPr>
        <p:spPr/>
        <p:txBody>
          <a:bodyPr/>
          <a:lstStyle/>
          <a:p>
            <a:fld id="{095E3D7F-BFB5-9B4F-82DD-03E32F37C79F}" type="slidenum">
              <a:rPr lang="en-US" smtClean="0"/>
              <a:t>31</a:t>
            </a:fld>
            <a:endParaRPr lang="en-US" dirty="0"/>
          </a:p>
        </p:txBody>
      </p:sp>
    </p:spTree>
    <p:extLst>
      <p:ext uri="{BB962C8B-B14F-4D97-AF65-F5344CB8AC3E}">
        <p14:creationId xmlns:p14="http://schemas.microsoft.com/office/powerpoint/2010/main" val="3940553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Picture: The National Archives/Heritage-Images/Imagestate</a:t>
            </a:r>
          </a:p>
          <a:p>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32</a:t>
            </a:fld>
            <a:endParaRPr lang="en-US" dirty="0"/>
          </a:p>
        </p:txBody>
      </p:sp>
    </p:spTree>
    <p:extLst>
      <p:ext uri="{BB962C8B-B14F-4D97-AF65-F5344CB8AC3E}">
        <p14:creationId xmlns:p14="http://schemas.microsoft.com/office/powerpoint/2010/main" val="3161333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http://alookthrutime.com/carpathia-arrives-titanic-survivors-are-rescued/</a:t>
            </a:r>
          </a:p>
        </p:txBody>
      </p:sp>
      <p:sp>
        <p:nvSpPr>
          <p:cNvPr id="4" name="Slide Number Placeholder 3"/>
          <p:cNvSpPr>
            <a:spLocks noGrp="1"/>
          </p:cNvSpPr>
          <p:nvPr>
            <p:ph type="sldNum" sz="quarter" idx="5"/>
          </p:nvPr>
        </p:nvSpPr>
        <p:spPr/>
        <p:txBody>
          <a:bodyPr/>
          <a:lstStyle/>
          <a:p>
            <a:fld id="{095E3D7F-BFB5-9B4F-82DD-03E32F37C79F}" type="slidenum">
              <a:rPr lang="en-US" smtClean="0"/>
              <a:t>33</a:t>
            </a:fld>
            <a:endParaRPr lang="en-US" dirty="0"/>
          </a:p>
        </p:txBody>
      </p:sp>
    </p:spTree>
    <p:extLst>
      <p:ext uri="{BB962C8B-B14F-4D97-AF65-F5344CB8AC3E}">
        <p14:creationId xmlns:p14="http://schemas.microsoft.com/office/powerpoint/2010/main" val="265265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https://en.wikipedia.org/wiki/Sinking_of_the_Titanic#/media/File:Titanic_signal.jpg</a:t>
            </a:r>
          </a:p>
        </p:txBody>
      </p:sp>
      <p:sp>
        <p:nvSpPr>
          <p:cNvPr id="4" name="Slide Number Placeholder 3"/>
          <p:cNvSpPr>
            <a:spLocks noGrp="1"/>
          </p:cNvSpPr>
          <p:nvPr>
            <p:ph type="sldNum" sz="quarter" idx="5"/>
          </p:nvPr>
        </p:nvSpPr>
        <p:spPr/>
        <p:txBody>
          <a:bodyPr/>
          <a:lstStyle/>
          <a:p>
            <a:fld id="{095E3D7F-BFB5-9B4F-82DD-03E32F37C79F}" type="slidenum">
              <a:rPr lang="en-US" smtClean="0"/>
              <a:t>34</a:t>
            </a:fld>
            <a:endParaRPr lang="en-US" dirty="0"/>
          </a:p>
        </p:txBody>
      </p:sp>
    </p:spTree>
    <p:extLst>
      <p:ext uri="{BB962C8B-B14F-4D97-AF65-F5344CB8AC3E}">
        <p14:creationId xmlns:p14="http://schemas.microsoft.com/office/powerpoint/2010/main" val="329133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Photo supplied by the author</a:t>
            </a:r>
          </a:p>
          <a:p>
            <a:pPr marL="228600" indent="-228600">
              <a:buAutoNum type="arabicPeriod"/>
            </a:pPr>
            <a:endParaRPr lang="en-US" dirty="0"/>
          </a:p>
          <a:p>
            <a:pPr marL="228600" indent="-228600">
              <a:buAutoNum type="arabicPeriod"/>
            </a:pPr>
            <a:r>
              <a:rPr lang="en-US" dirty="0"/>
              <a:t>Photo supplied by the author</a:t>
            </a:r>
          </a:p>
        </p:txBody>
      </p:sp>
      <p:sp>
        <p:nvSpPr>
          <p:cNvPr id="4" name="Slide Number Placeholder 3"/>
          <p:cNvSpPr>
            <a:spLocks noGrp="1"/>
          </p:cNvSpPr>
          <p:nvPr>
            <p:ph type="sldNum" sz="quarter" idx="5"/>
          </p:nvPr>
        </p:nvSpPr>
        <p:spPr/>
        <p:txBody>
          <a:bodyPr/>
          <a:lstStyle/>
          <a:p>
            <a:fld id="{095E3D7F-BFB5-9B4F-82DD-03E32F37C79F}" type="slidenum">
              <a:rPr lang="en-US" smtClean="0"/>
              <a:t>6</a:t>
            </a:fld>
            <a:endParaRPr lang="en-US" dirty="0"/>
          </a:p>
        </p:txBody>
      </p:sp>
    </p:spTree>
    <p:extLst>
      <p:ext uri="{BB962C8B-B14F-4D97-AF65-F5344CB8AC3E}">
        <p14:creationId xmlns:p14="http://schemas.microsoft.com/office/powerpoint/2010/main" val="1566809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https://en.wikipedia.org/wiki/Titanic#Building_and_preparing_the_ship</a:t>
            </a:r>
            <a:endParaRPr lang="en-US" dirty="0"/>
          </a:p>
        </p:txBody>
      </p:sp>
      <p:sp>
        <p:nvSpPr>
          <p:cNvPr id="4" name="Slide Number Placeholder 3"/>
          <p:cNvSpPr>
            <a:spLocks noGrp="1"/>
          </p:cNvSpPr>
          <p:nvPr>
            <p:ph type="sldNum" sz="quarter" idx="5"/>
          </p:nvPr>
        </p:nvSpPr>
        <p:spPr/>
        <p:txBody>
          <a:bodyPr/>
          <a:lstStyle/>
          <a:p>
            <a:fld id="{095E3D7F-BFB5-9B4F-82DD-03E32F37C79F}" type="slidenum">
              <a:rPr lang="en-US" smtClean="0"/>
              <a:t>38</a:t>
            </a:fld>
            <a:endParaRPr lang="en-US" dirty="0"/>
          </a:p>
        </p:txBody>
      </p:sp>
    </p:spTree>
    <p:extLst>
      <p:ext uri="{BB962C8B-B14F-4D97-AF65-F5344CB8AC3E}">
        <p14:creationId xmlns:p14="http://schemas.microsoft.com/office/powerpoint/2010/main" val="1259314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https://www.buzz.ie/news/titanic-belfast-to-reopen-from-tomorrow-onwards-381406</a:t>
            </a:r>
          </a:p>
        </p:txBody>
      </p:sp>
      <p:sp>
        <p:nvSpPr>
          <p:cNvPr id="4" name="Slide Number Placeholder 3"/>
          <p:cNvSpPr>
            <a:spLocks noGrp="1"/>
          </p:cNvSpPr>
          <p:nvPr>
            <p:ph type="sldNum" sz="quarter" idx="5"/>
          </p:nvPr>
        </p:nvSpPr>
        <p:spPr/>
        <p:txBody>
          <a:bodyPr/>
          <a:lstStyle/>
          <a:p>
            <a:fld id="{095E3D7F-BFB5-9B4F-82DD-03E32F37C79F}" type="slidenum">
              <a:rPr lang="en-US" smtClean="0"/>
              <a:t>39</a:t>
            </a:fld>
            <a:endParaRPr lang="en-US" dirty="0"/>
          </a:p>
        </p:txBody>
      </p:sp>
    </p:spTree>
    <p:extLst>
      <p:ext uri="{BB962C8B-B14F-4D97-AF65-F5344CB8AC3E}">
        <p14:creationId xmlns:p14="http://schemas.microsoft.com/office/powerpoint/2010/main" val="2029076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https://www.buzz.ie/news/titanic-belfast-to-reopen-from-tomorrow-onwards-381406</a:t>
            </a:r>
          </a:p>
        </p:txBody>
      </p:sp>
      <p:sp>
        <p:nvSpPr>
          <p:cNvPr id="4" name="Slide Number Placeholder 3"/>
          <p:cNvSpPr>
            <a:spLocks noGrp="1"/>
          </p:cNvSpPr>
          <p:nvPr>
            <p:ph type="sldNum" sz="quarter" idx="5"/>
          </p:nvPr>
        </p:nvSpPr>
        <p:spPr/>
        <p:txBody>
          <a:bodyPr/>
          <a:lstStyle/>
          <a:p>
            <a:fld id="{095E3D7F-BFB5-9B4F-82DD-03E32F37C79F}" type="slidenum">
              <a:rPr lang="en-US" smtClean="0"/>
              <a:t>40</a:t>
            </a:fld>
            <a:endParaRPr lang="en-US" dirty="0"/>
          </a:p>
        </p:txBody>
      </p:sp>
    </p:spTree>
    <p:extLst>
      <p:ext uri="{BB962C8B-B14F-4D97-AF65-F5344CB8AC3E}">
        <p14:creationId xmlns:p14="http://schemas.microsoft.com/office/powerpoint/2010/main" val="249489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https://www.deviantart.com/cjca915/art/RMS-Olympic-244113154</a:t>
            </a:r>
          </a:p>
        </p:txBody>
      </p:sp>
      <p:sp>
        <p:nvSpPr>
          <p:cNvPr id="4" name="Slide Number Placeholder 3"/>
          <p:cNvSpPr>
            <a:spLocks noGrp="1"/>
          </p:cNvSpPr>
          <p:nvPr>
            <p:ph type="sldNum" sz="quarter" idx="5"/>
          </p:nvPr>
        </p:nvSpPr>
        <p:spPr/>
        <p:txBody>
          <a:bodyPr/>
          <a:lstStyle/>
          <a:p>
            <a:fld id="{095E3D7F-BFB5-9B4F-82DD-03E32F37C79F}" type="slidenum">
              <a:rPr lang="en-US" smtClean="0"/>
              <a:t>7</a:t>
            </a:fld>
            <a:endParaRPr lang="en-US" dirty="0"/>
          </a:p>
        </p:txBody>
      </p:sp>
    </p:spTree>
    <p:extLst>
      <p:ext uri="{BB962C8B-B14F-4D97-AF65-F5344CB8AC3E}">
        <p14:creationId xmlns:p14="http://schemas.microsoft.com/office/powerpoint/2010/main" val="93058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https://www.thevintagenews.com/2018/02/25/titanic-2/</a:t>
            </a:r>
          </a:p>
          <a:p>
            <a:pPr marL="228600" indent="-228600">
              <a:buAutoNum type="arabicPeriod"/>
            </a:pPr>
            <a:endParaRPr lang="en-US" dirty="0"/>
          </a:p>
          <a:p>
            <a:pPr marL="228600" indent="-228600">
              <a:buAutoNum type="arabicPeriod"/>
            </a:pPr>
            <a:r>
              <a:rPr lang="en-US" dirty="0"/>
              <a:t>https://www.thevintagenews.com/2018/02/25/titanic-2/</a:t>
            </a:r>
          </a:p>
        </p:txBody>
      </p:sp>
      <p:sp>
        <p:nvSpPr>
          <p:cNvPr id="4" name="Slide Number Placeholder 3"/>
          <p:cNvSpPr>
            <a:spLocks noGrp="1"/>
          </p:cNvSpPr>
          <p:nvPr>
            <p:ph type="sldNum" sz="quarter" idx="5"/>
          </p:nvPr>
        </p:nvSpPr>
        <p:spPr/>
        <p:txBody>
          <a:bodyPr/>
          <a:lstStyle/>
          <a:p>
            <a:fld id="{095E3D7F-BFB5-9B4F-82DD-03E32F37C79F}" type="slidenum">
              <a:rPr lang="en-US" smtClean="0"/>
              <a:t>8</a:t>
            </a:fld>
            <a:endParaRPr lang="en-US" dirty="0"/>
          </a:p>
        </p:txBody>
      </p:sp>
    </p:spTree>
    <p:extLst>
      <p:ext uri="{BB962C8B-B14F-4D97-AF65-F5344CB8AC3E}">
        <p14:creationId xmlns:p14="http://schemas.microsoft.com/office/powerpoint/2010/main" val="112577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https://www.theactivetimes.com/adventure/titanic-20-differences-between-movie-and-real-story/slide-17</a:t>
            </a:r>
          </a:p>
        </p:txBody>
      </p:sp>
      <p:sp>
        <p:nvSpPr>
          <p:cNvPr id="4" name="Slide Number Placeholder 3"/>
          <p:cNvSpPr>
            <a:spLocks noGrp="1"/>
          </p:cNvSpPr>
          <p:nvPr>
            <p:ph type="sldNum" sz="quarter" idx="5"/>
          </p:nvPr>
        </p:nvSpPr>
        <p:spPr/>
        <p:txBody>
          <a:bodyPr/>
          <a:lstStyle/>
          <a:p>
            <a:fld id="{095E3D7F-BFB5-9B4F-82DD-03E32F37C79F}" type="slidenum">
              <a:rPr lang="en-US" smtClean="0"/>
              <a:t>9</a:t>
            </a:fld>
            <a:endParaRPr lang="en-US" dirty="0"/>
          </a:p>
        </p:txBody>
      </p:sp>
    </p:spTree>
    <p:extLst>
      <p:ext uri="{BB962C8B-B14F-4D97-AF65-F5344CB8AC3E}">
        <p14:creationId xmlns:p14="http://schemas.microsoft.com/office/powerpoint/2010/main" val="243408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https://www.ultimatetitanic.com/construction</a:t>
            </a:r>
          </a:p>
        </p:txBody>
      </p:sp>
      <p:sp>
        <p:nvSpPr>
          <p:cNvPr id="4" name="Slide Number Placeholder 3"/>
          <p:cNvSpPr>
            <a:spLocks noGrp="1"/>
          </p:cNvSpPr>
          <p:nvPr>
            <p:ph type="sldNum" sz="quarter" idx="5"/>
          </p:nvPr>
        </p:nvSpPr>
        <p:spPr/>
        <p:txBody>
          <a:bodyPr/>
          <a:lstStyle/>
          <a:p>
            <a:fld id="{095E3D7F-BFB5-9B4F-82DD-03E32F37C79F}" type="slidenum">
              <a:rPr lang="en-US" smtClean="0"/>
              <a:t>10</a:t>
            </a:fld>
            <a:endParaRPr lang="en-US" dirty="0"/>
          </a:p>
        </p:txBody>
      </p:sp>
    </p:spTree>
    <p:extLst>
      <p:ext uri="{BB962C8B-B14F-4D97-AF65-F5344CB8AC3E}">
        <p14:creationId xmlns:p14="http://schemas.microsoft.com/office/powerpoint/2010/main" val="149562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https://en.wikipedia.org/wiki/Titanic#/media/File:RMS_Titanic_3.jpg</a:t>
            </a:r>
          </a:p>
        </p:txBody>
      </p:sp>
      <p:sp>
        <p:nvSpPr>
          <p:cNvPr id="4" name="Slide Number Placeholder 3"/>
          <p:cNvSpPr>
            <a:spLocks noGrp="1"/>
          </p:cNvSpPr>
          <p:nvPr>
            <p:ph type="sldNum" sz="quarter" idx="5"/>
          </p:nvPr>
        </p:nvSpPr>
        <p:spPr/>
        <p:txBody>
          <a:bodyPr/>
          <a:lstStyle/>
          <a:p>
            <a:fld id="{095E3D7F-BFB5-9B4F-82DD-03E32F37C79F}" type="slidenum">
              <a:rPr lang="en-US" smtClean="0"/>
              <a:t>12</a:t>
            </a:fld>
            <a:endParaRPr lang="en-US" dirty="0"/>
          </a:p>
        </p:txBody>
      </p:sp>
    </p:spTree>
    <p:extLst>
      <p:ext uri="{BB962C8B-B14F-4D97-AF65-F5344CB8AC3E}">
        <p14:creationId xmlns:p14="http://schemas.microsoft.com/office/powerpoint/2010/main" val="364076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https://en.wikipedia.org/wiki/Titanic#/media/File:RMS_Titanic_2.jpg</a:t>
            </a:r>
          </a:p>
        </p:txBody>
      </p:sp>
      <p:sp>
        <p:nvSpPr>
          <p:cNvPr id="4" name="Slide Number Placeholder 3"/>
          <p:cNvSpPr>
            <a:spLocks noGrp="1"/>
          </p:cNvSpPr>
          <p:nvPr>
            <p:ph type="sldNum" sz="quarter" idx="5"/>
          </p:nvPr>
        </p:nvSpPr>
        <p:spPr/>
        <p:txBody>
          <a:bodyPr/>
          <a:lstStyle/>
          <a:p>
            <a:fld id="{095E3D7F-BFB5-9B4F-82DD-03E32F37C79F}" type="slidenum">
              <a:rPr lang="en-US" smtClean="0"/>
              <a:t>13</a:t>
            </a:fld>
            <a:endParaRPr lang="en-US" dirty="0"/>
          </a:p>
        </p:txBody>
      </p:sp>
    </p:spTree>
    <p:extLst>
      <p:ext uri="{BB962C8B-B14F-4D97-AF65-F5344CB8AC3E}">
        <p14:creationId xmlns:p14="http://schemas.microsoft.com/office/powerpoint/2010/main" val="256828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CC86-CC23-3642-8518-0EA37969BB0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98CF99-190B-AC4A-8506-A6E0683F4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686690-DD77-FB4C-A485-73B4175FDBDF}"/>
              </a:ext>
            </a:extLst>
          </p:cNvPr>
          <p:cNvSpPr>
            <a:spLocks noGrp="1"/>
          </p:cNvSpPr>
          <p:nvPr>
            <p:ph type="dt" sz="half" idx="10"/>
          </p:nvPr>
        </p:nvSpPr>
        <p:spPr/>
        <p:txBody>
          <a:bodyPr/>
          <a:lstStyle/>
          <a:p>
            <a:fld id="{DFD64835-A132-4717-9483-1D03477A52E1}" type="datetime1">
              <a:rPr lang="en-US" smtClean="0"/>
              <a:t>10/14/20</a:t>
            </a:fld>
            <a:endParaRPr lang="en-US" dirty="0"/>
          </a:p>
        </p:txBody>
      </p:sp>
      <p:sp>
        <p:nvSpPr>
          <p:cNvPr id="5" name="Footer Placeholder 4">
            <a:extLst>
              <a:ext uri="{FF2B5EF4-FFF2-40B4-BE49-F238E27FC236}">
                <a16:creationId xmlns:a16="http://schemas.microsoft.com/office/drawing/2014/main" id="{BD192F4F-AFCA-6642-BE47-1E57357A97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700DF8-4296-774D-866A-491A0091E19F}"/>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106674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5735-067E-E34C-9131-CE9077D26DC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BA2962-7FFC-D944-95B3-2432799303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F2F188-C96F-9A46-B4CD-7951136C1C27}"/>
              </a:ext>
            </a:extLst>
          </p:cNvPr>
          <p:cNvSpPr>
            <a:spLocks noGrp="1"/>
          </p:cNvSpPr>
          <p:nvPr>
            <p:ph type="dt" sz="half" idx="10"/>
          </p:nvPr>
        </p:nvSpPr>
        <p:spPr/>
        <p:txBody>
          <a:bodyPr/>
          <a:lstStyle/>
          <a:p>
            <a:fld id="{483A537E-AE89-418A-B3F0-E841B3D1C3F5}" type="datetime1">
              <a:rPr lang="en-US" smtClean="0"/>
              <a:t>10/14/20</a:t>
            </a:fld>
            <a:endParaRPr lang="en-US" dirty="0"/>
          </a:p>
        </p:txBody>
      </p:sp>
      <p:sp>
        <p:nvSpPr>
          <p:cNvPr id="5" name="Footer Placeholder 4">
            <a:extLst>
              <a:ext uri="{FF2B5EF4-FFF2-40B4-BE49-F238E27FC236}">
                <a16:creationId xmlns:a16="http://schemas.microsoft.com/office/drawing/2014/main" id="{05E96A4C-10ED-5240-8F97-13C008C51F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6ED7C3-49AF-8B46-85C0-F8B7EB569B14}"/>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316950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6FECE-4763-D649-9997-6B8DFA2CDB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5503CA-4B36-C045-92D2-3D375B4BA2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48BE27-B398-8447-9D1F-DB9C69A837CC}"/>
              </a:ext>
            </a:extLst>
          </p:cNvPr>
          <p:cNvSpPr>
            <a:spLocks noGrp="1"/>
          </p:cNvSpPr>
          <p:nvPr>
            <p:ph type="dt" sz="half" idx="10"/>
          </p:nvPr>
        </p:nvSpPr>
        <p:spPr/>
        <p:txBody>
          <a:bodyPr/>
          <a:lstStyle/>
          <a:p>
            <a:fld id="{BE0F386D-86E9-47B5-BBA7-647B43A7E092}" type="datetime1">
              <a:rPr lang="en-US" smtClean="0"/>
              <a:t>10/14/20</a:t>
            </a:fld>
            <a:endParaRPr lang="en-US" dirty="0"/>
          </a:p>
        </p:txBody>
      </p:sp>
      <p:sp>
        <p:nvSpPr>
          <p:cNvPr id="5" name="Footer Placeholder 4">
            <a:extLst>
              <a:ext uri="{FF2B5EF4-FFF2-40B4-BE49-F238E27FC236}">
                <a16:creationId xmlns:a16="http://schemas.microsoft.com/office/drawing/2014/main" id="{5D1B0229-5021-E34C-87D8-6B50169822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D2A5F2-C3B6-FF40-AEF0-F6E3AD362A30}"/>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15965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4068-4FF7-6B43-AEB0-B1799B6A9E8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4CE7BA-0781-C943-9D92-EC392930F4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6486E5-2242-054A-9DCC-8381497B79CB}"/>
              </a:ext>
            </a:extLst>
          </p:cNvPr>
          <p:cNvSpPr>
            <a:spLocks noGrp="1"/>
          </p:cNvSpPr>
          <p:nvPr>
            <p:ph type="dt" sz="half" idx="10"/>
          </p:nvPr>
        </p:nvSpPr>
        <p:spPr/>
        <p:txBody>
          <a:bodyPr/>
          <a:lstStyle/>
          <a:p>
            <a:fld id="{ADE9A780-019A-4E7D-B743-497E489DE02C}" type="datetime1">
              <a:rPr lang="en-US" smtClean="0"/>
              <a:t>10/14/20</a:t>
            </a:fld>
            <a:endParaRPr lang="en-US" dirty="0"/>
          </a:p>
        </p:txBody>
      </p:sp>
      <p:sp>
        <p:nvSpPr>
          <p:cNvPr id="5" name="Footer Placeholder 4">
            <a:extLst>
              <a:ext uri="{FF2B5EF4-FFF2-40B4-BE49-F238E27FC236}">
                <a16:creationId xmlns:a16="http://schemas.microsoft.com/office/drawing/2014/main" id="{CBCB9797-2289-5F4B-9417-E243533123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BE39B4-1E14-0E41-B6F2-7FEB35615BCE}"/>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336379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E132-FBEE-FF49-A514-F7AD8D9E8A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F40BB62-3F80-8C49-9918-D95598E136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956C3A-2755-2F40-8E50-4C8CDC2B196F}"/>
              </a:ext>
            </a:extLst>
          </p:cNvPr>
          <p:cNvSpPr>
            <a:spLocks noGrp="1"/>
          </p:cNvSpPr>
          <p:nvPr>
            <p:ph type="dt" sz="half" idx="10"/>
          </p:nvPr>
        </p:nvSpPr>
        <p:spPr/>
        <p:txBody>
          <a:bodyPr/>
          <a:lstStyle/>
          <a:p>
            <a:fld id="{2FA41932-ED36-43F1-B46F-28BC19DA0536}" type="datetime1">
              <a:rPr lang="en-US" smtClean="0"/>
              <a:t>10/14/20</a:t>
            </a:fld>
            <a:endParaRPr lang="en-US" dirty="0"/>
          </a:p>
        </p:txBody>
      </p:sp>
      <p:sp>
        <p:nvSpPr>
          <p:cNvPr id="5" name="Footer Placeholder 4">
            <a:extLst>
              <a:ext uri="{FF2B5EF4-FFF2-40B4-BE49-F238E27FC236}">
                <a16:creationId xmlns:a16="http://schemas.microsoft.com/office/drawing/2014/main" id="{8FFDC314-76C1-FF4F-9981-48A018EC80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00932F-9731-CB4F-A894-3FB8C2181243}"/>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55874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00B1-9F36-494B-8AB2-F48F72E2DF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4DDF34-DB5A-1848-9DB8-A50B7286F3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552E17-B12D-414E-912B-6D81029198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7F0AD0B-195D-6747-BB77-35F0C6162C97}"/>
              </a:ext>
            </a:extLst>
          </p:cNvPr>
          <p:cNvSpPr>
            <a:spLocks noGrp="1"/>
          </p:cNvSpPr>
          <p:nvPr>
            <p:ph type="dt" sz="half" idx="10"/>
          </p:nvPr>
        </p:nvSpPr>
        <p:spPr/>
        <p:txBody>
          <a:bodyPr/>
          <a:lstStyle/>
          <a:p>
            <a:fld id="{F31765EF-D873-451E-8097-C3F1CAB83829}" type="datetime1">
              <a:rPr lang="en-US" smtClean="0"/>
              <a:t>10/14/20</a:t>
            </a:fld>
            <a:endParaRPr lang="en-US" dirty="0"/>
          </a:p>
        </p:txBody>
      </p:sp>
      <p:sp>
        <p:nvSpPr>
          <p:cNvPr id="6" name="Footer Placeholder 5">
            <a:extLst>
              <a:ext uri="{FF2B5EF4-FFF2-40B4-BE49-F238E27FC236}">
                <a16:creationId xmlns:a16="http://schemas.microsoft.com/office/drawing/2014/main" id="{39DE7A26-A3C2-8E4A-B74C-7F70DB026D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AE89B1-6F15-0A40-AA63-BBB983F33B54}"/>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287919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7D89-40CD-F44A-8F3F-8407A7A5F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7982D8-0049-5D4C-AFB5-F260AD98C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85D1F2-F2AA-C747-B71C-248CFDDF79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3C0102-1A28-BC4C-BC28-12A4EC34C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83F35E-628C-B44F-A9C2-AB280C0AE2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77A628-8681-4241-A3A4-47572F4CA3FC}"/>
              </a:ext>
            </a:extLst>
          </p:cNvPr>
          <p:cNvSpPr>
            <a:spLocks noGrp="1"/>
          </p:cNvSpPr>
          <p:nvPr>
            <p:ph type="dt" sz="half" idx="10"/>
          </p:nvPr>
        </p:nvSpPr>
        <p:spPr/>
        <p:txBody>
          <a:bodyPr/>
          <a:lstStyle/>
          <a:p>
            <a:fld id="{D7687105-31B5-448C-BBF0-8409A7038B4D}" type="datetime1">
              <a:rPr lang="en-US" smtClean="0"/>
              <a:t>10/14/20</a:t>
            </a:fld>
            <a:endParaRPr lang="en-US" dirty="0"/>
          </a:p>
        </p:txBody>
      </p:sp>
      <p:sp>
        <p:nvSpPr>
          <p:cNvPr id="8" name="Footer Placeholder 7">
            <a:extLst>
              <a:ext uri="{FF2B5EF4-FFF2-40B4-BE49-F238E27FC236}">
                <a16:creationId xmlns:a16="http://schemas.microsoft.com/office/drawing/2014/main" id="{EB6E8834-FA49-B540-86C6-E16EC1375E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1F92D75-F49C-AD4E-8E13-B8753DB74122}"/>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404418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D32F-A275-004A-A5BF-72AA232AA4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E73EF7-5398-3347-B41B-9335EF2A5F41}"/>
              </a:ext>
            </a:extLst>
          </p:cNvPr>
          <p:cNvSpPr>
            <a:spLocks noGrp="1"/>
          </p:cNvSpPr>
          <p:nvPr>
            <p:ph type="dt" sz="half" idx="10"/>
          </p:nvPr>
        </p:nvSpPr>
        <p:spPr/>
        <p:txBody>
          <a:bodyPr/>
          <a:lstStyle/>
          <a:p>
            <a:fld id="{C1DC233E-DC34-4FA2-8FAD-6AE401588125}" type="datetime1">
              <a:rPr lang="en-US" smtClean="0"/>
              <a:t>10/14/20</a:t>
            </a:fld>
            <a:endParaRPr lang="en-US" dirty="0"/>
          </a:p>
        </p:txBody>
      </p:sp>
      <p:sp>
        <p:nvSpPr>
          <p:cNvPr id="4" name="Footer Placeholder 3">
            <a:extLst>
              <a:ext uri="{FF2B5EF4-FFF2-40B4-BE49-F238E27FC236}">
                <a16:creationId xmlns:a16="http://schemas.microsoft.com/office/drawing/2014/main" id="{760DB04A-9240-744B-B079-26B78AFEAC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E88DBE-7ACF-6845-996A-C6ABBBAC2B8A}"/>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353261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63244-5F0F-954C-B9B8-619ABCED3A23}"/>
              </a:ext>
            </a:extLst>
          </p:cNvPr>
          <p:cNvSpPr>
            <a:spLocks noGrp="1"/>
          </p:cNvSpPr>
          <p:nvPr>
            <p:ph type="dt" sz="half" idx="10"/>
          </p:nvPr>
        </p:nvSpPr>
        <p:spPr/>
        <p:txBody>
          <a:bodyPr/>
          <a:lstStyle/>
          <a:p>
            <a:fld id="{AEF92411-7036-436D-B840-33320225526E}" type="datetime1">
              <a:rPr lang="en-US" smtClean="0"/>
              <a:t>10/14/20</a:t>
            </a:fld>
            <a:endParaRPr lang="en-US" dirty="0"/>
          </a:p>
        </p:txBody>
      </p:sp>
      <p:sp>
        <p:nvSpPr>
          <p:cNvPr id="3" name="Footer Placeholder 2">
            <a:extLst>
              <a:ext uri="{FF2B5EF4-FFF2-40B4-BE49-F238E27FC236}">
                <a16:creationId xmlns:a16="http://schemas.microsoft.com/office/drawing/2014/main" id="{89288F96-769E-0341-8819-36BBF7781F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A9620E-CD8F-A34D-8C86-BF791D615CA3}"/>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21203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1BAE-7CF8-B149-A574-79587816A9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E49CEE-C5E4-F247-81F1-BDB742B64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5B87CB-2F97-8B4A-8C4A-303B45855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E8321D-1104-5C44-8A5D-DBFD811C8741}"/>
              </a:ext>
            </a:extLst>
          </p:cNvPr>
          <p:cNvSpPr>
            <a:spLocks noGrp="1"/>
          </p:cNvSpPr>
          <p:nvPr>
            <p:ph type="dt" sz="half" idx="10"/>
          </p:nvPr>
        </p:nvSpPr>
        <p:spPr/>
        <p:txBody>
          <a:bodyPr/>
          <a:lstStyle/>
          <a:p>
            <a:fld id="{55972B2E-DD4E-4A40-9F6F-0C7FE081FB3E}" type="datetime1">
              <a:rPr lang="en-US" smtClean="0"/>
              <a:t>10/14/20</a:t>
            </a:fld>
            <a:endParaRPr lang="en-US" dirty="0"/>
          </a:p>
        </p:txBody>
      </p:sp>
      <p:sp>
        <p:nvSpPr>
          <p:cNvPr id="6" name="Footer Placeholder 5">
            <a:extLst>
              <a:ext uri="{FF2B5EF4-FFF2-40B4-BE49-F238E27FC236}">
                <a16:creationId xmlns:a16="http://schemas.microsoft.com/office/drawing/2014/main" id="{55D689BB-0FC6-5348-8D82-39D26F1429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F6162B-1412-B343-95BC-B47FDA49B49D}"/>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322756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5BBD-5EDB-AF4F-82F9-4C1EC3EE5F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BC5BE8D-F478-6E42-BB34-46510541F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928AD0-CD01-664C-9AB9-7C07404BF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73C228-15A1-C643-91DC-3C624C49501E}"/>
              </a:ext>
            </a:extLst>
          </p:cNvPr>
          <p:cNvSpPr>
            <a:spLocks noGrp="1"/>
          </p:cNvSpPr>
          <p:nvPr>
            <p:ph type="dt" sz="half" idx="10"/>
          </p:nvPr>
        </p:nvSpPr>
        <p:spPr/>
        <p:txBody>
          <a:bodyPr/>
          <a:lstStyle/>
          <a:p>
            <a:fld id="{9D2824F0-6FFF-4EF3-AC11-AB337FAF3FBC}" type="datetime1">
              <a:rPr lang="en-US" smtClean="0"/>
              <a:t>10/14/20</a:t>
            </a:fld>
            <a:endParaRPr lang="en-US" dirty="0"/>
          </a:p>
        </p:txBody>
      </p:sp>
      <p:sp>
        <p:nvSpPr>
          <p:cNvPr id="6" name="Footer Placeholder 5">
            <a:extLst>
              <a:ext uri="{FF2B5EF4-FFF2-40B4-BE49-F238E27FC236}">
                <a16:creationId xmlns:a16="http://schemas.microsoft.com/office/drawing/2014/main" id="{26D68CBB-7278-274E-853A-7473CFA9DA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A538C5-11BB-734B-9FD5-66FDA349E146}"/>
              </a:ext>
            </a:extLst>
          </p:cNvPr>
          <p:cNvSpPr>
            <a:spLocks noGrp="1"/>
          </p:cNvSpPr>
          <p:nvPr>
            <p:ph type="sldNum" sz="quarter" idx="12"/>
          </p:nvPr>
        </p:nvSpPr>
        <p:spPr/>
        <p:txBody>
          <a:bodyPr/>
          <a:lstStyle/>
          <a:p>
            <a:fld id="{9E5C1847-099E-C048-852D-E28606CB6E04}" type="slidenum">
              <a:rPr lang="en-US" smtClean="0"/>
              <a:t>‹#›</a:t>
            </a:fld>
            <a:endParaRPr lang="en-US" dirty="0"/>
          </a:p>
        </p:txBody>
      </p:sp>
    </p:spTree>
    <p:extLst>
      <p:ext uri="{BB962C8B-B14F-4D97-AF65-F5344CB8AC3E}">
        <p14:creationId xmlns:p14="http://schemas.microsoft.com/office/powerpoint/2010/main" val="366970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EFFF8-3C79-1C47-B242-4DC93012E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07ED16-9251-244F-BB74-F3F2D8FFF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2CDDBF-E9FF-9840-B3E4-21CE17529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1000B-C854-4C92-B45C-764DCD9620CE}" type="datetime1">
              <a:rPr lang="en-US" smtClean="0"/>
              <a:t>10/14/20</a:t>
            </a:fld>
            <a:endParaRPr lang="en-US" dirty="0"/>
          </a:p>
        </p:txBody>
      </p:sp>
      <p:sp>
        <p:nvSpPr>
          <p:cNvPr id="5" name="Footer Placeholder 4">
            <a:extLst>
              <a:ext uri="{FF2B5EF4-FFF2-40B4-BE49-F238E27FC236}">
                <a16:creationId xmlns:a16="http://schemas.microsoft.com/office/drawing/2014/main" id="{870DA4F3-540C-C941-AD98-E11936BC2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45ED91-B4D7-9942-B5AC-733FAA76A0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C1847-099E-C048-852D-E28606CB6E04}" type="slidenum">
              <a:rPr lang="en-US" smtClean="0"/>
              <a:t>‹#›</a:t>
            </a:fld>
            <a:endParaRPr lang="en-US" dirty="0"/>
          </a:p>
        </p:txBody>
      </p:sp>
    </p:spTree>
    <p:extLst>
      <p:ext uri="{BB962C8B-B14F-4D97-AF65-F5344CB8AC3E}">
        <p14:creationId xmlns:p14="http://schemas.microsoft.com/office/powerpoint/2010/main" val="147881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president@caterburyrota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tiff"/></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884DE4-BC9B-D949-BCC3-45D539333727}"/>
              </a:ext>
            </a:extLst>
          </p:cNvPr>
          <p:cNvSpPr>
            <a:spLocks noGrp="1"/>
          </p:cNvSpPr>
          <p:nvPr>
            <p:ph type="subTitle" idx="1"/>
          </p:nvPr>
        </p:nvSpPr>
        <p:spPr>
          <a:xfrm>
            <a:off x="1338020" y="703855"/>
            <a:ext cx="9144000" cy="1655762"/>
          </a:xfrm>
        </p:spPr>
        <p:txBody>
          <a:bodyPr>
            <a:normAutofit/>
          </a:bodyPr>
          <a:lstStyle/>
          <a:p>
            <a:r>
              <a:rPr lang="en-AU" sz="5400" dirty="0">
                <a:latin typeface="+mj-lt"/>
              </a:rPr>
              <a:t>The</a:t>
            </a:r>
            <a:r>
              <a:rPr lang="en-AU" sz="5400" i="1" dirty="0">
                <a:latin typeface="+mj-lt"/>
              </a:rPr>
              <a:t> Titanic</a:t>
            </a:r>
            <a:r>
              <a:rPr lang="en-AU" sz="5400" dirty="0">
                <a:effectLst/>
                <a:latin typeface="+mj-lt"/>
              </a:rPr>
              <a:t> </a:t>
            </a:r>
          </a:p>
          <a:p>
            <a:r>
              <a:rPr lang="en-AU" sz="4400" dirty="0">
                <a:latin typeface="+mj-lt"/>
              </a:rPr>
              <a:t>A Royal Mail Ship</a:t>
            </a:r>
          </a:p>
          <a:p>
            <a:endParaRPr lang="en-US" sz="4800" dirty="0"/>
          </a:p>
        </p:txBody>
      </p:sp>
      <p:pic>
        <p:nvPicPr>
          <p:cNvPr id="4" name="Picture 3">
            <a:extLst>
              <a:ext uri="{FF2B5EF4-FFF2-40B4-BE49-F238E27FC236}">
                <a16:creationId xmlns:a16="http://schemas.microsoft.com/office/drawing/2014/main" id="{1569B949-3435-B248-91DF-2F925ED438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31972" y="2557220"/>
            <a:ext cx="6328055" cy="3458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3D15083E-10A9-4F7D-BF4B-79C459BB1E47}"/>
              </a:ext>
            </a:extLst>
          </p:cNvPr>
          <p:cNvSpPr>
            <a:spLocks noGrp="1"/>
          </p:cNvSpPr>
          <p:nvPr>
            <p:ph type="sldNum" sz="quarter" idx="12"/>
          </p:nvPr>
        </p:nvSpPr>
        <p:spPr/>
        <p:txBody>
          <a:bodyPr/>
          <a:lstStyle/>
          <a:p>
            <a:fld id="{9E5C1847-099E-C048-852D-E28606CB6E04}" type="slidenum">
              <a:rPr lang="en-US" smtClean="0"/>
              <a:t>1</a:t>
            </a:fld>
            <a:endParaRPr lang="en-US" dirty="0"/>
          </a:p>
        </p:txBody>
      </p:sp>
      <p:sp>
        <p:nvSpPr>
          <p:cNvPr id="5" name="Footer Placeholder 7">
            <a:extLst>
              <a:ext uri="{FF2B5EF4-FFF2-40B4-BE49-F238E27FC236}">
                <a16:creationId xmlns:a16="http://schemas.microsoft.com/office/drawing/2014/main" id="{157A1120-A29A-4374-AE19-512CBA22AE2D}"/>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pic>
        <p:nvPicPr>
          <p:cNvPr id="7" name="Picture 6" descr="A picture containing drawing&#10;&#10;Description automatically generated">
            <a:extLst>
              <a:ext uri="{FF2B5EF4-FFF2-40B4-BE49-F238E27FC236}">
                <a16:creationId xmlns:a16="http://schemas.microsoft.com/office/drawing/2014/main" id="{7DC121FF-2746-4009-BF6F-227E36BF15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9403" y="178158"/>
            <a:ext cx="1838293" cy="714937"/>
          </a:xfrm>
          <a:prstGeom prst="rect">
            <a:avLst/>
          </a:prstGeom>
        </p:spPr>
      </p:pic>
    </p:spTree>
    <p:extLst>
      <p:ext uri="{BB962C8B-B14F-4D97-AF65-F5344CB8AC3E}">
        <p14:creationId xmlns:p14="http://schemas.microsoft.com/office/powerpoint/2010/main" val="204431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3968-2774-4843-92F6-6851DC7D25B1}"/>
              </a:ext>
            </a:extLst>
          </p:cNvPr>
          <p:cNvSpPr>
            <a:spLocks noGrp="1"/>
          </p:cNvSpPr>
          <p:nvPr>
            <p:ph type="title"/>
          </p:nvPr>
        </p:nvSpPr>
        <p:spPr>
          <a:xfrm>
            <a:off x="8034867" y="365124"/>
            <a:ext cx="3462867" cy="1325563"/>
          </a:xfrm>
        </p:spPr>
        <p:txBody>
          <a:bodyPr>
            <a:normAutofit/>
          </a:bodyPr>
          <a:lstStyle/>
          <a:p>
            <a:r>
              <a:rPr lang="en-US" sz="3600" b="1" dirty="0"/>
              <a:t>The Biggest Ship</a:t>
            </a:r>
          </a:p>
        </p:txBody>
      </p:sp>
      <p:sp>
        <p:nvSpPr>
          <p:cNvPr id="3" name="Content Placeholder 2">
            <a:extLst>
              <a:ext uri="{FF2B5EF4-FFF2-40B4-BE49-F238E27FC236}">
                <a16:creationId xmlns:a16="http://schemas.microsoft.com/office/drawing/2014/main" id="{B37D0D98-D27F-2747-9719-B7EAFE0DB3B2}"/>
              </a:ext>
            </a:extLst>
          </p:cNvPr>
          <p:cNvSpPr>
            <a:spLocks noGrp="1"/>
          </p:cNvSpPr>
          <p:nvPr>
            <p:ph idx="1"/>
          </p:nvPr>
        </p:nvSpPr>
        <p:spPr>
          <a:xfrm>
            <a:off x="8144933" y="1825625"/>
            <a:ext cx="3208866" cy="4351338"/>
          </a:xfrm>
        </p:spPr>
        <p:txBody>
          <a:bodyPr/>
          <a:lstStyle/>
          <a:p>
            <a:pPr marL="0" indent="0">
              <a:lnSpc>
                <a:spcPct val="114000"/>
              </a:lnSpc>
              <a:spcBef>
                <a:spcPts val="1200"/>
              </a:spcBef>
              <a:spcAft>
                <a:spcPts val="600"/>
              </a:spcAft>
              <a:buNone/>
            </a:pPr>
            <a:r>
              <a:rPr lang="en-AU" sz="2400" dirty="0"/>
              <a:t>At the time she was built, </a:t>
            </a:r>
            <a:r>
              <a:rPr lang="en-AU" sz="2400" i="1" dirty="0"/>
              <a:t>Titanic</a:t>
            </a:r>
            <a:r>
              <a:rPr lang="en-AU" sz="2400" dirty="0"/>
              <a:t> was one of the biggest ships ever built.  You can see from the size of her boilers that she was a huge ship.  </a:t>
            </a:r>
          </a:p>
          <a:p>
            <a:pPr marL="0" indent="0">
              <a:lnSpc>
                <a:spcPct val="114000"/>
              </a:lnSpc>
              <a:spcBef>
                <a:spcPts val="1200"/>
              </a:spcBef>
              <a:spcAft>
                <a:spcPts val="600"/>
              </a:spcAft>
              <a:buNone/>
            </a:pPr>
            <a:r>
              <a:rPr lang="en-AU" sz="2400" dirty="0"/>
              <a:t>Can you see the man at the back?</a:t>
            </a:r>
          </a:p>
        </p:txBody>
      </p:sp>
      <p:pic>
        <p:nvPicPr>
          <p:cNvPr id="4" name="Picture 3">
            <a:extLst>
              <a:ext uri="{FF2B5EF4-FFF2-40B4-BE49-F238E27FC236}">
                <a16:creationId xmlns:a16="http://schemas.microsoft.com/office/drawing/2014/main" id="{4A478D69-2ACD-E141-8939-84AD52D2F5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66" y="745067"/>
            <a:ext cx="6620934" cy="54318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a:extLst>
              <a:ext uri="{FF2B5EF4-FFF2-40B4-BE49-F238E27FC236}">
                <a16:creationId xmlns:a16="http://schemas.microsoft.com/office/drawing/2014/main" id="{FE4711F0-A6C8-4E75-BE85-BAC250875B57}"/>
              </a:ext>
            </a:extLst>
          </p:cNvPr>
          <p:cNvSpPr>
            <a:spLocks noGrp="1"/>
          </p:cNvSpPr>
          <p:nvPr>
            <p:ph type="sldNum" sz="quarter" idx="12"/>
          </p:nvPr>
        </p:nvSpPr>
        <p:spPr/>
        <p:txBody>
          <a:bodyPr/>
          <a:lstStyle/>
          <a:p>
            <a:fld id="{9E5C1847-099E-C048-852D-E28606CB6E04}" type="slidenum">
              <a:rPr lang="en-US" smtClean="0"/>
              <a:t>10</a:t>
            </a:fld>
            <a:endParaRPr lang="en-US" dirty="0"/>
          </a:p>
        </p:txBody>
      </p:sp>
      <p:sp>
        <p:nvSpPr>
          <p:cNvPr id="6" name="Footer Placeholder 7">
            <a:extLst>
              <a:ext uri="{FF2B5EF4-FFF2-40B4-BE49-F238E27FC236}">
                <a16:creationId xmlns:a16="http://schemas.microsoft.com/office/drawing/2014/main" id="{1A7BBEAB-4C39-4193-A32A-AD914786CDC9}"/>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15049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500E-F2C1-5941-A296-6DCA6546F3BA}"/>
              </a:ext>
            </a:extLst>
          </p:cNvPr>
          <p:cNvSpPr>
            <a:spLocks noGrp="1"/>
          </p:cNvSpPr>
          <p:nvPr>
            <p:ph type="title"/>
          </p:nvPr>
        </p:nvSpPr>
        <p:spPr>
          <a:xfrm>
            <a:off x="699403" y="379821"/>
            <a:ext cx="10515600" cy="873740"/>
          </a:xfrm>
        </p:spPr>
        <p:txBody>
          <a:bodyPr>
            <a:normAutofit/>
          </a:bodyPr>
          <a:lstStyle/>
          <a:p>
            <a:pPr algn="ctr"/>
            <a:r>
              <a:rPr lang="en-US" sz="3600" b="1" dirty="0"/>
              <a:t>Construction Facts and Figures</a:t>
            </a:r>
          </a:p>
        </p:txBody>
      </p:sp>
      <p:sp>
        <p:nvSpPr>
          <p:cNvPr id="3" name="Content Placeholder 2">
            <a:extLst>
              <a:ext uri="{FF2B5EF4-FFF2-40B4-BE49-F238E27FC236}">
                <a16:creationId xmlns:a16="http://schemas.microsoft.com/office/drawing/2014/main" id="{8DED5710-D1A7-B343-AEF6-39CB1312D050}"/>
              </a:ext>
            </a:extLst>
          </p:cNvPr>
          <p:cNvSpPr>
            <a:spLocks noGrp="1"/>
          </p:cNvSpPr>
          <p:nvPr>
            <p:ph idx="1"/>
          </p:nvPr>
        </p:nvSpPr>
        <p:spPr>
          <a:xfrm>
            <a:off x="699403" y="1253331"/>
            <a:ext cx="10515600" cy="2507508"/>
          </a:xfrm>
        </p:spPr>
        <p:txBody>
          <a:bodyPr>
            <a:normAutofit/>
          </a:bodyPr>
          <a:lstStyle/>
          <a:p>
            <a:pPr marL="0" indent="0">
              <a:lnSpc>
                <a:spcPct val="114000"/>
              </a:lnSpc>
              <a:spcBef>
                <a:spcPts val="1200"/>
              </a:spcBef>
              <a:spcAft>
                <a:spcPts val="600"/>
              </a:spcAft>
              <a:buNone/>
            </a:pPr>
            <a:r>
              <a:rPr lang="en-AU" sz="2400" dirty="0">
                <a:effectLst/>
                <a:ea typeface="Calibri" panose="020F0502020204030204" pitchFamily="34" charset="0"/>
                <a:cs typeface="Times New Roman" panose="02020603050405020304" pitchFamily="18" charset="0"/>
              </a:rPr>
              <a:t>The </a:t>
            </a:r>
            <a:r>
              <a:rPr lang="en-AU" sz="2400" i="1" dirty="0">
                <a:effectLst/>
                <a:ea typeface="Calibri" panose="020F0502020204030204" pitchFamily="34" charset="0"/>
                <a:cs typeface="Times New Roman" panose="02020603050405020304" pitchFamily="18" charset="0"/>
              </a:rPr>
              <a:t>Titanic </a:t>
            </a:r>
            <a:r>
              <a:rPr lang="en-AU" sz="2400" dirty="0">
                <a:effectLst/>
                <a:ea typeface="Calibri" panose="020F0502020204030204" pitchFamily="34" charset="0"/>
                <a:cs typeface="Times New Roman" panose="02020603050405020304" pitchFamily="18" charset="0"/>
              </a:rPr>
              <a:t>was one of three Ol</a:t>
            </a:r>
            <a:r>
              <a:rPr lang="en-AU" sz="2400" i="1" dirty="0">
                <a:effectLst/>
                <a:ea typeface="Calibri" panose="020F0502020204030204" pitchFamily="34" charset="0"/>
                <a:cs typeface="Times New Roman" panose="02020603050405020304" pitchFamily="18" charset="0"/>
              </a:rPr>
              <a:t>ympic</a:t>
            </a:r>
            <a:r>
              <a:rPr lang="en-AU" sz="2400" dirty="0">
                <a:effectLst/>
                <a:ea typeface="Calibri" panose="020F0502020204030204" pitchFamily="34" charset="0"/>
                <a:cs typeface="Times New Roman" panose="02020603050405020304" pitchFamily="18" charset="0"/>
              </a:rPr>
              <a:t>-class ships constructed on Queen's Island, now known as the Titanic Quarter, in Belfast Harbour.</a:t>
            </a:r>
          </a:p>
          <a:p>
            <a:pPr marL="0" indent="0">
              <a:lnSpc>
                <a:spcPct val="114000"/>
              </a:lnSpc>
              <a:spcBef>
                <a:spcPts val="1200"/>
              </a:spcBef>
              <a:spcAft>
                <a:spcPts val="600"/>
              </a:spcAft>
              <a:buNone/>
            </a:pPr>
            <a:r>
              <a:rPr lang="en-AU" sz="2400" i="1" dirty="0">
                <a:effectLst/>
                <a:ea typeface="Calibri" panose="020F0502020204030204" pitchFamily="34" charset="0"/>
                <a:cs typeface="Times New Roman" panose="02020603050405020304" pitchFamily="18" charset="0"/>
              </a:rPr>
              <a:t>Titanic</a:t>
            </a:r>
            <a:r>
              <a:rPr lang="en-AU" sz="2400" dirty="0">
                <a:effectLst/>
                <a:ea typeface="Calibri" panose="020F0502020204030204" pitchFamily="34" charset="0"/>
                <a:cs typeface="Times New Roman" panose="02020603050405020304" pitchFamily="18" charset="0"/>
              </a:rPr>
              <a:t> was 882 feet 9 inches (269m) long with a maximum breadth of 92 feet 6 inches (28m). Her total height, measured from the base of the keel to the top of</a:t>
            </a:r>
            <a:endParaRPr lang="en-AU" sz="2400" dirty="0"/>
          </a:p>
        </p:txBody>
      </p:sp>
      <p:sp>
        <p:nvSpPr>
          <p:cNvPr id="4" name="Slide Number Placeholder 3">
            <a:extLst>
              <a:ext uri="{FF2B5EF4-FFF2-40B4-BE49-F238E27FC236}">
                <a16:creationId xmlns:a16="http://schemas.microsoft.com/office/drawing/2014/main" id="{62C6F49D-5F9C-4C15-A1D1-4CFF8ECCBEF5}"/>
              </a:ext>
            </a:extLst>
          </p:cNvPr>
          <p:cNvSpPr>
            <a:spLocks noGrp="1"/>
          </p:cNvSpPr>
          <p:nvPr>
            <p:ph type="sldNum" sz="quarter" idx="12"/>
          </p:nvPr>
        </p:nvSpPr>
        <p:spPr/>
        <p:txBody>
          <a:bodyPr/>
          <a:lstStyle/>
          <a:p>
            <a:fld id="{9E5C1847-099E-C048-852D-E28606CB6E04}" type="slidenum">
              <a:rPr lang="en-US" smtClean="0"/>
              <a:t>11</a:t>
            </a:fld>
            <a:endParaRPr lang="en-US" dirty="0"/>
          </a:p>
        </p:txBody>
      </p:sp>
      <p:sp>
        <p:nvSpPr>
          <p:cNvPr id="5" name="Footer Placeholder 7">
            <a:extLst>
              <a:ext uri="{FF2B5EF4-FFF2-40B4-BE49-F238E27FC236}">
                <a16:creationId xmlns:a16="http://schemas.microsoft.com/office/drawing/2014/main" id="{175D8B2F-7660-411F-B782-589EFDB3A4E2}"/>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p:nvSpPr>
          <p:cNvPr id="7" name="TextBox 6">
            <a:extLst>
              <a:ext uri="{FF2B5EF4-FFF2-40B4-BE49-F238E27FC236}">
                <a16:creationId xmlns:a16="http://schemas.microsoft.com/office/drawing/2014/main" id="{EE83957B-D133-490B-985D-30D3E17911FA}"/>
              </a:ext>
            </a:extLst>
          </p:cNvPr>
          <p:cNvSpPr txBox="1"/>
          <p:nvPr/>
        </p:nvSpPr>
        <p:spPr>
          <a:xfrm>
            <a:off x="699403" y="3221718"/>
            <a:ext cx="3872597" cy="2825261"/>
          </a:xfrm>
          <a:prstGeom prst="rect">
            <a:avLst/>
          </a:prstGeom>
          <a:noFill/>
        </p:spPr>
        <p:txBody>
          <a:bodyPr wrap="square">
            <a:spAutoFit/>
          </a:bodyPr>
          <a:lstStyle/>
          <a:p>
            <a:pPr marL="0" indent="0">
              <a:lnSpc>
                <a:spcPct val="114000"/>
              </a:lnSpc>
              <a:spcBef>
                <a:spcPts val="1200"/>
              </a:spcBef>
              <a:spcAft>
                <a:spcPts val="600"/>
              </a:spcAft>
              <a:buNone/>
            </a:pPr>
            <a:r>
              <a:rPr lang="en-AU" sz="2400" dirty="0">
                <a:effectLst/>
                <a:ea typeface="Calibri" panose="020F0502020204030204" pitchFamily="34" charset="0"/>
                <a:cs typeface="Times New Roman" panose="02020603050405020304" pitchFamily="18" charset="0"/>
              </a:rPr>
              <a:t>the bridge, was 104 feet (32m). </a:t>
            </a:r>
          </a:p>
          <a:p>
            <a:pPr marL="0" indent="0">
              <a:lnSpc>
                <a:spcPct val="114000"/>
              </a:lnSpc>
              <a:spcBef>
                <a:spcPts val="1200"/>
              </a:spcBef>
              <a:spcAft>
                <a:spcPts val="600"/>
              </a:spcAft>
              <a:buNone/>
            </a:pPr>
            <a:r>
              <a:rPr lang="en-AU" sz="2400" dirty="0">
                <a:effectLst/>
                <a:ea typeface="Calibri" panose="020F0502020204030204" pitchFamily="34" charset="0"/>
                <a:cs typeface="Times New Roman" panose="02020603050405020304" pitchFamily="18" charset="0"/>
              </a:rPr>
              <a:t>There were ten decks (excluding the top of the officers' quarters) eight for passenger use</a:t>
            </a:r>
            <a:r>
              <a:rPr lang="en-AU" sz="1800" dirty="0">
                <a:effectLst/>
                <a:ea typeface="Calibri" panose="020F0502020204030204" pitchFamily="34" charset="0"/>
                <a:cs typeface="Times New Roman" panose="02020603050405020304" pitchFamily="18" charset="0"/>
              </a:rPr>
              <a:t>.</a:t>
            </a:r>
          </a:p>
        </p:txBody>
      </p:sp>
      <p:pic>
        <p:nvPicPr>
          <p:cNvPr id="11" name="Picture 10" descr="A large ship in a body of water&#10;&#10;Description automatically generated">
            <a:extLst>
              <a:ext uri="{FF2B5EF4-FFF2-40B4-BE49-F238E27FC236}">
                <a16:creationId xmlns:a16="http://schemas.microsoft.com/office/drawing/2014/main" id="{12716EDC-512F-429C-AEDE-EF7E22B66B4B}"/>
              </a:ext>
            </a:extLst>
          </p:cNvPr>
          <p:cNvPicPr>
            <a:picLocks noChangeAspect="1"/>
          </p:cNvPicPr>
          <p:nvPr/>
        </p:nvPicPr>
        <p:blipFill>
          <a:blip r:embed="rId2"/>
          <a:stretch>
            <a:fillRect/>
          </a:stretch>
        </p:blipFill>
        <p:spPr>
          <a:xfrm>
            <a:off x="5216792" y="3570023"/>
            <a:ext cx="5579027" cy="2509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461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AC577-829C-6241-BCC8-EE2CC1A484D2}"/>
              </a:ext>
            </a:extLst>
          </p:cNvPr>
          <p:cNvSpPr>
            <a:spLocks noGrp="1"/>
          </p:cNvSpPr>
          <p:nvPr>
            <p:ph idx="1"/>
          </p:nvPr>
        </p:nvSpPr>
        <p:spPr>
          <a:xfrm>
            <a:off x="838200" y="1402292"/>
            <a:ext cx="5016910" cy="4718290"/>
          </a:xfrm>
        </p:spPr>
        <p:txBody>
          <a:bodyPr>
            <a:normAutofit/>
          </a:bodyPr>
          <a:lstStyle/>
          <a:p>
            <a:pPr marL="0" indent="0">
              <a:lnSpc>
                <a:spcPct val="114000"/>
              </a:lnSpc>
              <a:spcBef>
                <a:spcPts val="1200"/>
              </a:spcBef>
              <a:spcAft>
                <a:spcPts val="600"/>
              </a:spcAft>
              <a:buNone/>
            </a:pPr>
            <a:r>
              <a:rPr lang="en-US" sz="2400" dirty="0"/>
              <a:t>The </a:t>
            </a:r>
            <a:r>
              <a:rPr lang="en-US" sz="2400" i="1" dirty="0"/>
              <a:t>Titanic</a:t>
            </a:r>
            <a:r>
              <a:rPr lang="en-US" sz="2400" dirty="0"/>
              <a:t> cost 1.5 million British pounds to build in 1911 and took just over two years to build.</a:t>
            </a:r>
          </a:p>
          <a:p>
            <a:pPr marL="0" indent="0">
              <a:lnSpc>
                <a:spcPct val="114000"/>
              </a:lnSpc>
              <a:spcBef>
                <a:spcPts val="1200"/>
              </a:spcBef>
              <a:spcAft>
                <a:spcPts val="600"/>
              </a:spcAft>
              <a:buNone/>
            </a:pPr>
            <a:r>
              <a:rPr lang="en-US" sz="2400" dirty="0"/>
              <a:t>The average wage then was about 2 British pounds per week.</a:t>
            </a:r>
          </a:p>
          <a:p>
            <a:pPr marL="0" indent="0">
              <a:lnSpc>
                <a:spcPct val="114000"/>
              </a:lnSpc>
              <a:spcBef>
                <a:spcPts val="1200"/>
              </a:spcBef>
              <a:spcAft>
                <a:spcPts val="600"/>
              </a:spcAft>
              <a:buNone/>
            </a:pPr>
            <a:r>
              <a:rPr lang="en-US" sz="2400" dirty="0"/>
              <a:t>Over 15,000 people helped build the ship. </a:t>
            </a:r>
          </a:p>
          <a:p>
            <a:pPr marL="0" indent="0">
              <a:lnSpc>
                <a:spcPct val="114000"/>
              </a:lnSpc>
              <a:spcBef>
                <a:spcPts val="1200"/>
              </a:spcBef>
              <a:spcAft>
                <a:spcPts val="600"/>
              </a:spcAft>
              <a:buNone/>
            </a:pPr>
            <a:r>
              <a:rPr lang="en-US" sz="2400" dirty="0"/>
              <a:t>The fourth funnel on the </a:t>
            </a:r>
            <a:r>
              <a:rPr lang="en-US" sz="2400" i="1" dirty="0"/>
              <a:t>Titanic</a:t>
            </a:r>
            <a:r>
              <a:rPr lang="en-US" sz="2400" dirty="0"/>
              <a:t> was a fake but it made the ship look grander</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9F0E556E-65B6-E441-9394-B0E470E09917}"/>
              </a:ext>
            </a:extLst>
          </p:cNvPr>
          <p:cNvPicPr>
            <a:picLocks noChangeAspect="1"/>
          </p:cNvPicPr>
          <p:nvPr/>
        </p:nvPicPr>
        <p:blipFill>
          <a:blip r:embed="rId3"/>
          <a:stretch>
            <a:fillRect/>
          </a:stretch>
        </p:blipFill>
        <p:spPr>
          <a:xfrm>
            <a:off x="6096000" y="1692341"/>
            <a:ext cx="5528076" cy="406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a:extLst>
              <a:ext uri="{FF2B5EF4-FFF2-40B4-BE49-F238E27FC236}">
                <a16:creationId xmlns:a16="http://schemas.microsoft.com/office/drawing/2014/main" id="{0292E99C-452A-45DB-8B54-F1A49F5EBE70}"/>
              </a:ext>
            </a:extLst>
          </p:cNvPr>
          <p:cNvSpPr>
            <a:spLocks noGrp="1"/>
          </p:cNvSpPr>
          <p:nvPr>
            <p:ph type="sldNum" sz="quarter" idx="12"/>
          </p:nvPr>
        </p:nvSpPr>
        <p:spPr/>
        <p:txBody>
          <a:bodyPr/>
          <a:lstStyle/>
          <a:p>
            <a:fld id="{9E5C1847-099E-C048-852D-E28606CB6E04}" type="slidenum">
              <a:rPr lang="en-US" smtClean="0"/>
              <a:t>12</a:t>
            </a:fld>
            <a:endParaRPr lang="en-US" dirty="0"/>
          </a:p>
        </p:txBody>
      </p:sp>
      <p:sp>
        <p:nvSpPr>
          <p:cNvPr id="6" name="Footer Placeholder 7">
            <a:extLst>
              <a:ext uri="{FF2B5EF4-FFF2-40B4-BE49-F238E27FC236}">
                <a16:creationId xmlns:a16="http://schemas.microsoft.com/office/drawing/2014/main" id="{0CE1F3EA-C3F6-401C-BF26-A7317E7E7E6F}"/>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p:nvSpPr>
          <p:cNvPr id="9" name="Title 1">
            <a:extLst>
              <a:ext uri="{FF2B5EF4-FFF2-40B4-BE49-F238E27FC236}">
                <a16:creationId xmlns:a16="http://schemas.microsoft.com/office/drawing/2014/main" id="{17A40CA4-3C98-483C-8637-0DCBDF175526}"/>
              </a:ext>
            </a:extLst>
          </p:cNvPr>
          <p:cNvSpPr>
            <a:spLocks noGrp="1"/>
          </p:cNvSpPr>
          <p:nvPr>
            <p:ph type="title"/>
          </p:nvPr>
        </p:nvSpPr>
        <p:spPr>
          <a:xfrm>
            <a:off x="838200" y="582834"/>
            <a:ext cx="10515600" cy="873740"/>
          </a:xfrm>
        </p:spPr>
        <p:txBody>
          <a:bodyPr>
            <a:normAutofit/>
          </a:bodyPr>
          <a:lstStyle/>
          <a:p>
            <a:r>
              <a:rPr lang="en-US" sz="3600" b="1" dirty="0"/>
              <a:t>Construction Costs</a:t>
            </a:r>
          </a:p>
        </p:txBody>
      </p:sp>
    </p:spTree>
    <p:extLst>
      <p:ext uri="{BB962C8B-B14F-4D97-AF65-F5344CB8AC3E}">
        <p14:creationId xmlns:p14="http://schemas.microsoft.com/office/powerpoint/2010/main" val="111890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D1C1-71AE-C741-B7E1-7D6305CE6612}"/>
              </a:ext>
            </a:extLst>
          </p:cNvPr>
          <p:cNvSpPr>
            <a:spLocks noGrp="1"/>
          </p:cNvSpPr>
          <p:nvPr>
            <p:ph type="title"/>
          </p:nvPr>
        </p:nvSpPr>
        <p:spPr>
          <a:xfrm>
            <a:off x="838200" y="442338"/>
            <a:ext cx="10515600" cy="851317"/>
          </a:xfrm>
        </p:spPr>
        <p:txBody>
          <a:bodyPr>
            <a:normAutofit/>
          </a:bodyPr>
          <a:lstStyle/>
          <a:p>
            <a:r>
              <a:rPr lang="en-US" sz="3600" b="1" dirty="0"/>
              <a:t>Launch</a:t>
            </a:r>
          </a:p>
        </p:txBody>
      </p:sp>
      <p:sp>
        <p:nvSpPr>
          <p:cNvPr id="3" name="Content Placeholder 2">
            <a:extLst>
              <a:ext uri="{FF2B5EF4-FFF2-40B4-BE49-F238E27FC236}">
                <a16:creationId xmlns:a16="http://schemas.microsoft.com/office/drawing/2014/main" id="{77D4185D-D503-CB4D-9E39-C966D74B28F8}"/>
              </a:ext>
            </a:extLst>
          </p:cNvPr>
          <p:cNvSpPr>
            <a:spLocks noGrp="1"/>
          </p:cNvSpPr>
          <p:nvPr>
            <p:ph idx="1"/>
          </p:nvPr>
        </p:nvSpPr>
        <p:spPr>
          <a:xfrm>
            <a:off x="838200" y="1453091"/>
            <a:ext cx="4677697" cy="4357774"/>
          </a:xfrm>
        </p:spPr>
        <p:txBody>
          <a:bodyPr>
            <a:normAutofit lnSpcReduction="10000"/>
          </a:bodyPr>
          <a:lstStyle/>
          <a:p>
            <a:pPr marL="0" indent="0">
              <a:lnSpc>
                <a:spcPct val="114000"/>
              </a:lnSpc>
              <a:spcBef>
                <a:spcPts val="1200"/>
              </a:spcBef>
              <a:spcAft>
                <a:spcPts val="600"/>
              </a:spcAft>
              <a:buNone/>
            </a:pPr>
            <a:r>
              <a:rPr lang="en-AU" sz="2400" i="1" dirty="0"/>
              <a:t>Titanic</a:t>
            </a:r>
            <a:r>
              <a:rPr lang="en-AU" sz="2400" dirty="0"/>
              <a:t> was launched at 12:15 pm on 31 May 1911 in front of around 100,000 onlookers.</a:t>
            </a:r>
            <a:endParaRPr lang="en-AU" sz="2400" baseline="30000" dirty="0"/>
          </a:p>
          <a:p>
            <a:pPr marL="0" indent="0">
              <a:lnSpc>
                <a:spcPct val="114000"/>
              </a:lnSpc>
              <a:spcBef>
                <a:spcPts val="1200"/>
              </a:spcBef>
              <a:spcAft>
                <a:spcPts val="600"/>
              </a:spcAft>
              <a:buNone/>
            </a:pPr>
            <a:r>
              <a:rPr lang="en-AU" sz="2400" dirty="0"/>
              <a:t>Twenty-two tons of soap and tallow were spread on the slipway to lubricate the ship's passage into the River Lagan.</a:t>
            </a:r>
          </a:p>
          <a:p>
            <a:pPr marL="0" indent="0">
              <a:lnSpc>
                <a:spcPct val="114000"/>
              </a:lnSpc>
              <a:spcBef>
                <a:spcPts val="1200"/>
              </a:spcBef>
              <a:spcAft>
                <a:spcPts val="600"/>
              </a:spcAft>
              <a:buNone/>
            </a:pPr>
            <a:r>
              <a:rPr lang="en-US" sz="2400" dirty="0"/>
              <a:t>RMS </a:t>
            </a:r>
            <a:r>
              <a:rPr lang="en-US" sz="2400" i="1" dirty="0"/>
              <a:t>Titanic</a:t>
            </a:r>
            <a:r>
              <a:rPr lang="en-US" sz="2400" dirty="0"/>
              <a:t> leaving Belfast for sea trials on 2 April 1912.</a:t>
            </a:r>
          </a:p>
          <a:p>
            <a:pPr marL="0" indent="0">
              <a:lnSpc>
                <a:spcPct val="114000"/>
              </a:lnSpc>
              <a:spcBef>
                <a:spcPts val="1200"/>
              </a:spcBef>
              <a:spcAft>
                <a:spcPts val="600"/>
              </a:spcAft>
              <a:buNone/>
            </a:pPr>
            <a:endParaRPr lang="en-US" sz="2400" dirty="0"/>
          </a:p>
        </p:txBody>
      </p:sp>
      <p:pic>
        <p:nvPicPr>
          <p:cNvPr id="4" name="Picture 3">
            <a:extLst>
              <a:ext uri="{FF2B5EF4-FFF2-40B4-BE49-F238E27FC236}">
                <a16:creationId xmlns:a16="http://schemas.microsoft.com/office/drawing/2014/main" id="{324BFCE5-4DD0-5A49-A8B6-FD45EDA9EAF6}"/>
              </a:ext>
            </a:extLst>
          </p:cNvPr>
          <p:cNvPicPr>
            <a:picLocks noChangeAspect="1"/>
          </p:cNvPicPr>
          <p:nvPr/>
        </p:nvPicPr>
        <p:blipFill>
          <a:blip r:embed="rId3"/>
          <a:stretch>
            <a:fillRect/>
          </a:stretch>
        </p:blipFill>
        <p:spPr>
          <a:xfrm>
            <a:off x="5770035" y="1143651"/>
            <a:ext cx="5964766" cy="4473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Slide Number Placeholder 5">
            <a:extLst>
              <a:ext uri="{FF2B5EF4-FFF2-40B4-BE49-F238E27FC236}">
                <a16:creationId xmlns:a16="http://schemas.microsoft.com/office/drawing/2014/main" id="{947F86DE-BA13-4C16-8958-564032568CF5}"/>
              </a:ext>
            </a:extLst>
          </p:cNvPr>
          <p:cNvSpPr>
            <a:spLocks noGrp="1"/>
          </p:cNvSpPr>
          <p:nvPr>
            <p:ph type="sldNum" sz="quarter" idx="12"/>
          </p:nvPr>
        </p:nvSpPr>
        <p:spPr/>
        <p:txBody>
          <a:bodyPr/>
          <a:lstStyle/>
          <a:p>
            <a:fld id="{9E5C1847-099E-C048-852D-E28606CB6E04}" type="slidenum">
              <a:rPr lang="en-US" smtClean="0"/>
              <a:t>13</a:t>
            </a:fld>
            <a:endParaRPr lang="en-US" dirty="0"/>
          </a:p>
        </p:txBody>
      </p:sp>
      <p:sp>
        <p:nvSpPr>
          <p:cNvPr id="7" name="Footer Placeholder 7">
            <a:extLst>
              <a:ext uri="{FF2B5EF4-FFF2-40B4-BE49-F238E27FC236}">
                <a16:creationId xmlns:a16="http://schemas.microsoft.com/office/drawing/2014/main" id="{45E44E4C-1C4D-469E-AADD-5F9CBFB46D42}"/>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42547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1032-EDDC-BE47-A4FB-0F37187A7ED4}"/>
              </a:ext>
            </a:extLst>
          </p:cNvPr>
          <p:cNvSpPr>
            <a:spLocks noGrp="1"/>
          </p:cNvSpPr>
          <p:nvPr>
            <p:ph type="title"/>
          </p:nvPr>
        </p:nvSpPr>
        <p:spPr>
          <a:xfrm>
            <a:off x="838200" y="314563"/>
            <a:ext cx="6379238" cy="838235"/>
          </a:xfrm>
        </p:spPr>
        <p:txBody>
          <a:bodyPr>
            <a:normAutofit/>
          </a:bodyPr>
          <a:lstStyle/>
          <a:p>
            <a:pPr>
              <a:lnSpc>
                <a:spcPct val="107000"/>
              </a:lnSpc>
              <a:spcAft>
                <a:spcPts val="800"/>
              </a:spcAft>
            </a:pPr>
            <a:r>
              <a:rPr lang="en-AU" sz="3600" b="1" dirty="0">
                <a:effectLst/>
                <a:latin typeface="Calibri Light" panose="020F0302020204030204" pitchFamily="34" charset="0"/>
                <a:ea typeface="Calibri" panose="020F0502020204030204" pitchFamily="34" charset="0"/>
                <a:cs typeface="Times New Roman" panose="02020603050405020304" pitchFamily="18" charset="0"/>
              </a:rPr>
              <a:t>Mementos and Monuments</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25B827-0EAC-6148-A96D-8AA9294A738D}"/>
              </a:ext>
            </a:extLst>
          </p:cNvPr>
          <p:cNvSpPr>
            <a:spLocks noGrp="1"/>
          </p:cNvSpPr>
          <p:nvPr>
            <p:ph idx="1"/>
          </p:nvPr>
        </p:nvSpPr>
        <p:spPr>
          <a:xfrm>
            <a:off x="838200" y="1825625"/>
            <a:ext cx="4207933" cy="2746375"/>
          </a:xfrm>
        </p:spPr>
        <p:txBody>
          <a:bodyPr>
            <a:normAutofit/>
          </a:bodyPr>
          <a:lstStyle/>
          <a:p>
            <a:pPr marL="0" indent="0">
              <a:lnSpc>
                <a:spcPct val="114000"/>
              </a:lnSpc>
              <a:spcBef>
                <a:spcPts val="1200"/>
              </a:spcBef>
              <a:spcAft>
                <a:spcPts val="600"/>
              </a:spcAft>
              <a:buNone/>
            </a:pPr>
            <a:r>
              <a:rPr lang="en-AU" sz="2400" dirty="0"/>
              <a:t>What was once the Harland and Wolff drafting room is now the bar of the Titanic Hotel.  </a:t>
            </a:r>
          </a:p>
          <a:p>
            <a:pPr marL="0" indent="0">
              <a:lnSpc>
                <a:spcPct val="114000"/>
              </a:lnSpc>
              <a:spcBef>
                <a:spcPts val="1200"/>
              </a:spcBef>
              <a:spcAft>
                <a:spcPts val="600"/>
              </a:spcAft>
              <a:buNone/>
            </a:pPr>
            <a:r>
              <a:rPr lang="en-AU" sz="2400" dirty="0"/>
              <a:t>There is a 3.8 metre model of </a:t>
            </a:r>
            <a:r>
              <a:rPr lang="en-AU" sz="2400" i="1" dirty="0"/>
              <a:t>Titanic</a:t>
            </a:r>
            <a:r>
              <a:rPr lang="en-AU" sz="2400" dirty="0"/>
              <a:t> in the bar.</a:t>
            </a:r>
          </a:p>
          <a:p>
            <a:pPr marL="0" indent="0">
              <a:buNone/>
            </a:pPr>
            <a:endParaRPr lang="en-US" dirty="0"/>
          </a:p>
        </p:txBody>
      </p:sp>
      <p:pic>
        <p:nvPicPr>
          <p:cNvPr id="4" name="Picture 3">
            <a:extLst>
              <a:ext uri="{FF2B5EF4-FFF2-40B4-BE49-F238E27FC236}">
                <a16:creationId xmlns:a16="http://schemas.microsoft.com/office/drawing/2014/main" id="{49EEC1E0-ED3B-9744-A5A9-B56A2C90AF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776" y="1324292"/>
            <a:ext cx="5792258" cy="4670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A19F5CAC-1628-4379-A02D-2A9094A62172}"/>
              </a:ext>
            </a:extLst>
          </p:cNvPr>
          <p:cNvSpPr>
            <a:spLocks noGrp="1"/>
          </p:cNvSpPr>
          <p:nvPr>
            <p:ph type="sldNum" sz="quarter" idx="12"/>
          </p:nvPr>
        </p:nvSpPr>
        <p:spPr/>
        <p:txBody>
          <a:bodyPr/>
          <a:lstStyle/>
          <a:p>
            <a:fld id="{9E5C1847-099E-C048-852D-E28606CB6E04}" type="slidenum">
              <a:rPr lang="en-US" smtClean="0"/>
              <a:t>14</a:t>
            </a:fld>
            <a:endParaRPr lang="en-US" dirty="0"/>
          </a:p>
        </p:txBody>
      </p:sp>
      <p:sp>
        <p:nvSpPr>
          <p:cNvPr id="6" name="Footer Placeholder 7">
            <a:extLst>
              <a:ext uri="{FF2B5EF4-FFF2-40B4-BE49-F238E27FC236}">
                <a16:creationId xmlns:a16="http://schemas.microsoft.com/office/drawing/2014/main" id="{E1084FC9-50DC-48E8-98B9-5D21CECB01E4}"/>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99797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90BD-F8C5-1F4C-9FA7-A7D2E6381AE0}"/>
              </a:ext>
            </a:extLst>
          </p:cNvPr>
          <p:cNvSpPr>
            <a:spLocks noGrp="1"/>
          </p:cNvSpPr>
          <p:nvPr>
            <p:ph type="title"/>
          </p:nvPr>
        </p:nvSpPr>
        <p:spPr>
          <a:xfrm>
            <a:off x="628140" y="763278"/>
            <a:ext cx="4578042" cy="1560907"/>
          </a:xfrm>
        </p:spPr>
        <p:txBody>
          <a:bodyPr>
            <a:normAutofit/>
          </a:bodyPr>
          <a:lstStyle/>
          <a:p>
            <a:pPr>
              <a:lnSpc>
                <a:spcPct val="114000"/>
              </a:lnSpc>
              <a:spcBef>
                <a:spcPts val="1200"/>
              </a:spcBef>
              <a:spcAft>
                <a:spcPts val="600"/>
              </a:spcAft>
            </a:pPr>
            <a:r>
              <a:rPr lang="en-AU" sz="4000" b="1" dirty="0">
                <a:effectLst/>
                <a:latin typeface="Calibri Light" panose="020F0302020204030204" pitchFamily="34" charset="0"/>
                <a:ea typeface="Calibri" panose="020F0502020204030204" pitchFamily="34" charset="0"/>
                <a:cs typeface="Times New Roman" panose="02020603050405020304" pitchFamily="18" charset="0"/>
              </a:rPr>
              <a:t>Mementos and Monuments</a:t>
            </a:r>
            <a:endParaRPr lang="en-US" sz="4000" dirty="0"/>
          </a:p>
        </p:txBody>
      </p:sp>
      <p:sp>
        <p:nvSpPr>
          <p:cNvPr id="3" name="Content Placeholder 2">
            <a:extLst>
              <a:ext uri="{FF2B5EF4-FFF2-40B4-BE49-F238E27FC236}">
                <a16:creationId xmlns:a16="http://schemas.microsoft.com/office/drawing/2014/main" id="{77FC9FB3-81AA-0F4D-8005-1F0EF3E42055}"/>
              </a:ext>
            </a:extLst>
          </p:cNvPr>
          <p:cNvSpPr>
            <a:spLocks noGrp="1"/>
          </p:cNvSpPr>
          <p:nvPr>
            <p:ph idx="1"/>
          </p:nvPr>
        </p:nvSpPr>
        <p:spPr>
          <a:xfrm>
            <a:off x="619637" y="2779359"/>
            <a:ext cx="4224867" cy="1560907"/>
          </a:xfrm>
        </p:spPr>
        <p:txBody>
          <a:bodyPr>
            <a:normAutofit/>
          </a:bodyPr>
          <a:lstStyle/>
          <a:p>
            <a:pPr marL="0" indent="0">
              <a:lnSpc>
                <a:spcPct val="114000"/>
              </a:lnSpc>
              <a:spcBef>
                <a:spcPts val="1200"/>
              </a:spcBef>
              <a:spcAft>
                <a:spcPts val="600"/>
              </a:spcAft>
              <a:buNone/>
            </a:pPr>
            <a:r>
              <a:rPr lang="en-US" sz="2400" dirty="0"/>
              <a:t>O</a:t>
            </a:r>
            <a:r>
              <a:rPr lang="en-AU" sz="2400"/>
              <a:t>ne Harland </a:t>
            </a:r>
            <a:r>
              <a:rPr lang="en-AU" sz="2400" dirty="0"/>
              <a:t>and Wolff staff member kept her ticket to see the launch as a memento.</a:t>
            </a:r>
          </a:p>
        </p:txBody>
      </p:sp>
      <p:pic>
        <p:nvPicPr>
          <p:cNvPr id="5" name="Picture 4">
            <a:extLst>
              <a:ext uri="{FF2B5EF4-FFF2-40B4-BE49-F238E27FC236}">
                <a16:creationId xmlns:a16="http://schemas.microsoft.com/office/drawing/2014/main" id="{0CAB52B7-3148-0248-92D1-4616EDE9E6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184" y="1007722"/>
            <a:ext cx="6669616" cy="4800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Slide Number Placeholder 3">
            <a:extLst>
              <a:ext uri="{FF2B5EF4-FFF2-40B4-BE49-F238E27FC236}">
                <a16:creationId xmlns:a16="http://schemas.microsoft.com/office/drawing/2014/main" id="{3254B04A-CEDC-4635-B653-C60A35E3AE21}"/>
              </a:ext>
            </a:extLst>
          </p:cNvPr>
          <p:cNvSpPr>
            <a:spLocks noGrp="1"/>
          </p:cNvSpPr>
          <p:nvPr>
            <p:ph type="sldNum" sz="quarter" idx="12"/>
          </p:nvPr>
        </p:nvSpPr>
        <p:spPr/>
        <p:txBody>
          <a:bodyPr/>
          <a:lstStyle/>
          <a:p>
            <a:fld id="{9E5C1847-099E-C048-852D-E28606CB6E04}" type="slidenum">
              <a:rPr lang="en-US" smtClean="0"/>
              <a:t>15</a:t>
            </a:fld>
            <a:endParaRPr lang="en-US" dirty="0"/>
          </a:p>
        </p:txBody>
      </p:sp>
      <p:sp>
        <p:nvSpPr>
          <p:cNvPr id="6" name="Footer Placeholder 7">
            <a:extLst>
              <a:ext uri="{FF2B5EF4-FFF2-40B4-BE49-F238E27FC236}">
                <a16:creationId xmlns:a16="http://schemas.microsoft.com/office/drawing/2014/main" id="{F37EEC39-300B-4E31-B8C6-D0EE62DBC473}"/>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134401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4187-7DF5-2E4A-8CEC-440A53CD11B6}"/>
              </a:ext>
            </a:extLst>
          </p:cNvPr>
          <p:cNvSpPr>
            <a:spLocks noGrp="1"/>
          </p:cNvSpPr>
          <p:nvPr>
            <p:ph type="title"/>
          </p:nvPr>
        </p:nvSpPr>
        <p:spPr>
          <a:xfrm>
            <a:off x="838200" y="500062"/>
            <a:ext cx="3759610" cy="1325563"/>
          </a:xfrm>
        </p:spPr>
        <p:txBody>
          <a:bodyPr>
            <a:normAutofit/>
          </a:bodyPr>
          <a:lstStyle/>
          <a:p>
            <a:pPr>
              <a:lnSpc>
                <a:spcPct val="114000"/>
              </a:lnSpc>
              <a:spcBef>
                <a:spcPts val="1200"/>
              </a:spcBef>
              <a:spcAft>
                <a:spcPts val="600"/>
              </a:spcAft>
            </a:pPr>
            <a:r>
              <a:rPr lang="en-AU" sz="3600" b="1" dirty="0">
                <a:effectLst/>
                <a:latin typeface="Calibri Light" panose="020F0302020204030204" pitchFamily="34" charset="0"/>
                <a:ea typeface="Calibri" panose="020F0502020204030204" pitchFamily="34" charset="0"/>
                <a:cs typeface="Times New Roman" panose="02020603050405020304" pitchFamily="18" charset="0"/>
              </a:rPr>
              <a:t>Mementos and Monuments</a:t>
            </a:r>
            <a:endParaRPr lang="en-US" sz="3600" dirty="0"/>
          </a:p>
        </p:txBody>
      </p:sp>
      <p:sp>
        <p:nvSpPr>
          <p:cNvPr id="3" name="Content Placeholder 2">
            <a:extLst>
              <a:ext uri="{FF2B5EF4-FFF2-40B4-BE49-F238E27FC236}">
                <a16:creationId xmlns:a16="http://schemas.microsoft.com/office/drawing/2014/main" id="{05805C7E-DEE3-7748-8AFE-0306B6A4F259}"/>
              </a:ext>
            </a:extLst>
          </p:cNvPr>
          <p:cNvSpPr>
            <a:spLocks noGrp="1"/>
          </p:cNvSpPr>
          <p:nvPr>
            <p:ph idx="1"/>
          </p:nvPr>
        </p:nvSpPr>
        <p:spPr>
          <a:xfrm>
            <a:off x="838200" y="2135827"/>
            <a:ext cx="4563533" cy="3513292"/>
          </a:xfrm>
        </p:spPr>
        <p:txBody>
          <a:bodyPr>
            <a:normAutofit/>
          </a:bodyPr>
          <a:lstStyle/>
          <a:p>
            <a:pPr marL="0" indent="0">
              <a:lnSpc>
                <a:spcPct val="114000"/>
              </a:lnSpc>
              <a:spcBef>
                <a:spcPts val="1200"/>
              </a:spcBef>
              <a:spcAft>
                <a:spcPts val="600"/>
              </a:spcAft>
              <a:buNone/>
            </a:pPr>
            <a:r>
              <a:rPr lang="en-US" sz="2400" dirty="0"/>
              <a:t>T</a:t>
            </a:r>
            <a:r>
              <a:rPr lang="en-AU" sz="2400" dirty="0"/>
              <a:t>he slipway where </a:t>
            </a:r>
            <a:r>
              <a:rPr lang="en-AU" sz="2400" i="1" dirty="0"/>
              <a:t>Titanic</a:t>
            </a:r>
            <a:r>
              <a:rPr lang="en-AU" sz="2400" dirty="0"/>
              <a:t> was launched is now a memorial.</a:t>
            </a:r>
          </a:p>
          <a:p>
            <a:pPr marL="0" indent="0">
              <a:lnSpc>
                <a:spcPct val="114000"/>
              </a:lnSpc>
              <a:spcBef>
                <a:spcPts val="1200"/>
              </a:spcBef>
              <a:spcAft>
                <a:spcPts val="600"/>
              </a:spcAft>
              <a:buNone/>
            </a:pPr>
            <a:r>
              <a:rPr lang="en-AU" sz="2400" dirty="0"/>
              <a:t>The poles were there to support the ship.</a:t>
            </a:r>
          </a:p>
          <a:p>
            <a:pPr marL="0" indent="0">
              <a:lnSpc>
                <a:spcPct val="114000"/>
              </a:lnSpc>
              <a:spcBef>
                <a:spcPts val="1200"/>
              </a:spcBef>
              <a:spcAft>
                <a:spcPts val="600"/>
              </a:spcAft>
              <a:buNone/>
            </a:pPr>
            <a:r>
              <a:rPr lang="en-AU" sz="2400" dirty="0"/>
              <a:t>Three docks were demolished to accommodate the new Olympic-class ship.</a:t>
            </a:r>
          </a:p>
        </p:txBody>
      </p:sp>
      <p:pic>
        <p:nvPicPr>
          <p:cNvPr id="4" name="Picture 3">
            <a:extLst>
              <a:ext uri="{FF2B5EF4-FFF2-40B4-BE49-F238E27FC236}">
                <a16:creationId xmlns:a16="http://schemas.microsoft.com/office/drawing/2014/main" id="{E387B458-66F6-CC4B-8557-4918621EBD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178" y="1208881"/>
            <a:ext cx="5693622" cy="4440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a:extLst>
              <a:ext uri="{FF2B5EF4-FFF2-40B4-BE49-F238E27FC236}">
                <a16:creationId xmlns:a16="http://schemas.microsoft.com/office/drawing/2014/main" id="{99255A00-A0EE-482D-9480-8CC13C08B471}"/>
              </a:ext>
            </a:extLst>
          </p:cNvPr>
          <p:cNvSpPr>
            <a:spLocks noGrp="1"/>
          </p:cNvSpPr>
          <p:nvPr>
            <p:ph type="sldNum" sz="quarter" idx="12"/>
          </p:nvPr>
        </p:nvSpPr>
        <p:spPr/>
        <p:txBody>
          <a:bodyPr/>
          <a:lstStyle/>
          <a:p>
            <a:fld id="{9E5C1847-099E-C048-852D-E28606CB6E04}" type="slidenum">
              <a:rPr lang="en-US" smtClean="0"/>
              <a:t>16</a:t>
            </a:fld>
            <a:endParaRPr lang="en-US" dirty="0"/>
          </a:p>
        </p:txBody>
      </p:sp>
      <p:sp>
        <p:nvSpPr>
          <p:cNvPr id="6" name="Footer Placeholder 7">
            <a:extLst>
              <a:ext uri="{FF2B5EF4-FFF2-40B4-BE49-F238E27FC236}">
                <a16:creationId xmlns:a16="http://schemas.microsoft.com/office/drawing/2014/main" id="{54FEB448-7347-4FFF-AA94-C7122FE1CE90}"/>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40180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C822-C442-894B-A600-B3E6358E63A8}"/>
              </a:ext>
            </a:extLst>
          </p:cNvPr>
          <p:cNvSpPr>
            <a:spLocks noGrp="1"/>
          </p:cNvSpPr>
          <p:nvPr>
            <p:ph type="title"/>
          </p:nvPr>
        </p:nvSpPr>
        <p:spPr>
          <a:xfrm>
            <a:off x="838200" y="437622"/>
            <a:ext cx="3896032" cy="836701"/>
          </a:xfrm>
        </p:spPr>
        <p:txBody>
          <a:bodyPr>
            <a:normAutofit/>
          </a:bodyPr>
          <a:lstStyle/>
          <a:p>
            <a:r>
              <a:rPr lang="en-US" sz="3600" b="1" dirty="0"/>
              <a:t>Facts on the Crew</a:t>
            </a:r>
          </a:p>
        </p:txBody>
      </p:sp>
      <p:sp>
        <p:nvSpPr>
          <p:cNvPr id="6" name="Content Placeholder 5">
            <a:extLst>
              <a:ext uri="{FF2B5EF4-FFF2-40B4-BE49-F238E27FC236}">
                <a16:creationId xmlns:a16="http://schemas.microsoft.com/office/drawing/2014/main" id="{02729D3E-C6FC-7A40-B014-616EF14CF1B6}"/>
              </a:ext>
            </a:extLst>
          </p:cNvPr>
          <p:cNvSpPr>
            <a:spLocks noGrp="1"/>
          </p:cNvSpPr>
          <p:nvPr>
            <p:ph idx="1"/>
          </p:nvPr>
        </p:nvSpPr>
        <p:spPr>
          <a:xfrm>
            <a:off x="978582" y="1274323"/>
            <a:ext cx="3490179" cy="4815561"/>
          </a:xfrm>
        </p:spPr>
        <p:txBody>
          <a:bodyPr>
            <a:noAutofit/>
          </a:bodyPr>
          <a:lstStyle/>
          <a:p>
            <a:pPr marL="0" indent="0">
              <a:lnSpc>
                <a:spcPct val="115000"/>
              </a:lnSpc>
              <a:spcBef>
                <a:spcPts val="60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US" sz="2400" dirty="0">
                <a:effectLst/>
                <a:latin typeface="Calibri" panose="020F0502020204030204" pitchFamily="34" charset="0"/>
                <a:ea typeface="Calibri" panose="020F0502020204030204" pitchFamily="34" charset="0"/>
                <a:cs typeface="Times New Roman" panose="02020603050405020304" pitchFamily="18" charset="0"/>
              </a:rPr>
              <a:t> had 908 crew members, of whom only 23 were women. The youngest crew were only 14. The crew included:</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176213">
              <a:lnSpc>
                <a:spcPct val="100000"/>
              </a:lnSpc>
              <a:spcBef>
                <a:spcPts val="600"/>
              </a:spcBef>
              <a:buSzPts val="18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2 doctors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176213">
              <a:lnSpc>
                <a:spcPct val="100000"/>
              </a:lnSpc>
              <a:spcBef>
                <a:spcPts val="600"/>
              </a:spcBef>
              <a:buSzPts val="18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2 window cleaners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176213">
              <a:lnSpc>
                <a:spcPct val="100000"/>
              </a:lnSpc>
              <a:spcBef>
                <a:spcPts val="600"/>
              </a:spcBef>
              <a:buSzPts val="18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6 lookouts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176213">
              <a:lnSpc>
                <a:spcPct val="100000"/>
              </a:lnSpc>
              <a:spcBef>
                <a:spcPts val="600"/>
              </a:spcBef>
              <a:buSzPts val="18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25 engineers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176213">
              <a:lnSpc>
                <a:spcPct val="100000"/>
              </a:lnSpc>
              <a:spcBef>
                <a:spcPts val="600"/>
              </a:spcBef>
              <a:buSzPts val="18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165 firemen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176213">
              <a:lnSpc>
                <a:spcPct val="100000"/>
              </a:lnSpc>
              <a:spcBef>
                <a:spcPts val="600"/>
              </a:spcBef>
              <a:buSzPts val="1800"/>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8 musicians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BA5CC80-B006-204F-BDEC-3AA3B6DC2BA6}"/>
              </a:ext>
            </a:extLst>
          </p:cNvPr>
          <p:cNvPicPr>
            <a:picLocks noChangeAspect="1"/>
          </p:cNvPicPr>
          <p:nvPr/>
        </p:nvPicPr>
        <p:blipFill>
          <a:blip r:embed="rId3"/>
          <a:stretch>
            <a:fillRect/>
          </a:stretch>
        </p:blipFill>
        <p:spPr>
          <a:xfrm>
            <a:off x="5013411" y="751946"/>
            <a:ext cx="6493023" cy="4411133"/>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AF668B7F-16DA-1647-90ED-429E5C61FA76}"/>
              </a:ext>
            </a:extLst>
          </p:cNvPr>
          <p:cNvSpPr txBox="1"/>
          <p:nvPr/>
        </p:nvSpPr>
        <p:spPr>
          <a:xfrm>
            <a:off x="4593849" y="5628219"/>
            <a:ext cx="7352345" cy="461665"/>
          </a:xfrm>
          <a:prstGeom prst="rect">
            <a:avLst/>
          </a:prstGeom>
          <a:noFill/>
        </p:spPr>
        <p:txBody>
          <a:bodyPr wrap="square" rtlCol="0">
            <a:spAutoFit/>
          </a:bodyPr>
          <a:lstStyle/>
          <a:p>
            <a:r>
              <a:rPr lang="en-US" sz="2400" dirty="0"/>
              <a:t>First Officer William Murdoch and Captain Edward Smith</a:t>
            </a:r>
          </a:p>
        </p:txBody>
      </p:sp>
      <p:sp>
        <p:nvSpPr>
          <p:cNvPr id="3" name="Slide Number Placeholder 2">
            <a:extLst>
              <a:ext uri="{FF2B5EF4-FFF2-40B4-BE49-F238E27FC236}">
                <a16:creationId xmlns:a16="http://schemas.microsoft.com/office/drawing/2014/main" id="{4C032F9A-3B73-4172-BECF-9AD2104BFEAE}"/>
              </a:ext>
            </a:extLst>
          </p:cNvPr>
          <p:cNvSpPr>
            <a:spLocks noGrp="1"/>
          </p:cNvSpPr>
          <p:nvPr>
            <p:ph type="sldNum" sz="quarter" idx="12"/>
          </p:nvPr>
        </p:nvSpPr>
        <p:spPr/>
        <p:txBody>
          <a:bodyPr/>
          <a:lstStyle/>
          <a:p>
            <a:fld id="{9E5C1847-099E-C048-852D-E28606CB6E04}" type="slidenum">
              <a:rPr lang="en-US" smtClean="0"/>
              <a:t>17</a:t>
            </a:fld>
            <a:endParaRPr lang="en-US" dirty="0"/>
          </a:p>
        </p:txBody>
      </p:sp>
      <p:sp>
        <p:nvSpPr>
          <p:cNvPr id="9" name="Footer Placeholder 7">
            <a:extLst>
              <a:ext uri="{FF2B5EF4-FFF2-40B4-BE49-F238E27FC236}">
                <a16:creationId xmlns:a16="http://schemas.microsoft.com/office/drawing/2014/main" id="{8328876F-F35C-48CF-B983-3A81C9893B75}"/>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68575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48B8-7A78-274A-AD89-13E2D2EAE769}"/>
              </a:ext>
            </a:extLst>
          </p:cNvPr>
          <p:cNvSpPr>
            <a:spLocks noGrp="1"/>
          </p:cNvSpPr>
          <p:nvPr>
            <p:ph type="title"/>
          </p:nvPr>
        </p:nvSpPr>
        <p:spPr>
          <a:xfrm>
            <a:off x="4670687" y="442594"/>
            <a:ext cx="3189619" cy="882479"/>
          </a:xfrm>
        </p:spPr>
        <p:txBody>
          <a:bodyPr>
            <a:normAutofit/>
          </a:bodyPr>
          <a:lstStyle/>
          <a:p>
            <a:r>
              <a:rPr lang="en-US" sz="3600" b="1" dirty="0"/>
              <a:t>Maiden Voyage</a:t>
            </a:r>
          </a:p>
        </p:txBody>
      </p:sp>
      <p:sp>
        <p:nvSpPr>
          <p:cNvPr id="3" name="Content Placeholder 2">
            <a:extLst>
              <a:ext uri="{FF2B5EF4-FFF2-40B4-BE49-F238E27FC236}">
                <a16:creationId xmlns:a16="http://schemas.microsoft.com/office/drawing/2014/main" id="{1BF9FE6F-18CD-8645-A6D0-E10585B067CB}"/>
              </a:ext>
            </a:extLst>
          </p:cNvPr>
          <p:cNvSpPr>
            <a:spLocks noGrp="1"/>
          </p:cNvSpPr>
          <p:nvPr>
            <p:ph idx="1"/>
          </p:nvPr>
        </p:nvSpPr>
        <p:spPr>
          <a:xfrm>
            <a:off x="898422" y="1325073"/>
            <a:ext cx="10395155" cy="1743832"/>
          </a:xfrm>
        </p:spPr>
        <p:txBody>
          <a:bodyPr>
            <a:normAutofit fontScale="92500"/>
          </a:bodyPr>
          <a:lstStyle/>
          <a:p>
            <a:pPr marL="0" indent="0">
              <a:lnSpc>
                <a:spcPct val="115000"/>
              </a:lnSpc>
              <a:spcBef>
                <a:spcPts val="1200"/>
              </a:spcBef>
              <a:spcAft>
                <a:spcPts val="600"/>
              </a:spcAft>
              <a:buNone/>
            </a:pPr>
            <a:r>
              <a:rPr lang="en-AU" sz="2800" i="1" dirty="0">
                <a:effectLst/>
                <a:latin typeface="Calibri" panose="020F0502020204030204" pitchFamily="34" charset="0"/>
                <a:ea typeface="Calibri" panose="020F0502020204030204" pitchFamily="34" charset="0"/>
                <a:cs typeface="Times New Roman" panose="02020603050405020304" pitchFamily="18" charset="0"/>
              </a:rPr>
              <a:t>Titanic </a:t>
            </a:r>
            <a:r>
              <a:rPr lang="en-AU" sz="2800" dirty="0">
                <a:effectLst/>
                <a:latin typeface="Calibri" panose="020F0502020204030204" pitchFamily="34" charset="0"/>
                <a:ea typeface="Calibri" panose="020F0502020204030204" pitchFamily="34" charset="0"/>
                <a:cs typeface="Times New Roman" panose="02020603050405020304" pitchFamily="18" charset="0"/>
              </a:rPr>
              <a:t>left for her maiden voyage on 10 April 1912. She was to go to New York, via Southampton, Cherbourg (France), and Queenstown (Ireland). The map shows the route with the coordinates of her sinking.</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EEF6A4A5-B99F-A846-99BE-2E41FE9D9196}"/>
              </a:ext>
            </a:extLst>
          </p:cNvPr>
          <p:cNvPicPr>
            <a:picLocks noChangeAspect="1"/>
          </p:cNvPicPr>
          <p:nvPr/>
        </p:nvPicPr>
        <p:blipFill>
          <a:blip r:embed="rId3"/>
          <a:stretch>
            <a:fillRect/>
          </a:stretch>
        </p:blipFill>
        <p:spPr>
          <a:xfrm>
            <a:off x="2459004" y="3068905"/>
            <a:ext cx="7612984" cy="28577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Slide Number Placeholder 6">
            <a:extLst>
              <a:ext uri="{FF2B5EF4-FFF2-40B4-BE49-F238E27FC236}">
                <a16:creationId xmlns:a16="http://schemas.microsoft.com/office/drawing/2014/main" id="{E445604F-00C2-4417-9989-40E32CCCCFE0}"/>
              </a:ext>
            </a:extLst>
          </p:cNvPr>
          <p:cNvSpPr>
            <a:spLocks noGrp="1"/>
          </p:cNvSpPr>
          <p:nvPr>
            <p:ph type="sldNum" sz="quarter" idx="12"/>
          </p:nvPr>
        </p:nvSpPr>
        <p:spPr/>
        <p:txBody>
          <a:bodyPr/>
          <a:lstStyle/>
          <a:p>
            <a:fld id="{9E5C1847-099E-C048-852D-E28606CB6E04}" type="slidenum">
              <a:rPr lang="en-US" smtClean="0"/>
              <a:t>18</a:t>
            </a:fld>
            <a:endParaRPr lang="en-US" dirty="0"/>
          </a:p>
        </p:txBody>
      </p:sp>
      <p:sp>
        <p:nvSpPr>
          <p:cNvPr id="8" name="Footer Placeholder 7">
            <a:extLst>
              <a:ext uri="{FF2B5EF4-FFF2-40B4-BE49-F238E27FC236}">
                <a16:creationId xmlns:a16="http://schemas.microsoft.com/office/drawing/2014/main" id="{F2533774-7972-4E15-84A0-6EFAA1682CE3}"/>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92192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9F81-1C4E-694C-84B9-D495850D525C}"/>
              </a:ext>
            </a:extLst>
          </p:cNvPr>
          <p:cNvSpPr>
            <a:spLocks noGrp="1"/>
          </p:cNvSpPr>
          <p:nvPr>
            <p:ph type="title"/>
          </p:nvPr>
        </p:nvSpPr>
        <p:spPr>
          <a:xfrm>
            <a:off x="4112342" y="575393"/>
            <a:ext cx="4308987" cy="755752"/>
          </a:xfrm>
        </p:spPr>
        <p:txBody>
          <a:bodyPr>
            <a:normAutofit/>
          </a:bodyPr>
          <a:lstStyle/>
          <a:p>
            <a:r>
              <a:rPr lang="en-US" sz="3600" b="1" dirty="0"/>
              <a:t>Getting to The </a:t>
            </a:r>
            <a:r>
              <a:rPr lang="en-US" sz="3600" b="1" i="1" dirty="0"/>
              <a:t>Titanic</a:t>
            </a:r>
          </a:p>
        </p:txBody>
      </p:sp>
      <p:sp>
        <p:nvSpPr>
          <p:cNvPr id="5" name="TextBox 4">
            <a:extLst>
              <a:ext uri="{FF2B5EF4-FFF2-40B4-BE49-F238E27FC236}">
                <a16:creationId xmlns:a16="http://schemas.microsoft.com/office/drawing/2014/main" id="{4F830790-DBC3-C349-8612-CB046D184154}"/>
              </a:ext>
            </a:extLst>
          </p:cNvPr>
          <p:cNvSpPr txBox="1"/>
          <p:nvPr/>
        </p:nvSpPr>
        <p:spPr>
          <a:xfrm>
            <a:off x="838200" y="1359009"/>
            <a:ext cx="10710334" cy="1562223"/>
          </a:xfrm>
          <a:prstGeom prst="rect">
            <a:avLst/>
          </a:prstGeom>
          <a:noFill/>
        </p:spPr>
        <p:txBody>
          <a:bodyPr wrap="square" rtlCol="0">
            <a:spAutoFit/>
          </a:bodyPr>
          <a:lstStyle/>
          <a:p>
            <a:pPr>
              <a:lnSpc>
                <a:spcPct val="114000"/>
              </a:lnSpc>
              <a:spcBef>
                <a:spcPts val="1200"/>
              </a:spcBef>
              <a:spcAft>
                <a:spcPts val="600"/>
              </a:spcAft>
            </a:pPr>
            <a:r>
              <a:rPr lang="en-AU" sz="2400" dirty="0"/>
              <a:t>Special trains were scheduled from London and Paris to convey passengers to Southampton and Cherbourg respectively.</a:t>
            </a:r>
            <a:endParaRPr lang="en-AU" sz="2400" i="1" dirty="0"/>
          </a:p>
          <a:p>
            <a:pPr>
              <a:lnSpc>
                <a:spcPct val="114000"/>
              </a:lnSpc>
              <a:spcBef>
                <a:spcPts val="1200"/>
              </a:spcBef>
              <a:spcAft>
                <a:spcPts val="600"/>
              </a:spcAft>
            </a:pPr>
            <a:r>
              <a:rPr lang="en-AU" sz="2400" i="1" dirty="0"/>
              <a:t>Nomadic</a:t>
            </a:r>
            <a:r>
              <a:rPr lang="en-AU" sz="2400" dirty="0"/>
              <a:t> ferried passengers between the dock and </a:t>
            </a:r>
            <a:r>
              <a:rPr lang="en-AU" sz="2400" i="1" dirty="0"/>
              <a:t>Titanic</a:t>
            </a:r>
            <a:r>
              <a:rPr lang="en-AU" sz="2400" dirty="0"/>
              <a:t> at Cherbourg.</a:t>
            </a:r>
          </a:p>
        </p:txBody>
      </p:sp>
      <p:pic>
        <p:nvPicPr>
          <p:cNvPr id="6" name="Picture 5">
            <a:extLst>
              <a:ext uri="{FF2B5EF4-FFF2-40B4-BE49-F238E27FC236}">
                <a16:creationId xmlns:a16="http://schemas.microsoft.com/office/drawing/2014/main" id="{8257EE2B-0F8E-F94B-A38E-3818F56167E8}"/>
              </a:ext>
            </a:extLst>
          </p:cNvPr>
          <p:cNvPicPr>
            <a:picLocks noChangeAspect="1"/>
          </p:cNvPicPr>
          <p:nvPr/>
        </p:nvPicPr>
        <p:blipFill>
          <a:blip r:embed="rId3"/>
          <a:stretch>
            <a:fillRect/>
          </a:stretch>
        </p:blipFill>
        <p:spPr>
          <a:xfrm>
            <a:off x="2337586" y="3401483"/>
            <a:ext cx="7516828" cy="2862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lide Number Placeholder 2">
            <a:extLst>
              <a:ext uri="{FF2B5EF4-FFF2-40B4-BE49-F238E27FC236}">
                <a16:creationId xmlns:a16="http://schemas.microsoft.com/office/drawing/2014/main" id="{572709F6-AE65-4B1A-B5B2-4DCCB374060F}"/>
              </a:ext>
            </a:extLst>
          </p:cNvPr>
          <p:cNvSpPr>
            <a:spLocks noGrp="1"/>
          </p:cNvSpPr>
          <p:nvPr>
            <p:ph type="sldNum" sz="quarter" idx="12"/>
          </p:nvPr>
        </p:nvSpPr>
        <p:spPr/>
        <p:txBody>
          <a:bodyPr/>
          <a:lstStyle/>
          <a:p>
            <a:fld id="{9E5C1847-099E-C048-852D-E28606CB6E04}" type="slidenum">
              <a:rPr lang="en-US" smtClean="0"/>
              <a:t>19</a:t>
            </a:fld>
            <a:endParaRPr lang="en-US" dirty="0"/>
          </a:p>
        </p:txBody>
      </p:sp>
      <p:sp>
        <p:nvSpPr>
          <p:cNvPr id="7" name="Footer Placeholder 7">
            <a:extLst>
              <a:ext uri="{FF2B5EF4-FFF2-40B4-BE49-F238E27FC236}">
                <a16:creationId xmlns:a16="http://schemas.microsoft.com/office/drawing/2014/main" id="{0B453EC8-64FC-4BB6-B72D-BE309249552D}"/>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166676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2</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27274" y="370822"/>
            <a:ext cx="1838293" cy="714937"/>
          </a:xfrm>
          <a:prstGeom prst="rect">
            <a:avLst/>
          </a:prstGeom>
        </p:spPr>
      </p:pic>
      <p:sp>
        <p:nvSpPr>
          <p:cNvPr id="9" name="TextBox 8">
            <a:extLst>
              <a:ext uri="{FF2B5EF4-FFF2-40B4-BE49-F238E27FC236}">
                <a16:creationId xmlns:a16="http://schemas.microsoft.com/office/drawing/2014/main" id="{F1647DDA-73EC-4C64-B382-D14002047817}"/>
              </a:ext>
            </a:extLst>
          </p:cNvPr>
          <p:cNvSpPr txBox="1"/>
          <p:nvPr/>
        </p:nvSpPr>
        <p:spPr>
          <a:xfrm>
            <a:off x="2206716" y="1771683"/>
            <a:ext cx="7778568" cy="3874779"/>
          </a:xfrm>
          <a:prstGeom prst="rect">
            <a:avLst/>
          </a:prstGeom>
          <a:noFill/>
        </p:spPr>
        <p:txBody>
          <a:bodyPr wrap="square" rtlCol="0">
            <a:spAutoFit/>
          </a:bodyPr>
          <a:lstStyle/>
          <a:p>
            <a:r>
              <a:rPr lang="en-US" sz="1446" dirty="0">
                <a:ea typeface="Times New Roman" panose="02020603050405020304" pitchFamily="18" charset="0"/>
              </a:rPr>
              <a:t>The Rotary Club of Canterbury “Let’s Stay Connected Project” has been developed as a response to an identified need within the Aged Care sector.</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ea typeface="Times New Roman" panose="02020603050405020304" pitchFamily="18" charset="0"/>
              </a:rPr>
              <a:t>You can download this and other booklets from the Rotary Club of Canterbury website (</a:t>
            </a:r>
            <a:r>
              <a:rPr lang="en-US" sz="1446" u="sng" dirty="0">
                <a:solidFill>
                  <a:srgbClr val="0000FF"/>
                </a:solidFill>
                <a:ea typeface="Times New Roman" panose="02020603050405020304" pitchFamily="18" charset="0"/>
                <a:hlinkClick r:id="rId3"/>
              </a:rPr>
              <a:t>www.canterburyrotary.org</a:t>
            </a:r>
            <a:r>
              <a:rPr lang="en-US" sz="1446" dirty="0">
                <a:ea typeface="Times New Roman" panose="02020603050405020304" pitchFamily="18" charset="0"/>
              </a:rPr>
              <a:t>).</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solidFill>
                  <a:srgbClr val="000000"/>
                </a:solidFill>
                <a:ea typeface="Times New Roman" panose="02020603050405020304" pitchFamily="18" charset="0"/>
              </a:rPr>
              <a:t>Source references for this book are held at the Rotary Club of Canterbury. Contact </a:t>
            </a:r>
            <a:r>
              <a:rPr lang="en-US" sz="1446" u="sng" dirty="0">
                <a:solidFill>
                  <a:srgbClr val="0000FF"/>
                </a:solidFill>
                <a:ea typeface="Times New Roman" panose="02020603050405020304" pitchFamily="18" charset="0"/>
                <a:hlinkClick r:id="rId4"/>
              </a:rPr>
              <a:t>president@caterburyrotary.org</a:t>
            </a:r>
            <a:r>
              <a:rPr lang="en-US" sz="1446" u="sng" dirty="0">
                <a:solidFill>
                  <a:srgbClr val="0000FF"/>
                </a:solidFill>
                <a:ea typeface="Times New Roman" panose="02020603050405020304" pitchFamily="18" charset="0"/>
              </a:rPr>
              <a:t> </a:t>
            </a:r>
            <a:r>
              <a:rPr lang="en-US" sz="1446" dirty="0">
                <a:solidFill>
                  <a:srgbClr val="000000"/>
                </a:solidFill>
                <a:ea typeface="Times New Roman" panose="02020603050405020304" pitchFamily="18" charset="0"/>
              </a:rPr>
              <a:t>for further details.  </a:t>
            </a:r>
            <a:endParaRPr lang="en-AU" sz="1446" dirty="0">
              <a:ea typeface="Arial Unicode MS"/>
            </a:endParaRPr>
          </a:p>
          <a:p>
            <a:r>
              <a:rPr lang="en-US" sz="1446" dirty="0">
                <a:solidFill>
                  <a:srgbClr val="000000"/>
                </a:solidFill>
                <a:ea typeface="Times New Roman" panose="02020603050405020304" pitchFamily="18" charset="0"/>
              </a:rPr>
              <a:t> </a:t>
            </a:r>
            <a:endParaRPr lang="en-AU" sz="1446" dirty="0">
              <a:ea typeface="Arial Unicode MS"/>
            </a:endParaRPr>
          </a:p>
          <a:p>
            <a:r>
              <a:rPr lang="en-US" sz="1446" dirty="0">
                <a:solidFill>
                  <a:srgbClr val="000000"/>
                </a:solidFill>
                <a:ea typeface="Times New Roman" panose="02020603050405020304" pitchFamily="18" charset="0"/>
              </a:rPr>
              <a:t>Material in this book was reproduced in accordance with Section 113F of the Copyright Act (1968). </a:t>
            </a:r>
            <a:endParaRPr lang="en-AU" sz="1446" dirty="0">
              <a:ea typeface="Arial Unicode MS"/>
            </a:endParaRPr>
          </a:p>
        </p:txBody>
      </p:sp>
      <p:sp>
        <p:nvSpPr>
          <p:cNvPr id="8" name="Footer Placeholder 7">
            <a:extLst>
              <a:ext uri="{FF2B5EF4-FFF2-40B4-BE49-F238E27FC236}">
                <a16:creationId xmlns:a16="http://schemas.microsoft.com/office/drawing/2014/main" id="{84DCD2E7-3D93-4A02-9602-987CAAA54E61}"/>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83470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9B0B-A6BC-E949-A60E-4D92397A6E4A}"/>
              </a:ext>
            </a:extLst>
          </p:cNvPr>
          <p:cNvSpPr>
            <a:spLocks noGrp="1"/>
          </p:cNvSpPr>
          <p:nvPr>
            <p:ph type="title"/>
          </p:nvPr>
        </p:nvSpPr>
        <p:spPr/>
        <p:txBody>
          <a:bodyPr>
            <a:normAutofit/>
          </a:bodyPr>
          <a:lstStyle/>
          <a:p>
            <a:r>
              <a:rPr lang="en-US" sz="3600" b="1" dirty="0"/>
              <a:t>Passenger Facts</a:t>
            </a:r>
          </a:p>
        </p:txBody>
      </p:sp>
      <p:sp>
        <p:nvSpPr>
          <p:cNvPr id="3" name="Content Placeholder 2">
            <a:extLst>
              <a:ext uri="{FF2B5EF4-FFF2-40B4-BE49-F238E27FC236}">
                <a16:creationId xmlns:a16="http://schemas.microsoft.com/office/drawing/2014/main" id="{CBB410D1-531E-3148-82FA-82CD83EA4074}"/>
              </a:ext>
            </a:extLst>
          </p:cNvPr>
          <p:cNvSpPr>
            <a:spLocks noGrp="1"/>
          </p:cNvSpPr>
          <p:nvPr>
            <p:ph idx="1"/>
          </p:nvPr>
        </p:nvSpPr>
        <p:spPr>
          <a:xfrm>
            <a:off x="838199" y="1553265"/>
            <a:ext cx="4618209" cy="2866335"/>
          </a:xfrm>
        </p:spPr>
        <p:txBody>
          <a:bodyPr>
            <a:noAutofit/>
          </a:bodyPr>
          <a:lstStyle/>
          <a:p>
            <a:pPr marL="0" indent="0">
              <a:lnSpc>
                <a:spcPct val="100000"/>
              </a:lnSpc>
              <a:spcBef>
                <a:spcPts val="600"/>
              </a:spcBef>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Most of the passengers boarded the ship at </a:t>
            </a:r>
            <a:r>
              <a:rPr lang="en-AU" sz="2400" dirty="0">
                <a:effectLst/>
                <a:latin typeface="Calibri" panose="020F0502020204030204" pitchFamily="34" charset="0"/>
                <a:ea typeface="Calibri" panose="020F0502020204030204" pitchFamily="34" charset="0"/>
                <a:cs typeface="Times New Roman" panose="02020603050405020304" pitchFamily="18" charset="0"/>
              </a:rPr>
              <a:t>Southampton</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600"/>
              </a:spcAft>
              <a:buSzPts val="1800"/>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179 First Class</a:t>
            </a:r>
          </a:p>
          <a:p>
            <a:pPr marL="342900" lvl="0" indent="-342900">
              <a:lnSpc>
                <a:spcPct val="100000"/>
              </a:lnSpc>
              <a:spcBef>
                <a:spcPts val="600"/>
              </a:spcBef>
              <a:spcAft>
                <a:spcPts val="600"/>
              </a:spcAft>
              <a:buSzPts val="1800"/>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247 Second Class and </a:t>
            </a:r>
          </a:p>
          <a:p>
            <a:pPr marL="342900" lvl="0" indent="-342900">
              <a:lnSpc>
                <a:spcPct val="100000"/>
              </a:lnSpc>
              <a:spcBef>
                <a:spcPts val="600"/>
              </a:spcBef>
              <a:spcAft>
                <a:spcPts val="600"/>
              </a:spcAft>
              <a:buSzPts val="1800"/>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494 Third Class – including many who were </a:t>
            </a:r>
            <a:r>
              <a:rPr lang="en-US" sz="2400" dirty="0">
                <a:effectLst/>
                <a:latin typeface="Calibri" panose="020F0502020204030204" pitchFamily="34" charset="0"/>
                <a:ea typeface="Calibri" panose="020F0502020204030204" pitchFamily="34" charset="0"/>
                <a:cs typeface="Times New Roman" panose="02020603050405020304" pitchFamily="18" charset="0"/>
              </a:rPr>
              <a:t>migrating to America.</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6468C48-811E-9D4B-B0A9-1EE77D737306}"/>
              </a:ext>
            </a:extLst>
          </p:cNvPr>
          <p:cNvPicPr>
            <a:picLocks noChangeAspect="1"/>
          </p:cNvPicPr>
          <p:nvPr/>
        </p:nvPicPr>
        <p:blipFill rotWithShape="1">
          <a:blip r:embed="rId3"/>
          <a:srcRect b="33061"/>
          <a:stretch/>
        </p:blipFill>
        <p:spPr>
          <a:xfrm>
            <a:off x="5687305" y="1621975"/>
            <a:ext cx="5435598" cy="2728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DAFE2B1F-36D6-4852-8CC3-C9BF49ADCFD7}"/>
              </a:ext>
            </a:extLst>
          </p:cNvPr>
          <p:cNvSpPr>
            <a:spLocks noGrp="1"/>
          </p:cNvSpPr>
          <p:nvPr>
            <p:ph type="sldNum" sz="quarter" idx="12"/>
          </p:nvPr>
        </p:nvSpPr>
        <p:spPr/>
        <p:txBody>
          <a:bodyPr/>
          <a:lstStyle/>
          <a:p>
            <a:fld id="{9E5C1847-099E-C048-852D-E28606CB6E04}" type="slidenum">
              <a:rPr lang="en-US" smtClean="0"/>
              <a:t>20</a:t>
            </a:fld>
            <a:endParaRPr lang="en-US" dirty="0"/>
          </a:p>
        </p:txBody>
      </p:sp>
      <p:sp>
        <p:nvSpPr>
          <p:cNvPr id="6" name="Footer Placeholder 7">
            <a:extLst>
              <a:ext uri="{FF2B5EF4-FFF2-40B4-BE49-F238E27FC236}">
                <a16:creationId xmlns:a16="http://schemas.microsoft.com/office/drawing/2014/main" id="{47D03332-BAFD-4290-AC13-41504EEAE9A9}"/>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p:nvSpPr>
          <p:cNvPr id="7" name="Content Placeholder 2">
            <a:extLst>
              <a:ext uri="{FF2B5EF4-FFF2-40B4-BE49-F238E27FC236}">
                <a16:creationId xmlns:a16="http://schemas.microsoft.com/office/drawing/2014/main" id="{683E64A3-E7ED-4C42-A335-3FF13233800C}"/>
              </a:ext>
            </a:extLst>
          </p:cNvPr>
          <p:cNvSpPr txBox="1">
            <a:spLocks/>
          </p:cNvSpPr>
          <p:nvPr/>
        </p:nvSpPr>
        <p:spPr>
          <a:xfrm>
            <a:off x="838199" y="4580882"/>
            <a:ext cx="10284704" cy="1706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1200"/>
              </a:spcBef>
              <a:spcAft>
                <a:spcPts val="600"/>
              </a:spcAft>
              <a:buFont typeface="Arial" panose="020B0604020202020204" pitchFamily="34" charset="0"/>
              <a:buNone/>
            </a:pPr>
            <a:r>
              <a:rPr lang="en-US" sz="2400" dirty="0">
                <a:latin typeface="Calibri" panose="020F0502020204030204" pitchFamily="34" charset="0"/>
                <a:ea typeface="Calibri" panose="020F0502020204030204" pitchFamily="34" charset="0"/>
                <a:cs typeface="Times New Roman" panose="02020603050405020304" pitchFamily="18" charset="0"/>
              </a:rPr>
              <a:t>By the time all passengers had boarded from all ports, there were a total of 1325 passengers aboard of whom 112 were children. The ship could carry 2435 passengers, so fortunately was under capacity considering the disaster about to occur.</a:t>
            </a:r>
            <a:endParaRPr lang="en-AU"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046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8E9D-EA37-B746-8944-58D8732B55E4}"/>
              </a:ext>
            </a:extLst>
          </p:cNvPr>
          <p:cNvSpPr>
            <a:spLocks noGrp="1"/>
          </p:cNvSpPr>
          <p:nvPr>
            <p:ph type="title"/>
          </p:nvPr>
        </p:nvSpPr>
        <p:spPr>
          <a:xfrm>
            <a:off x="838200" y="365126"/>
            <a:ext cx="3955026" cy="829494"/>
          </a:xfrm>
        </p:spPr>
        <p:txBody>
          <a:bodyPr>
            <a:normAutofit/>
          </a:bodyPr>
          <a:lstStyle/>
          <a:p>
            <a:r>
              <a:rPr lang="en-US" sz="3600" b="1" dirty="0"/>
              <a:t>Class Distinction</a:t>
            </a:r>
          </a:p>
        </p:txBody>
      </p:sp>
      <p:sp>
        <p:nvSpPr>
          <p:cNvPr id="3" name="Content Placeholder 2">
            <a:extLst>
              <a:ext uri="{FF2B5EF4-FFF2-40B4-BE49-F238E27FC236}">
                <a16:creationId xmlns:a16="http://schemas.microsoft.com/office/drawing/2014/main" id="{BDBDB102-F330-1D41-8009-5EE21D091147}"/>
              </a:ext>
            </a:extLst>
          </p:cNvPr>
          <p:cNvSpPr>
            <a:spLocks noGrp="1"/>
          </p:cNvSpPr>
          <p:nvPr>
            <p:ph idx="1"/>
          </p:nvPr>
        </p:nvSpPr>
        <p:spPr>
          <a:xfrm>
            <a:off x="838200" y="1194619"/>
            <a:ext cx="4898923" cy="4999599"/>
          </a:xfrm>
        </p:spPr>
        <p:txBody>
          <a:bodyPr>
            <a:noAutofit/>
          </a:bodyPr>
          <a:lstStyle/>
          <a:p>
            <a:pPr marL="0" indent="0">
              <a:lnSpc>
                <a:spcPct val="113000"/>
              </a:lnSpc>
              <a:spcBef>
                <a:spcPts val="1200"/>
              </a:spcBef>
              <a:spcAft>
                <a:spcPts val="600"/>
              </a:spcAft>
              <a:buNone/>
            </a:pPr>
            <a:r>
              <a:rPr lang="en-AU" sz="2400" dirty="0"/>
              <a:t>Stewards showed </a:t>
            </a:r>
            <a:r>
              <a:rPr lang="en-US" sz="2400" dirty="0"/>
              <a:t>Second and Third Class passengers</a:t>
            </a:r>
            <a:r>
              <a:rPr lang="en-AU" sz="2400" dirty="0"/>
              <a:t> to their cabins, while First Class passengers were personally greeted by Captain Smith.</a:t>
            </a:r>
          </a:p>
          <a:p>
            <a:pPr marL="0" indent="0">
              <a:lnSpc>
                <a:spcPct val="113000"/>
              </a:lnSpc>
              <a:spcBef>
                <a:spcPts val="1200"/>
              </a:spcBef>
              <a:spcAft>
                <a:spcPts val="600"/>
              </a:spcAft>
              <a:buNone/>
            </a:pPr>
            <a:r>
              <a:rPr lang="en-AU" sz="2400" dirty="0"/>
              <a:t>Third Class passengers were inspected for ailments and physical impairments to ensure their entry into America.</a:t>
            </a:r>
          </a:p>
          <a:p>
            <a:pPr marL="0" indent="0">
              <a:lnSpc>
                <a:spcPct val="113000"/>
              </a:lnSpc>
              <a:spcBef>
                <a:spcPts val="1200"/>
              </a:spcBef>
              <a:spcAft>
                <a:spcPts val="600"/>
              </a:spcAft>
              <a:buNone/>
            </a:pPr>
            <a:r>
              <a:rPr lang="en-US" sz="2400" dirty="0"/>
              <a:t>Second and Third Class passengers were not to mingle with the First Class passengers.</a:t>
            </a:r>
          </a:p>
          <a:p>
            <a:pPr marL="0" indent="0">
              <a:buNone/>
            </a:pPr>
            <a:endParaRPr lang="en-AU" sz="2400" dirty="0"/>
          </a:p>
          <a:p>
            <a:pPr marL="0" indent="0">
              <a:buNone/>
            </a:pPr>
            <a:endParaRPr lang="en-AU" sz="2400" dirty="0"/>
          </a:p>
          <a:p>
            <a:pPr marL="0" indent="0">
              <a:buNone/>
            </a:pPr>
            <a:endParaRPr lang="en-US" sz="2400" dirty="0"/>
          </a:p>
        </p:txBody>
      </p:sp>
      <p:sp>
        <p:nvSpPr>
          <p:cNvPr id="4" name="Slide Number Placeholder 3">
            <a:extLst>
              <a:ext uri="{FF2B5EF4-FFF2-40B4-BE49-F238E27FC236}">
                <a16:creationId xmlns:a16="http://schemas.microsoft.com/office/drawing/2014/main" id="{7951ABC0-A1A3-4AF2-A747-CFB18CD6A8F4}"/>
              </a:ext>
            </a:extLst>
          </p:cNvPr>
          <p:cNvSpPr>
            <a:spLocks noGrp="1"/>
          </p:cNvSpPr>
          <p:nvPr>
            <p:ph type="sldNum" sz="quarter" idx="12"/>
          </p:nvPr>
        </p:nvSpPr>
        <p:spPr/>
        <p:txBody>
          <a:bodyPr/>
          <a:lstStyle/>
          <a:p>
            <a:fld id="{9E5C1847-099E-C048-852D-E28606CB6E04}" type="slidenum">
              <a:rPr lang="en-US" smtClean="0"/>
              <a:t>21</a:t>
            </a:fld>
            <a:endParaRPr lang="en-US" dirty="0"/>
          </a:p>
        </p:txBody>
      </p:sp>
      <p:sp>
        <p:nvSpPr>
          <p:cNvPr id="5" name="Footer Placeholder 7">
            <a:extLst>
              <a:ext uri="{FF2B5EF4-FFF2-40B4-BE49-F238E27FC236}">
                <a16:creationId xmlns:a16="http://schemas.microsoft.com/office/drawing/2014/main" id="{7F037C23-F184-4087-9DCB-AA6FFCDFFF3E}"/>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pic>
        <p:nvPicPr>
          <p:cNvPr id="7" name="Picture 6" descr="An old photo of a person&#10;&#10;Description automatically generated">
            <a:extLst>
              <a:ext uri="{FF2B5EF4-FFF2-40B4-BE49-F238E27FC236}">
                <a16:creationId xmlns:a16="http://schemas.microsoft.com/office/drawing/2014/main" id="{B160FD77-16F1-4D0B-8F27-029DD4FD8006}"/>
              </a:ext>
            </a:extLst>
          </p:cNvPr>
          <p:cNvPicPr>
            <a:picLocks noChangeAspect="1"/>
          </p:cNvPicPr>
          <p:nvPr/>
        </p:nvPicPr>
        <p:blipFill>
          <a:blip r:embed="rId2"/>
          <a:stretch>
            <a:fillRect/>
          </a:stretch>
        </p:blipFill>
        <p:spPr>
          <a:xfrm>
            <a:off x="6606524" y="794945"/>
            <a:ext cx="2184268" cy="2818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group of people posing for a photo&#10;&#10;Description automatically generated">
            <a:extLst>
              <a:ext uri="{FF2B5EF4-FFF2-40B4-BE49-F238E27FC236}">
                <a16:creationId xmlns:a16="http://schemas.microsoft.com/office/drawing/2014/main" id="{9AD77076-FF26-4627-9D36-D2E4FDCEE4B4}"/>
              </a:ext>
            </a:extLst>
          </p:cNvPr>
          <p:cNvPicPr>
            <a:picLocks noChangeAspect="1"/>
          </p:cNvPicPr>
          <p:nvPr/>
        </p:nvPicPr>
        <p:blipFill>
          <a:blip r:embed="rId3"/>
          <a:stretch>
            <a:fillRect/>
          </a:stretch>
        </p:blipFill>
        <p:spPr>
          <a:xfrm>
            <a:off x="6096000" y="3978228"/>
            <a:ext cx="3332318" cy="2215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8E85B3D-C3A5-4AEF-8F21-DF3538A4E75B}"/>
              </a:ext>
            </a:extLst>
          </p:cNvPr>
          <p:cNvSpPr txBox="1"/>
          <p:nvPr/>
        </p:nvSpPr>
        <p:spPr>
          <a:xfrm>
            <a:off x="9660193" y="3978227"/>
            <a:ext cx="2418735" cy="2103333"/>
          </a:xfrm>
          <a:prstGeom prst="rect">
            <a:avLst/>
          </a:prstGeom>
          <a:noFill/>
        </p:spPr>
        <p:txBody>
          <a:bodyPr wrap="square" rtlCol="0">
            <a:spAutoFit/>
          </a:bodyPr>
          <a:lstStyle/>
          <a:p>
            <a:pPr>
              <a:lnSpc>
                <a:spcPct val="110000"/>
              </a:lnSpc>
            </a:pPr>
            <a:r>
              <a:rPr lang="en-AU" sz="2400" dirty="0">
                <a:effectLst/>
                <a:latin typeface="Calibri" panose="020F0502020204030204" pitchFamily="34" charset="0"/>
                <a:ea typeface="Calibri" panose="020F0502020204030204" pitchFamily="34" charset="0"/>
                <a:cs typeface="Times New Roman" panose="02020603050405020304" pitchFamily="18" charset="0"/>
              </a:rPr>
              <a:t>Third Class passengers Mr &amp; Mrs Goodwin &amp; children all perished.</a:t>
            </a:r>
          </a:p>
        </p:txBody>
      </p:sp>
      <p:sp>
        <p:nvSpPr>
          <p:cNvPr id="11" name="TextBox 10">
            <a:extLst>
              <a:ext uri="{FF2B5EF4-FFF2-40B4-BE49-F238E27FC236}">
                <a16:creationId xmlns:a16="http://schemas.microsoft.com/office/drawing/2014/main" id="{71C900B3-F591-4B1E-AD4E-D1917242461B}"/>
              </a:ext>
            </a:extLst>
          </p:cNvPr>
          <p:cNvSpPr txBox="1"/>
          <p:nvPr/>
        </p:nvSpPr>
        <p:spPr>
          <a:xfrm>
            <a:off x="9410699" y="1419320"/>
            <a:ext cx="2386781" cy="1697068"/>
          </a:xfrm>
          <a:prstGeom prst="rect">
            <a:avLst/>
          </a:prstGeom>
          <a:noFill/>
        </p:spPr>
        <p:txBody>
          <a:bodyPr wrap="square" rtlCol="0">
            <a:spAutoFit/>
          </a:bodyPr>
          <a:lstStyle/>
          <a:p>
            <a:pPr>
              <a:lnSpc>
                <a:spcPct val="110000"/>
              </a:lnSpc>
            </a:pPr>
            <a:r>
              <a:rPr lang="en-AU" sz="2400" dirty="0">
                <a:effectLst/>
                <a:latin typeface="Calibri" panose="020F0502020204030204" pitchFamily="34" charset="0"/>
                <a:ea typeface="Calibri" panose="020F0502020204030204" pitchFamily="34" charset="0"/>
                <a:cs typeface="Times New Roman" panose="02020603050405020304" pitchFamily="18" charset="0"/>
              </a:rPr>
              <a:t>First Class passenger Margaret (Molly) Brown survived.</a:t>
            </a:r>
          </a:p>
        </p:txBody>
      </p:sp>
    </p:spTree>
    <p:extLst>
      <p:ext uri="{BB962C8B-B14F-4D97-AF65-F5344CB8AC3E}">
        <p14:creationId xmlns:p14="http://schemas.microsoft.com/office/powerpoint/2010/main" val="391632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A70A-76E4-DA43-9939-2B0C8285FA79}"/>
              </a:ext>
            </a:extLst>
          </p:cNvPr>
          <p:cNvSpPr>
            <a:spLocks noGrp="1"/>
          </p:cNvSpPr>
          <p:nvPr>
            <p:ph type="title"/>
          </p:nvPr>
        </p:nvSpPr>
        <p:spPr>
          <a:xfrm>
            <a:off x="6363690" y="563155"/>
            <a:ext cx="4707467" cy="938845"/>
          </a:xfrm>
        </p:spPr>
        <p:txBody>
          <a:bodyPr>
            <a:normAutofit/>
          </a:bodyPr>
          <a:lstStyle/>
          <a:p>
            <a:r>
              <a:rPr lang="en-US" sz="3600" b="1" dirty="0"/>
              <a:t>First Class – Grand Style</a:t>
            </a:r>
          </a:p>
        </p:txBody>
      </p:sp>
      <p:pic>
        <p:nvPicPr>
          <p:cNvPr id="4" name="Content Placeholder 3" descr="See the source image">
            <a:extLst>
              <a:ext uri="{FF2B5EF4-FFF2-40B4-BE49-F238E27FC236}">
                <a16:creationId xmlns:a16="http://schemas.microsoft.com/office/drawing/2014/main" id="{3E0683DD-87BD-E447-A16A-43220A46898F}"/>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0251" y="954752"/>
            <a:ext cx="5208060" cy="28305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014DB3C6-F687-B248-8ADD-A96744E0E63A}"/>
              </a:ext>
            </a:extLst>
          </p:cNvPr>
          <p:cNvSpPr txBox="1"/>
          <p:nvPr/>
        </p:nvSpPr>
        <p:spPr>
          <a:xfrm>
            <a:off x="6528430" y="1464345"/>
            <a:ext cx="4275037" cy="1331390"/>
          </a:xfrm>
          <a:prstGeom prst="rect">
            <a:avLst/>
          </a:prstGeom>
          <a:noFill/>
        </p:spPr>
        <p:txBody>
          <a:bodyPr wrap="square" rtlCol="0">
            <a:spAutoFit/>
          </a:bodyPr>
          <a:lstStyle/>
          <a:p>
            <a:pPr>
              <a:lnSpc>
                <a:spcPct val="114000"/>
              </a:lnSpc>
              <a:spcBef>
                <a:spcPts val="1200"/>
              </a:spcBef>
              <a:spcAft>
                <a:spcPts val="600"/>
              </a:spcAft>
            </a:pPr>
            <a:r>
              <a:rPr lang="en-AU" sz="2400" i="1" dirty="0"/>
              <a:t>Titanic</a:t>
            </a:r>
            <a:r>
              <a:rPr lang="en-AU" sz="2400" dirty="0"/>
              <a:t> was a luxury ship with many famous and wealthy people on board.</a:t>
            </a:r>
          </a:p>
        </p:txBody>
      </p:sp>
      <p:sp>
        <p:nvSpPr>
          <p:cNvPr id="9" name="TextBox 8">
            <a:extLst>
              <a:ext uri="{FF2B5EF4-FFF2-40B4-BE49-F238E27FC236}">
                <a16:creationId xmlns:a16="http://schemas.microsoft.com/office/drawing/2014/main" id="{44CF3436-7362-6241-BFF0-FD6541C7269E}"/>
              </a:ext>
            </a:extLst>
          </p:cNvPr>
          <p:cNvSpPr txBox="1"/>
          <p:nvPr/>
        </p:nvSpPr>
        <p:spPr>
          <a:xfrm>
            <a:off x="558800" y="4470400"/>
            <a:ext cx="5063066" cy="1709314"/>
          </a:xfrm>
          <a:prstGeom prst="rect">
            <a:avLst/>
          </a:prstGeom>
          <a:noFill/>
        </p:spPr>
        <p:txBody>
          <a:bodyPr wrap="square" rtlCol="0">
            <a:spAutoFit/>
          </a:bodyPr>
          <a:lstStyle/>
          <a:p>
            <a:pPr>
              <a:lnSpc>
                <a:spcPct val="114000"/>
              </a:lnSpc>
              <a:spcBef>
                <a:spcPts val="1200"/>
              </a:spcBef>
              <a:spcAft>
                <a:spcPts val="600"/>
              </a:spcAft>
            </a:pPr>
            <a:r>
              <a:rPr lang="en-AU" sz="2400" dirty="0"/>
              <a:t>This is the Grand Central staircase (above) and the First Class dining room (right).</a:t>
            </a:r>
          </a:p>
          <a:p>
            <a:endParaRPr lang="en-US" dirty="0"/>
          </a:p>
        </p:txBody>
      </p:sp>
      <p:sp>
        <p:nvSpPr>
          <p:cNvPr id="3" name="Slide Number Placeholder 2">
            <a:extLst>
              <a:ext uri="{FF2B5EF4-FFF2-40B4-BE49-F238E27FC236}">
                <a16:creationId xmlns:a16="http://schemas.microsoft.com/office/drawing/2014/main" id="{811F7B1A-A694-49FF-80A3-9779A0F99C04}"/>
              </a:ext>
            </a:extLst>
          </p:cNvPr>
          <p:cNvSpPr>
            <a:spLocks noGrp="1"/>
          </p:cNvSpPr>
          <p:nvPr>
            <p:ph type="sldNum" sz="quarter" idx="12"/>
          </p:nvPr>
        </p:nvSpPr>
        <p:spPr/>
        <p:txBody>
          <a:bodyPr/>
          <a:lstStyle/>
          <a:p>
            <a:fld id="{9E5C1847-099E-C048-852D-E28606CB6E04}" type="slidenum">
              <a:rPr lang="en-US" smtClean="0"/>
              <a:t>22</a:t>
            </a:fld>
            <a:endParaRPr lang="en-US" dirty="0"/>
          </a:p>
        </p:txBody>
      </p:sp>
      <p:sp>
        <p:nvSpPr>
          <p:cNvPr id="10" name="Footer Placeholder 7">
            <a:extLst>
              <a:ext uri="{FF2B5EF4-FFF2-40B4-BE49-F238E27FC236}">
                <a16:creationId xmlns:a16="http://schemas.microsoft.com/office/drawing/2014/main" id="{1CED7E53-95E2-469A-9D2B-8160B554D56A}"/>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pic>
        <p:nvPicPr>
          <p:cNvPr id="7" name="Picture 6" descr="A room filled with furniture and a large window&#10;&#10;Description automatically generated">
            <a:extLst>
              <a:ext uri="{FF2B5EF4-FFF2-40B4-BE49-F238E27FC236}">
                <a16:creationId xmlns:a16="http://schemas.microsoft.com/office/drawing/2014/main" id="{236FA90A-3850-4CD1-97AB-C8A6C5F6B2E6}"/>
              </a:ext>
            </a:extLst>
          </p:cNvPr>
          <p:cNvPicPr>
            <a:picLocks noChangeAspect="1"/>
          </p:cNvPicPr>
          <p:nvPr/>
        </p:nvPicPr>
        <p:blipFill>
          <a:blip r:embed="rId4"/>
          <a:stretch>
            <a:fillRect/>
          </a:stretch>
        </p:blipFill>
        <p:spPr>
          <a:xfrm>
            <a:off x="6134415" y="3052186"/>
            <a:ext cx="5063066" cy="32949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2833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126-B23C-354D-86EE-1E9BCD7FFC2E}"/>
              </a:ext>
            </a:extLst>
          </p:cNvPr>
          <p:cNvSpPr>
            <a:spLocks noGrp="1"/>
          </p:cNvSpPr>
          <p:nvPr>
            <p:ph type="title"/>
          </p:nvPr>
        </p:nvSpPr>
        <p:spPr>
          <a:xfrm>
            <a:off x="3126658" y="426460"/>
            <a:ext cx="6209070" cy="1006475"/>
          </a:xfrm>
        </p:spPr>
        <p:txBody>
          <a:bodyPr>
            <a:normAutofit/>
          </a:bodyPr>
          <a:lstStyle/>
          <a:p>
            <a:r>
              <a:rPr lang="en-US" sz="3600" b="1" dirty="0">
                <a:effectLst/>
                <a:latin typeface="Calibri Light" panose="020F0302020204030204" pitchFamily="34" charset="0"/>
                <a:ea typeface="Calibri" panose="020F0502020204030204" pitchFamily="34" charset="0"/>
                <a:cs typeface="Times New Roman" panose="02020603050405020304" pitchFamily="18" charset="0"/>
              </a:rPr>
              <a:t>First Class – Luxurious Amenities</a:t>
            </a:r>
            <a:endParaRPr lang="en-US" sz="3600" dirty="0"/>
          </a:p>
        </p:txBody>
      </p:sp>
      <p:sp>
        <p:nvSpPr>
          <p:cNvPr id="3" name="Content Placeholder 2">
            <a:extLst>
              <a:ext uri="{FF2B5EF4-FFF2-40B4-BE49-F238E27FC236}">
                <a16:creationId xmlns:a16="http://schemas.microsoft.com/office/drawing/2014/main" id="{777A2D07-F5F3-4544-BB84-0351C5DB9C85}"/>
              </a:ext>
            </a:extLst>
          </p:cNvPr>
          <p:cNvSpPr>
            <a:spLocks noGrp="1"/>
          </p:cNvSpPr>
          <p:nvPr>
            <p:ph idx="1"/>
          </p:nvPr>
        </p:nvSpPr>
        <p:spPr>
          <a:xfrm>
            <a:off x="861635" y="1561393"/>
            <a:ext cx="4108571" cy="4131484"/>
          </a:xfrm>
        </p:spPr>
        <p:txBody>
          <a:bodyPr>
            <a:normAutofit/>
          </a:bodyPr>
          <a:lstStyle/>
          <a:p>
            <a:pPr marL="0" indent="0">
              <a:lnSpc>
                <a:spcPct val="114000"/>
              </a:lnSpc>
              <a:spcBef>
                <a:spcPts val="1200"/>
              </a:spcBef>
              <a:spcAft>
                <a:spcPts val="600"/>
              </a:spcAft>
              <a:buNone/>
            </a:pPr>
            <a:r>
              <a:rPr lang="en-AU" sz="2400" dirty="0"/>
              <a:t>The first-class accommodation was designed to be the pinnacle of comfort and luxury, with a gymnasium, swimming pool, libraries, high-class restaurants, and opulent cabins.</a:t>
            </a:r>
          </a:p>
          <a:p>
            <a:pPr marL="0" indent="0">
              <a:lnSpc>
                <a:spcPct val="114000"/>
              </a:lnSpc>
              <a:spcBef>
                <a:spcPts val="1200"/>
              </a:spcBef>
              <a:spcAft>
                <a:spcPts val="600"/>
              </a:spcAft>
              <a:buNone/>
            </a:pPr>
            <a:r>
              <a:rPr lang="en-US" sz="2400" dirty="0"/>
              <a:t>This smoking room was for First Class  gentlemen only.</a:t>
            </a:r>
          </a:p>
        </p:txBody>
      </p:sp>
      <p:pic>
        <p:nvPicPr>
          <p:cNvPr id="5" name="Picture 4">
            <a:extLst>
              <a:ext uri="{FF2B5EF4-FFF2-40B4-BE49-F238E27FC236}">
                <a16:creationId xmlns:a16="http://schemas.microsoft.com/office/drawing/2014/main" id="{AF23B5B3-BE54-DC4C-B772-178847EB634E}"/>
              </a:ext>
            </a:extLst>
          </p:cNvPr>
          <p:cNvPicPr>
            <a:picLocks noChangeAspect="1"/>
          </p:cNvPicPr>
          <p:nvPr/>
        </p:nvPicPr>
        <p:blipFill>
          <a:blip r:embed="rId3"/>
          <a:stretch>
            <a:fillRect/>
          </a:stretch>
        </p:blipFill>
        <p:spPr>
          <a:xfrm>
            <a:off x="5346701" y="1764671"/>
            <a:ext cx="6007100" cy="3606800"/>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B78A3D5B-6567-4FAD-BFB0-0F3A70757202}"/>
              </a:ext>
            </a:extLst>
          </p:cNvPr>
          <p:cNvSpPr>
            <a:spLocks noGrp="1"/>
          </p:cNvSpPr>
          <p:nvPr>
            <p:ph type="sldNum" sz="quarter" idx="12"/>
          </p:nvPr>
        </p:nvSpPr>
        <p:spPr/>
        <p:txBody>
          <a:bodyPr/>
          <a:lstStyle/>
          <a:p>
            <a:fld id="{9E5C1847-099E-C048-852D-E28606CB6E04}" type="slidenum">
              <a:rPr lang="en-US" smtClean="0"/>
              <a:t>23</a:t>
            </a:fld>
            <a:endParaRPr lang="en-US" dirty="0"/>
          </a:p>
        </p:txBody>
      </p:sp>
      <p:sp>
        <p:nvSpPr>
          <p:cNvPr id="7" name="Footer Placeholder 7">
            <a:extLst>
              <a:ext uri="{FF2B5EF4-FFF2-40B4-BE49-F238E27FC236}">
                <a16:creationId xmlns:a16="http://schemas.microsoft.com/office/drawing/2014/main" id="{5D862E8E-19F0-4C6C-8519-A34B4DFCA771}"/>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131647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E697-F2C2-D04C-9DFE-CF4AD670925C}"/>
              </a:ext>
            </a:extLst>
          </p:cNvPr>
          <p:cNvSpPr>
            <a:spLocks noGrp="1"/>
          </p:cNvSpPr>
          <p:nvPr>
            <p:ph type="title"/>
          </p:nvPr>
        </p:nvSpPr>
        <p:spPr>
          <a:xfrm>
            <a:off x="694266" y="423800"/>
            <a:ext cx="5257800" cy="770501"/>
          </a:xfrm>
        </p:spPr>
        <p:txBody>
          <a:bodyPr>
            <a:noAutofit/>
          </a:bodyPr>
          <a:lstStyle/>
          <a:p>
            <a:r>
              <a:rPr lang="en-US" sz="3600" b="1" dirty="0"/>
              <a:t>First Class Accommodation</a:t>
            </a:r>
          </a:p>
        </p:txBody>
      </p:sp>
      <p:pic>
        <p:nvPicPr>
          <p:cNvPr id="8" name="Picture 7">
            <a:extLst>
              <a:ext uri="{FF2B5EF4-FFF2-40B4-BE49-F238E27FC236}">
                <a16:creationId xmlns:a16="http://schemas.microsoft.com/office/drawing/2014/main" id="{83E98926-50E9-2F46-A2A4-B614BFF6D71E}"/>
              </a:ext>
            </a:extLst>
          </p:cNvPr>
          <p:cNvPicPr>
            <a:picLocks noChangeAspect="1"/>
          </p:cNvPicPr>
          <p:nvPr/>
        </p:nvPicPr>
        <p:blipFill>
          <a:blip r:embed="rId3"/>
          <a:stretch>
            <a:fillRect/>
          </a:stretch>
        </p:blipFill>
        <p:spPr>
          <a:xfrm>
            <a:off x="6096000" y="1595223"/>
            <a:ext cx="5124254" cy="3969279"/>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777AF5E4-2CB0-4806-9FC2-8C38DF9838DE}"/>
              </a:ext>
            </a:extLst>
          </p:cNvPr>
          <p:cNvSpPr>
            <a:spLocks noGrp="1"/>
          </p:cNvSpPr>
          <p:nvPr>
            <p:ph type="sldNum" sz="quarter" idx="12"/>
          </p:nvPr>
        </p:nvSpPr>
        <p:spPr/>
        <p:txBody>
          <a:bodyPr/>
          <a:lstStyle/>
          <a:p>
            <a:fld id="{9E5C1847-099E-C048-852D-E28606CB6E04}" type="slidenum">
              <a:rPr lang="en-US" smtClean="0"/>
              <a:t>24</a:t>
            </a:fld>
            <a:endParaRPr lang="en-US" dirty="0"/>
          </a:p>
        </p:txBody>
      </p:sp>
      <p:sp>
        <p:nvSpPr>
          <p:cNvPr id="7" name="Footer Placeholder 7">
            <a:extLst>
              <a:ext uri="{FF2B5EF4-FFF2-40B4-BE49-F238E27FC236}">
                <a16:creationId xmlns:a16="http://schemas.microsoft.com/office/drawing/2014/main" id="{21A45E4C-2689-4832-A36A-B0418B92814C}"/>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p:nvSpPr>
          <p:cNvPr id="14" name="TextBox 13">
            <a:extLst>
              <a:ext uri="{FF2B5EF4-FFF2-40B4-BE49-F238E27FC236}">
                <a16:creationId xmlns:a16="http://schemas.microsoft.com/office/drawing/2014/main" id="{5A2161D0-95BC-408C-BEF1-BC54CD8A4935}"/>
              </a:ext>
            </a:extLst>
          </p:cNvPr>
          <p:cNvSpPr txBox="1"/>
          <p:nvPr/>
        </p:nvSpPr>
        <p:spPr>
          <a:xfrm>
            <a:off x="694266" y="1404043"/>
            <a:ext cx="5124255" cy="4351640"/>
          </a:xfrm>
          <a:prstGeom prst="rect">
            <a:avLst/>
          </a:prstGeom>
          <a:noFill/>
        </p:spPr>
        <p:txBody>
          <a:bodyPr wrap="square">
            <a:spAutoFit/>
          </a:bodyPr>
          <a:lstStyle/>
          <a:p>
            <a:pPr>
              <a:lnSpc>
                <a:spcPct val="115000"/>
              </a:lnSpc>
              <a:spcBef>
                <a:spcPts val="1200"/>
              </a:spcBef>
              <a:spcAft>
                <a:spcPts val="600"/>
              </a:spcAft>
            </a:pP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effectLst/>
                <a:latin typeface="Calibri" panose="020F0502020204030204" pitchFamily="34" charset="0"/>
                <a:ea typeface="Calibri" panose="020F0502020204030204" pitchFamily="34" charset="0"/>
                <a:cs typeface="Times New Roman" panose="02020603050405020304" pitchFamily="18" charset="0"/>
              </a:rPr>
              <a:t> had 39 private suites located at the top of the ship. Each had two large bedrooms, two walk-in wardrobes and a bathroom. </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There was also a spacious sitting room to entertain guests and servants quarters. </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Suites cost up to £870 which is the equivalent of £79,000 today!</a:t>
            </a:r>
          </a:p>
        </p:txBody>
      </p:sp>
    </p:spTree>
    <p:extLst>
      <p:ext uri="{BB962C8B-B14F-4D97-AF65-F5344CB8AC3E}">
        <p14:creationId xmlns:p14="http://schemas.microsoft.com/office/powerpoint/2010/main" val="119636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988C16-ABB7-A740-B2DB-CCE3F15BF878}"/>
              </a:ext>
            </a:extLst>
          </p:cNvPr>
          <p:cNvSpPr>
            <a:spLocks noGrp="1"/>
          </p:cNvSpPr>
          <p:nvPr>
            <p:ph idx="1"/>
          </p:nvPr>
        </p:nvSpPr>
        <p:spPr>
          <a:xfrm>
            <a:off x="872819" y="1434750"/>
            <a:ext cx="4930766" cy="498250"/>
          </a:xfrm>
        </p:spPr>
        <p:txBody>
          <a:bodyPr>
            <a:normAutofit/>
          </a:bodyPr>
          <a:lstStyle/>
          <a:p>
            <a:pPr marL="0" indent="0">
              <a:buNone/>
            </a:pPr>
            <a:r>
              <a:rPr lang="en-AU" sz="2400" dirty="0"/>
              <a:t>The First Class cabins were luxurious.</a:t>
            </a:r>
            <a:endParaRPr lang="en-US" sz="2400" dirty="0"/>
          </a:p>
        </p:txBody>
      </p:sp>
      <p:pic>
        <p:nvPicPr>
          <p:cNvPr id="4" name="Picture 3">
            <a:extLst>
              <a:ext uri="{FF2B5EF4-FFF2-40B4-BE49-F238E27FC236}">
                <a16:creationId xmlns:a16="http://schemas.microsoft.com/office/drawing/2014/main" id="{4C660134-AAB2-BE41-81C6-A5FCCEC922D0}"/>
              </a:ext>
            </a:extLst>
          </p:cNvPr>
          <p:cNvPicPr>
            <a:picLocks noChangeAspect="1"/>
          </p:cNvPicPr>
          <p:nvPr/>
        </p:nvPicPr>
        <p:blipFill>
          <a:blip r:embed="rId3"/>
          <a:stretch>
            <a:fillRect/>
          </a:stretch>
        </p:blipFill>
        <p:spPr>
          <a:xfrm>
            <a:off x="872819" y="2473682"/>
            <a:ext cx="5435600" cy="3612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E53C2484-1083-487F-AA00-8543BB6BA885}"/>
              </a:ext>
            </a:extLst>
          </p:cNvPr>
          <p:cNvSpPr>
            <a:spLocks noGrp="1"/>
          </p:cNvSpPr>
          <p:nvPr>
            <p:ph type="sldNum" sz="quarter" idx="12"/>
          </p:nvPr>
        </p:nvSpPr>
        <p:spPr/>
        <p:txBody>
          <a:bodyPr/>
          <a:lstStyle/>
          <a:p>
            <a:fld id="{9E5C1847-099E-C048-852D-E28606CB6E04}" type="slidenum">
              <a:rPr lang="en-US" smtClean="0"/>
              <a:t>25</a:t>
            </a:fld>
            <a:endParaRPr lang="en-US" dirty="0"/>
          </a:p>
        </p:txBody>
      </p:sp>
      <p:sp>
        <p:nvSpPr>
          <p:cNvPr id="6" name="Footer Placeholder 7">
            <a:extLst>
              <a:ext uri="{FF2B5EF4-FFF2-40B4-BE49-F238E27FC236}">
                <a16:creationId xmlns:a16="http://schemas.microsoft.com/office/drawing/2014/main" id="{EF6AF003-8802-4480-B04E-2C5C9BF9D83B}"/>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p:nvSpPr>
          <p:cNvPr id="7" name="Title 1">
            <a:extLst>
              <a:ext uri="{FF2B5EF4-FFF2-40B4-BE49-F238E27FC236}">
                <a16:creationId xmlns:a16="http://schemas.microsoft.com/office/drawing/2014/main" id="{CF1B66FA-75CF-4B34-AD5C-10EA7BE868BD}"/>
              </a:ext>
            </a:extLst>
          </p:cNvPr>
          <p:cNvSpPr txBox="1">
            <a:spLocks/>
          </p:cNvSpPr>
          <p:nvPr/>
        </p:nvSpPr>
        <p:spPr>
          <a:xfrm>
            <a:off x="872819" y="403882"/>
            <a:ext cx="5257800" cy="77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First Class Accommodation</a:t>
            </a:r>
          </a:p>
        </p:txBody>
      </p:sp>
      <p:pic>
        <p:nvPicPr>
          <p:cNvPr id="10" name="Content Placeholder 3" descr="See the source image">
            <a:extLst>
              <a:ext uri="{FF2B5EF4-FFF2-40B4-BE49-F238E27FC236}">
                <a16:creationId xmlns:a16="http://schemas.microsoft.com/office/drawing/2014/main" id="{D25F6BA6-D7A2-4C28-B1F9-866E45632FA5}"/>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386" y="1174383"/>
            <a:ext cx="4930766" cy="427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259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93E3-8FA7-C447-B0CC-63FE35DE1038}"/>
              </a:ext>
            </a:extLst>
          </p:cNvPr>
          <p:cNvSpPr>
            <a:spLocks noGrp="1"/>
          </p:cNvSpPr>
          <p:nvPr>
            <p:ph type="title"/>
          </p:nvPr>
        </p:nvSpPr>
        <p:spPr>
          <a:xfrm>
            <a:off x="838200" y="365125"/>
            <a:ext cx="10515600" cy="844243"/>
          </a:xfrm>
        </p:spPr>
        <p:txBody>
          <a:bodyPr>
            <a:normAutofit/>
          </a:bodyPr>
          <a:lstStyle/>
          <a:p>
            <a:pPr>
              <a:lnSpc>
                <a:spcPct val="107000"/>
              </a:lnSpc>
              <a:spcAft>
                <a:spcPts val="800"/>
              </a:spcAft>
            </a:pPr>
            <a:r>
              <a:rPr lang="en-US" sz="3600" b="1" dirty="0">
                <a:effectLst/>
                <a:latin typeface="Calibri Light" panose="020F0302020204030204" pitchFamily="34" charset="0"/>
                <a:ea typeface="Calibri" panose="020F0502020204030204" pitchFamily="34" charset="0"/>
                <a:cs typeface="Times New Roman" panose="02020603050405020304" pitchFamily="18" charset="0"/>
              </a:rPr>
              <a:t>Second Class Amenities</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39AD23-EDDD-B44C-A2D7-934E7CEF58AF}"/>
              </a:ext>
            </a:extLst>
          </p:cNvPr>
          <p:cNvSpPr>
            <a:spLocks noGrp="1"/>
          </p:cNvSpPr>
          <p:nvPr>
            <p:ph idx="1"/>
          </p:nvPr>
        </p:nvSpPr>
        <p:spPr>
          <a:xfrm>
            <a:off x="838200" y="1220941"/>
            <a:ext cx="10515600" cy="1325563"/>
          </a:xfrm>
        </p:spPr>
        <p:txBody>
          <a:bodyPr>
            <a:normAutofit/>
          </a:bodyPr>
          <a:lstStyle/>
          <a:p>
            <a:pPr marL="0" indent="0">
              <a:lnSpc>
                <a:spcPct val="114000"/>
              </a:lnSpc>
              <a:spcBef>
                <a:spcPts val="1200"/>
              </a:spcBef>
              <a:spcAft>
                <a:spcPts val="600"/>
              </a:spcAft>
              <a:buNone/>
            </a:pPr>
            <a:r>
              <a:rPr lang="en-AU" sz="2400" dirty="0"/>
              <a:t>Passengers in second class had facilities such as a spacious outdoor promenade, a smoking room, a library and dining room. Afternoon tea and coffee was served in the library.</a:t>
            </a:r>
            <a:endParaRPr lang="en-US" sz="2400" dirty="0"/>
          </a:p>
        </p:txBody>
      </p:sp>
      <p:pic>
        <p:nvPicPr>
          <p:cNvPr id="4" name="Picture 3">
            <a:extLst>
              <a:ext uri="{FF2B5EF4-FFF2-40B4-BE49-F238E27FC236}">
                <a16:creationId xmlns:a16="http://schemas.microsoft.com/office/drawing/2014/main" id="{13DC2631-1F7E-A944-8701-7CDD461CEBC7}"/>
              </a:ext>
            </a:extLst>
          </p:cNvPr>
          <p:cNvPicPr>
            <a:picLocks noChangeAspect="1"/>
          </p:cNvPicPr>
          <p:nvPr/>
        </p:nvPicPr>
        <p:blipFill>
          <a:blip r:embed="rId3"/>
          <a:stretch>
            <a:fillRect/>
          </a:stretch>
        </p:blipFill>
        <p:spPr>
          <a:xfrm>
            <a:off x="838200" y="2755746"/>
            <a:ext cx="4515465" cy="3407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27C913B8-B752-F747-8DBE-56B6D01DF34E}"/>
              </a:ext>
            </a:extLst>
          </p:cNvPr>
          <p:cNvPicPr>
            <a:picLocks noChangeAspect="1"/>
          </p:cNvPicPr>
          <p:nvPr/>
        </p:nvPicPr>
        <p:blipFill>
          <a:blip r:embed="rId4"/>
          <a:stretch>
            <a:fillRect/>
          </a:stretch>
        </p:blipFill>
        <p:spPr>
          <a:xfrm>
            <a:off x="6397003" y="2525163"/>
            <a:ext cx="4349431" cy="3637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7937C3B1-4D41-48C8-9FBD-8BC7F3287B5B}"/>
              </a:ext>
            </a:extLst>
          </p:cNvPr>
          <p:cNvSpPr>
            <a:spLocks noGrp="1"/>
          </p:cNvSpPr>
          <p:nvPr>
            <p:ph type="sldNum" sz="quarter" idx="12"/>
          </p:nvPr>
        </p:nvSpPr>
        <p:spPr/>
        <p:txBody>
          <a:bodyPr/>
          <a:lstStyle/>
          <a:p>
            <a:fld id="{9E5C1847-099E-C048-852D-E28606CB6E04}" type="slidenum">
              <a:rPr lang="en-US" smtClean="0"/>
              <a:t>26</a:t>
            </a:fld>
            <a:endParaRPr lang="en-US" dirty="0"/>
          </a:p>
        </p:txBody>
      </p:sp>
      <p:sp>
        <p:nvSpPr>
          <p:cNvPr id="7" name="Footer Placeholder 7">
            <a:extLst>
              <a:ext uri="{FF2B5EF4-FFF2-40B4-BE49-F238E27FC236}">
                <a16:creationId xmlns:a16="http://schemas.microsoft.com/office/drawing/2014/main" id="{96A46F45-BCFB-4E3A-9461-DA34C6E7A97E}"/>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01515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E623-7DFE-DD4C-90F0-4C50E1247FE8}"/>
              </a:ext>
            </a:extLst>
          </p:cNvPr>
          <p:cNvSpPr>
            <a:spLocks noGrp="1"/>
          </p:cNvSpPr>
          <p:nvPr>
            <p:ph type="title"/>
          </p:nvPr>
        </p:nvSpPr>
        <p:spPr>
          <a:xfrm>
            <a:off x="699403" y="456642"/>
            <a:ext cx="5935132" cy="723911"/>
          </a:xfrm>
        </p:spPr>
        <p:txBody>
          <a:bodyPr>
            <a:normAutofit/>
          </a:bodyPr>
          <a:lstStyle/>
          <a:p>
            <a:pPr>
              <a:lnSpc>
                <a:spcPct val="107000"/>
              </a:lnSpc>
              <a:spcAft>
                <a:spcPts val="800"/>
              </a:spcAft>
            </a:pPr>
            <a:r>
              <a:rPr lang="en-US" sz="3600" b="1" dirty="0">
                <a:effectLst/>
                <a:latin typeface="Calibri Light" panose="020F0302020204030204" pitchFamily="34" charset="0"/>
                <a:ea typeface="Calibri" panose="020F0502020204030204" pitchFamily="34" charset="0"/>
                <a:cs typeface="Times New Roman" panose="02020603050405020304" pitchFamily="18" charset="0"/>
              </a:rPr>
              <a:t>Second Class Accommodation</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4FA804-8A14-9148-8135-AE8BC0DF5819}"/>
              </a:ext>
            </a:extLst>
          </p:cNvPr>
          <p:cNvSpPr>
            <a:spLocks noGrp="1"/>
          </p:cNvSpPr>
          <p:nvPr>
            <p:ph idx="1"/>
          </p:nvPr>
        </p:nvSpPr>
        <p:spPr>
          <a:xfrm>
            <a:off x="687868" y="1468967"/>
            <a:ext cx="5408132" cy="1444625"/>
          </a:xfrm>
        </p:spPr>
        <p:txBody>
          <a:bodyPr>
            <a:normAutofit/>
          </a:bodyPr>
          <a:lstStyle/>
          <a:p>
            <a:pPr marL="0" indent="0">
              <a:lnSpc>
                <a:spcPct val="114000"/>
              </a:lnSpc>
              <a:spcBef>
                <a:spcPts val="1200"/>
              </a:spcBef>
              <a:spcAft>
                <a:spcPts val="600"/>
              </a:spcAft>
              <a:buNone/>
            </a:pPr>
            <a:r>
              <a:rPr lang="en-AU" sz="2400" dirty="0"/>
              <a:t>Most of the Second Class accommodation on </a:t>
            </a:r>
            <a:r>
              <a:rPr lang="en-AU" sz="2400" i="1" dirty="0"/>
              <a:t>Titanic</a:t>
            </a:r>
            <a:r>
              <a:rPr lang="en-AU" sz="2400" dirty="0"/>
              <a:t> consisted of cabins with bunk-beds. </a:t>
            </a:r>
          </a:p>
          <a:p>
            <a:pPr marL="0" indent="0">
              <a:buNone/>
            </a:pPr>
            <a:endParaRPr lang="en-AU" dirty="0"/>
          </a:p>
        </p:txBody>
      </p:sp>
      <p:pic>
        <p:nvPicPr>
          <p:cNvPr id="4" name="Picture 3">
            <a:extLst>
              <a:ext uri="{FF2B5EF4-FFF2-40B4-BE49-F238E27FC236}">
                <a16:creationId xmlns:a16="http://schemas.microsoft.com/office/drawing/2014/main" id="{6F8C17E7-FD0F-7C4B-A4DE-27D733AF70DA}"/>
              </a:ext>
            </a:extLst>
          </p:cNvPr>
          <p:cNvPicPr>
            <a:picLocks noChangeAspect="1"/>
          </p:cNvPicPr>
          <p:nvPr/>
        </p:nvPicPr>
        <p:blipFill>
          <a:blip r:embed="rId3"/>
          <a:stretch>
            <a:fillRect/>
          </a:stretch>
        </p:blipFill>
        <p:spPr>
          <a:xfrm>
            <a:off x="843713" y="2922297"/>
            <a:ext cx="5252287" cy="307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6FE5F97-D3BF-CA4A-9896-5840673A8124}"/>
              </a:ext>
            </a:extLst>
          </p:cNvPr>
          <p:cNvSpPr txBox="1"/>
          <p:nvPr/>
        </p:nvSpPr>
        <p:spPr>
          <a:xfrm>
            <a:off x="6523703" y="4462172"/>
            <a:ext cx="4830097" cy="1752403"/>
          </a:xfrm>
          <a:prstGeom prst="rect">
            <a:avLst/>
          </a:prstGeom>
          <a:noFill/>
        </p:spPr>
        <p:txBody>
          <a:bodyPr wrap="square" rtlCol="0">
            <a:spAutoFit/>
          </a:bodyPr>
          <a:lstStyle/>
          <a:p>
            <a:pPr>
              <a:lnSpc>
                <a:spcPct val="114000"/>
              </a:lnSpc>
              <a:spcBef>
                <a:spcPts val="1200"/>
              </a:spcBef>
              <a:spcAft>
                <a:spcPts val="600"/>
              </a:spcAft>
            </a:pPr>
            <a:r>
              <a:rPr lang="en-AU" sz="2400" dirty="0"/>
              <a:t>These cabins didn’t have private bathrooms, but inside there were sinks and mirrors and the bed linen was changed every day.</a:t>
            </a:r>
            <a:endParaRPr lang="en-US" sz="2400" dirty="0"/>
          </a:p>
        </p:txBody>
      </p:sp>
      <p:pic>
        <p:nvPicPr>
          <p:cNvPr id="7" name="Picture 6">
            <a:extLst>
              <a:ext uri="{FF2B5EF4-FFF2-40B4-BE49-F238E27FC236}">
                <a16:creationId xmlns:a16="http://schemas.microsoft.com/office/drawing/2014/main" id="{9069321E-38DE-BE42-8738-6B27C09166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30442" y="1267247"/>
            <a:ext cx="4073845" cy="3126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80CFA8A7-209D-4B86-B8CC-D7C8363E6CFB}"/>
              </a:ext>
            </a:extLst>
          </p:cNvPr>
          <p:cNvSpPr>
            <a:spLocks noGrp="1"/>
          </p:cNvSpPr>
          <p:nvPr>
            <p:ph type="sldNum" sz="quarter" idx="12"/>
          </p:nvPr>
        </p:nvSpPr>
        <p:spPr/>
        <p:txBody>
          <a:bodyPr/>
          <a:lstStyle/>
          <a:p>
            <a:fld id="{9E5C1847-099E-C048-852D-E28606CB6E04}" type="slidenum">
              <a:rPr lang="en-US" smtClean="0"/>
              <a:t>27</a:t>
            </a:fld>
            <a:endParaRPr lang="en-US" dirty="0"/>
          </a:p>
        </p:txBody>
      </p:sp>
      <p:sp>
        <p:nvSpPr>
          <p:cNvPr id="8" name="Footer Placeholder 7">
            <a:extLst>
              <a:ext uri="{FF2B5EF4-FFF2-40B4-BE49-F238E27FC236}">
                <a16:creationId xmlns:a16="http://schemas.microsoft.com/office/drawing/2014/main" id="{2CDCD8BD-0EE8-488C-8D40-51A108E402CE}"/>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271566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97C1-8C98-1E40-8B19-F0CFCA59DFC3}"/>
              </a:ext>
            </a:extLst>
          </p:cNvPr>
          <p:cNvSpPr>
            <a:spLocks noGrp="1"/>
          </p:cNvSpPr>
          <p:nvPr>
            <p:ph type="title"/>
          </p:nvPr>
        </p:nvSpPr>
        <p:spPr>
          <a:xfrm>
            <a:off x="838200" y="90266"/>
            <a:ext cx="10515600" cy="1325563"/>
          </a:xfrm>
        </p:spPr>
        <p:txBody>
          <a:bodyPr>
            <a:normAutofit/>
          </a:bodyPr>
          <a:lstStyle/>
          <a:p>
            <a:r>
              <a:rPr lang="en-US" sz="3600" b="1" dirty="0"/>
              <a:t>Third Class</a:t>
            </a:r>
          </a:p>
        </p:txBody>
      </p:sp>
      <p:sp>
        <p:nvSpPr>
          <p:cNvPr id="3" name="Content Placeholder 2">
            <a:extLst>
              <a:ext uri="{FF2B5EF4-FFF2-40B4-BE49-F238E27FC236}">
                <a16:creationId xmlns:a16="http://schemas.microsoft.com/office/drawing/2014/main" id="{AA496B34-283E-A048-8C8E-843E9EF9D2AB}"/>
              </a:ext>
            </a:extLst>
          </p:cNvPr>
          <p:cNvSpPr>
            <a:spLocks noGrp="1"/>
          </p:cNvSpPr>
          <p:nvPr>
            <p:ph idx="1"/>
          </p:nvPr>
        </p:nvSpPr>
        <p:spPr>
          <a:xfrm>
            <a:off x="838200" y="1121901"/>
            <a:ext cx="5754329" cy="5057468"/>
          </a:xfrm>
        </p:spPr>
        <p:txBody>
          <a:bodyPr>
            <a:noAutofit/>
          </a:bodyPr>
          <a:lstStyle/>
          <a:p>
            <a:pPr marL="0" indent="0">
              <a:lnSpc>
                <a:spcPct val="114000"/>
              </a:lnSpc>
              <a:spcBef>
                <a:spcPts val="1200"/>
              </a:spcBef>
              <a:spcAft>
                <a:spcPts val="600"/>
              </a:spcAft>
              <a:buNone/>
            </a:pPr>
            <a:r>
              <a:rPr lang="en-AU" sz="2400" dirty="0"/>
              <a:t>The passengers in third class were mainly immigrants heading for a new life in America. They came from a variety of locations across Europe such as Ireland, England, Scandinavia and a significant number also came from the Middle East as well as some Jewish migrants. </a:t>
            </a:r>
          </a:p>
          <a:p>
            <a:pPr marL="0" indent="0">
              <a:lnSpc>
                <a:spcPct val="114000"/>
              </a:lnSpc>
              <a:spcBef>
                <a:spcPts val="1200"/>
              </a:spcBef>
              <a:spcAft>
                <a:spcPts val="600"/>
              </a:spcAft>
              <a:buNone/>
            </a:pPr>
            <a:r>
              <a:rPr lang="en-AU" sz="2400" dirty="0"/>
              <a:t>Single men and women were split up at the front and back with families in the middle.</a:t>
            </a:r>
          </a:p>
          <a:p>
            <a:pPr marL="0" indent="0">
              <a:lnSpc>
                <a:spcPct val="114000"/>
              </a:lnSpc>
              <a:spcBef>
                <a:spcPts val="1200"/>
              </a:spcBef>
              <a:spcAft>
                <a:spcPts val="600"/>
              </a:spcAft>
              <a:buNone/>
            </a:pPr>
            <a:r>
              <a:rPr lang="en-AU" sz="2400" dirty="0"/>
              <a:t>There were only two baths for everyone in third class!</a:t>
            </a:r>
            <a:endParaRPr lang="en-US" sz="2400" dirty="0"/>
          </a:p>
        </p:txBody>
      </p:sp>
      <p:pic>
        <p:nvPicPr>
          <p:cNvPr id="10" name="Picture 9">
            <a:extLst>
              <a:ext uri="{FF2B5EF4-FFF2-40B4-BE49-F238E27FC236}">
                <a16:creationId xmlns:a16="http://schemas.microsoft.com/office/drawing/2014/main" id="{9FC5FCEF-AA13-144D-80DB-C28C6C087373}"/>
              </a:ext>
            </a:extLst>
          </p:cNvPr>
          <p:cNvPicPr>
            <a:picLocks noChangeAspect="1"/>
          </p:cNvPicPr>
          <p:nvPr/>
        </p:nvPicPr>
        <p:blipFill>
          <a:blip r:embed="rId3"/>
          <a:stretch>
            <a:fillRect/>
          </a:stretch>
        </p:blipFill>
        <p:spPr>
          <a:xfrm>
            <a:off x="6592529" y="1237908"/>
            <a:ext cx="4817534" cy="3963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D75AF2CB-14D7-C343-96F5-9A47349FC4DE}"/>
              </a:ext>
            </a:extLst>
          </p:cNvPr>
          <p:cNvSpPr txBox="1"/>
          <p:nvPr/>
        </p:nvSpPr>
        <p:spPr>
          <a:xfrm>
            <a:off x="7494094" y="5459564"/>
            <a:ext cx="4080932" cy="461665"/>
          </a:xfrm>
          <a:prstGeom prst="rect">
            <a:avLst/>
          </a:prstGeom>
          <a:noFill/>
        </p:spPr>
        <p:txBody>
          <a:bodyPr wrap="square" rtlCol="0">
            <a:spAutoFit/>
          </a:bodyPr>
          <a:lstStyle/>
          <a:p>
            <a:r>
              <a:rPr lang="en-US" sz="2400" dirty="0"/>
              <a:t>Third class dining room</a:t>
            </a:r>
          </a:p>
        </p:txBody>
      </p:sp>
      <p:sp>
        <p:nvSpPr>
          <p:cNvPr id="4" name="Slide Number Placeholder 3">
            <a:extLst>
              <a:ext uri="{FF2B5EF4-FFF2-40B4-BE49-F238E27FC236}">
                <a16:creationId xmlns:a16="http://schemas.microsoft.com/office/drawing/2014/main" id="{F691EDA3-EF4E-4602-BDDC-A8550FA09746}"/>
              </a:ext>
            </a:extLst>
          </p:cNvPr>
          <p:cNvSpPr>
            <a:spLocks noGrp="1"/>
          </p:cNvSpPr>
          <p:nvPr>
            <p:ph type="sldNum" sz="quarter" idx="12"/>
          </p:nvPr>
        </p:nvSpPr>
        <p:spPr/>
        <p:txBody>
          <a:bodyPr/>
          <a:lstStyle/>
          <a:p>
            <a:fld id="{9E5C1847-099E-C048-852D-E28606CB6E04}" type="slidenum">
              <a:rPr lang="en-US" smtClean="0"/>
              <a:t>28</a:t>
            </a:fld>
            <a:endParaRPr lang="en-US" dirty="0"/>
          </a:p>
        </p:txBody>
      </p:sp>
      <p:sp>
        <p:nvSpPr>
          <p:cNvPr id="8" name="Footer Placeholder 7">
            <a:extLst>
              <a:ext uri="{FF2B5EF4-FFF2-40B4-BE49-F238E27FC236}">
                <a16:creationId xmlns:a16="http://schemas.microsoft.com/office/drawing/2014/main" id="{A50646CA-2D57-4B6C-BBF2-8AF69099E3B7}"/>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657717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B6C5-A555-334B-A1A9-6C3791BE40F4}"/>
              </a:ext>
            </a:extLst>
          </p:cNvPr>
          <p:cNvSpPr>
            <a:spLocks noGrp="1"/>
          </p:cNvSpPr>
          <p:nvPr>
            <p:ph type="title"/>
          </p:nvPr>
        </p:nvSpPr>
        <p:spPr>
          <a:xfrm>
            <a:off x="838200" y="365126"/>
            <a:ext cx="2863645" cy="888206"/>
          </a:xfrm>
        </p:spPr>
        <p:txBody>
          <a:bodyPr>
            <a:normAutofit/>
          </a:bodyPr>
          <a:lstStyle/>
          <a:p>
            <a:r>
              <a:rPr lang="en-US" sz="3600" b="1" dirty="0"/>
              <a:t>Third Class</a:t>
            </a:r>
          </a:p>
        </p:txBody>
      </p:sp>
      <p:sp>
        <p:nvSpPr>
          <p:cNvPr id="3" name="Content Placeholder 2">
            <a:extLst>
              <a:ext uri="{FF2B5EF4-FFF2-40B4-BE49-F238E27FC236}">
                <a16:creationId xmlns:a16="http://schemas.microsoft.com/office/drawing/2014/main" id="{A3EF8FF4-94D1-2946-88B4-757A49C6B197}"/>
              </a:ext>
            </a:extLst>
          </p:cNvPr>
          <p:cNvSpPr>
            <a:spLocks noGrp="1"/>
          </p:cNvSpPr>
          <p:nvPr>
            <p:ph idx="1"/>
          </p:nvPr>
        </p:nvSpPr>
        <p:spPr>
          <a:xfrm>
            <a:off x="838201" y="1396112"/>
            <a:ext cx="5257799" cy="4694971"/>
          </a:xfrm>
        </p:spPr>
        <p:txBody>
          <a:bodyPr>
            <a:noAutofit/>
          </a:bodyPr>
          <a:lstStyle/>
          <a:p>
            <a:pPr marL="0" indent="0">
              <a:lnSpc>
                <a:spcPct val="100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The general room was where most passengers gathered, talked and socialised.</a:t>
            </a:r>
          </a:p>
          <a:p>
            <a:pPr marL="0" indent="0">
              <a:lnSpc>
                <a:spcPct val="100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There was a piano for passengers to make their own music in the evenings.</a:t>
            </a:r>
          </a:p>
          <a:p>
            <a:pPr marL="0" indent="0">
              <a:lnSpc>
                <a:spcPct val="100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The food was simple but plentiful consisting of rice, soup, biscuits, roast beef and fruit.</a:t>
            </a:r>
          </a:p>
          <a:p>
            <a:pPr marL="0" indent="0">
              <a:lnSpc>
                <a:spcPct val="100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Cabins slept up to 10 people and were located at the noisy bottom part of the ship close to the engines. </a:t>
            </a:r>
          </a:p>
        </p:txBody>
      </p:sp>
      <p:sp>
        <p:nvSpPr>
          <p:cNvPr id="5" name="TextBox 4">
            <a:extLst>
              <a:ext uri="{FF2B5EF4-FFF2-40B4-BE49-F238E27FC236}">
                <a16:creationId xmlns:a16="http://schemas.microsoft.com/office/drawing/2014/main" id="{D8717B2C-D9B2-944D-8C2B-89E57E03FE8B}"/>
              </a:ext>
            </a:extLst>
          </p:cNvPr>
          <p:cNvSpPr txBox="1"/>
          <p:nvPr/>
        </p:nvSpPr>
        <p:spPr>
          <a:xfrm>
            <a:off x="7857066" y="5802333"/>
            <a:ext cx="3217333" cy="461665"/>
          </a:xfrm>
          <a:prstGeom prst="rect">
            <a:avLst/>
          </a:prstGeom>
          <a:noFill/>
        </p:spPr>
        <p:txBody>
          <a:bodyPr wrap="square" rtlCol="0">
            <a:spAutoFit/>
          </a:bodyPr>
          <a:lstStyle/>
          <a:p>
            <a:r>
              <a:rPr lang="en-US" sz="2400" dirty="0"/>
              <a:t>Third class cabin</a:t>
            </a:r>
          </a:p>
        </p:txBody>
      </p:sp>
      <p:pic>
        <p:nvPicPr>
          <p:cNvPr id="6" name="Picture 5">
            <a:extLst>
              <a:ext uri="{FF2B5EF4-FFF2-40B4-BE49-F238E27FC236}">
                <a16:creationId xmlns:a16="http://schemas.microsoft.com/office/drawing/2014/main" id="{109DE599-5620-1341-ACC8-B74447EDE81A}"/>
              </a:ext>
            </a:extLst>
          </p:cNvPr>
          <p:cNvPicPr>
            <a:picLocks noChangeAspect="1"/>
          </p:cNvPicPr>
          <p:nvPr/>
        </p:nvPicPr>
        <p:blipFill>
          <a:blip r:embed="rId3"/>
          <a:stretch>
            <a:fillRect/>
          </a:stretch>
        </p:blipFill>
        <p:spPr>
          <a:xfrm>
            <a:off x="6389120" y="1585778"/>
            <a:ext cx="5005101" cy="4124203"/>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79157C2E-1B87-46D9-87A0-5644223739AB}"/>
              </a:ext>
            </a:extLst>
          </p:cNvPr>
          <p:cNvSpPr>
            <a:spLocks noGrp="1"/>
          </p:cNvSpPr>
          <p:nvPr>
            <p:ph type="sldNum" sz="quarter" idx="12"/>
          </p:nvPr>
        </p:nvSpPr>
        <p:spPr/>
        <p:txBody>
          <a:bodyPr/>
          <a:lstStyle/>
          <a:p>
            <a:fld id="{9E5C1847-099E-C048-852D-E28606CB6E04}" type="slidenum">
              <a:rPr lang="en-US" smtClean="0"/>
              <a:t>29</a:t>
            </a:fld>
            <a:endParaRPr lang="en-US" dirty="0"/>
          </a:p>
        </p:txBody>
      </p:sp>
      <p:sp>
        <p:nvSpPr>
          <p:cNvPr id="7" name="Footer Placeholder 7">
            <a:extLst>
              <a:ext uri="{FF2B5EF4-FFF2-40B4-BE49-F238E27FC236}">
                <a16:creationId xmlns:a16="http://schemas.microsoft.com/office/drawing/2014/main" id="{4BFBEF7F-381C-49D4-8B41-9A354E35D710}"/>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119862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mtClean="0"/>
              <a:t>3</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19201" y="370822"/>
            <a:ext cx="1838293" cy="714937"/>
          </a:xfrm>
          <a:prstGeom prst="rect">
            <a:avLst/>
          </a:prstGeom>
        </p:spPr>
      </p:pic>
      <p:sp>
        <p:nvSpPr>
          <p:cNvPr id="8" name="Footer Placeholder 7">
            <a:extLst>
              <a:ext uri="{FF2B5EF4-FFF2-40B4-BE49-F238E27FC236}">
                <a16:creationId xmlns:a16="http://schemas.microsoft.com/office/drawing/2014/main" id="{7DA04455-3A71-4801-9A0A-CFE7419348AB}"/>
              </a:ext>
            </a:extLst>
          </p:cNvPr>
          <p:cNvSpPr>
            <a:spLocks noGrp="1"/>
          </p:cNvSpPr>
          <p:nvPr>
            <p:ph type="ftr" sz="quarter" idx="11"/>
          </p:nvPr>
        </p:nvSpPr>
        <p:spPr>
          <a:xfrm>
            <a:off x="1219199" y="6356350"/>
            <a:ext cx="6379238" cy="365126"/>
          </a:xfrm>
        </p:spPr>
        <p:txBody>
          <a:bodyPr/>
          <a:lstStyle/>
          <a:p>
            <a:pPr algn="l"/>
            <a:r>
              <a:rPr lang="en-US" dirty="0"/>
              <a:t>Rotary Club of Canterbury: Let’s Stay Connected Project</a:t>
            </a:r>
          </a:p>
        </p:txBody>
      </p:sp>
      <p:sp>
        <p:nvSpPr>
          <p:cNvPr id="12" name="TextBox 11">
            <a:extLst>
              <a:ext uri="{FF2B5EF4-FFF2-40B4-BE49-F238E27FC236}">
                <a16:creationId xmlns:a16="http://schemas.microsoft.com/office/drawing/2014/main" id="{4717B27B-93E0-4938-B8F3-18061E731806}"/>
              </a:ext>
            </a:extLst>
          </p:cNvPr>
          <p:cNvSpPr txBox="1"/>
          <p:nvPr/>
        </p:nvSpPr>
        <p:spPr>
          <a:xfrm>
            <a:off x="1219199" y="1508035"/>
            <a:ext cx="7090611" cy="2226059"/>
          </a:xfrm>
          <a:prstGeom prst="rect">
            <a:avLst/>
          </a:prstGeom>
          <a:noFill/>
        </p:spPr>
        <p:txBody>
          <a:bodyPr wrap="square">
            <a:spAutoFit/>
          </a:bodyPr>
          <a:lstStyle/>
          <a:p>
            <a:pPr>
              <a:lnSpc>
                <a:spcPct val="115000"/>
              </a:lnSpc>
              <a:spcBef>
                <a:spcPts val="1200"/>
              </a:spcBef>
              <a:spcAft>
                <a:spcPts val="600"/>
              </a:spcAft>
            </a:pPr>
            <a:r>
              <a:rPr lang="en-AU" sz="2400" dirty="0">
                <a:solidFill>
                  <a:srgbClr val="000000"/>
                </a:solidFill>
                <a:effectLst/>
                <a:latin typeface="Calibri" panose="020F0502020204030204" pitchFamily="34" charset="0"/>
                <a:ea typeface="Times New Roman" panose="02020603050405020304" pitchFamily="18" charset="0"/>
              </a:rPr>
              <a:t>Hello!</a:t>
            </a:r>
          </a:p>
          <a:p>
            <a:pPr>
              <a:lnSpc>
                <a:spcPct val="115000"/>
              </a:lnSpc>
              <a:spcBef>
                <a:spcPts val="1200"/>
              </a:spcBef>
              <a:spcAft>
                <a:spcPts val="600"/>
              </a:spcAft>
            </a:pPr>
            <a:r>
              <a:rPr lang="en-AU" sz="2400" dirty="0">
                <a:solidFill>
                  <a:srgbClr val="000000"/>
                </a:solidFill>
                <a:effectLst/>
                <a:latin typeface="Calibri" panose="020F0502020204030204" pitchFamily="34" charset="0"/>
                <a:ea typeface="Times New Roman" panose="02020603050405020304" pitchFamily="18" charset="0"/>
              </a:rPr>
              <a:t>My name is Rosemary and I live in Melbourne Victoria, Australia.</a:t>
            </a:r>
            <a:endParaRPr lang="en-AU" sz="1200" dirty="0">
              <a:effectLst/>
              <a:latin typeface="Times New Roman" panose="02020603050405020304" pitchFamily="18" charset="0"/>
              <a:ea typeface="Times New Roman" panose="02020603050405020304" pitchFamily="18" charset="0"/>
            </a:endParaRPr>
          </a:p>
          <a:p>
            <a:pPr>
              <a:lnSpc>
                <a:spcPct val="115000"/>
              </a:lnSpc>
              <a:spcBef>
                <a:spcPts val="1200"/>
              </a:spcBef>
              <a:spcAft>
                <a:spcPts val="600"/>
              </a:spcAft>
            </a:pPr>
            <a:r>
              <a:rPr lang="en-AU" sz="2400" dirty="0">
                <a:solidFill>
                  <a:srgbClr val="000000"/>
                </a:solidFill>
                <a:effectLst/>
                <a:latin typeface="Calibri" panose="020F0502020204030204" pitchFamily="34" charset="0"/>
                <a:ea typeface="Times New Roman" panose="02020603050405020304" pitchFamily="18" charset="0"/>
              </a:rPr>
              <a:t>I am a member of the Rotary Club of Canterbury.</a:t>
            </a:r>
            <a:endParaRPr lang="en-AU" sz="1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AB9A0431-2905-460B-9A64-D9ABE4F5E568}"/>
              </a:ext>
            </a:extLst>
          </p:cNvPr>
          <p:cNvSpPr txBox="1"/>
          <p:nvPr/>
        </p:nvSpPr>
        <p:spPr>
          <a:xfrm>
            <a:off x="1219200" y="3761058"/>
            <a:ext cx="9962146" cy="2699200"/>
          </a:xfrm>
          <a:prstGeom prst="rect">
            <a:avLst/>
          </a:prstGeom>
          <a:noFill/>
        </p:spPr>
        <p:txBody>
          <a:bodyPr wrap="square">
            <a:spAutoFit/>
          </a:bodyPr>
          <a:lstStyle/>
          <a:p>
            <a:pPr>
              <a:lnSpc>
                <a:spcPct val="115000"/>
              </a:lnSpc>
              <a:spcBef>
                <a:spcPts val="1200"/>
              </a:spcBef>
              <a:spcAft>
                <a:spcPts val="600"/>
              </a:spcAft>
            </a:pPr>
            <a:r>
              <a:rPr lang="en-AU" sz="2400" dirty="0">
                <a:solidFill>
                  <a:srgbClr val="000000"/>
                </a:solidFill>
                <a:effectLst/>
                <a:latin typeface="Calibri" panose="020F0502020204030204" pitchFamily="34" charset="0"/>
                <a:ea typeface="Times New Roman" panose="02020603050405020304" pitchFamily="18" charset="0"/>
              </a:rPr>
              <a:t>I have been lucky to travel to places that were significant to the </a:t>
            </a:r>
            <a:r>
              <a:rPr lang="en-AU" sz="2400" i="1" dirty="0">
                <a:solidFill>
                  <a:srgbClr val="000000"/>
                </a:solidFill>
                <a:effectLst/>
                <a:latin typeface="Calibri" panose="020F0502020204030204" pitchFamily="34" charset="0"/>
                <a:ea typeface="Times New Roman" panose="02020603050405020304" pitchFamily="18" charset="0"/>
              </a:rPr>
              <a:t>Titanic</a:t>
            </a:r>
            <a:r>
              <a:rPr lang="en-AU" sz="2400" dirty="0">
                <a:solidFill>
                  <a:srgbClr val="000000"/>
                </a:solidFill>
                <a:effectLst/>
                <a:latin typeface="Calibri" panose="020F0502020204030204" pitchFamily="34" charset="0"/>
                <a:ea typeface="Times New Roman" panose="02020603050405020304" pitchFamily="18" charset="0"/>
              </a:rPr>
              <a:t>.</a:t>
            </a:r>
            <a:endParaRPr lang="en-AU" sz="1200" dirty="0">
              <a:effectLst/>
              <a:latin typeface="Times New Roman" panose="02020603050405020304" pitchFamily="18" charset="0"/>
              <a:ea typeface="Times New Roman" panose="02020603050405020304" pitchFamily="18" charset="0"/>
            </a:endParaRPr>
          </a:p>
          <a:p>
            <a:pPr>
              <a:lnSpc>
                <a:spcPct val="115000"/>
              </a:lnSpc>
              <a:spcBef>
                <a:spcPts val="1200"/>
              </a:spcBef>
              <a:spcAft>
                <a:spcPts val="600"/>
              </a:spcAft>
            </a:pPr>
            <a:r>
              <a:rPr lang="en-AU" sz="2400" dirty="0">
                <a:solidFill>
                  <a:srgbClr val="000000"/>
                </a:solidFill>
                <a:effectLst/>
                <a:latin typeface="Calibri" panose="020F0502020204030204" pitchFamily="34" charset="0"/>
                <a:ea typeface="Times New Roman" panose="02020603050405020304" pitchFamily="18" charset="0"/>
              </a:rPr>
              <a:t>I wrote this book about the </a:t>
            </a:r>
            <a:r>
              <a:rPr lang="en-AU" sz="2400" i="1" dirty="0">
                <a:solidFill>
                  <a:srgbClr val="000000"/>
                </a:solidFill>
                <a:effectLst/>
                <a:latin typeface="Calibri" panose="020F0502020204030204" pitchFamily="34" charset="0"/>
                <a:ea typeface="Times New Roman" panose="02020603050405020304" pitchFamily="18" charset="0"/>
              </a:rPr>
              <a:t>Titanic</a:t>
            </a:r>
            <a:r>
              <a:rPr lang="en-AU" sz="2400" dirty="0">
                <a:solidFill>
                  <a:srgbClr val="000000"/>
                </a:solidFill>
                <a:effectLst/>
                <a:latin typeface="Calibri" panose="020F0502020204030204" pitchFamily="34" charset="0"/>
                <a:ea typeface="Times New Roman" panose="02020603050405020304" pitchFamily="18" charset="0"/>
              </a:rPr>
              <a:t> to share my travels with you.</a:t>
            </a:r>
            <a:endParaRPr lang="en-AU" sz="1200" dirty="0">
              <a:effectLst/>
              <a:latin typeface="Times New Roman" panose="02020603050405020304" pitchFamily="18" charset="0"/>
              <a:ea typeface="Times New Roman" panose="02020603050405020304" pitchFamily="18" charset="0"/>
            </a:endParaRPr>
          </a:p>
          <a:p>
            <a:pPr>
              <a:lnSpc>
                <a:spcPct val="115000"/>
              </a:lnSpc>
              <a:spcBef>
                <a:spcPts val="1200"/>
              </a:spcBef>
            </a:pPr>
            <a:r>
              <a:rPr lang="en-AU" sz="2400" dirty="0">
                <a:solidFill>
                  <a:srgbClr val="000000"/>
                </a:solidFill>
                <a:effectLst/>
                <a:latin typeface="Calibri" panose="020F0502020204030204" pitchFamily="34" charset="0"/>
                <a:ea typeface="Times New Roman" panose="02020603050405020304" pitchFamily="18" charset="0"/>
              </a:rPr>
              <a:t>I hope you enjoy the story of my </a:t>
            </a:r>
            <a:r>
              <a:rPr lang="en-AU" sz="2400" i="1" dirty="0">
                <a:solidFill>
                  <a:srgbClr val="000000"/>
                </a:solidFill>
                <a:effectLst/>
                <a:latin typeface="Calibri" panose="020F0502020204030204" pitchFamily="34" charset="0"/>
                <a:ea typeface="Times New Roman" panose="02020603050405020304" pitchFamily="18" charset="0"/>
              </a:rPr>
              <a:t>Titanic</a:t>
            </a:r>
            <a:r>
              <a:rPr lang="en-AU" sz="2400" dirty="0">
                <a:solidFill>
                  <a:srgbClr val="000000"/>
                </a:solidFill>
                <a:effectLst/>
                <a:latin typeface="Calibri" panose="020F0502020204030204" pitchFamily="34" charset="0"/>
                <a:ea typeface="Times New Roman" panose="02020603050405020304" pitchFamily="18" charset="0"/>
              </a:rPr>
              <a:t> experience as much as I enjoyed writing it.</a:t>
            </a:r>
            <a:endParaRPr lang="en-AU" sz="1200" dirty="0">
              <a:effectLst/>
              <a:latin typeface="Times New Roman" panose="02020603050405020304" pitchFamily="18" charset="0"/>
              <a:ea typeface="Times New Roman" panose="02020603050405020304" pitchFamily="18" charset="0"/>
            </a:endParaRPr>
          </a:p>
          <a:p>
            <a:pPr>
              <a:tabLst>
                <a:tab pos="6096000" algn="r"/>
              </a:tabLst>
            </a:pPr>
            <a:r>
              <a:rPr lang="en-AU" sz="2400" dirty="0">
                <a:solidFill>
                  <a:srgbClr val="000000"/>
                </a:solidFill>
                <a:effectLst/>
                <a:latin typeface="Calibri" panose="020F0502020204030204" pitchFamily="34" charset="0"/>
                <a:ea typeface="Times New Roman" panose="02020603050405020304" pitchFamily="18" charset="0"/>
              </a:rPr>
              <a:t>	Rosemary</a:t>
            </a:r>
            <a:endParaRPr lang="en-AU" sz="1200" dirty="0">
              <a:effectLst/>
              <a:latin typeface="Times New Roman" panose="02020603050405020304" pitchFamily="18" charset="0"/>
              <a:ea typeface="Times New Roman" panose="02020603050405020304" pitchFamily="18" charset="0"/>
            </a:endParaRPr>
          </a:p>
        </p:txBody>
      </p:sp>
      <p:pic>
        <p:nvPicPr>
          <p:cNvPr id="16" name="Picture 15" descr="A picture containing object, indoor, photo, mirror&#10;&#10;Description automatically generated">
            <a:extLst>
              <a:ext uri="{FF2B5EF4-FFF2-40B4-BE49-F238E27FC236}">
                <a16:creationId xmlns:a16="http://schemas.microsoft.com/office/drawing/2014/main" id="{2794F30A-91BC-4EE6-BF91-47C5BFB254F9}"/>
              </a:ext>
            </a:extLst>
          </p:cNvPr>
          <p:cNvPicPr>
            <a:picLocks noChangeAspect="1"/>
          </p:cNvPicPr>
          <p:nvPr/>
        </p:nvPicPr>
        <p:blipFill rotWithShape="1">
          <a:blip r:embed="rId3"/>
          <a:srcRect b="50000"/>
          <a:stretch/>
        </p:blipFill>
        <p:spPr>
          <a:xfrm>
            <a:off x="8610600" y="1508035"/>
            <a:ext cx="1676400" cy="1947863"/>
          </a:xfrm>
          <a:prstGeom prst="rect">
            <a:avLst/>
          </a:prstGeom>
        </p:spPr>
      </p:pic>
    </p:spTree>
    <p:extLst>
      <p:ext uri="{BB962C8B-B14F-4D97-AF65-F5344CB8AC3E}">
        <p14:creationId xmlns:p14="http://schemas.microsoft.com/office/powerpoint/2010/main" val="244948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D414-9703-174A-8D69-4C805FAEF6A3}"/>
              </a:ext>
            </a:extLst>
          </p:cNvPr>
          <p:cNvSpPr>
            <a:spLocks noGrp="1"/>
          </p:cNvSpPr>
          <p:nvPr>
            <p:ph type="title"/>
          </p:nvPr>
        </p:nvSpPr>
        <p:spPr/>
        <p:txBody>
          <a:bodyPr>
            <a:normAutofit/>
          </a:bodyPr>
          <a:lstStyle/>
          <a:p>
            <a:r>
              <a:rPr lang="en-US" sz="3600" b="1" dirty="0"/>
              <a:t>Disaster Strikes</a:t>
            </a:r>
          </a:p>
        </p:txBody>
      </p:sp>
      <p:sp>
        <p:nvSpPr>
          <p:cNvPr id="3" name="Content Placeholder 2">
            <a:extLst>
              <a:ext uri="{FF2B5EF4-FFF2-40B4-BE49-F238E27FC236}">
                <a16:creationId xmlns:a16="http://schemas.microsoft.com/office/drawing/2014/main" id="{17AE4C58-7E72-8042-822F-92DB54D6185C}"/>
              </a:ext>
            </a:extLst>
          </p:cNvPr>
          <p:cNvSpPr>
            <a:spLocks noGrp="1"/>
          </p:cNvSpPr>
          <p:nvPr>
            <p:ph idx="1"/>
          </p:nvPr>
        </p:nvSpPr>
        <p:spPr>
          <a:xfrm>
            <a:off x="838200" y="1690688"/>
            <a:ext cx="4456996" cy="4351338"/>
          </a:xfrm>
        </p:spPr>
        <p:txBody>
          <a:bodyPr>
            <a:normAutofit/>
          </a:bodyPr>
          <a:lstStyle/>
          <a:p>
            <a:pPr marL="0" indent="0">
              <a:lnSpc>
                <a:spcPct val="114000"/>
              </a:lnSpc>
              <a:spcBef>
                <a:spcPts val="1200"/>
              </a:spcBef>
              <a:spcAft>
                <a:spcPts val="600"/>
              </a:spcAft>
              <a:buNone/>
            </a:pPr>
            <a:r>
              <a:rPr lang="en-AU" sz="2400" dirty="0"/>
              <a:t>Only 4 days into her voyage, </a:t>
            </a:r>
            <a:r>
              <a:rPr lang="en-AU" sz="2400" i="1" dirty="0"/>
              <a:t>Titanic</a:t>
            </a:r>
            <a:r>
              <a:rPr lang="en-AU" sz="2400" dirty="0"/>
              <a:t> struck an iceberg at 11.45pm on 14 April.</a:t>
            </a:r>
          </a:p>
          <a:p>
            <a:pPr marL="0" indent="0">
              <a:lnSpc>
                <a:spcPct val="114000"/>
              </a:lnSpc>
              <a:spcBef>
                <a:spcPts val="1200"/>
              </a:spcBef>
              <a:spcAft>
                <a:spcPts val="600"/>
              </a:spcAft>
              <a:buNone/>
            </a:pPr>
            <a:r>
              <a:rPr lang="en-AU" sz="2400" i="1" dirty="0"/>
              <a:t>Titanic </a:t>
            </a:r>
            <a:r>
              <a:rPr lang="en-AU" sz="2400" dirty="0"/>
              <a:t>sent out a distress signal, CQD, which was the international distress signal at the time.</a:t>
            </a:r>
          </a:p>
          <a:p>
            <a:pPr marL="0" indent="0">
              <a:lnSpc>
                <a:spcPct val="114000"/>
              </a:lnSpc>
              <a:spcBef>
                <a:spcPts val="1200"/>
              </a:spcBef>
              <a:spcAft>
                <a:spcPts val="600"/>
              </a:spcAft>
              <a:buNone/>
            </a:pPr>
            <a:r>
              <a:rPr lang="en-AU" sz="2400" dirty="0"/>
              <a:t>The last call from </a:t>
            </a:r>
            <a:r>
              <a:rPr lang="en-AU" sz="2400" i="1" dirty="0"/>
              <a:t>Titanic</a:t>
            </a:r>
            <a:r>
              <a:rPr lang="en-AU" sz="2400" dirty="0"/>
              <a:t> at 2.10am was CQ…… then silence.</a:t>
            </a:r>
          </a:p>
        </p:txBody>
      </p:sp>
      <p:pic>
        <p:nvPicPr>
          <p:cNvPr id="5" name="Picture 4">
            <a:extLst>
              <a:ext uri="{FF2B5EF4-FFF2-40B4-BE49-F238E27FC236}">
                <a16:creationId xmlns:a16="http://schemas.microsoft.com/office/drawing/2014/main" id="{15FEB4AB-F7D5-E14C-9E51-B8A2A81C63EB}"/>
              </a:ext>
            </a:extLst>
          </p:cNvPr>
          <p:cNvPicPr>
            <a:picLocks noChangeAspect="1"/>
          </p:cNvPicPr>
          <p:nvPr/>
        </p:nvPicPr>
        <p:blipFill>
          <a:blip r:embed="rId3"/>
          <a:stretch>
            <a:fillRect/>
          </a:stretch>
        </p:blipFill>
        <p:spPr>
          <a:xfrm>
            <a:off x="7319062" y="2867602"/>
            <a:ext cx="3948288" cy="3174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ater next to the ocean&#10;&#10;Description automatically generated">
            <a:extLst>
              <a:ext uri="{FF2B5EF4-FFF2-40B4-BE49-F238E27FC236}">
                <a16:creationId xmlns:a16="http://schemas.microsoft.com/office/drawing/2014/main" id="{241F0130-D121-014F-8C9A-3D297C02A4D5}"/>
              </a:ext>
            </a:extLst>
          </p:cNvPr>
          <p:cNvPicPr/>
          <p:nvPr/>
        </p:nvPicPr>
        <p:blipFill>
          <a:blip r:embed="rId4"/>
          <a:stretch>
            <a:fillRect/>
          </a:stretch>
        </p:blipFill>
        <p:spPr>
          <a:xfrm>
            <a:off x="5344918" y="573144"/>
            <a:ext cx="4456996" cy="2713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8677236B-1CAB-4150-971A-99C92170FD56}"/>
              </a:ext>
            </a:extLst>
          </p:cNvPr>
          <p:cNvSpPr>
            <a:spLocks noGrp="1"/>
          </p:cNvSpPr>
          <p:nvPr>
            <p:ph type="sldNum" sz="quarter" idx="12"/>
          </p:nvPr>
        </p:nvSpPr>
        <p:spPr/>
        <p:txBody>
          <a:bodyPr/>
          <a:lstStyle/>
          <a:p>
            <a:fld id="{9E5C1847-099E-C048-852D-E28606CB6E04}" type="slidenum">
              <a:rPr lang="en-US" smtClean="0"/>
              <a:t>30</a:t>
            </a:fld>
            <a:endParaRPr lang="en-US" dirty="0"/>
          </a:p>
        </p:txBody>
      </p:sp>
      <p:sp>
        <p:nvSpPr>
          <p:cNvPr id="7" name="Footer Placeholder 7">
            <a:extLst>
              <a:ext uri="{FF2B5EF4-FFF2-40B4-BE49-F238E27FC236}">
                <a16:creationId xmlns:a16="http://schemas.microsoft.com/office/drawing/2014/main" id="{0D3A1333-7B1A-4A6B-B695-DC086EBDC33D}"/>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03480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EE7B-C155-CB4C-B9BD-A644BD5B365A}"/>
              </a:ext>
            </a:extLst>
          </p:cNvPr>
          <p:cNvSpPr>
            <a:spLocks noGrp="1"/>
          </p:cNvSpPr>
          <p:nvPr>
            <p:ph type="title"/>
          </p:nvPr>
        </p:nvSpPr>
        <p:spPr>
          <a:xfrm>
            <a:off x="838200" y="452966"/>
            <a:ext cx="10515600" cy="726016"/>
          </a:xfrm>
        </p:spPr>
        <p:txBody>
          <a:bodyPr>
            <a:normAutofit/>
          </a:bodyPr>
          <a:lstStyle/>
          <a:p>
            <a:r>
              <a:rPr lang="en-US" sz="3600" b="1" dirty="0"/>
              <a:t>The </a:t>
            </a:r>
            <a:r>
              <a:rPr lang="en-US" sz="3600" b="1" i="1" dirty="0"/>
              <a:t>Titanic</a:t>
            </a:r>
            <a:r>
              <a:rPr lang="en-US" sz="3600" b="1" dirty="0"/>
              <a:t> Sinks</a:t>
            </a:r>
          </a:p>
        </p:txBody>
      </p:sp>
      <p:pic>
        <p:nvPicPr>
          <p:cNvPr id="4" name="Content Placeholder 3">
            <a:extLst>
              <a:ext uri="{FF2B5EF4-FFF2-40B4-BE49-F238E27FC236}">
                <a16:creationId xmlns:a16="http://schemas.microsoft.com/office/drawing/2014/main" id="{34673E13-3D27-DE4B-947A-F82C31FC8EAA}"/>
              </a:ext>
            </a:extLst>
          </p:cNvPr>
          <p:cNvPicPr>
            <a:picLocks noGrp="1" noChangeAspect="1"/>
          </p:cNvPicPr>
          <p:nvPr>
            <p:ph idx="1"/>
          </p:nvPr>
        </p:nvPicPr>
        <p:blipFill>
          <a:blip r:embed="rId3"/>
          <a:stretch>
            <a:fillRect/>
          </a:stretch>
        </p:blipFill>
        <p:spPr>
          <a:xfrm>
            <a:off x="927358" y="1253331"/>
            <a:ext cx="6151283" cy="4351338"/>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81997521-9BE3-824F-B1F3-57CD38077F85}"/>
              </a:ext>
            </a:extLst>
          </p:cNvPr>
          <p:cNvSpPr txBox="1"/>
          <p:nvPr/>
        </p:nvSpPr>
        <p:spPr>
          <a:xfrm>
            <a:off x="7329948" y="1052131"/>
            <a:ext cx="3728884" cy="5201104"/>
          </a:xfrm>
          <a:prstGeom prst="rect">
            <a:avLst/>
          </a:prstGeom>
          <a:noFill/>
        </p:spPr>
        <p:txBody>
          <a:bodyPr wrap="square" rtlCol="0">
            <a:spAutoFit/>
          </a:bodyPr>
          <a:lstStyle/>
          <a:p>
            <a:pPr>
              <a:lnSpc>
                <a:spcPct val="115000"/>
              </a:lnSpc>
              <a:spcBef>
                <a:spcPts val="12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starboard side of the ship hit an iceberg, making five widely separated holes in the hull of the ship.</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Two hours and 40 minutes later,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US" sz="2400" dirty="0">
                <a:effectLst/>
                <a:latin typeface="Calibri" panose="020F0502020204030204" pitchFamily="34" charset="0"/>
                <a:ea typeface="Calibri" panose="020F0502020204030204" pitchFamily="34" charset="0"/>
                <a:cs typeface="Times New Roman" panose="02020603050405020304" pitchFamily="18" charset="0"/>
              </a:rPr>
              <a:t> sank.</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Over 1,500 people died when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effectLst/>
                <a:latin typeface="Calibri" panose="020F0502020204030204" pitchFamily="34" charset="0"/>
                <a:ea typeface="Calibri" panose="020F0502020204030204" pitchFamily="34" charset="0"/>
                <a:cs typeface="Times New Roman" panose="02020603050405020304" pitchFamily="18" charset="0"/>
              </a:rPr>
              <a:t> sank at 2.20am on 15 April 1912. There were not sufficient lifeboats available.</a:t>
            </a:r>
            <a:endParaRPr lang="en-AU" sz="2400" dirty="0"/>
          </a:p>
        </p:txBody>
      </p:sp>
      <p:sp>
        <p:nvSpPr>
          <p:cNvPr id="3" name="Slide Number Placeholder 2">
            <a:extLst>
              <a:ext uri="{FF2B5EF4-FFF2-40B4-BE49-F238E27FC236}">
                <a16:creationId xmlns:a16="http://schemas.microsoft.com/office/drawing/2014/main" id="{B9606C13-6F41-4662-BB13-89190A599B4C}"/>
              </a:ext>
            </a:extLst>
          </p:cNvPr>
          <p:cNvSpPr>
            <a:spLocks noGrp="1"/>
          </p:cNvSpPr>
          <p:nvPr>
            <p:ph type="sldNum" sz="quarter" idx="12"/>
          </p:nvPr>
        </p:nvSpPr>
        <p:spPr/>
        <p:txBody>
          <a:bodyPr/>
          <a:lstStyle/>
          <a:p>
            <a:fld id="{9E5C1847-099E-C048-852D-E28606CB6E04}" type="slidenum">
              <a:rPr lang="en-US" smtClean="0"/>
              <a:t>31</a:t>
            </a:fld>
            <a:endParaRPr lang="en-US" dirty="0"/>
          </a:p>
        </p:txBody>
      </p:sp>
      <p:sp>
        <p:nvSpPr>
          <p:cNvPr id="6" name="Footer Placeholder 7">
            <a:extLst>
              <a:ext uri="{FF2B5EF4-FFF2-40B4-BE49-F238E27FC236}">
                <a16:creationId xmlns:a16="http://schemas.microsoft.com/office/drawing/2014/main" id="{249DD995-FEE0-40CF-A427-D58FC6BD88CC}"/>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33396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395D-868C-4B4F-9D61-A94E20C5A07A}"/>
              </a:ext>
            </a:extLst>
          </p:cNvPr>
          <p:cNvSpPr>
            <a:spLocks noGrp="1"/>
          </p:cNvSpPr>
          <p:nvPr>
            <p:ph type="title"/>
          </p:nvPr>
        </p:nvSpPr>
        <p:spPr>
          <a:xfrm>
            <a:off x="7840132" y="365125"/>
            <a:ext cx="3513667" cy="1325563"/>
          </a:xfrm>
        </p:spPr>
        <p:txBody>
          <a:bodyPr>
            <a:normAutofit/>
          </a:bodyPr>
          <a:lstStyle/>
          <a:p>
            <a:r>
              <a:rPr lang="en-US" sz="3600" b="1" dirty="0"/>
              <a:t>Help Arrives</a:t>
            </a:r>
          </a:p>
        </p:txBody>
      </p:sp>
      <p:pic>
        <p:nvPicPr>
          <p:cNvPr id="4" name="Content Placeholder 3">
            <a:extLst>
              <a:ext uri="{FF2B5EF4-FFF2-40B4-BE49-F238E27FC236}">
                <a16:creationId xmlns:a16="http://schemas.microsoft.com/office/drawing/2014/main" id="{14A939ED-C257-C142-A780-E89B715BF1E2}"/>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7864" y="846667"/>
            <a:ext cx="6849735" cy="5431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344D0B5F-9FED-034C-AD09-E98C1220F58C}"/>
              </a:ext>
            </a:extLst>
          </p:cNvPr>
          <p:cNvSpPr txBox="1"/>
          <p:nvPr/>
        </p:nvSpPr>
        <p:spPr>
          <a:xfrm>
            <a:off x="7840337" y="1690688"/>
            <a:ext cx="3513463" cy="3898118"/>
          </a:xfrm>
          <a:prstGeom prst="rect">
            <a:avLst/>
          </a:prstGeom>
          <a:noFill/>
        </p:spPr>
        <p:txBody>
          <a:bodyPr wrap="square" rtlCol="0">
            <a:spAutoFit/>
          </a:bodyPr>
          <a:lstStyle/>
          <a:p>
            <a:pPr>
              <a:lnSpc>
                <a:spcPct val="114000"/>
              </a:lnSpc>
              <a:spcBef>
                <a:spcPts val="1200"/>
              </a:spcBef>
              <a:spcAft>
                <a:spcPts val="600"/>
              </a:spcAft>
            </a:pPr>
            <a:r>
              <a:rPr lang="en-US" sz="2400" dirty="0">
                <a:effectLst/>
                <a:ea typeface="Calibri" panose="020F0502020204030204" pitchFamily="34" charset="0"/>
                <a:cs typeface="Times New Roman" panose="02020603050405020304" pitchFamily="18" charset="0"/>
              </a:rPr>
              <a:t>The </a:t>
            </a:r>
            <a:r>
              <a:rPr lang="en-US" sz="2400" i="1" dirty="0">
                <a:effectLst/>
                <a:ea typeface="Calibri" panose="020F0502020204030204" pitchFamily="34" charset="0"/>
                <a:cs typeface="Times New Roman" panose="02020603050405020304" pitchFamily="18" charset="0"/>
              </a:rPr>
              <a:t>Carpathia</a:t>
            </a:r>
            <a:r>
              <a:rPr lang="en-US" sz="2400" dirty="0">
                <a:effectLst/>
                <a:ea typeface="Calibri" panose="020F0502020204030204" pitchFamily="34" charset="0"/>
                <a:cs typeface="Times New Roman" panose="02020603050405020304" pitchFamily="18" charset="0"/>
              </a:rPr>
              <a:t> was </a:t>
            </a:r>
            <a:r>
              <a:rPr lang="en-AU" sz="2400" dirty="0">
                <a:effectLst/>
                <a:ea typeface="Calibri" panose="020F0502020204030204" pitchFamily="34" charset="0"/>
                <a:cs typeface="Times New Roman" panose="02020603050405020304" pitchFamily="18" charset="0"/>
              </a:rPr>
              <a:t>fifty-eight miles away from the sinking </a:t>
            </a:r>
            <a:r>
              <a:rPr lang="en-AU" sz="2400" i="1" dirty="0">
                <a:effectLst/>
                <a:ea typeface="Calibri" panose="020F0502020204030204" pitchFamily="34" charset="0"/>
                <a:cs typeface="Times New Roman" panose="02020603050405020304" pitchFamily="18" charset="0"/>
              </a:rPr>
              <a:t>Titanic</a:t>
            </a:r>
            <a:r>
              <a:rPr lang="en-AU" sz="2400" dirty="0">
                <a:effectLst/>
                <a:ea typeface="Calibri" panose="020F0502020204030204" pitchFamily="34" charset="0"/>
                <a:cs typeface="Times New Roman" panose="02020603050405020304" pitchFamily="18" charset="0"/>
              </a:rPr>
              <a:t> when they received the CQD / SOS message</a:t>
            </a:r>
            <a:r>
              <a:rPr lang="en-US" sz="2400" dirty="0">
                <a:effectLst/>
                <a:ea typeface="Calibri" panose="020F0502020204030204" pitchFamily="34" charset="0"/>
                <a:cs typeface="Times New Roman" panose="02020603050405020304" pitchFamily="18" charset="0"/>
              </a:rPr>
              <a:t>. </a:t>
            </a:r>
            <a:endParaRPr lang="en-AU" sz="2400" dirty="0">
              <a:effectLst/>
              <a:ea typeface="Calibri" panose="020F0502020204030204" pitchFamily="34" charset="0"/>
              <a:cs typeface="Times New Roman" panose="02020603050405020304" pitchFamily="18" charset="0"/>
            </a:endParaRPr>
          </a:p>
          <a:p>
            <a:pPr>
              <a:lnSpc>
                <a:spcPct val="114000"/>
              </a:lnSpc>
              <a:spcBef>
                <a:spcPts val="1200"/>
              </a:spcBef>
              <a:spcAft>
                <a:spcPts val="600"/>
              </a:spcAft>
            </a:pPr>
            <a:endParaRPr lang="en-US" sz="2400" dirty="0"/>
          </a:p>
          <a:p>
            <a:pPr>
              <a:lnSpc>
                <a:spcPct val="114000"/>
              </a:lnSpc>
              <a:spcBef>
                <a:spcPts val="1200"/>
              </a:spcBef>
              <a:spcAft>
                <a:spcPts val="600"/>
              </a:spcAft>
            </a:pPr>
            <a:r>
              <a:rPr lang="en-AU" sz="2400" dirty="0"/>
              <a:t>Carpathia in Halifax Harbour 1912.</a:t>
            </a:r>
          </a:p>
        </p:txBody>
      </p:sp>
      <p:sp>
        <p:nvSpPr>
          <p:cNvPr id="3" name="Slide Number Placeholder 2">
            <a:extLst>
              <a:ext uri="{FF2B5EF4-FFF2-40B4-BE49-F238E27FC236}">
                <a16:creationId xmlns:a16="http://schemas.microsoft.com/office/drawing/2014/main" id="{4541D605-DB54-4DAD-8B2A-F8F8BD1E84FD}"/>
              </a:ext>
            </a:extLst>
          </p:cNvPr>
          <p:cNvSpPr>
            <a:spLocks noGrp="1"/>
          </p:cNvSpPr>
          <p:nvPr>
            <p:ph type="sldNum" sz="quarter" idx="12"/>
          </p:nvPr>
        </p:nvSpPr>
        <p:spPr/>
        <p:txBody>
          <a:bodyPr/>
          <a:lstStyle/>
          <a:p>
            <a:fld id="{9E5C1847-099E-C048-852D-E28606CB6E04}" type="slidenum">
              <a:rPr lang="en-US" smtClean="0"/>
              <a:t>32</a:t>
            </a:fld>
            <a:endParaRPr lang="en-US" dirty="0"/>
          </a:p>
        </p:txBody>
      </p:sp>
      <p:sp>
        <p:nvSpPr>
          <p:cNvPr id="6" name="Footer Placeholder 7">
            <a:extLst>
              <a:ext uri="{FF2B5EF4-FFF2-40B4-BE49-F238E27FC236}">
                <a16:creationId xmlns:a16="http://schemas.microsoft.com/office/drawing/2014/main" id="{F7816D5E-7D1B-4B6A-808C-86B05CBF4B3A}"/>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596302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DE83-9F29-9A46-AB84-65071444FFEA}"/>
              </a:ext>
            </a:extLst>
          </p:cNvPr>
          <p:cNvSpPr>
            <a:spLocks noGrp="1"/>
          </p:cNvSpPr>
          <p:nvPr>
            <p:ph type="title"/>
          </p:nvPr>
        </p:nvSpPr>
        <p:spPr>
          <a:xfrm>
            <a:off x="4614855" y="460486"/>
            <a:ext cx="2962290" cy="770731"/>
          </a:xfrm>
        </p:spPr>
        <p:txBody>
          <a:bodyPr>
            <a:normAutofit/>
          </a:bodyPr>
          <a:lstStyle/>
          <a:p>
            <a:r>
              <a:rPr lang="en-US" sz="3600" b="1" dirty="0"/>
              <a:t>The </a:t>
            </a:r>
            <a:r>
              <a:rPr lang="en-US" sz="3600" b="1" i="1" dirty="0"/>
              <a:t>Carpathia</a:t>
            </a:r>
          </a:p>
        </p:txBody>
      </p:sp>
      <p:pic>
        <p:nvPicPr>
          <p:cNvPr id="4" name="Content Placeholder 3">
            <a:extLst>
              <a:ext uri="{FF2B5EF4-FFF2-40B4-BE49-F238E27FC236}">
                <a16:creationId xmlns:a16="http://schemas.microsoft.com/office/drawing/2014/main" id="{A2A1881C-42DA-A24C-A9E0-F2B1CA23AB15}"/>
              </a:ext>
            </a:extLst>
          </p:cNvPr>
          <p:cNvPicPr>
            <a:picLocks noGrp="1" noChangeAspect="1"/>
          </p:cNvPicPr>
          <p:nvPr>
            <p:ph idx="1"/>
          </p:nvPr>
        </p:nvPicPr>
        <p:blipFill>
          <a:blip r:embed="rId3"/>
          <a:stretch>
            <a:fillRect/>
          </a:stretch>
        </p:blipFill>
        <p:spPr>
          <a:xfrm>
            <a:off x="3904040" y="1557867"/>
            <a:ext cx="7529286" cy="421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1A1CB6F5-D386-E54C-BCC9-F27C924C7010}"/>
              </a:ext>
            </a:extLst>
          </p:cNvPr>
          <p:cNvSpPr txBox="1"/>
          <p:nvPr/>
        </p:nvSpPr>
        <p:spPr>
          <a:xfrm>
            <a:off x="758674" y="1393297"/>
            <a:ext cx="3166533" cy="4545540"/>
          </a:xfrm>
          <a:prstGeom prst="rect">
            <a:avLst/>
          </a:prstGeom>
          <a:noFill/>
        </p:spPr>
        <p:txBody>
          <a:bodyPr wrap="square" rtlCol="0">
            <a:spAutoFit/>
          </a:bodyPr>
          <a:lstStyle/>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Over an hour after the sinking,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at 4am, </a:t>
            </a:r>
            <a:r>
              <a:rPr lang="en-AU" sz="2400" dirty="0">
                <a:effectLst/>
                <a:latin typeface="Calibri" panose="020F0502020204030204" pitchFamily="34" charset="0"/>
                <a:ea typeface="Calibri" panose="020F0502020204030204" pitchFamily="34" charset="0"/>
                <a:cs typeface="Times New Roman" panose="02020603050405020304" pitchFamily="18" charset="0"/>
              </a:rPr>
              <a:t>RMS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Carpathia</a:t>
            </a:r>
            <a:r>
              <a:rPr lang="en-AU" sz="2400" dirty="0">
                <a:effectLst/>
                <a:latin typeface="Calibri" panose="020F0502020204030204" pitchFamily="34" charset="0"/>
                <a:ea typeface="Calibri" panose="020F0502020204030204" pitchFamily="34" charset="0"/>
                <a:cs typeface="Times New Roman" panose="02020603050405020304" pitchFamily="18" charset="0"/>
              </a:rPr>
              <a:t> arrived and rescued about 705 people from the lifeboats.</a:t>
            </a: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All of the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 </a:t>
            </a:r>
            <a:r>
              <a:rPr lang="en-AU" sz="2400" dirty="0">
                <a:effectLst/>
                <a:latin typeface="Calibri" panose="020F0502020204030204" pitchFamily="34" charset="0"/>
                <a:ea typeface="Calibri" panose="020F0502020204030204" pitchFamily="34" charset="0"/>
                <a:cs typeface="Times New Roman" panose="02020603050405020304" pitchFamily="18" charset="0"/>
              </a:rPr>
              <a:t>survivors were on the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Carpathia</a:t>
            </a:r>
            <a:r>
              <a:rPr lang="en-AU" sz="2400" dirty="0">
                <a:effectLst/>
                <a:latin typeface="Calibri" panose="020F0502020204030204" pitchFamily="34" charset="0"/>
                <a:ea typeface="Calibri" panose="020F0502020204030204" pitchFamily="34" charset="0"/>
                <a:cs typeface="Times New Roman" panose="02020603050405020304" pitchFamily="18" charset="0"/>
              </a:rPr>
              <a:t> by 9am that morning.</a:t>
            </a:r>
          </a:p>
        </p:txBody>
      </p:sp>
      <p:sp>
        <p:nvSpPr>
          <p:cNvPr id="3" name="Slide Number Placeholder 2">
            <a:extLst>
              <a:ext uri="{FF2B5EF4-FFF2-40B4-BE49-F238E27FC236}">
                <a16:creationId xmlns:a16="http://schemas.microsoft.com/office/drawing/2014/main" id="{8D3FB1EC-4BA5-4FCD-B879-92F3D824AB57}"/>
              </a:ext>
            </a:extLst>
          </p:cNvPr>
          <p:cNvSpPr>
            <a:spLocks noGrp="1"/>
          </p:cNvSpPr>
          <p:nvPr>
            <p:ph type="sldNum" sz="quarter" idx="12"/>
          </p:nvPr>
        </p:nvSpPr>
        <p:spPr/>
        <p:txBody>
          <a:bodyPr/>
          <a:lstStyle/>
          <a:p>
            <a:fld id="{9E5C1847-099E-C048-852D-E28606CB6E04}" type="slidenum">
              <a:rPr lang="en-US" smtClean="0"/>
              <a:t>33</a:t>
            </a:fld>
            <a:endParaRPr lang="en-US" dirty="0"/>
          </a:p>
        </p:txBody>
      </p:sp>
      <p:sp>
        <p:nvSpPr>
          <p:cNvPr id="6" name="Footer Placeholder 7">
            <a:extLst>
              <a:ext uri="{FF2B5EF4-FFF2-40B4-BE49-F238E27FC236}">
                <a16:creationId xmlns:a16="http://schemas.microsoft.com/office/drawing/2014/main" id="{78F75FA2-E848-4B72-9F8D-C22758C399ED}"/>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849715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B1DA-55B6-2E43-BD49-466854B846A9}"/>
              </a:ext>
            </a:extLst>
          </p:cNvPr>
          <p:cNvSpPr>
            <a:spLocks noGrp="1"/>
          </p:cNvSpPr>
          <p:nvPr>
            <p:ph type="title"/>
          </p:nvPr>
        </p:nvSpPr>
        <p:spPr>
          <a:xfrm>
            <a:off x="838200" y="365125"/>
            <a:ext cx="5257800" cy="827203"/>
          </a:xfrm>
        </p:spPr>
        <p:txBody>
          <a:bodyPr>
            <a:normAutofit/>
          </a:bodyPr>
          <a:lstStyle/>
          <a:p>
            <a:r>
              <a:rPr lang="en-US" sz="3600" b="1" dirty="0"/>
              <a:t>The Youngest Survivor</a:t>
            </a:r>
          </a:p>
        </p:txBody>
      </p:sp>
      <p:sp>
        <p:nvSpPr>
          <p:cNvPr id="3" name="Content Placeholder 2">
            <a:extLst>
              <a:ext uri="{FF2B5EF4-FFF2-40B4-BE49-F238E27FC236}">
                <a16:creationId xmlns:a16="http://schemas.microsoft.com/office/drawing/2014/main" id="{DB64B7F9-B62C-E94D-81B1-315A42E25134}"/>
              </a:ext>
            </a:extLst>
          </p:cNvPr>
          <p:cNvSpPr>
            <a:spLocks noGrp="1"/>
          </p:cNvSpPr>
          <p:nvPr>
            <p:ph idx="1"/>
          </p:nvPr>
        </p:nvSpPr>
        <p:spPr>
          <a:xfrm>
            <a:off x="6570132" y="1505361"/>
            <a:ext cx="4783667" cy="4351338"/>
          </a:xfrm>
        </p:spPr>
        <p:txBody>
          <a:bodyPr>
            <a:normAutofit/>
          </a:bodyPr>
          <a:lstStyle/>
          <a:p>
            <a:pPr marL="0" indent="0">
              <a:lnSpc>
                <a:spcPct val="114000"/>
              </a:lnSpc>
              <a:spcBef>
                <a:spcPts val="1200"/>
              </a:spcBef>
              <a:spcAft>
                <a:spcPts val="600"/>
              </a:spcAft>
              <a:buNone/>
            </a:pPr>
            <a:r>
              <a:rPr lang="en-AU" sz="2400" dirty="0"/>
              <a:t>Eliza (Malvina) Dean was the youngest survivor of </a:t>
            </a:r>
            <a:r>
              <a:rPr lang="en-AU" sz="2400" i="1" dirty="0"/>
              <a:t>Titanic</a:t>
            </a:r>
            <a:r>
              <a:rPr lang="en-AU" sz="2400" dirty="0"/>
              <a:t>.  She was just 2 months old.</a:t>
            </a:r>
          </a:p>
          <a:p>
            <a:pPr marL="0" indent="0">
              <a:lnSpc>
                <a:spcPct val="114000"/>
              </a:lnSpc>
              <a:spcBef>
                <a:spcPts val="1200"/>
              </a:spcBef>
              <a:spcAft>
                <a:spcPts val="600"/>
              </a:spcAft>
              <a:buNone/>
            </a:pPr>
            <a:r>
              <a:rPr lang="en-AU" sz="2400" dirty="0"/>
              <a:t>She and her brother survived with their mother, Etta</a:t>
            </a:r>
          </a:p>
          <a:p>
            <a:pPr marL="0" indent="0">
              <a:lnSpc>
                <a:spcPct val="114000"/>
              </a:lnSpc>
              <a:spcBef>
                <a:spcPts val="1200"/>
              </a:spcBef>
              <a:spcAft>
                <a:spcPts val="600"/>
              </a:spcAft>
              <a:buNone/>
            </a:pPr>
            <a:r>
              <a:rPr lang="en-AU" sz="2400" dirty="0"/>
              <a:t>Eliza lived to the age of 97.</a:t>
            </a:r>
          </a:p>
          <a:p>
            <a:pPr marL="0" indent="0">
              <a:lnSpc>
                <a:spcPct val="114000"/>
              </a:lnSpc>
              <a:spcBef>
                <a:spcPts val="1200"/>
              </a:spcBef>
              <a:spcAft>
                <a:spcPts val="600"/>
              </a:spcAft>
              <a:buNone/>
            </a:pPr>
            <a:r>
              <a:rPr lang="en-US" sz="2400" dirty="0"/>
              <a:t>Malvina (right) and her brother Bertram (on the left).</a:t>
            </a:r>
          </a:p>
        </p:txBody>
      </p:sp>
      <p:pic>
        <p:nvPicPr>
          <p:cNvPr id="4" name="Picture 3">
            <a:extLst>
              <a:ext uri="{FF2B5EF4-FFF2-40B4-BE49-F238E27FC236}">
                <a16:creationId xmlns:a16="http://schemas.microsoft.com/office/drawing/2014/main" id="{DC61A51F-C9B6-E341-A79B-579B74C5F464}"/>
              </a:ext>
            </a:extLst>
          </p:cNvPr>
          <p:cNvPicPr>
            <a:picLocks noChangeAspect="1"/>
          </p:cNvPicPr>
          <p:nvPr/>
        </p:nvPicPr>
        <p:blipFill>
          <a:blip r:embed="rId3"/>
          <a:stretch>
            <a:fillRect/>
          </a:stretch>
        </p:blipFill>
        <p:spPr>
          <a:xfrm>
            <a:off x="927461" y="1506008"/>
            <a:ext cx="5079278" cy="41198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Slide Number Placeholder 5">
            <a:extLst>
              <a:ext uri="{FF2B5EF4-FFF2-40B4-BE49-F238E27FC236}">
                <a16:creationId xmlns:a16="http://schemas.microsoft.com/office/drawing/2014/main" id="{0DB75392-816B-4C96-8D0D-544E6DB195C0}"/>
              </a:ext>
            </a:extLst>
          </p:cNvPr>
          <p:cNvSpPr>
            <a:spLocks noGrp="1"/>
          </p:cNvSpPr>
          <p:nvPr>
            <p:ph type="sldNum" sz="quarter" idx="12"/>
          </p:nvPr>
        </p:nvSpPr>
        <p:spPr/>
        <p:txBody>
          <a:bodyPr/>
          <a:lstStyle/>
          <a:p>
            <a:fld id="{9E5C1847-099E-C048-852D-E28606CB6E04}" type="slidenum">
              <a:rPr lang="en-US" smtClean="0"/>
              <a:t>34</a:t>
            </a:fld>
            <a:endParaRPr lang="en-US" dirty="0"/>
          </a:p>
        </p:txBody>
      </p:sp>
      <p:sp>
        <p:nvSpPr>
          <p:cNvPr id="7" name="Footer Placeholder 7">
            <a:extLst>
              <a:ext uri="{FF2B5EF4-FFF2-40B4-BE49-F238E27FC236}">
                <a16:creationId xmlns:a16="http://schemas.microsoft.com/office/drawing/2014/main" id="{7E8F53ED-3517-4919-A74C-EEBD6C71D866}"/>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98108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E6BE-09A6-7E4A-A5E6-69755C63E7DA}"/>
              </a:ext>
            </a:extLst>
          </p:cNvPr>
          <p:cNvSpPr>
            <a:spLocks noGrp="1"/>
          </p:cNvSpPr>
          <p:nvPr>
            <p:ph type="title"/>
          </p:nvPr>
        </p:nvSpPr>
        <p:spPr/>
        <p:txBody>
          <a:bodyPr>
            <a:normAutofit/>
          </a:bodyPr>
          <a:lstStyle/>
          <a:p>
            <a:r>
              <a:rPr lang="en-US" sz="3600" b="1" dirty="0"/>
              <a:t>New Maritime Regulations</a:t>
            </a:r>
          </a:p>
        </p:txBody>
      </p:sp>
      <p:sp>
        <p:nvSpPr>
          <p:cNvPr id="3" name="Content Placeholder 2">
            <a:extLst>
              <a:ext uri="{FF2B5EF4-FFF2-40B4-BE49-F238E27FC236}">
                <a16:creationId xmlns:a16="http://schemas.microsoft.com/office/drawing/2014/main" id="{26FDC614-4390-BA4C-B746-923B3B73B270}"/>
              </a:ext>
            </a:extLst>
          </p:cNvPr>
          <p:cNvSpPr>
            <a:spLocks noGrp="1"/>
          </p:cNvSpPr>
          <p:nvPr>
            <p:ph idx="1"/>
          </p:nvPr>
        </p:nvSpPr>
        <p:spPr>
          <a:xfrm>
            <a:off x="1058197" y="1486959"/>
            <a:ext cx="10075606" cy="4351338"/>
          </a:xfrm>
        </p:spPr>
        <p:txBody>
          <a:bodyPr>
            <a:normAutofit/>
          </a:bodyPr>
          <a:lstStyle/>
          <a:p>
            <a:pPr marL="0" indent="0">
              <a:lnSpc>
                <a:spcPct val="114000"/>
              </a:lnSpc>
              <a:spcBef>
                <a:spcPts val="1200"/>
              </a:spcBef>
              <a:spcAft>
                <a:spcPts val="600"/>
              </a:spcAft>
              <a:buNone/>
            </a:pPr>
            <a:r>
              <a:rPr lang="en-AU" sz="2400" dirty="0"/>
              <a:t>After the disaster, recommendations were made by both the British and American Boards of Inquiry stating that ships should:</a:t>
            </a:r>
          </a:p>
          <a:p>
            <a:pPr marL="987425">
              <a:lnSpc>
                <a:spcPct val="114000"/>
              </a:lnSpc>
              <a:spcBef>
                <a:spcPts val="1200"/>
              </a:spcBef>
              <a:spcAft>
                <a:spcPts val="600"/>
              </a:spcAft>
            </a:pPr>
            <a:r>
              <a:rPr lang="en-AU" sz="2400" dirty="0"/>
              <a:t>carry enough lifeboats for all aboard</a:t>
            </a:r>
          </a:p>
          <a:p>
            <a:pPr marL="987425">
              <a:lnSpc>
                <a:spcPct val="114000"/>
              </a:lnSpc>
              <a:spcBef>
                <a:spcPts val="1200"/>
              </a:spcBef>
              <a:spcAft>
                <a:spcPts val="600"/>
              </a:spcAft>
            </a:pPr>
            <a:r>
              <a:rPr lang="en-AU" sz="2400" dirty="0"/>
              <a:t>lifeboat drills would be implemented</a:t>
            </a:r>
          </a:p>
          <a:p>
            <a:pPr marL="987425">
              <a:lnSpc>
                <a:spcPct val="114000"/>
              </a:lnSpc>
              <a:spcBef>
                <a:spcPts val="1200"/>
              </a:spcBef>
              <a:spcAft>
                <a:spcPts val="600"/>
              </a:spcAft>
            </a:pPr>
            <a:r>
              <a:rPr lang="en-AU" sz="2400" dirty="0"/>
              <a:t>lifeboat inspections would be conducted</a:t>
            </a:r>
          </a:p>
          <a:p>
            <a:pPr marL="0" indent="0">
              <a:lnSpc>
                <a:spcPct val="114000"/>
              </a:lnSpc>
              <a:spcBef>
                <a:spcPts val="1200"/>
              </a:spcBef>
              <a:spcAft>
                <a:spcPts val="600"/>
              </a:spcAft>
              <a:buNone/>
            </a:pPr>
            <a:r>
              <a:rPr lang="en-AU" sz="2400" dirty="0"/>
              <a:t>In Britain, new "Rules for Life Saving Appliances" was passed by the Board of Trade on 8 May 1914. </a:t>
            </a:r>
            <a:endParaRPr lang="en-US" sz="2400" dirty="0"/>
          </a:p>
        </p:txBody>
      </p:sp>
      <p:sp>
        <p:nvSpPr>
          <p:cNvPr id="4" name="Slide Number Placeholder 3">
            <a:extLst>
              <a:ext uri="{FF2B5EF4-FFF2-40B4-BE49-F238E27FC236}">
                <a16:creationId xmlns:a16="http://schemas.microsoft.com/office/drawing/2014/main" id="{8A9C060E-070F-4CA6-B1B5-D43F99D79F12}"/>
              </a:ext>
            </a:extLst>
          </p:cNvPr>
          <p:cNvSpPr>
            <a:spLocks noGrp="1"/>
          </p:cNvSpPr>
          <p:nvPr>
            <p:ph type="sldNum" sz="quarter" idx="12"/>
          </p:nvPr>
        </p:nvSpPr>
        <p:spPr/>
        <p:txBody>
          <a:bodyPr/>
          <a:lstStyle/>
          <a:p>
            <a:fld id="{9E5C1847-099E-C048-852D-E28606CB6E04}" type="slidenum">
              <a:rPr lang="en-US" smtClean="0"/>
              <a:t>35</a:t>
            </a:fld>
            <a:endParaRPr lang="en-US" dirty="0"/>
          </a:p>
        </p:txBody>
      </p:sp>
      <p:sp>
        <p:nvSpPr>
          <p:cNvPr id="5" name="Footer Placeholder 7">
            <a:extLst>
              <a:ext uri="{FF2B5EF4-FFF2-40B4-BE49-F238E27FC236}">
                <a16:creationId xmlns:a16="http://schemas.microsoft.com/office/drawing/2014/main" id="{17106A45-6A57-4746-806D-AEAADB496110}"/>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37153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DFAB-C6F1-5145-9843-FB5B56BC8CB0}"/>
              </a:ext>
            </a:extLst>
          </p:cNvPr>
          <p:cNvSpPr>
            <a:spLocks noGrp="1"/>
          </p:cNvSpPr>
          <p:nvPr>
            <p:ph type="title"/>
          </p:nvPr>
        </p:nvSpPr>
        <p:spPr/>
        <p:txBody>
          <a:bodyPr>
            <a:normAutofit/>
          </a:bodyPr>
          <a:lstStyle/>
          <a:p>
            <a:r>
              <a:rPr lang="en-US" sz="3600" b="1" dirty="0"/>
              <a:t>New Maritime Radio Regulations</a:t>
            </a:r>
          </a:p>
        </p:txBody>
      </p:sp>
      <p:sp>
        <p:nvSpPr>
          <p:cNvPr id="3" name="Content Placeholder 2">
            <a:extLst>
              <a:ext uri="{FF2B5EF4-FFF2-40B4-BE49-F238E27FC236}">
                <a16:creationId xmlns:a16="http://schemas.microsoft.com/office/drawing/2014/main" id="{99708C74-7F44-2B48-976D-EC1995BE8471}"/>
              </a:ext>
            </a:extLst>
          </p:cNvPr>
          <p:cNvSpPr>
            <a:spLocks noGrp="1"/>
          </p:cNvSpPr>
          <p:nvPr>
            <p:ph idx="1"/>
          </p:nvPr>
        </p:nvSpPr>
        <p:spPr>
          <a:xfrm>
            <a:off x="988141" y="1825625"/>
            <a:ext cx="9438968" cy="3896749"/>
          </a:xfrm>
        </p:spPr>
        <p:txBody>
          <a:bodyPr>
            <a:normAutofit/>
          </a:bodyPr>
          <a:lstStyle/>
          <a:p>
            <a:pPr marL="0" indent="0">
              <a:lnSpc>
                <a:spcPct val="114000"/>
              </a:lnSpc>
              <a:spcBef>
                <a:spcPts val="1200"/>
              </a:spcBef>
              <a:spcAft>
                <a:spcPts val="600"/>
              </a:spcAft>
              <a:buNone/>
            </a:pPr>
            <a:r>
              <a:rPr lang="en-AU" sz="2400" dirty="0"/>
              <a:t>The United States government passed the Radio Act of 1912. This Act stated that radio communications on passenger ships would be operated 24 hours a day, along with a secondary power supply, so as not to miss distress calls. </a:t>
            </a:r>
          </a:p>
          <a:p>
            <a:pPr marL="0" indent="0">
              <a:lnSpc>
                <a:spcPct val="114000"/>
              </a:lnSpc>
              <a:spcBef>
                <a:spcPts val="1200"/>
              </a:spcBef>
              <a:spcAft>
                <a:spcPts val="600"/>
              </a:spcAft>
              <a:buNone/>
            </a:pPr>
            <a:r>
              <a:rPr lang="en-AU" sz="2400" dirty="0"/>
              <a:t>The Act required ships to maintain contact with vessels in their vicinity as well as coastal onshore radio stations. </a:t>
            </a:r>
          </a:p>
          <a:p>
            <a:pPr marL="0" indent="0">
              <a:lnSpc>
                <a:spcPct val="114000"/>
              </a:lnSpc>
              <a:spcBef>
                <a:spcPts val="1200"/>
              </a:spcBef>
              <a:spcAft>
                <a:spcPts val="600"/>
              </a:spcAft>
              <a:buNone/>
            </a:pPr>
            <a:r>
              <a:rPr lang="en-AU" sz="2400" dirty="0"/>
              <a:t>It was agreed that the firing of red rockets from a ship must be interpreted as a sign of need for help.</a:t>
            </a:r>
            <a:endParaRPr lang="en-US" sz="2400" dirty="0"/>
          </a:p>
        </p:txBody>
      </p:sp>
      <p:sp>
        <p:nvSpPr>
          <p:cNvPr id="4" name="Slide Number Placeholder 3">
            <a:extLst>
              <a:ext uri="{FF2B5EF4-FFF2-40B4-BE49-F238E27FC236}">
                <a16:creationId xmlns:a16="http://schemas.microsoft.com/office/drawing/2014/main" id="{7B374A7D-E12C-4955-A2FD-7F787BE85251}"/>
              </a:ext>
            </a:extLst>
          </p:cNvPr>
          <p:cNvSpPr>
            <a:spLocks noGrp="1"/>
          </p:cNvSpPr>
          <p:nvPr>
            <p:ph type="sldNum" sz="quarter" idx="12"/>
          </p:nvPr>
        </p:nvSpPr>
        <p:spPr/>
        <p:txBody>
          <a:bodyPr/>
          <a:lstStyle/>
          <a:p>
            <a:fld id="{9E5C1847-099E-C048-852D-E28606CB6E04}" type="slidenum">
              <a:rPr lang="en-US" smtClean="0"/>
              <a:t>36</a:t>
            </a:fld>
            <a:endParaRPr lang="en-US" dirty="0"/>
          </a:p>
        </p:txBody>
      </p:sp>
      <p:sp>
        <p:nvSpPr>
          <p:cNvPr id="5" name="Footer Placeholder 7">
            <a:extLst>
              <a:ext uri="{FF2B5EF4-FFF2-40B4-BE49-F238E27FC236}">
                <a16:creationId xmlns:a16="http://schemas.microsoft.com/office/drawing/2014/main" id="{1A871F29-9C61-482C-8FE6-D82D9C20121A}"/>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809366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DFAB-C6F1-5145-9843-FB5B56BC8CB0}"/>
              </a:ext>
            </a:extLst>
          </p:cNvPr>
          <p:cNvSpPr>
            <a:spLocks noGrp="1"/>
          </p:cNvSpPr>
          <p:nvPr>
            <p:ph type="title"/>
          </p:nvPr>
        </p:nvSpPr>
        <p:spPr>
          <a:xfrm>
            <a:off x="838200" y="685103"/>
            <a:ext cx="2686665" cy="829494"/>
          </a:xfrm>
        </p:spPr>
        <p:txBody>
          <a:bodyPr>
            <a:normAutofit/>
          </a:bodyPr>
          <a:lstStyle/>
          <a:p>
            <a:r>
              <a:rPr lang="en-US" sz="3600" b="1" dirty="0"/>
              <a:t>Memorials</a:t>
            </a:r>
          </a:p>
        </p:txBody>
      </p:sp>
      <p:sp>
        <p:nvSpPr>
          <p:cNvPr id="3" name="Content Placeholder 2">
            <a:extLst>
              <a:ext uri="{FF2B5EF4-FFF2-40B4-BE49-F238E27FC236}">
                <a16:creationId xmlns:a16="http://schemas.microsoft.com/office/drawing/2014/main" id="{99708C74-7F44-2B48-976D-EC1995BE8471}"/>
              </a:ext>
            </a:extLst>
          </p:cNvPr>
          <p:cNvSpPr>
            <a:spLocks noGrp="1"/>
          </p:cNvSpPr>
          <p:nvPr>
            <p:ph idx="1"/>
          </p:nvPr>
        </p:nvSpPr>
        <p:spPr>
          <a:xfrm>
            <a:off x="838200" y="2047261"/>
            <a:ext cx="3660057" cy="2480494"/>
          </a:xfrm>
        </p:spPr>
        <p:txBody>
          <a:bodyPr>
            <a:normAutofit lnSpcReduction="10000"/>
          </a:bodyPr>
          <a:lstStyle/>
          <a:p>
            <a:pPr marL="0" indent="0">
              <a:lnSpc>
                <a:spcPct val="115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A memorial and headstones for those who perished on the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effectLst/>
                <a:latin typeface="Calibri" panose="020F0502020204030204" pitchFamily="34" charset="0"/>
                <a:ea typeface="Calibri" panose="020F0502020204030204" pitchFamily="34" charset="0"/>
                <a:cs typeface="Times New Roman" panose="02020603050405020304" pitchFamily="18" charset="0"/>
              </a:rPr>
              <a:t> can be found at the Fairview Lawn Cemetery in Halifax, Canada.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374A7D-E12C-4955-A2FD-7F787BE85251}"/>
              </a:ext>
            </a:extLst>
          </p:cNvPr>
          <p:cNvSpPr>
            <a:spLocks noGrp="1"/>
          </p:cNvSpPr>
          <p:nvPr>
            <p:ph type="sldNum" sz="quarter" idx="12"/>
          </p:nvPr>
        </p:nvSpPr>
        <p:spPr/>
        <p:txBody>
          <a:bodyPr/>
          <a:lstStyle/>
          <a:p>
            <a:fld id="{9E5C1847-099E-C048-852D-E28606CB6E04}" type="slidenum">
              <a:rPr lang="en-US" smtClean="0"/>
              <a:t>37</a:t>
            </a:fld>
            <a:endParaRPr lang="en-US" dirty="0"/>
          </a:p>
        </p:txBody>
      </p:sp>
      <p:sp>
        <p:nvSpPr>
          <p:cNvPr id="5" name="Footer Placeholder 7">
            <a:extLst>
              <a:ext uri="{FF2B5EF4-FFF2-40B4-BE49-F238E27FC236}">
                <a16:creationId xmlns:a16="http://schemas.microsoft.com/office/drawing/2014/main" id="{1A871F29-9C61-482C-8FE6-D82D9C20121A}"/>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pic>
        <p:nvPicPr>
          <p:cNvPr id="7" name="Picture 6" descr="A picture containing grass, building, field, park&#10;&#10;Description automatically generated">
            <a:extLst>
              <a:ext uri="{FF2B5EF4-FFF2-40B4-BE49-F238E27FC236}">
                <a16:creationId xmlns:a16="http://schemas.microsoft.com/office/drawing/2014/main" id="{1B79EF0F-AA0B-4F7D-AFB5-01E0B449A1BD}"/>
              </a:ext>
            </a:extLst>
          </p:cNvPr>
          <p:cNvPicPr>
            <a:picLocks noChangeAspect="1"/>
          </p:cNvPicPr>
          <p:nvPr/>
        </p:nvPicPr>
        <p:blipFill>
          <a:blip r:embed="rId2"/>
          <a:stretch>
            <a:fillRect/>
          </a:stretch>
        </p:blipFill>
        <p:spPr>
          <a:xfrm>
            <a:off x="5052885" y="1513050"/>
            <a:ext cx="6300915" cy="4253569"/>
          </a:xfrm>
          <a:prstGeom prst="rect">
            <a:avLst/>
          </a:prstGeom>
        </p:spPr>
      </p:pic>
    </p:spTree>
    <p:extLst>
      <p:ext uri="{BB962C8B-B14F-4D97-AF65-F5344CB8AC3E}">
        <p14:creationId xmlns:p14="http://schemas.microsoft.com/office/powerpoint/2010/main" val="1955671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CB0C-E5CF-4D46-A649-95624B8D82DC}"/>
              </a:ext>
            </a:extLst>
          </p:cNvPr>
          <p:cNvSpPr>
            <a:spLocks noGrp="1"/>
          </p:cNvSpPr>
          <p:nvPr>
            <p:ph type="title"/>
          </p:nvPr>
        </p:nvSpPr>
        <p:spPr>
          <a:xfrm>
            <a:off x="838200" y="365126"/>
            <a:ext cx="3704303" cy="786342"/>
          </a:xfrm>
        </p:spPr>
        <p:txBody>
          <a:bodyPr>
            <a:normAutofit/>
          </a:bodyPr>
          <a:lstStyle/>
          <a:p>
            <a:r>
              <a:rPr lang="en-US" sz="3600" b="1" dirty="0"/>
              <a:t>Finding The Wreck</a:t>
            </a:r>
          </a:p>
        </p:txBody>
      </p:sp>
      <p:sp>
        <p:nvSpPr>
          <p:cNvPr id="6" name="Content Placeholder 5">
            <a:extLst>
              <a:ext uri="{FF2B5EF4-FFF2-40B4-BE49-F238E27FC236}">
                <a16:creationId xmlns:a16="http://schemas.microsoft.com/office/drawing/2014/main" id="{35A499D0-68E6-C64B-A2E0-14865A55875E}"/>
              </a:ext>
            </a:extLst>
          </p:cNvPr>
          <p:cNvSpPr>
            <a:spLocks noGrp="1"/>
          </p:cNvSpPr>
          <p:nvPr>
            <p:ph idx="1"/>
          </p:nvPr>
        </p:nvSpPr>
        <p:spPr>
          <a:xfrm>
            <a:off x="838201" y="1234629"/>
            <a:ext cx="4810432" cy="4590983"/>
          </a:xfrm>
        </p:spPr>
        <p:txBody>
          <a:bodyPr>
            <a:noAutofit/>
          </a:bodyPr>
          <a:lstStyle/>
          <a:p>
            <a:pPr marL="0" indent="0">
              <a:lnSpc>
                <a:spcPct val="114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The wreck of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effectLst/>
                <a:latin typeface="Calibri" panose="020F0502020204030204" pitchFamily="34" charset="0"/>
                <a:ea typeface="Calibri" panose="020F0502020204030204" pitchFamily="34" charset="0"/>
                <a:cs typeface="Times New Roman" panose="02020603050405020304" pitchFamily="18" charset="0"/>
              </a:rPr>
              <a:t> continues to fascinate people more than 100 years after she sank.</a:t>
            </a:r>
          </a:p>
          <a:p>
            <a:pPr marL="0" indent="0">
              <a:lnSpc>
                <a:spcPct val="114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The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 </a:t>
            </a:r>
            <a:r>
              <a:rPr lang="en-AU" sz="2400" dirty="0">
                <a:effectLst/>
                <a:latin typeface="Calibri" panose="020F0502020204030204" pitchFamily="34" charset="0"/>
                <a:ea typeface="Calibri" panose="020F0502020204030204" pitchFamily="34" charset="0"/>
                <a:cs typeface="Times New Roman" panose="02020603050405020304" pitchFamily="18" charset="0"/>
              </a:rPr>
              <a:t>wreck was discovered in 1985 (73 years after the disaster).</a:t>
            </a:r>
          </a:p>
          <a:p>
            <a:pPr marL="0" indent="0">
              <a:lnSpc>
                <a:spcPct val="114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Recovered artifacts are in various museums around the world.</a:t>
            </a:r>
          </a:p>
          <a:p>
            <a:pPr marL="0" indent="0">
              <a:lnSpc>
                <a:spcPct val="114000"/>
              </a:lnSpc>
              <a:spcBef>
                <a:spcPts val="1200"/>
              </a:spcBef>
              <a:spcAft>
                <a:spcPts val="6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Many films have been made about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7" name="Picture 6">
            <a:extLst>
              <a:ext uri="{FF2B5EF4-FFF2-40B4-BE49-F238E27FC236}">
                <a16:creationId xmlns:a16="http://schemas.microsoft.com/office/drawing/2014/main" id="{06503F22-5840-1440-8EF3-79F4C1D689BE}"/>
              </a:ext>
            </a:extLst>
          </p:cNvPr>
          <p:cNvPicPr>
            <a:picLocks noChangeAspect="1"/>
          </p:cNvPicPr>
          <p:nvPr/>
        </p:nvPicPr>
        <p:blipFill>
          <a:blip r:embed="rId3"/>
          <a:stretch>
            <a:fillRect/>
          </a:stretch>
        </p:blipFill>
        <p:spPr>
          <a:xfrm>
            <a:off x="5648633" y="1417123"/>
            <a:ext cx="5696100" cy="398727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81850478-893A-C046-9DF8-DC8980179CD9}"/>
              </a:ext>
            </a:extLst>
          </p:cNvPr>
          <p:cNvSpPr txBox="1"/>
          <p:nvPr/>
        </p:nvSpPr>
        <p:spPr>
          <a:xfrm>
            <a:off x="6096000" y="5445973"/>
            <a:ext cx="6032090" cy="910377"/>
          </a:xfrm>
          <a:prstGeom prst="rect">
            <a:avLst/>
          </a:prstGeom>
          <a:noFill/>
        </p:spPr>
        <p:txBody>
          <a:bodyPr wrap="square" rtlCol="0">
            <a:spAutoFit/>
          </a:bodyPr>
          <a:lstStyle/>
          <a:p>
            <a:pPr>
              <a:lnSpc>
                <a:spcPct val="114000"/>
              </a:lnSpc>
            </a:pPr>
            <a:r>
              <a:rPr lang="en-AU" sz="2400" dirty="0"/>
              <a:t>The bow of the wrecked RMS </a:t>
            </a:r>
            <a:r>
              <a:rPr lang="en-AU" sz="2400" i="1" dirty="0"/>
              <a:t>Titanic</a:t>
            </a:r>
            <a:r>
              <a:rPr lang="en-AU" sz="2400" dirty="0"/>
              <a:t>, photographed in June 2004</a:t>
            </a:r>
            <a:endParaRPr lang="en-US" sz="2400" dirty="0"/>
          </a:p>
        </p:txBody>
      </p:sp>
      <p:sp>
        <p:nvSpPr>
          <p:cNvPr id="3" name="Slide Number Placeholder 2">
            <a:extLst>
              <a:ext uri="{FF2B5EF4-FFF2-40B4-BE49-F238E27FC236}">
                <a16:creationId xmlns:a16="http://schemas.microsoft.com/office/drawing/2014/main" id="{02450034-1720-47B3-BEE6-1062D36701B1}"/>
              </a:ext>
            </a:extLst>
          </p:cNvPr>
          <p:cNvSpPr>
            <a:spLocks noGrp="1"/>
          </p:cNvSpPr>
          <p:nvPr>
            <p:ph type="sldNum" sz="quarter" idx="12"/>
          </p:nvPr>
        </p:nvSpPr>
        <p:spPr/>
        <p:txBody>
          <a:bodyPr/>
          <a:lstStyle/>
          <a:p>
            <a:fld id="{9E5C1847-099E-C048-852D-E28606CB6E04}" type="slidenum">
              <a:rPr lang="en-US" smtClean="0"/>
              <a:t>38</a:t>
            </a:fld>
            <a:endParaRPr lang="en-US" dirty="0"/>
          </a:p>
        </p:txBody>
      </p:sp>
      <p:sp>
        <p:nvSpPr>
          <p:cNvPr id="9" name="Footer Placeholder 7">
            <a:extLst>
              <a:ext uri="{FF2B5EF4-FFF2-40B4-BE49-F238E27FC236}">
                <a16:creationId xmlns:a16="http://schemas.microsoft.com/office/drawing/2014/main" id="{1D76BFA3-BC97-414C-AECE-C18E4682B478}"/>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093691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A77C-F10B-404D-B5FB-A3A6AB3450DB}"/>
              </a:ext>
            </a:extLst>
          </p:cNvPr>
          <p:cNvSpPr>
            <a:spLocks noGrp="1"/>
          </p:cNvSpPr>
          <p:nvPr>
            <p:ph type="title"/>
          </p:nvPr>
        </p:nvSpPr>
        <p:spPr/>
        <p:txBody>
          <a:bodyPr>
            <a:normAutofit/>
          </a:bodyPr>
          <a:lstStyle/>
          <a:p>
            <a:pPr algn="ctr"/>
            <a:r>
              <a:rPr lang="en-US" sz="3600" b="1" dirty="0"/>
              <a:t>Titanic Experience Museum</a:t>
            </a:r>
          </a:p>
        </p:txBody>
      </p:sp>
      <p:pic>
        <p:nvPicPr>
          <p:cNvPr id="4" name="Content Placeholder 3">
            <a:extLst>
              <a:ext uri="{FF2B5EF4-FFF2-40B4-BE49-F238E27FC236}">
                <a16:creationId xmlns:a16="http://schemas.microsoft.com/office/drawing/2014/main" id="{CFC34259-F0BB-9948-90E5-4E607042257D}"/>
              </a:ext>
            </a:extLst>
          </p:cNvPr>
          <p:cNvPicPr>
            <a:picLocks noGrp="1" noChangeAspect="1"/>
          </p:cNvPicPr>
          <p:nvPr>
            <p:ph idx="1"/>
          </p:nvPr>
        </p:nvPicPr>
        <p:blipFill>
          <a:blip r:embed="rId3"/>
          <a:stretch>
            <a:fillRect/>
          </a:stretch>
        </p:blipFill>
        <p:spPr>
          <a:xfrm>
            <a:off x="838200" y="1690688"/>
            <a:ext cx="5763031"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0F20CDF3-0E6E-B644-9F59-7AA46B3EB60B}"/>
              </a:ext>
            </a:extLst>
          </p:cNvPr>
          <p:cNvSpPr txBox="1"/>
          <p:nvPr/>
        </p:nvSpPr>
        <p:spPr>
          <a:xfrm>
            <a:off x="6946491" y="1471910"/>
            <a:ext cx="4291780" cy="4970976"/>
          </a:xfrm>
          <a:prstGeom prst="rect">
            <a:avLst/>
          </a:prstGeom>
          <a:noFill/>
        </p:spPr>
        <p:txBody>
          <a:bodyPr wrap="square" rtlCol="0">
            <a:spAutoFit/>
          </a:bodyPr>
          <a:lstStyle/>
          <a:p>
            <a:pPr>
              <a:lnSpc>
                <a:spcPct val="114000"/>
              </a:lnSpc>
              <a:spcBef>
                <a:spcPts val="1200"/>
              </a:spcBef>
              <a:spcAft>
                <a:spcPts val="600"/>
              </a:spcAft>
            </a:pPr>
            <a:r>
              <a:rPr lang="en-AU" sz="2400" dirty="0"/>
              <a:t>The Titanic Experience Museum is on the site where the </a:t>
            </a:r>
            <a:r>
              <a:rPr lang="en-AU" sz="2400" i="1" dirty="0"/>
              <a:t>Titanic </a:t>
            </a:r>
            <a:r>
              <a:rPr lang="en-AU" sz="2400" dirty="0"/>
              <a:t>was built.              </a:t>
            </a:r>
          </a:p>
          <a:p>
            <a:pPr>
              <a:lnSpc>
                <a:spcPct val="114000"/>
              </a:lnSpc>
              <a:spcBef>
                <a:spcPts val="1200"/>
              </a:spcBef>
              <a:spcAft>
                <a:spcPts val="600"/>
              </a:spcAft>
            </a:pPr>
            <a:r>
              <a:rPr lang="en-AU" sz="2400" dirty="0"/>
              <a:t>The wings of the building are the same size as the bows of </a:t>
            </a:r>
            <a:r>
              <a:rPr lang="en-AU" sz="2400" i="1" dirty="0"/>
              <a:t>Titanic</a:t>
            </a:r>
            <a:r>
              <a:rPr lang="en-AU" sz="2400" dirty="0"/>
              <a:t> and her sister ship, </a:t>
            </a:r>
            <a:r>
              <a:rPr lang="en-AU" sz="2400" i="1" dirty="0"/>
              <a:t>Britannic</a:t>
            </a:r>
            <a:r>
              <a:rPr lang="en-AU" sz="2400" dirty="0"/>
              <a:t>.</a:t>
            </a:r>
          </a:p>
          <a:p>
            <a:pPr>
              <a:lnSpc>
                <a:spcPct val="114000"/>
              </a:lnSpc>
              <a:spcBef>
                <a:spcPts val="1200"/>
              </a:spcBef>
              <a:spcAft>
                <a:spcPts val="600"/>
              </a:spcAft>
            </a:pPr>
            <a:r>
              <a:rPr lang="en-AU" sz="2400" dirty="0"/>
              <a:t>The colours of the building represent the cold grey sea, the stars and the icebergs.</a:t>
            </a:r>
          </a:p>
          <a:p>
            <a:pPr>
              <a:lnSpc>
                <a:spcPct val="114000"/>
              </a:lnSpc>
              <a:spcBef>
                <a:spcPts val="1200"/>
              </a:spcBef>
              <a:spcAft>
                <a:spcPts val="600"/>
              </a:spcAft>
            </a:pPr>
            <a:r>
              <a:rPr lang="en-AU" sz="2400" dirty="0"/>
              <a:t>The building is 5 storeys high.</a:t>
            </a:r>
          </a:p>
        </p:txBody>
      </p:sp>
      <p:sp>
        <p:nvSpPr>
          <p:cNvPr id="3" name="Slide Number Placeholder 2">
            <a:extLst>
              <a:ext uri="{FF2B5EF4-FFF2-40B4-BE49-F238E27FC236}">
                <a16:creationId xmlns:a16="http://schemas.microsoft.com/office/drawing/2014/main" id="{66B783D9-C88A-4D55-81F9-A5CE6EFEC541}"/>
              </a:ext>
            </a:extLst>
          </p:cNvPr>
          <p:cNvSpPr>
            <a:spLocks noGrp="1"/>
          </p:cNvSpPr>
          <p:nvPr>
            <p:ph type="sldNum" sz="quarter" idx="12"/>
          </p:nvPr>
        </p:nvSpPr>
        <p:spPr/>
        <p:txBody>
          <a:bodyPr/>
          <a:lstStyle/>
          <a:p>
            <a:fld id="{9E5C1847-099E-C048-852D-E28606CB6E04}" type="slidenum">
              <a:rPr lang="en-US" smtClean="0"/>
              <a:t>39</a:t>
            </a:fld>
            <a:endParaRPr lang="en-US" dirty="0"/>
          </a:p>
        </p:txBody>
      </p:sp>
      <p:sp>
        <p:nvSpPr>
          <p:cNvPr id="6" name="Footer Placeholder 7">
            <a:extLst>
              <a:ext uri="{FF2B5EF4-FFF2-40B4-BE49-F238E27FC236}">
                <a16:creationId xmlns:a16="http://schemas.microsoft.com/office/drawing/2014/main" id="{90CD632F-81F6-42A3-B307-A8738EC9754E}"/>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07933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271D7-D2BD-438B-B4F2-B9790BECD713}"/>
              </a:ext>
            </a:extLst>
          </p:cNvPr>
          <p:cNvSpPr>
            <a:spLocks noGrp="1"/>
          </p:cNvSpPr>
          <p:nvPr>
            <p:ph type="sldNum" sz="quarter" idx="12"/>
          </p:nvPr>
        </p:nvSpPr>
        <p:spPr/>
        <p:txBody>
          <a:bodyPr/>
          <a:lstStyle/>
          <a:p>
            <a:fld id="{9E5C1847-099E-C048-852D-E28606CB6E04}" type="slidenum">
              <a:rPr lang="en-US" smtClean="0"/>
              <a:t>4</a:t>
            </a:fld>
            <a:endParaRPr lang="en-US" dirty="0"/>
          </a:p>
        </p:txBody>
      </p:sp>
      <p:sp>
        <p:nvSpPr>
          <p:cNvPr id="3" name="Footer Placeholder 7">
            <a:extLst>
              <a:ext uri="{FF2B5EF4-FFF2-40B4-BE49-F238E27FC236}">
                <a16:creationId xmlns:a16="http://schemas.microsoft.com/office/drawing/2014/main" id="{FDFFE3C4-8EE5-4E04-9A94-A03B9F21C00B}"/>
              </a:ext>
            </a:extLst>
          </p:cNvPr>
          <p:cNvSpPr>
            <a:spLocks noGrp="1"/>
          </p:cNvSpPr>
          <p:nvPr>
            <p:ph type="ftr" sz="quarter" idx="11"/>
          </p:nvPr>
        </p:nvSpPr>
        <p:spPr>
          <a:xfrm>
            <a:off x="816896" y="6356349"/>
            <a:ext cx="6379238" cy="365126"/>
          </a:xfrm>
        </p:spPr>
        <p:txBody>
          <a:bodyPr/>
          <a:lstStyle/>
          <a:p>
            <a:pPr algn="l"/>
            <a:r>
              <a:rPr lang="en-US" dirty="0"/>
              <a:t>Rotary Club of Canterbury: Let’s Stay Connected Project</a:t>
            </a:r>
          </a:p>
        </p:txBody>
      </p:sp>
      <p:sp>
        <p:nvSpPr>
          <p:cNvPr id="7" name="TextBox 6">
            <a:extLst>
              <a:ext uri="{FF2B5EF4-FFF2-40B4-BE49-F238E27FC236}">
                <a16:creationId xmlns:a16="http://schemas.microsoft.com/office/drawing/2014/main" id="{A56365DA-5EA0-4C9D-9177-86F75C7A49D0}"/>
              </a:ext>
            </a:extLst>
          </p:cNvPr>
          <p:cNvSpPr txBox="1"/>
          <p:nvPr/>
        </p:nvSpPr>
        <p:spPr>
          <a:xfrm>
            <a:off x="958515" y="853095"/>
            <a:ext cx="10395285" cy="2302169"/>
          </a:xfrm>
          <a:prstGeom prst="rect">
            <a:avLst/>
          </a:prstGeom>
          <a:noFill/>
        </p:spPr>
        <p:txBody>
          <a:bodyPr wrap="square">
            <a:spAutoFit/>
          </a:bodyPr>
          <a:lstStyle/>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I have been lucky to travel to several places significant to the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i="1" dirty="0">
                <a:latin typeface="Calibri" panose="020F0502020204030204" pitchFamily="34" charset="0"/>
                <a:ea typeface="Calibri" panose="020F0502020204030204" pitchFamily="34" charset="0"/>
                <a:cs typeface="Times New Roman" panose="02020603050405020304" pitchFamily="18" charset="0"/>
              </a:rPr>
              <a:t>:</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spcAft>
                <a:spcPts val="600"/>
              </a:spcAft>
              <a:buFont typeface="Arial" panose="020B0604020202020204" pitchFamily="34" charset="0"/>
              <a:buChar char="•"/>
            </a:pPr>
            <a:r>
              <a:rPr lang="en-AU" sz="2400" b="1" dirty="0">
                <a:effectLst/>
                <a:latin typeface="Calibri" panose="020F0502020204030204" pitchFamily="34" charset="0"/>
                <a:ea typeface="Calibri" panose="020F0502020204030204" pitchFamily="34" charset="0"/>
                <a:cs typeface="Times New Roman" panose="02020603050405020304" pitchFamily="18" charset="0"/>
              </a:rPr>
              <a:t>Belfast</a:t>
            </a:r>
            <a:r>
              <a:rPr lang="en-AU" sz="2400" dirty="0">
                <a:effectLst/>
                <a:latin typeface="Calibri" panose="020F0502020204030204" pitchFamily="34" charset="0"/>
                <a:ea typeface="Calibri" panose="020F0502020204030204" pitchFamily="34" charset="0"/>
                <a:cs typeface="Times New Roman" panose="02020603050405020304" pitchFamily="18" charset="0"/>
              </a:rPr>
              <a:t> -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effectLst/>
                <a:latin typeface="Calibri" panose="020F0502020204030204" pitchFamily="34" charset="0"/>
                <a:ea typeface="Calibri" panose="020F0502020204030204" pitchFamily="34" charset="0"/>
                <a:cs typeface="Times New Roman" panose="02020603050405020304" pitchFamily="18" charset="0"/>
              </a:rPr>
              <a:t> was built and the Titanic Experience Museum; </a:t>
            </a:r>
          </a:p>
          <a:p>
            <a:pPr marL="342900" indent="-342900">
              <a:spcAft>
                <a:spcPts val="600"/>
              </a:spcAft>
              <a:buFont typeface="Arial" panose="020B0604020202020204" pitchFamily="34" charset="0"/>
              <a:buChar char="•"/>
            </a:pPr>
            <a:r>
              <a:rPr lang="en-AU" sz="2400" b="1" dirty="0">
                <a:effectLst/>
                <a:latin typeface="Calibri" panose="020F0502020204030204" pitchFamily="34" charset="0"/>
                <a:ea typeface="Calibri" panose="020F0502020204030204" pitchFamily="34" charset="0"/>
                <a:cs typeface="Times New Roman" panose="02020603050405020304" pitchFamily="18" charset="0"/>
              </a:rPr>
              <a:t>Halifax</a:t>
            </a:r>
            <a:r>
              <a:rPr lang="en-AU" sz="2400" dirty="0">
                <a:latin typeface="Calibri" panose="020F0502020204030204" pitchFamily="34" charset="0"/>
                <a:ea typeface="Calibri" panose="020F0502020204030204" pitchFamily="34" charset="0"/>
                <a:cs typeface="Times New Roman" panose="02020603050405020304" pitchFamily="18" charset="0"/>
              </a:rPr>
              <a:t> - </a:t>
            </a:r>
            <a:r>
              <a:rPr lang="en-AU" sz="2400" dirty="0">
                <a:effectLst/>
                <a:latin typeface="Calibri" panose="020F0502020204030204" pitchFamily="34" charset="0"/>
                <a:ea typeface="Calibri" panose="020F0502020204030204" pitchFamily="34" charset="0"/>
                <a:cs typeface="Times New Roman" panose="02020603050405020304" pitchFamily="18" charset="0"/>
              </a:rPr>
              <a:t>Nova Scotia, Canada, cemetery and Maritime Museum</a:t>
            </a:r>
            <a:r>
              <a:rPr lang="en-AU" sz="2400" i="1"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spcAft>
                <a:spcPts val="600"/>
              </a:spcAft>
              <a:buFont typeface="Arial" panose="020B0604020202020204" pitchFamily="34" charset="0"/>
              <a:buChar char="•"/>
            </a:pPr>
            <a:r>
              <a:rPr lang="en-AU" sz="2400" b="1" dirty="0">
                <a:effectLst/>
                <a:latin typeface="Calibri" panose="020F0502020204030204" pitchFamily="34" charset="0"/>
                <a:ea typeface="Calibri" panose="020F0502020204030204" pitchFamily="34" charset="0"/>
                <a:cs typeface="Times New Roman" panose="02020603050405020304" pitchFamily="18" charset="0"/>
              </a:rPr>
              <a:t>Cherbourg</a:t>
            </a:r>
            <a:r>
              <a:rPr lang="en-AU" sz="2400" dirty="0">
                <a:effectLst/>
                <a:latin typeface="Calibri" panose="020F0502020204030204" pitchFamily="34" charset="0"/>
                <a:ea typeface="Calibri" panose="020F0502020204030204" pitchFamily="34" charset="0"/>
                <a:cs typeface="Times New Roman" panose="02020603050405020304" pitchFamily="18" charset="0"/>
              </a:rPr>
              <a:t>, France - where ferries took passengers out to the </a:t>
            </a:r>
            <a:r>
              <a:rPr lang="en-AU" sz="2400" i="1" dirty="0">
                <a:latin typeface="Calibri" panose="020F0502020204030204" pitchFamily="34" charset="0"/>
                <a:ea typeface="Calibri" panose="020F0502020204030204" pitchFamily="34" charset="0"/>
                <a:cs typeface="Times New Roman" panose="02020603050405020304" pitchFamily="18" charset="0"/>
              </a:rPr>
              <a:t>Titanic</a:t>
            </a:r>
            <a:r>
              <a:rPr lang="en-AU" sz="2400" dirty="0">
                <a:latin typeface="Calibri" panose="020F0502020204030204" pitchFamily="34" charset="0"/>
                <a:ea typeface="Calibri" panose="020F0502020204030204" pitchFamily="34" charset="0"/>
                <a:cs typeface="Times New Roman" panose="02020603050405020304" pitchFamily="18" charset="0"/>
              </a:rPr>
              <a:t>; and </a:t>
            </a:r>
          </a:p>
          <a:p>
            <a:pPr marL="342900" indent="-342900">
              <a:spcAft>
                <a:spcPts val="600"/>
              </a:spcAft>
              <a:buFont typeface="Arial" panose="020B0604020202020204" pitchFamily="34" charset="0"/>
              <a:buChar char="•"/>
            </a:pPr>
            <a:r>
              <a:rPr lang="en-AU" sz="2400" b="1" dirty="0">
                <a:effectLst/>
                <a:latin typeface="Calibri" panose="020F0502020204030204" pitchFamily="34" charset="0"/>
                <a:ea typeface="Calibri" panose="020F0502020204030204" pitchFamily="34" charset="0"/>
                <a:cs typeface="Times New Roman" panose="02020603050405020304" pitchFamily="18" charset="0"/>
              </a:rPr>
              <a:t>New York</a:t>
            </a:r>
            <a:r>
              <a:rPr lang="en-AU" sz="2400" dirty="0">
                <a:effectLst/>
                <a:latin typeface="Calibri" panose="020F0502020204030204" pitchFamily="34" charset="0"/>
                <a:ea typeface="Calibri" panose="020F0502020204030204" pitchFamily="34" charset="0"/>
                <a:cs typeface="Times New Roman" panose="02020603050405020304" pitchFamily="18" charset="0"/>
              </a:rPr>
              <a:t> – </a:t>
            </a:r>
            <a:r>
              <a:rPr lang="en-AU" sz="2400" i="1" dirty="0">
                <a:effectLst/>
                <a:latin typeface="Calibri" panose="020F0502020204030204" pitchFamily="34" charset="0"/>
                <a:ea typeface="Calibri" panose="020F0502020204030204" pitchFamily="34" charset="0"/>
                <a:cs typeface="Times New Roman" panose="02020603050405020304" pitchFamily="18" charset="0"/>
              </a:rPr>
              <a:t>Titanic</a:t>
            </a:r>
            <a:r>
              <a:rPr lang="en-AU" sz="2400" dirty="0">
                <a:latin typeface="Calibri" panose="020F0502020204030204" pitchFamily="34" charset="0"/>
                <a:ea typeface="Calibri" panose="020F0502020204030204" pitchFamily="34" charset="0"/>
                <a:cs typeface="Times New Roman" panose="02020603050405020304" pitchFamily="18" charset="0"/>
              </a:rPr>
              <a:t>’s</a:t>
            </a:r>
            <a:r>
              <a:rPr lang="en-AU" sz="2400" i="1" dirty="0">
                <a:latin typeface="Calibri" panose="020F0502020204030204" pitchFamily="34" charset="0"/>
                <a:ea typeface="Calibri" panose="020F0502020204030204" pitchFamily="34" charset="0"/>
                <a:cs typeface="Times New Roman" panose="02020603050405020304" pitchFamily="18" charset="0"/>
              </a:rPr>
              <a:t> </a:t>
            </a:r>
            <a:r>
              <a:rPr lang="en-AU" sz="2400" dirty="0">
                <a:effectLst/>
                <a:latin typeface="Calibri" panose="020F0502020204030204" pitchFamily="34" charset="0"/>
                <a:ea typeface="Calibri" panose="020F0502020204030204" pitchFamily="34" charset="0"/>
                <a:cs typeface="Times New Roman" panose="02020603050405020304" pitchFamily="18" charset="0"/>
              </a:rPr>
              <a:t>destination and where survivors were taken.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E5011F5-2161-414D-87BE-5690A3FB5480}"/>
              </a:ext>
            </a:extLst>
          </p:cNvPr>
          <p:cNvSpPr txBox="1"/>
          <p:nvPr/>
        </p:nvSpPr>
        <p:spPr>
          <a:xfrm>
            <a:off x="3048000" y="194260"/>
            <a:ext cx="6096000" cy="658835"/>
          </a:xfrm>
          <a:prstGeom prst="rect">
            <a:avLst/>
          </a:prstGeom>
          <a:noFill/>
        </p:spPr>
        <p:txBody>
          <a:bodyPr wrap="square">
            <a:spAutoFit/>
          </a:bodyPr>
          <a:lstStyle/>
          <a:p>
            <a:pPr algn="ctr">
              <a:lnSpc>
                <a:spcPct val="107000"/>
              </a:lnSpc>
              <a:spcAft>
                <a:spcPts val="800"/>
              </a:spcAft>
            </a:pPr>
            <a:r>
              <a:rPr lang="en-AU" sz="3600" b="1" dirty="0">
                <a:effectLst/>
                <a:latin typeface="Calibri Light" panose="020F0302020204030204" pitchFamily="34" charset="0"/>
                <a:ea typeface="Calibri" panose="020F0502020204030204" pitchFamily="34" charset="0"/>
                <a:cs typeface="Times New Roman" panose="02020603050405020304" pitchFamily="18" charset="0"/>
              </a:rPr>
              <a:t>Itinerary</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BEB5DCED-6993-44C3-818B-AFB6FB710174}"/>
              </a:ext>
            </a:extLst>
          </p:cNvPr>
          <p:cNvPicPr>
            <a:picLocks noChangeAspect="1"/>
          </p:cNvPicPr>
          <p:nvPr/>
        </p:nvPicPr>
        <p:blipFill>
          <a:blip r:embed="rId2"/>
          <a:stretch>
            <a:fillRect/>
          </a:stretch>
        </p:blipFill>
        <p:spPr>
          <a:xfrm>
            <a:off x="2461339" y="3388298"/>
            <a:ext cx="7389635" cy="2968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7284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B783D9-C88A-4D55-81F9-A5CE6EFEC541}"/>
              </a:ext>
            </a:extLst>
          </p:cNvPr>
          <p:cNvSpPr>
            <a:spLocks noGrp="1"/>
          </p:cNvSpPr>
          <p:nvPr>
            <p:ph type="sldNum" sz="quarter" idx="12"/>
          </p:nvPr>
        </p:nvSpPr>
        <p:spPr/>
        <p:txBody>
          <a:bodyPr/>
          <a:lstStyle/>
          <a:p>
            <a:fld id="{9E5C1847-099E-C048-852D-E28606CB6E04}" type="slidenum">
              <a:rPr lang="en-US" smtClean="0"/>
              <a:t>40</a:t>
            </a:fld>
            <a:endParaRPr lang="en-US" dirty="0"/>
          </a:p>
        </p:txBody>
      </p:sp>
      <p:sp>
        <p:nvSpPr>
          <p:cNvPr id="6" name="Footer Placeholder 7">
            <a:extLst>
              <a:ext uri="{FF2B5EF4-FFF2-40B4-BE49-F238E27FC236}">
                <a16:creationId xmlns:a16="http://schemas.microsoft.com/office/drawing/2014/main" id="{90CD632F-81F6-42A3-B307-A8738EC9754E}"/>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p:nvSpPr>
          <p:cNvPr id="10" name="Content Placeholder 9">
            <a:extLst>
              <a:ext uri="{FF2B5EF4-FFF2-40B4-BE49-F238E27FC236}">
                <a16:creationId xmlns:a16="http://schemas.microsoft.com/office/drawing/2014/main" id="{0C39ADBF-E128-4441-8D48-7EE501AEDFC6}"/>
              </a:ext>
            </a:extLst>
          </p:cNvPr>
          <p:cNvSpPr>
            <a:spLocks noGrp="1"/>
          </p:cNvSpPr>
          <p:nvPr>
            <p:ph idx="1"/>
          </p:nvPr>
        </p:nvSpPr>
        <p:spPr>
          <a:xfrm>
            <a:off x="2777053" y="1253331"/>
            <a:ext cx="7241458" cy="4351338"/>
          </a:xfrm>
        </p:spPr>
        <p:txBody>
          <a:bodyPr/>
          <a:lstStyle/>
          <a:p>
            <a:pPr marL="0" marR="600710" indent="0">
              <a:lnSpc>
                <a:spcPct val="115000"/>
              </a:lnSpc>
              <a:spcBef>
                <a:spcPts val="1200"/>
              </a:spcBef>
              <a:spcAft>
                <a:spcPts val="6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I hope you enjoyed my version of the Titanic experience as much as I have in putting it together.</a:t>
            </a:r>
          </a:p>
          <a:p>
            <a:pPr marL="0" marR="600710" indent="0">
              <a:lnSpc>
                <a:spcPct val="115000"/>
              </a:lnSpc>
              <a:spcBef>
                <a:spcPts val="1200"/>
              </a:spcBef>
              <a:spcAft>
                <a:spcPts val="6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 </a:t>
            </a:r>
          </a:p>
          <a:p>
            <a:pPr marL="0" marR="600710" indent="0">
              <a:lnSpc>
                <a:spcPct val="115000"/>
              </a:lnSpc>
              <a:spcBef>
                <a:spcPts val="1200"/>
              </a:spcBef>
              <a:spcAft>
                <a:spcPts val="6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Rosemary Waghorne</a:t>
            </a:r>
          </a:p>
          <a:p>
            <a:pPr marL="0" marR="600710" indent="0">
              <a:lnSpc>
                <a:spcPct val="115000"/>
              </a:lnSpc>
              <a:spcBef>
                <a:spcPts val="1200"/>
              </a:spcBef>
              <a:spcAft>
                <a:spcPts val="6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September 2020</a:t>
            </a:r>
          </a:p>
          <a:p>
            <a:endParaRPr lang="en-AU" dirty="0"/>
          </a:p>
        </p:txBody>
      </p:sp>
    </p:spTree>
    <p:extLst>
      <p:ext uri="{BB962C8B-B14F-4D97-AF65-F5344CB8AC3E}">
        <p14:creationId xmlns:p14="http://schemas.microsoft.com/office/powerpoint/2010/main" val="10381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6B06-C282-D940-916E-A3B2C14C2173}"/>
              </a:ext>
            </a:extLst>
          </p:cNvPr>
          <p:cNvSpPr>
            <a:spLocks noGrp="1"/>
          </p:cNvSpPr>
          <p:nvPr>
            <p:ph type="title"/>
          </p:nvPr>
        </p:nvSpPr>
        <p:spPr>
          <a:xfrm>
            <a:off x="4258733" y="368710"/>
            <a:ext cx="3344333" cy="975108"/>
          </a:xfrm>
        </p:spPr>
        <p:txBody>
          <a:bodyPr>
            <a:normAutofit/>
          </a:bodyPr>
          <a:lstStyle/>
          <a:p>
            <a:r>
              <a:rPr lang="en-US" sz="3600" b="1" dirty="0"/>
              <a:t>A Mail Ship</a:t>
            </a:r>
          </a:p>
        </p:txBody>
      </p:sp>
      <p:pic>
        <p:nvPicPr>
          <p:cNvPr id="4" name="Content Placeholder 3">
            <a:extLst>
              <a:ext uri="{FF2B5EF4-FFF2-40B4-BE49-F238E27FC236}">
                <a16:creationId xmlns:a16="http://schemas.microsoft.com/office/drawing/2014/main" id="{0551C70A-BD8D-034E-AB6C-D1EF0B3A6125}"/>
              </a:ext>
            </a:extLst>
          </p:cNvPr>
          <p:cNvPicPr>
            <a:picLocks noGrp="1" noChangeAspect="1"/>
          </p:cNvPicPr>
          <p:nvPr>
            <p:ph idx="1"/>
          </p:nvPr>
        </p:nvPicPr>
        <p:blipFill rotWithShape="1">
          <a:blip r:embed="rId3"/>
          <a:srcRect b="28542"/>
          <a:stretch/>
        </p:blipFill>
        <p:spPr>
          <a:xfrm>
            <a:off x="519641" y="1636182"/>
            <a:ext cx="7083425" cy="3796243"/>
          </a:xfrm>
        </p:spPr>
      </p:pic>
      <p:sp>
        <p:nvSpPr>
          <p:cNvPr id="5" name="TextBox 4">
            <a:extLst>
              <a:ext uri="{FF2B5EF4-FFF2-40B4-BE49-F238E27FC236}">
                <a16:creationId xmlns:a16="http://schemas.microsoft.com/office/drawing/2014/main" id="{2B11DC4C-F9F9-024F-9189-FE9F14651022}"/>
              </a:ext>
            </a:extLst>
          </p:cNvPr>
          <p:cNvSpPr txBox="1"/>
          <p:nvPr/>
        </p:nvSpPr>
        <p:spPr>
          <a:xfrm>
            <a:off x="7997825" y="1595357"/>
            <a:ext cx="3344333" cy="3667286"/>
          </a:xfrm>
          <a:prstGeom prst="rect">
            <a:avLst/>
          </a:prstGeom>
          <a:noFill/>
        </p:spPr>
        <p:txBody>
          <a:bodyPr wrap="square" rtlCol="0">
            <a:spAutoFit/>
          </a:bodyPr>
          <a:lstStyle/>
          <a:p>
            <a:pPr>
              <a:lnSpc>
                <a:spcPct val="114000"/>
              </a:lnSpc>
              <a:spcBef>
                <a:spcPts val="1200"/>
              </a:spcBef>
              <a:spcAft>
                <a:spcPts val="600"/>
              </a:spcAft>
            </a:pPr>
            <a:r>
              <a:rPr lang="en-US" sz="2400" dirty="0"/>
              <a:t>The </a:t>
            </a:r>
            <a:r>
              <a:rPr lang="en-US" sz="2400" i="1" dirty="0"/>
              <a:t>Titanic </a:t>
            </a:r>
            <a:r>
              <a:rPr lang="en-US" sz="2400" dirty="0"/>
              <a:t>was not only a passenger ship – it was also a Royal Mail Ship for the British Royal Mail Service. </a:t>
            </a:r>
          </a:p>
          <a:p>
            <a:pPr>
              <a:lnSpc>
                <a:spcPct val="114000"/>
              </a:lnSpc>
              <a:spcBef>
                <a:spcPts val="1200"/>
              </a:spcBef>
              <a:spcAft>
                <a:spcPts val="600"/>
              </a:spcAft>
            </a:pPr>
            <a:r>
              <a:rPr lang="en-US" sz="2400" dirty="0"/>
              <a:t>Over 7 million items of mail were lost when it sank.</a:t>
            </a:r>
          </a:p>
        </p:txBody>
      </p:sp>
      <p:sp>
        <p:nvSpPr>
          <p:cNvPr id="3" name="Slide Number Placeholder 2">
            <a:extLst>
              <a:ext uri="{FF2B5EF4-FFF2-40B4-BE49-F238E27FC236}">
                <a16:creationId xmlns:a16="http://schemas.microsoft.com/office/drawing/2014/main" id="{1DD0D618-CE72-4287-ABC0-105DC0F2A405}"/>
              </a:ext>
            </a:extLst>
          </p:cNvPr>
          <p:cNvSpPr>
            <a:spLocks noGrp="1"/>
          </p:cNvSpPr>
          <p:nvPr>
            <p:ph type="sldNum" sz="quarter" idx="12"/>
          </p:nvPr>
        </p:nvSpPr>
        <p:spPr/>
        <p:txBody>
          <a:bodyPr/>
          <a:lstStyle/>
          <a:p>
            <a:fld id="{9E5C1847-099E-C048-852D-E28606CB6E04}" type="slidenum">
              <a:rPr lang="en-US" smtClean="0"/>
              <a:t>5</a:t>
            </a:fld>
            <a:endParaRPr lang="en-US" dirty="0"/>
          </a:p>
        </p:txBody>
      </p:sp>
      <p:sp>
        <p:nvSpPr>
          <p:cNvPr id="6" name="Footer Placeholder 7">
            <a:extLst>
              <a:ext uri="{FF2B5EF4-FFF2-40B4-BE49-F238E27FC236}">
                <a16:creationId xmlns:a16="http://schemas.microsoft.com/office/drawing/2014/main" id="{DF88613C-1029-456B-94FD-874F901C78A1}"/>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69448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E983E7CE-64FB-B348-8158-E8E40DFA8300}"/>
              </a:ext>
            </a:extLst>
          </p:cNvPr>
          <p:cNvSpPr>
            <a:spLocks noGrp="1"/>
          </p:cNvSpPr>
          <p:nvPr>
            <p:ph type="title"/>
          </p:nvPr>
        </p:nvSpPr>
        <p:spPr>
          <a:xfrm>
            <a:off x="838200" y="476093"/>
            <a:ext cx="10515600" cy="725738"/>
          </a:xfrm>
        </p:spPr>
        <p:txBody>
          <a:bodyPr>
            <a:normAutofit/>
          </a:bodyPr>
          <a:lstStyle/>
          <a:p>
            <a:pPr algn="ctr">
              <a:lnSpc>
                <a:spcPct val="107000"/>
              </a:lnSpc>
              <a:spcAft>
                <a:spcPts val="800"/>
              </a:spcAft>
            </a:pPr>
            <a:r>
              <a:rPr lang="en-AU" sz="36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Building The </a:t>
            </a:r>
            <a:r>
              <a:rPr lang="en-AU" sz="3600" b="1"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Titanic</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2F04DB-95BB-2349-B79C-7F539B475A44}"/>
              </a:ext>
            </a:extLst>
          </p:cNvPr>
          <p:cNvSpPr>
            <a:spLocks noGrp="1"/>
          </p:cNvSpPr>
          <p:nvPr>
            <p:ph idx="1"/>
          </p:nvPr>
        </p:nvSpPr>
        <p:spPr>
          <a:xfrm>
            <a:off x="553677" y="1401811"/>
            <a:ext cx="2802467" cy="4932049"/>
          </a:xfrm>
        </p:spPr>
        <p:txBody>
          <a:bodyPr>
            <a:normAutofit/>
          </a:bodyPr>
          <a:lstStyle/>
          <a:p>
            <a:pPr marL="0" indent="0">
              <a:lnSpc>
                <a:spcPct val="114000"/>
              </a:lnSpc>
              <a:spcBef>
                <a:spcPts val="1200"/>
              </a:spcBef>
              <a:spcAft>
                <a:spcPts val="600"/>
              </a:spcAft>
              <a:buNone/>
            </a:pPr>
            <a:r>
              <a:rPr lang="en-US" sz="2400" i="1" dirty="0"/>
              <a:t>Titanic </a:t>
            </a:r>
            <a:r>
              <a:rPr lang="en-US" sz="2400" dirty="0"/>
              <a:t>was built by Harland and Wolff Company.</a:t>
            </a:r>
          </a:p>
          <a:p>
            <a:pPr marL="0" indent="0">
              <a:lnSpc>
                <a:spcPct val="114000"/>
              </a:lnSpc>
              <a:spcBef>
                <a:spcPts val="1200"/>
              </a:spcBef>
              <a:spcAft>
                <a:spcPts val="600"/>
              </a:spcAft>
              <a:buNone/>
            </a:pPr>
            <a:r>
              <a:rPr lang="en-US" sz="2400" dirty="0"/>
              <a:t>The two cranes used to build the </a:t>
            </a:r>
            <a:r>
              <a:rPr lang="en-US" sz="2400" i="1" dirty="0"/>
              <a:t>Titanic</a:t>
            </a:r>
            <a:r>
              <a:rPr lang="en-US" sz="2400" dirty="0"/>
              <a:t> are still in use – called Goliath and Samson. They are 100m wide and 150m high.</a:t>
            </a:r>
          </a:p>
          <a:p>
            <a:endParaRPr lang="en-US" dirty="0"/>
          </a:p>
        </p:txBody>
      </p:sp>
      <p:pic>
        <p:nvPicPr>
          <p:cNvPr id="5" name="Picture 4">
            <a:extLst>
              <a:ext uri="{FF2B5EF4-FFF2-40B4-BE49-F238E27FC236}">
                <a16:creationId xmlns:a16="http://schemas.microsoft.com/office/drawing/2014/main" id="{B27EEC50-AC46-564D-AC6B-330BCCD797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145" y="1401810"/>
            <a:ext cx="3852980" cy="2916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6E8F4AB-EEA6-E54E-9C4E-263249B80B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649" y="3417670"/>
            <a:ext cx="4381151" cy="291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1F49D0BF-4C28-E547-A72B-2BCC8C995D6D}"/>
              </a:ext>
            </a:extLst>
          </p:cNvPr>
          <p:cNvSpPr txBox="1"/>
          <p:nvPr/>
        </p:nvSpPr>
        <p:spPr>
          <a:xfrm>
            <a:off x="7500820" y="1401810"/>
            <a:ext cx="3852980" cy="1752403"/>
          </a:xfrm>
          <a:prstGeom prst="rect">
            <a:avLst/>
          </a:prstGeom>
          <a:noFill/>
        </p:spPr>
        <p:txBody>
          <a:bodyPr wrap="square" rtlCol="0">
            <a:spAutoFit/>
          </a:bodyPr>
          <a:lstStyle/>
          <a:p>
            <a:pPr>
              <a:lnSpc>
                <a:spcPct val="114000"/>
              </a:lnSpc>
              <a:spcBef>
                <a:spcPts val="1200"/>
              </a:spcBef>
              <a:spcAft>
                <a:spcPts val="600"/>
              </a:spcAft>
            </a:pPr>
            <a:r>
              <a:rPr lang="en-AU" sz="2400" dirty="0"/>
              <a:t>The Arrol Gantry stands 228 feet (69 m) high, is 270 feet (82 m) wide and 840 feet (260 m) long.</a:t>
            </a:r>
            <a:endParaRPr lang="en-US" sz="2400" dirty="0"/>
          </a:p>
        </p:txBody>
      </p:sp>
      <p:sp>
        <p:nvSpPr>
          <p:cNvPr id="4" name="Slide Number Placeholder 3">
            <a:extLst>
              <a:ext uri="{FF2B5EF4-FFF2-40B4-BE49-F238E27FC236}">
                <a16:creationId xmlns:a16="http://schemas.microsoft.com/office/drawing/2014/main" id="{8811C6FD-1AA3-47CF-A2B2-113BBFD778C8}"/>
              </a:ext>
            </a:extLst>
          </p:cNvPr>
          <p:cNvSpPr>
            <a:spLocks noGrp="1"/>
          </p:cNvSpPr>
          <p:nvPr>
            <p:ph type="sldNum" sz="quarter" idx="12"/>
          </p:nvPr>
        </p:nvSpPr>
        <p:spPr/>
        <p:txBody>
          <a:bodyPr/>
          <a:lstStyle/>
          <a:p>
            <a:fld id="{9E5C1847-099E-C048-852D-E28606CB6E04}" type="slidenum">
              <a:rPr lang="en-US" smtClean="0"/>
              <a:t>6</a:t>
            </a:fld>
            <a:endParaRPr lang="en-US" dirty="0"/>
          </a:p>
        </p:txBody>
      </p:sp>
      <p:sp>
        <p:nvSpPr>
          <p:cNvPr id="9" name="Footer Placeholder 7">
            <a:extLst>
              <a:ext uri="{FF2B5EF4-FFF2-40B4-BE49-F238E27FC236}">
                <a16:creationId xmlns:a16="http://schemas.microsoft.com/office/drawing/2014/main" id="{B0791E2A-174C-47E3-94C5-D79BA0C1E2D5}"/>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299473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ship in the water&#10;&#10;Description automatically generated">
            <a:extLst>
              <a:ext uri="{FF2B5EF4-FFF2-40B4-BE49-F238E27FC236}">
                <a16:creationId xmlns:a16="http://schemas.microsoft.com/office/drawing/2014/main" id="{9413ED4F-0104-1C49-88DF-9B5006EA126F}"/>
              </a:ext>
            </a:extLst>
          </p:cNvPr>
          <p:cNvPicPr>
            <a:picLocks noGrp="1" noChangeAspect="1"/>
          </p:cNvPicPr>
          <p:nvPr>
            <p:ph idx="1"/>
          </p:nvPr>
        </p:nvPicPr>
        <p:blipFill>
          <a:blip r:embed="rId3"/>
          <a:stretch>
            <a:fillRect/>
          </a:stretch>
        </p:blipFill>
        <p:spPr>
          <a:xfrm>
            <a:off x="5007347" y="1443317"/>
            <a:ext cx="6346453" cy="4351338"/>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7CB49598-E93B-404F-A332-CAD6157BC70C}"/>
              </a:ext>
            </a:extLst>
          </p:cNvPr>
          <p:cNvSpPr txBox="1"/>
          <p:nvPr/>
        </p:nvSpPr>
        <p:spPr>
          <a:xfrm>
            <a:off x="699403" y="1443317"/>
            <a:ext cx="3708400" cy="4385816"/>
          </a:xfrm>
          <a:prstGeom prst="rect">
            <a:avLst/>
          </a:prstGeom>
          <a:noFill/>
        </p:spPr>
        <p:txBody>
          <a:bodyPr wrap="square" rtlCol="0">
            <a:spAutoFit/>
          </a:bodyPr>
          <a:lstStyle/>
          <a:p>
            <a:pPr>
              <a:spcBef>
                <a:spcPts val="1200"/>
              </a:spcBef>
              <a:spcAft>
                <a:spcPts val="600"/>
              </a:spcAft>
            </a:pPr>
            <a:r>
              <a:rPr lang="en-US" sz="2400" dirty="0"/>
              <a:t>The </a:t>
            </a:r>
            <a:r>
              <a:rPr lang="en-US" sz="2400" i="1" dirty="0"/>
              <a:t>Titanic</a:t>
            </a:r>
            <a:r>
              <a:rPr lang="en-US" sz="2400" dirty="0"/>
              <a:t>’s keel was laid on 31  March 1909 and it took about 26 months to build.</a:t>
            </a:r>
          </a:p>
          <a:p>
            <a:pPr>
              <a:spcBef>
                <a:spcPts val="1200"/>
              </a:spcBef>
              <a:spcAft>
                <a:spcPts val="600"/>
              </a:spcAft>
            </a:pPr>
            <a:r>
              <a:rPr lang="en-AU" sz="2400" dirty="0"/>
              <a:t>There were 2,000 hull plates  single pieces of rolled steel plate. These were mostly up to 6 feet (1.8m) wide and 30 feet (9.1m) long. They each weighed between 2.5 and 3 tons.</a:t>
            </a:r>
            <a:endParaRPr lang="en-US" sz="2400" dirty="0"/>
          </a:p>
        </p:txBody>
      </p:sp>
      <p:sp>
        <p:nvSpPr>
          <p:cNvPr id="3" name="Slide Number Placeholder 2">
            <a:extLst>
              <a:ext uri="{FF2B5EF4-FFF2-40B4-BE49-F238E27FC236}">
                <a16:creationId xmlns:a16="http://schemas.microsoft.com/office/drawing/2014/main" id="{41E0293C-7538-41E8-9EBD-C563CB65189E}"/>
              </a:ext>
            </a:extLst>
          </p:cNvPr>
          <p:cNvSpPr>
            <a:spLocks noGrp="1"/>
          </p:cNvSpPr>
          <p:nvPr>
            <p:ph type="sldNum" sz="quarter" idx="12"/>
          </p:nvPr>
        </p:nvSpPr>
        <p:spPr/>
        <p:txBody>
          <a:bodyPr/>
          <a:lstStyle/>
          <a:p>
            <a:fld id="{9E5C1847-099E-C048-852D-E28606CB6E04}" type="slidenum">
              <a:rPr lang="en-US" smtClean="0"/>
              <a:t>7</a:t>
            </a:fld>
            <a:endParaRPr lang="en-US" dirty="0"/>
          </a:p>
        </p:txBody>
      </p:sp>
      <p:sp>
        <p:nvSpPr>
          <p:cNvPr id="7" name="Footer Placeholder 7">
            <a:extLst>
              <a:ext uri="{FF2B5EF4-FFF2-40B4-BE49-F238E27FC236}">
                <a16:creationId xmlns:a16="http://schemas.microsoft.com/office/drawing/2014/main" id="{03E825D3-9E36-4CE9-A9EA-692B09C8AE9A}"/>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useBgFill="1">
        <p:nvSpPr>
          <p:cNvPr id="9" name="Title 1">
            <a:extLst>
              <a:ext uri="{FF2B5EF4-FFF2-40B4-BE49-F238E27FC236}">
                <a16:creationId xmlns:a16="http://schemas.microsoft.com/office/drawing/2014/main" id="{376789B1-6013-46C9-AA87-FF25D015F1DD}"/>
              </a:ext>
            </a:extLst>
          </p:cNvPr>
          <p:cNvSpPr>
            <a:spLocks noGrp="1"/>
          </p:cNvSpPr>
          <p:nvPr>
            <p:ph type="title"/>
          </p:nvPr>
        </p:nvSpPr>
        <p:spPr>
          <a:xfrm>
            <a:off x="838200" y="476093"/>
            <a:ext cx="10515600" cy="725738"/>
          </a:xfrm>
        </p:spPr>
        <p:txBody>
          <a:bodyPr>
            <a:normAutofit/>
          </a:bodyPr>
          <a:lstStyle/>
          <a:p>
            <a:pPr algn="ctr">
              <a:lnSpc>
                <a:spcPct val="107000"/>
              </a:lnSpc>
              <a:spcAft>
                <a:spcPts val="800"/>
              </a:spcAft>
            </a:pPr>
            <a:r>
              <a:rPr lang="en-AU" sz="36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Building The </a:t>
            </a:r>
            <a:r>
              <a:rPr lang="en-AU" sz="3600" b="1"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Titanic</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40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15D4-C06B-EF4E-B3B5-2D15462AA91A}"/>
              </a:ext>
            </a:extLst>
          </p:cNvPr>
          <p:cNvSpPr>
            <a:spLocks noGrp="1"/>
          </p:cNvSpPr>
          <p:nvPr>
            <p:ph type="title"/>
          </p:nvPr>
        </p:nvSpPr>
        <p:spPr>
          <a:xfrm>
            <a:off x="678392" y="905125"/>
            <a:ext cx="4860926" cy="1567141"/>
          </a:xfrm>
        </p:spPr>
        <p:txBody>
          <a:bodyPr>
            <a:normAutofit/>
          </a:bodyPr>
          <a:lstStyle/>
          <a:p>
            <a:pPr>
              <a:lnSpc>
                <a:spcPct val="114000"/>
              </a:lnSpc>
              <a:spcBef>
                <a:spcPts val="1200"/>
              </a:spcBef>
              <a:spcAft>
                <a:spcPts val="600"/>
              </a:spcAft>
            </a:pPr>
            <a:r>
              <a:rPr lang="en-US" sz="2400" dirty="0">
                <a:latin typeface="+mn-lt"/>
              </a:rPr>
              <a:t>The stern and one of the steam engines built by </a:t>
            </a:r>
            <a:r>
              <a:rPr lang="en-AU" sz="2400" dirty="0">
                <a:latin typeface="+mn-lt"/>
              </a:rPr>
              <a:t>Harland &amp; Wolff’s Engine Works, Belfast, May 1911.</a:t>
            </a:r>
            <a:endParaRPr lang="en-US" sz="2400" dirty="0">
              <a:latin typeface="+mn-lt"/>
            </a:endParaRPr>
          </a:p>
        </p:txBody>
      </p:sp>
      <p:pic>
        <p:nvPicPr>
          <p:cNvPr id="5" name="Picture 4">
            <a:extLst>
              <a:ext uri="{FF2B5EF4-FFF2-40B4-BE49-F238E27FC236}">
                <a16:creationId xmlns:a16="http://schemas.microsoft.com/office/drawing/2014/main" id="{B0F7C2DB-795D-2B41-B111-B55604952232}"/>
              </a:ext>
            </a:extLst>
          </p:cNvPr>
          <p:cNvPicPr>
            <a:picLocks noChangeAspect="1"/>
          </p:cNvPicPr>
          <p:nvPr/>
        </p:nvPicPr>
        <p:blipFill>
          <a:blip r:embed="rId3"/>
          <a:stretch>
            <a:fillRect/>
          </a:stretch>
        </p:blipFill>
        <p:spPr>
          <a:xfrm>
            <a:off x="838200" y="2723092"/>
            <a:ext cx="4701117" cy="3568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2F07DC06-52F4-4FBE-8393-6A108BFAF884}"/>
              </a:ext>
            </a:extLst>
          </p:cNvPr>
          <p:cNvSpPr>
            <a:spLocks noGrp="1"/>
          </p:cNvSpPr>
          <p:nvPr>
            <p:ph type="sldNum" sz="quarter" idx="12"/>
          </p:nvPr>
        </p:nvSpPr>
        <p:spPr/>
        <p:txBody>
          <a:bodyPr/>
          <a:lstStyle/>
          <a:p>
            <a:fld id="{9E5C1847-099E-C048-852D-E28606CB6E04}" type="slidenum">
              <a:rPr lang="en-US" smtClean="0"/>
              <a:t>8</a:t>
            </a:fld>
            <a:endParaRPr lang="en-US" dirty="0"/>
          </a:p>
        </p:txBody>
      </p:sp>
      <p:sp>
        <p:nvSpPr>
          <p:cNvPr id="6" name="Footer Placeholder 7">
            <a:extLst>
              <a:ext uri="{FF2B5EF4-FFF2-40B4-BE49-F238E27FC236}">
                <a16:creationId xmlns:a16="http://schemas.microsoft.com/office/drawing/2014/main" id="{A677CD04-03ED-468A-B5B6-DD629224FB92}"/>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 useBgFill="1">
        <p:nvSpPr>
          <p:cNvPr id="7" name="Title 1">
            <a:extLst>
              <a:ext uri="{FF2B5EF4-FFF2-40B4-BE49-F238E27FC236}">
                <a16:creationId xmlns:a16="http://schemas.microsoft.com/office/drawing/2014/main" id="{7F21D8CE-B446-4CE2-B7B8-35A9D5D717BE}"/>
              </a:ext>
            </a:extLst>
          </p:cNvPr>
          <p:cNvSpPr txBox="1">
            <a:spLocks/>
          </p:cNvSpPr>
          <p:nvPr/>
        </p:nvSpPr>
        <p:spPr>
          <a:xfrm>
            <a:off x="699403" y="179388"/>
            <a:ext cx="10515600" cy="725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AU" sz="3600"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Building The </a:t>
            </a:r>
            <a:r>
              <a:rPr lang="en-AU" sz="3600" b="1"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Titanic</a:t>
            </a:r>
            <a:endParaRPr lang="en-AU"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CCED9702-357B-D344-A4E9-0550DE72D16F}"/>
              </a:ext>
            </a:extLst>
          </p:cNvPr>
          <p:cNvPicPr>
            <a:picLocks noGrp="1" noChangeAspect="1"/>
          </p:cNvPicPr>
          <p:nvPr>
            <p:ph idx="1"/>
          </p:nvPr>
        </p:nvPicPr>
        <p:blipFill>
          <a:blip r:embed="rId4"/>
          <a:stretch>
            <a:fillRect/>
          </a:stretch>
        </p:blipFill>
        <p:spPr>
          <a:xfrm>
            <a:off x="6652685" y="860915"/>
            <a:ext cx="4181398" cy="543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492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E98D-D161-114D-B73E-5C2CF454C38F}"/>
              </a:ext>
            </a:extLst>
          </p:cNvPr>
          <p:cNvSpPr>
            <a:spLocks noGrp="1"/>
          </p:cNvSpPr>
          <p:nvPr>
            <p:ph type="title"/>
          </p:nvPr>
        </p:nvSpPr>
        <p:spPr>
          <a:xfrm>
            <a:off x="766245" y="233249"/>
            <a:ext cx="4076688" cy="939724"/>
          </a:xfrm>
        </p:spPr>
        <p:txBody>
          <a:bodyPr>
            <a:normAutofit/>
          </a:bodyPr>
          <a:lstStyle/>
          <a:p>
            <a:r>
              <a:rPr lang="en-US" sz="3600" b="1" dirty="0"/>
              <a:t>Rudder Facts</a:t>
            </a:r>
          </a:p>
        </p:txBody>
      </p:sp>
      <p:pic>
        <p:nvPicPr>
          <p:cNvPr id="5" name="Picture 4">
            <a:extLst>
              <a:ext uri="{FF2B5EF4-FFF2-40B4-BE49-F238E27FC236}">
                <a16:creationId xmlns:a16="http://schemas.microsoft.com/office/drawing/2014/main" id="{316E6DA9-5B43-CF48-B443-BBB8F20D1DD9}"/>
              </a:ext>
            </a:extLst>
          </p:cNvPr>
          <p:cNvPicPr>
            <a:picLocks noChangeAspect="1"/>
          </p:cNvPicPr>
          <p:nvPr/>
        </p:nvPicPr>
        <p:blipFill>
          <a:blip r:embed="rId3"/>
          <a:stretch>
            <a:fillRect/>
          </a:stretch>
        </p:blipFill>
        <p:spPr>
          <a:xfrm>
            <a:off x="4842933" y="1476564"/>
            <a:ext cx="6843888" cy="4106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FD814423-C7DB-0841-94C4-0A64113D6419}"/>
              </a:ext>
            </a:extLst>
          </p:cNvPr>
          <p:cNvSpPr txBox="1"/>
          <p:nvPr/>
        </p:nvSpPr>
        <p:spPr>
          <a:xfrm>
            <a:off x="749039" y="1350129"/>
            <a:ext cx="3695290" cy="4157741"/>
          </a:xfrm>
          <a:prstGeom prst="rect">
            <a:avLst/>
          </a:prstGeom>
          <a:noFill/>
        </p:spPr>
        <p:txBody>
          <a:bodyPr wrap="square" rtlCol="0">
            <a:spAutoFit/>
          </a:bodyPr>
          <a:lstStyle/>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Height of </a:t>
            </a:r>
            <a:r>
              <a:rPr lang="en-AU" sz="2400" i="1" dirty="0">
                <a:effectLst/>
                <a:latin typeface="Calibri" panose="020F0502020204030204" pitchFamily="34" charset="0"/>
                <a:ea typeface="Calibri" panose="020F0502020204030204" pitchFamily="34" charset="0"/>
                <a:cs typeface="Calibri" panose="020F0502020204030204" pitchFamily="34" charset="0"/>
              </a:rPr>
              <a:t>Titanic</a:t>
            </a:r>
            <a:r>
              <a:rPr lang="en-AU" sz="2400" dirty="0">
                <a:effectLst/>
                <a:latin typeface="Calibri" panose="020F0502020204030204" pitchFamily="34" charset="0"/>
                <a:ea typeface="Calibri" panose="020F0502020204030204" pitchFamily="34" charset="0"/>
                <a:cs typeface="Calibri" panose="020F0502020204030204" pitchFamily="34" charset="0"/>
              </a:rPr>
              <a:t>’s rudder – 78 feet 8 inches (23.8m).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Weight of rudder – 100 tons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Span of central propeller – 17 feet (5.2m).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AU" sz="2400" dirty="0">
                <a:effectLst/>
                <a:latin typeface="Calibri" panose="020F0502020204030204" pitchFamily="34" charset="0"/>
                <a:ea typeface="Calibri" panose="020F0502020204030204" pitchFamily="34" charset="0"/>
                <a:cs typeface="Calibri" panose="020F0502020204030204" pitchFamily="34" charset="0"/>
              </a:rPr>
              <a:t>Span of each outer propeller – 23 feet 6 inches (7 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CBDEF8D-8AAD-4505-8E75-461E80EF948B}"/>
              </a:ext>
            </a:extLst>
          </p:cNvPr>
          <p:cNvSpPr>
            <a:spLocks noGrp="1"/>
          </p:cNvSpPr>
          <p:nvPr>
            <p:ph type="sldNum" sz="quarter" idx="12"/>
          </p:nvPr>
        </p:nvSpPr>
        <p:spPr/>
        <p:txBody>
          <a:bodyPr/>
          <a:lstStyle/>
          <a:p>
            <a:fld id="{9E5C1847-099E-C048-852D-E28606CB6E04}" type="slidenum">
              <a:rPr lang="en-US" smtClean="0"/>
              <a:t>9</a:t>
            </a:fld>
            <a:endParaRPr lang="en-US" dirty="0"/>
          </a:p>
        </p:txBody>
      </p:sp>
      <p:sp>
        <p:nvSpPr>
          <p:cNvPr id="7" name="Footer Placeholder 7">
            <a:extLst>
              <a:ext uri="{FF2B5EF4-FFF2-40B4-BE49-F238E27FC236}">
                <a16:creationId xmlns:a16="http://schemas.microsoft.com/office/drawing/2014/main" id="{16C6957E-0E09-4699-88F3-0A9DE223DE97}"/>
              </a:ext>
            </a:extLst>
          </p:cNvPr>
          <p:cNvSpPr>
            <a:spLocks noGrp="1"/>
          </p:cNvSpPr>
          <p:nvPr>
            <p:ph type="ftr" sz="quarter" idx="11"/>
          </p:nvPr>
        </p:nvSpPr>
        <p:spPr>
          <a:xfrm>
            <a:off x="699403" y="6356349"/>
            <a:ext cx="6379238" cy="365126"/>
          </a:xfrm>
        </p:spPr>
        <p:txBody>
          <a:bodyPr/>
          <a:lstStyle/>
          <a:p>
            <a:pPr algn="l"/>
            <a:r>
              <a:rPr lang="en-US" dirty="0"/>
              <a:t>Rotary Club of Canterbury: Let’s Stay Connected Project</a:t>
            </a:r>
          </a:p>
        </p:txBody>
      </p:sp>
    </p:spTree>
    <p:extLst>
      <p:ext uri="{BB962C8B-B14F-4D97-AF65-F5344CB8AC3E}">
        <p14:creationId xmlns:p14="http://schemas.microsoft.com/office/powerpoint/2010/main" val="379133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3239</Words>
  <Application>Microsoft Macintosh PowerPoint</Application>
  <PresentationFormat>Widescreen</PresentationFormat>
  <Paragraphs>333</Paragraphs>
  <Slides>40</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A Mail Ship</vt:lpstr>
      <vt:lpstr>Building The Titanic</vt:lpstr>
      <vt:lpstr>Building The Titanic</vt:lpstr>
      <vt:lpstr>The stern and one of the steam engines built by Harland &amp; Wolff’s Engine Works, Belfast, May 1911.</vt:lpstr>
      <vt:lpstr>Rudder Facts</vt:lpstr>
      <vt:lpstr>The Biggest Ship</vt:lpstr>
      <vt:lpstr>Construction Facts and Figures</vt:lpstr>
      <vt:lpstr>Construction Costs</vt:lpstr>
      <vt:lpstr>Launch</vt:lpstr>
      <vt:lpstr>Mementos and Monuments</vt:lpstr>
      <vt:lpstr>Mementos and Monuments</vt:lpstr>
      <vt:lpstr>Mementos and Monuments</vt:lpstr>
      <vt:lpstr>Facts on the Crew</vt:lpstr>
      <vt:lpstr>Maiden Voyage</vt:lpstr>
      <vt:lpstr>Getting to The Titanic</vt:lpstr>
      <vt:lpstr>Passenger Facts</vt:lpstr>
      <vt:lpstr>Class Distinction</vt:lpstr>
      <vt:lpstr>First Class – Grand Style</vt:lpstr>
      <vt:lpstr>First Class – Luxurious Amenities</vt:lpstr>
      <vt:lpstr>First Class Accommodation</vt:lpstr>
      <vt:lpstr>PowerPoint Presentation</vt:lpstr>
      <vt:lpstr>Second Class Amenities</vt:lpstr>
      <vt:lpstr>Second Class Accommodation</vt:lpstr>
      <vt:lpstr>Third Class</vt:lpstr>
      <vt:lpstr>Third Class</vt:lpstr>
      <vt:lpstr>Disaster Strikes</vt:lpstr>
      <vt:lpstr>The Titanic Sinks</vt:lpstr>
      <vt:lpstr>Help Arrives</vt:lpstr>
      <vt:lpstr>The Carpathia</vt:lpstr>
      <vt:lpstr>The Youngest Survivor</vt:lpstr>
      <vt:lpstr>New Maritime Regulations</vt:lpstr>
      <vt:lpstr>New Maritime Radio Regulations</vt:lpstr>
      <vt:lpstr>Memorials</vt:lpstr>
      <vt:lpstr>Finding The Wreck</vt:lpstr>
      <vt:lpstr>Titanic Experience Museum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edda williams</dc:creator>
  <cp:lastModifiedBy>edda williams</cp:lastModifiedBy>
  <cp:revision>45</cp:revision>
  <dcterms:created xsi:type="dcterms:W3CDTF">2020-09-20T11:20:55Z</dcterms:created>
  <dcterms:modified xsi:type="dcterms:W3CDTF">2020-10-14T06:16:03Z</dcterms:modified>
</cp:coreProperties>
</file>