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67" r:id="rId2"/>
    <p:sldId id="329" r:id="rId3"/>
    <p:sldId id="327" r:id="rId4"/>
    <p:sldId id="300" r:id="rId5"/>
    <p:sldId id="316" r:id="rId6"/>
    <p:sldId id="301" r:id="rId7"/>
    <p:sldId id="302" r:id="rId8"/>
    <p:sldId id="304" r:id="rId9"/>
    <p:sldId id="278" r:id="rId10"/>
    <p:sldId id="305" r:id="rId11"/>
    <p:sldId id="306" r:id="rId12"/>
    <p:sldId id="307" r:id="rId13"/>
    <p:sldId id="317" r:id="rId14"/>
    <p:sldId id="308" r:id="rId15"/>
    <p:sldId id="280" r:id="rId16"/>
    <p:sldId id="309" r:id="rId17"/>
    <p:sldId id="310" r:id="rId18"/>
    <p:sldId id="311" r:id="rId19"/>
    <p:sldId id="312" r:id="rId20"/>
    <p:sldId id="313" r:id="rId21"/>
    <p:sldId id="314" r:id="rId22"/>
    <p:sldId id="315" r:id="rId23"/>
    <p:sldId id="318" r:id="rId24"/>
    <p:sldId id="319" r:id="rId25"/>
    <p:sldId id="320" r:id="rId26"/>
    <p:sldId id="321" r:id="rId27"/>
    <p:sldId id="328" r:id="rId28"/>
    <p:sldId id="323" r:id="rId29"/>
    <p:sldId id="324" r:id="rId30"/>
    <p:sldId id="325" r:id="rId31"/>
    <p:sldId id="326" r:id="rId32"/>
  </p:sldIdLst>
  <p:sldSz cx="7589838" cy="106981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29FF2F-5A80-488E-9705-BCE1EBB00168}" v="78" dt="2020-08-30T11:56:34.6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879" autoAdjust="0"/>
    <p:restoredTop sz="94353" autoAdjust="0"/>
  </p:normalViewPr>
  <p:slideViewPr>
    <p:cSldViewPr snapToGrid="0">
      <p:cViewPr varScale="1">
        <p:scale>
          <a:sx n="49" d="100"/>
          <a:sy n="49" d="100"/>
        </p:scale>
        <p:origin x="1962" y="5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10/17/2020</a:t>
            </a:fld>
            <a:endParaRPr lang="en-US"/>
          </a:p>
        </p:txBody>
      </p:sp>
      <p:sp>
        <p:nvSpPr>
          <p:cNvPr id="4" name="Slide Image Placeholder 3"/>
          <p:cNvSpPr>
            <a:spLocks noGrp="1" noRot="1" noChangeAspect="1"/>
          </p:cNvSpPr>
          <p:nvPr>
            <p:ph type="sldImg" idx="2"/>
          </p:nvPr>
        </p:nvSpPr>
        <p:spPr>
          <a:xfrm>
            <a:off x="2427288" y="1173163"/>
            <a:ext cx="224790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10best.com/interests/explore/sydney-australia-virtual-photo-tou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ki/File:Sydney_(AU),_Harbour_Bridge_--_2019_--_2881.jpg"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kidsnews.com.au/history/team-of-robots-and-people-working-to-keep-sydney-harbour-bridge-as-good-as-new/news-story/be755b5465ca6942ead17f502e39f055"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Francis_de_Groot"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nma.gov.au/learn/kspace/sydney-harbour-bridge-1930/kid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ridgeclimb.com/"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theguardian.com/australia-news/2019/dec/30/sydney-new-years-eve-fireworks-debate-rages-as-nsw-deputy-premier-calls-for-event-to-be-cancelled"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dailymail.co.uk/i/pix/2016/09/15/07/386131C000000578-3790407-image-a-52_1473921080707.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qbe.com/au/about/sponsorship-community/sponsorship/taronga-zoo"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anderlustyle.com/taronga-zoo/"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Sydney_Opera_Hous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news.com.au/lifestyle/real-life/news-life/today-in-history-september-28-first-performance-at-the-sydney-opera-house/news-story/d5f0d829ebe2dfc0b891236f0c8e994c"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nfsa.gov.au/sites/default/files/styles/img480x270/public/collection/hero_image09-2017/sydney_opera_house_collection_cover.jpg?itok=x-cMhc-J&amp;timestamp=1504241248"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ngv.vic.gov.au/exhibition/the-house-of-dior/"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encrypted-tbn3.gstatic.com/images?q=tbn:ANd9GcR7LYUHfmNzVLToSTqjDZT2AP3uXEtNzKsEidB2TpY24lchqkIE"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propertyhq.com.au/news-blog-and-research/makeover-sydneys-queen-victoria-buildin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vogue.com.au/culture/lifestyle/the-qvb-swarovski-christmas-tree-by-numbers/news-story/47576a1d52d6c86c6980db6cfbb5d5ea"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weekendnotes.com/im/000/06/santa-the-enchanted-garden-qvb-sydney1.jpg"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thebigbus.com.au/product/sea-life-sydney-aquarium/"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wheretraveler.com/sydney/sea-life-sydney-aquarium"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p1.liveauctioneers.com/119/12336/3380930_1_x.jpg?auto=webp&amp;format=pjpg&amp;version=117530007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traveller.com.au/road-trips-in-australia-the-great-aussie-motel-is-set-to-make-a-comeback-h1o87d"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nfsa.gov.au/collection/curated/australian-vintage-cinemas-and-theatres" TargetMode="External"/><Relationship Id="rId4" Type="http://schemas.openxmlformats.org/officeDocument/2006/relationships/hyperlink" Target="https://www.tripadvisor.com.au/LocationPhotoDirectLink-g255347-d1845375-i75788682-Bendigo_s_Allara_Motor_Lodge-Bendigo_Greater_Bendigo_Victoria.html"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scontent.fmel5-1.fna.fbcdn.net/v/t1.0-9/102261489_4167668489940613_8074441355372434695_n.jpg?_nc_cat=106&amp;_nc_sid=8024bb&amp;_nc_ohc=8jO1q52Er3gAX88fEvv&amp;_nc_ht=scontent.fmel5-1.fna&amp;oh=5a70a946c148281631586fe8e30f23bb&amp;oe=5F6EE6AA"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picclick.co.uk/8-x-c1940-50%E2%80%99s-CANBERRA-ACT-REAL-PHOTO-SOUVENIR-142618054520.html#&amp;gid=1&amp;pid=1"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vogueweddingsandevents.com.au/e-hire/hire-vintage-suitcases-set-4/"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bakingamoment.com/irish-scones/" TargetMode="External"/><Relationship Id="rId4" Type="http://schemas.openxmlformats.org/officeDocument/2006/relationships/hyperlink" Target="https://www.freepik.com/free-photo/aerial-view-woman-pouring-hot-tea-drink_3214151.htm#page=1&amp;query=women%20drinking%20tea&amp;position=11"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lickr.com/photos/oakleystudios/243013691"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en.wikipedia.org/wiki/Dog_on_the_Tuckerbox"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krakenlyrics.com/slimdusty/wherethedogsitsonthetuckerbox-93d130c4.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ydney.com/destinations/sydney/sydney-east/cooge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ruisepassenger.com.au/sydney-harbour-virus-scare-could-damage-australian-cruisin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https://www.10best.com/interests/explore/sydney-australia-virtual-photo-tour/</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Helvetica Neue"/>
                <a:ea typeface="Arial Unicode MS"/>
                <a:cs typeface="Arial Unicode MS"/>
                <a:hlinkClick r:id="rId3"/>
              </a:rPr>
              <a:t>https://commons.wikimedia.org/wiki/File:Sydney_(AU),_Harbour_Bridge_--_2019_--_2881.jpg</a:t>
            </a:r>
            <a:endParaRPr lang="en-AU" sz="1800" dirty="0">
              <a:ln>
                <a:noFill/>
              </a:ln>
              <a:solidFill>
                <a:srgbClr val="000000"/>
              </a:solidFill>
              <a:effectLst/>
              <a:latin typeface="Helvetica Neue"/>
              <a:ea typeface="Arial Unicode MS"/>
              <a:cs typeface="Arial Unicode MS"/>
            </a:endParaRPr>
          </a:p>
          <a:p>
            <a:endParaRPr lang="en-US" dirty="0"/>
          </a:p>
          <a:p>
            <a:r>
              <a:rPr lang="en-AU" dirty="0">
                <a:hlinkClick r:id="rId4"/>
              </a:rPr>
              <a:t>https://www.kidsnews.com.au/history/team-of-robots-and-people-working-to-keep-sydney-harbour-bridge-as-good-as-new/news-story/be755b5465ca6942ead17f502e39f055</a:t>
            </a:r>
            <a:endParaRPr lang="en-AU" dirty="0"/>
          </a:p>
          <a:p>
            <a:endParaRPr lang="en-US" dirty="0"/>
          </a:p>
          <a:p>
            <a:r>
              <a:rPr lang="en-US" b="1" dirty="0"/>
              <a:t>THIS REFERENCE NOT USED FOR IMAGES</a:t>
            </a:r>
          </a:p>
          <a:p>
            <a:r>
              <a:rPr lang="en-US" dirty="0">
                <a:highlight>
                  <a:srgbClr val="FFFF00"/>
                </a:highlight>
              </a:rPr>
              <a:t>https://dictionaryofsydney.org/sites/default/files/media/6c103664dfdef80e1a412b92023c285818780359.jpghttps://www.google.com/url?sa=i&amp;url=https%3A%2F%2Fdictionaryofsydney.org%2Fmedia%2F1558&amp;psig=AOvVaw2M-_WQEfkawDNkYiV52UvA&amp;ust=1598602156152000&amp;source=images&amp;cd=vfe&amp;ved=0CAIQjRxqFwoTCID69p_3uusCFQAAAAAdAAAAABAD</a:t>
            </a:r>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1269404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t>
            </a:r>
            <a:r>
              <a:rPr lang="en-AU" b="0" i="0" dirty="0">
                <a:solidFill>
                  <a:srgbClr val="222222"/>
                </a:solidFill>
                <a:effectLst/>
                <a:latin typeface="arial" panose="020B0604020202020204" pitchFamily="34" charset="0"/>
              </a:rPr>
              <a:t>The official opening of the bridge took place on </a:t>
            </a:r>
            <a:r>
              <a:rPr lang="en-AU" b="1" i="0" dirty="0">
                <a:solidFill>
                  <a:srgbClr val="222222"/>
                </a:solidFill>
                <a:effectLst/>
                <a:latin typeface="arial" panose="020B0604020202020204" pitchFamily="34" charset="0"/>
              </a:rPr>
              <a:t>19 March 1932</a:t>
            </a:r>
            <a:r>
              <a:rPr lang="en-AU" b="0" i="0" dirty="0">
                <a:solidFill>
                  <a:srgbClr val="222222"/>
                </a:solidFill>
                <a:effectLst/>
                <a:latin typeface="arial" panose="020B0604020202020204" pitchFamily="34" charset="0"/>
              </a:rPr>
              <a:t>. By that time 52,000 school children had already crossed the bridge in a series of 'school days'. More than 750,000 people gathered around the harbour for the official opening event. The bridge was to be opened by the New South Wales Premier, Jack Lang.</a:t>
            </a:r>
          </a:p>
          <a:p>
            <a:endParaRPr lang="en-AU" dirty="0">
              <a:solidFill>
                <a:srgbClr val="222222"/>
              </a:solidFill>
              <a:latin typeface="arial" panose="020B0604020202020204" pitchFamily="34" charset="0"/>
            </a:endParaRPr>
          </a:p>
          <a:p>
            <a:endParaRPr lang="en-AU" b="0" i="0" dirty="0">
              <a:solidFill>
                <a:srgbClr val="222222"/>
              </a:solidFill>
              <a:effectLst/>
              <a:latin typeface="arial" panose="020B0604020202020204" pitchFamily="34" charset="0"/>
            </a:endParaRPr>
          </a:p>
          <a:p>
            <a:r>
              <a:rPr lang="en-AU" b="0" i="0" dirty="0">
                <a:solidFill>
                  <a:srgbClr val="222222"/>
                </a:solidFill>
                <a:effectLst/>
                <a:latin typeface="arial" panose="020B0604020202020204" pitchFamily="34" charset="0"/>
              </a:rPr>
              <a:t> Before Lang could cut the ribbon and declare the </a:t>
            </a:r>
            <a:r>
              <a:rPr lang="en-AU" b="1" i="0" dirty="0">
                <a:solidFill>
                  <a:srgbClr val="222222"/>
                </a:solidFill>
                <a:effectLst/>
                <a:latin typeface="arial" panose="020B0604020202020204" pitchFamily="34" charset="0"/>
              </a:rPr>
              <a:t>bridge open</a:t>
            </a:r>
            <a:r>
              <a:rPr lang="en-AU" b="0" i="0" dirty="0">
                <a:solidFill>
                  <a:srgbClr val="222222"/>
                </a:solidFill>
                <a:effectLst/>
                <a:latin typeface="arial" panose="020B0604020202020204" pitchFamily="34" charset="0"/>
              </a:rPr>
              <a:t>, Francis De Groot, a member of the ultra-right-wing New Guard group, rode a borrowed horse out of the crowd and slashed the ribbon with his cavalry sword. De Groot was </a:t>
            </a:r>
            <a:r>
              <a:rPr lang="en-AU" b="0" i="0" dirty="0" err="1">
                <a:solidFill>
                  <a:srgbClr val="222222"/>
                </a:solidFill>
                <a:effectLst/>
                <a:latin typeface="arial" panose="020B0604020202020204" pitchFamily="34" charset="0"/>
              </a:rPr>
              <a:t>arrested.</a:t>
            </a:r>
            <a:r>
              <a:rPr lang="en-AU" b="0" i="0" dirty="0" err="1">
                <a:solidFill>
                  <a:srgbClr val="70757A"/>
                </a:solidFill>
                <a:effectLst/>
                <a:latin typeface="arial" panose="020B0604020202020204" pitchFamily="34" charset="0"/>
              </a:rPr>
              <a:t>Ap</a:t>
            </a:r>
            <a:endParaRPr lang="en-AU" b="0" i="0" dirty="0">
              <a:solidFill>
                <a:srgbClr val="222222"/>
              </a:solidFill>
              <a:effectLst/>
              <a:latin typeface="arial" panose="020B0604020202020204" pitchFamily="34" charset="0"/>
            </a:endParaRPr>
          </a:p>
          <a:p>
            <a:endParaRPr lang="en-AU" b="0" i="0" dirty="0">
              <a:solidFill>
                <a:srgbClr val="222222"/>
              </a:solidFill>
              <a:effectLst/>
              <a:latin typeface="arial" panose="020B0604020202020204" pitchFamily="34" charset="0"/>
            </a:endParaRPr>
          </a:p>
          <a:p>
            <a:endParaRPr lang="en-AU" b="0" i="0" dirty="0">
              <a:solidFill>
                <a:srgbClr val="222222"/>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962275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t>
            </a:r>
            <a:r>
              <a:rPr lang="en-AU" b="0" i="0" dirty="0">
                <a:solidFill>
                  <a:srgbClr val="222222"/>
                </a:solidFill>
                <a:effectLst/>
                <a:latin typeface="arial" panose="020B0604020202020204" pitchFamily="34" charset="0"/>
              </a:rPr>
              <a:t>The official opening of the bridge took place on </a:t>
            </a:r>
            <a:r>
              <a:rPr lang="en-AU" b="1" i="0" dirty="0">
                <a:solidFill>
                  <a:srgbClr val="222222"/>
                </a:solidFill>
                <a:effectLst/>
                <a:latin typeface="arial" panose="020B0604020202020204" pitchFamily="34" charset="0"/>
              </a:rPr>
              <a:t>19 March 1932</a:t>
            </a:r>
            <a:r>
              <a:rPr lang="en-AU" b="0" i="0" dirty="0">
                <a:solidFill>
                  <a:srgbClr val="222222"/>
                </a:solidFill>
                <a:effectLst/>
                <a:latin typeface="arial" panose="020B0604020202020204" pitchFamily="34" charset="0"/>
              </a:rPr>
              <a:t>. By that time 52,000 school children had already crossed the bridge in a series of 'school days'. More than 750,000 people gathered around the harbour for the official opening event. The bridge was to be opened by the New South Wales Premier, Jack Lang.</a:t>
            </a:r>
          </a:p>
          <a:p>
            <a:endParaRPr lang="en-AU" dirty="0">
              <a:solidFill>
                <a:srgbClr val="222222"/>
              </a:solidFill>
              <a:latin typeface="arial" panose="020B0604020202020204" pitchFamily="34" charset="0"/>
            </a:endParaRPr>
          </a:p>
          <a:p>
            <a:endParaRPr lang="en-AU" b="0" i="0" dirty="0">
              <a:solidFill>
                <a:srgbClr val="222222"/>
              </a:solidFill>
              <a:effectLst/>
              <a:latin typeface="arial" panose="020B0604020202020204" pitchFamily="34" charset="0"/>
            </a:endParaRPr>
          </a:p>
          <a:p>
            <a:r>
              <a:rPr lang="en-AU" b="0" i="0" dirty="0">
                <a:solidFill>
                  <a:srgbClr val="222222"/>
                </a:solidFill>
                <a:effectLst/>
                <a:latin typeface="arial" panose="020B0604020202020204" pitchFamily="34" charset="0"/>
              </a:rPr>
              <a:t> Before Lang could cut the ribbon and declare the </a:t>
            </a:r>
            <a:r>
              <a:rPr lang="en-AU" b="1" i="0" dirty="0">
                <a:solidFill>
                  <a:srgbClr val="222222"/>
                </a:solidFill>
                <a:effectLst/>
                <a:latin typeface="arial" panose="020B0604020202020204" pitchFamily="34" charset="0"/>
              </a:rPr>
              <a:t>bridge open</a:t>
            </a:r>
            <a:r>
              <a:rPr lang="en-AU" b="0" i="0" dirty="0">
                <a:solidFill>
                  <a:srgbClr val="222222"/>
                </a:solidFill>
                <a:effectLst/>
                <a:latin typeface="arial" panose="020B0604020202020204" pitchFamily="34" charset="0"/>
              </a:rPr>
              <a:t>, Francis De Groot, a member of the ultra-right-wing New Guard group, rode a borrowed horse out of the crowd and slashed the ribbon with his cavalry sword. De Groot was </a:t>
            </a:r>
            <a:r>
              <a:rPr lang="en-AU" b="0" i="0" dirty="0" err="1">
                <a:solidFill>
                  <a:srgbClr val="222222"/>
                </a:solidFill>
                <a:effectLst/>
                <a:latin typeface="arial" panose="020B0604020202020204" pitchFamily="34" charset="0"/>
              </a:rPr>
              <a:t>arrested.</a:t>
            </a:r>
            <a:r>
              <a:rPr lang="en-AU" b="0" i="0" dirty="0" err="1">
                <a:solidFill>
                  <a:srgbClr val="70757A"/>
                </a:solidFill>
                <a:effectLst/>
                <a:latin typeface="arial" panose="020B0604020202020204" pitchFamily="34" charset="0"/>
              </a:rPr>
              <a:t>Ap</a:t>
            </a:r>
            <a:endParaRPr lang="en-AU" b="0" i="0" dirty="0">
              <a:solidFill>
                <a:srgbClr val="222222"/>
              </a:solidFill>
              <a:effectLst/>
              <a:latin typeface="arial" panose="020B0604020202020204" pitchFamily="34" charset="0"/>
            </a:endParaRPr>
          </a:p>
          <a:p>
            <a:endParaRPr lang="en-AU" b="0" i="0" dirty="0">
              <a:solidFill>
                <a:srgbClr val="222222"/>
              </a:solidFill>
              <a:effectLst/>
              <a:latin typeface="arial" panose="020B0604020202020204" pitchFamily="34" charset="0"/>
            </a:endParaRPr>
          </a:p>
          <a:p>
            <a:r>
              <a:rPr lang="en-US" sz="1800" u="sng" dirty="0">
                <a:solidFill>
                  <a:srgbClr val="0563C1"/>
                </a:solidFill>
                <a:effectLst/>
                <a:latin typeface="Times New Roman" panose="02020603050405020304" pitchFamily="18" charset="0"/>
                <a:ea typeface="Arial Unicode MS"/>
                <a:hlinkClick r:id="rId3"/>
              </a:rPr>
              <a:t>https://en.wikipedia.org/wiki/Francis_de_Groot</a:t>
            </a:r>
            <a:endParaRPr lang="en-US" sz="1800" u="sng" dirty="0">
              <a:solidFill>
                <a:srgbClr val="0563C1"/>
              </a:solidFill>
              <a:effectLst/>
              <a:latin typeface="Times New Roman" panose="02020603050405020304" pitchFamily="18" charset="0"/>
              <a:ea typeface="Arial Unicode MS"/>
            </a:endParaRPr>
          </a:p>
          <a:p>
            <a:endParaRPr lang="en-AU" b="0" i="0" dirty="0">
              <a:solidFill>
                <a:srgbClr val="222222"/>
              </a:solidFill>
              <a:effectLst/>
              <a:latin typeface="arial" panose="020B0604020202020204" pitchFamily="34" charset="0"/>
            </a:endParaRPr>
          </a:p>
          <a:p>
            <a:r>
              <a:rPr lang="en-AU" dirty="0">
                <a:hlinkClick r:id="rId4"/>
              </a:rPr>
              <a:t>https://www.nma.gov.au/learn/kspace/sydney-harbour-bridge-1930/kids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28989737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https://www.bridgeclimb.com/</a:t>
            </a:r>
            <a:endParaRPr lang="en-AU" dirty="0"/>
          </a:p>
          <a:p>
            <a:endParaRPr lang="en-US" dirty="0"/>
          </a:p>
          <a:p>
            <a:r>
              <a:rPr lang="en-AU" dirty="0">
                <a:hlinkClick r:id="rId4"/>
              </a:rPr>
              <a:t>https://www.theguardian.com/australia-news/2019/dec/30/sydney-new-years-eve-fireworks-debate-rages-as-nsw-deputy-premier-calls-for-event-to-be-cancelled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73282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http://www.thecud.com/live/sites/default/files/tonysmithoct3.jpg</a:t>
            </a:r>
          </a:p>
          <a:p>
            <a:endParaRPr lang="en-US" dirty="0"/>
          </a:p>
          <a:p>
            <a:r>
              <a:rPr lang="en-AU" b="1" i="0" dirty="0">
                <a:solidFill>
                  <a:srgbClr val="000000"/>
                </a:solidFill>
                <a:effectLst/>
                <a:latin typeface="Arial" panose="020B0604020202020204" pitchFamily="34" charset="0"/>
              </a:rPr>
              <a:t>The ‘Floating Concert Hall’: Music on the Manly Ferry</a:t>
            </a:r>
            <a:br>
              <a:rPr lang="en-AU" b="1" i="0" dirty="0">
                <a:solidFill>
                  <a:srgbClr val="000000"/>
                </a:solidFill>
                <a:effectLst/>
                <a:latin typeface="Arial" panose="020B0604020202020204" pitchFamily="34" charset="0"/>
              </a:rPr>
            </a:br>
            <a:br>
              <a:rPr lang="en-AU" b="1" i="0" dirty="0">
                <a:solidFill>
                  <a:srgbClr val="000000"/>
                </a:solidFill>
                <a:effectLst/>
                <a:latin typeface="Arial" panose="020B0604020202020204" pitchFamily="34" charset="0"/>
              </a:rPr>
            </a:br>
            <a:r>
              <a:rPr lang="en-AU" b="1" i="1" dirty="0">
                <a:solidFill>
                  <a:srgbClr val="000000"/>
                </a:solidFill>
                <a:effectLst/>
                <a:latin typeface="Arial" panose="020B0604020202020204" pitchFamily="34" charset="0"/>
              </a:rPr>
              <a:t>Tony Smith</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2643867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https://i.dailymail.co.uk/i/pix/2016/09/15/07/386131C000000578-3790407-image-a-52_1473921080707.jpg</a:t>
            </a:r>
            <a:endParaRPr lang="en-AU" sz="1800" dirty="0">
              <a:ln>
                <a:noFill/>
              </a:ln>
              <a:solidFill>
                <a:srgbClr val="000000"/>
              </a:solidFill>
              <a:effectLst/>
              <a:latin typeface="Helvetica Neue"/>
              <a:ea typeface="Arial Unicode MS"/>
              <a:cs typeface="Arial Unicode MS"/>
            </a:endParaRPr>
          </a:p>
          <a:p>
            <a:endParaRPr lang="en-US" dirty="0"/>
          </a:p>
          <a:p>
            <a:r>
              <a:rPr lang="en-US" dirty="0"/>
              <a:t>https://cdn.newsapi.com.au/image/v1/b260343d93f897d30a3ed2fef9bcf724?width=1024</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3402772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AU" dirty="0">
                <a:hlinkClick r:id="rId3"/>
              </a:rPr>
              <a:t>https://www.qbe.com/au/about/sponsorship-community/sponsorship/taronga-zoo</a:t>
            </a:r>
            <a:endParaRPr lang="en-AU" dirty="0">
              <a:hlinkClick r:id="rId4"/>
            </a:endParaRPr>
          </a:p>
          <a:p>
            <a:pPr marL="0" indent="0">
              <a:buFont typeface="+mj-lt"/>
              <a:buNone/>
            </a:pPr>
            <a:endParaRPr lang="en-AU" dirty="0">
              <a:hlinkClick r:id="rId4"/>
            </a:endParaRPr>
          </a:p>
          <a:p>
            <a:pPr marL="0" indent="0">
              <a:buFont typeface="+mj-lt"/>
              <a:buNone/>
            </a:pPr>
            <a:r>
              <a:rPr lang="en-AU" dirty="0">
                <a:hlinkClick r:id="rId4"/>
              </a:rPr>
              <a:t>https://wanderlustyle.com/taronga-zoo/</a:t>
            </a:r>
            <a:endParaRPr lang="en-AU" dirty="0"/>
          </a:p>
          <a:p>
            <a:pPr marL="228600" indent="-228600">
              <a:buFont typeface="+mj-lt"/>
              <a:buAutoNum type="arabicPeriod"/>
            </a:pPr>
            <a:endParaRPr lang="en-US" dirty="0"/>
          </a:p>
          <a:p>
            <a:r>
              <a:rPr lang="en-AU" dirty="0">
                <a:hlinkClick r:id="rId4"/>
              </a:rPr>
              <a:t>https://wanderlustyle.com/taronga-zoo/</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303958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https://www.sydneyoperahouse.com/content/dam/soh/our-story/house_history/Construction%20%20looking%20north_SLNSW3_1600x53.jpg.image.1800.600.high.jpg</a:t>
            </a:r>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9721013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https://en.wikipedia.org/wiki/Sydney_Opera</a:t>
            </a:r>
            <a:r>
              <a:rPr lang="en-AU">
                <a:hlinkClick r:id="rId3"/>
              </a:rPr>
              <a:t>_House</a:t>
            </a:r>
            <a:endParaRPr lang="en-AU"/>
          </a:p>
          <a:p>
            <a:endParaRPr lang="en-AU" dirty="0"/>
          </a:p>
          <a:p>
            <a:r>
              <a:rPr lang="en-AU" dirty="0">
                <a:hlinkClick r:id="rId3"/>
              </a:rPr>
              <a:t>https://en.wikipedia.org/wiki/Sydney_Opera_House</a:t>
            </a:r>
            <a:endParaRPr lang="en-US" dirty="0"/>
          </a:p>
          <a:p>
            <a:r>
              <a:rPr lang="en-US" dirty="0"/>
              <a:t>Answer  :  Construction started on  </a:t>
            </a:r>
            <a:r>
              <a:rPr lang="en-US" b="0" i="0" dirty="0">
                <a:solidFill>
                  <a:srgbClr val="222222"/>
                </a:solidFill>
                <a:effectLst/>
                <a:latin typeface="arial" panose="020B0604020202020204" pitchFamily="34" charset="0"/>
              </a:rPr>
              <a:t>2 March 1959.   Opera House was opened on 23 October 1973</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2667461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Video Clip of the Queen opening the Sydney Opera House:  </a:t>
            </a:r>
            <a:r>
              <a:rPr lang="en-US" dirty="0"/>
              <a:t>https://www.google.com/url?sa=i&amp;url=https%3A%2F%2Fwww.youtube.com%2Fwatch%3Fv%3D0tecBKSQIJ4&amp;psig=AOvVaw3D4bT7IYcmnt_f9_2yEfhD&amp;ust=1598610162747000&amp;source=images&amp;cd=vfe&amp;ved=0CAIQjRxqFwoTCMDpiKqVu-sCFQAAAAAdAAAAABAD</a:t>
            </a:r>
          </a:p>
          <a:p>
            <a:endParaRPr lang="en-US" dirty="0"/>
          </a:p>
          <a:p>
            <a:endParaRPr lang="en-US" dirty="0"/>
          </a:p>
          <a:p>
            <a:r>
              <a:rPr lang="en-US" dirty="0"/>
              <a:t>https://www.google.com/</a:t>
            </a:r>
            <a:r>
              <a:rPr lang="en-US" dirty="0" err="1"/>
              <a:t>imgres?imgurl</a:t>
            </a:r>
            <a:r>
              <a:rPr lang="en-US" dirty="0"/>
              <a:t>=https%3A%2F%2Fi.ytimg.com%2Fvi%2F0tecBKSQIJ4%2Fsddefault.jpg&amp;imgrefurl=https%3A%2F%2Fwww.youtube.com%2Fwatch%3Fv%3D0tecBKSQIJ4&amp;tbnid=FROhEYJi27_s3M&amp;vet=12ahUKEwiG1KyIlbvrAhUDXXwKHWOVCcAQMygPegUIARDQAQ..i&amp;docid=</a:t>
            </a:r>
            <a:r>
              <a:rPr lang="en-US" dirty="0" err="1"/>
              <a:t>fNRqZtaOkQZQOM&amp;w</a:t>
            </a:r>
            <a:r>
              <a:rPr lang="en-US" dirty="0"/>
              <a:t>=640&amp;h=480&amp;q=opening%20of%20the%20sydney%20opera%20house&amp;ved=2ahUKEwiG1KyIlbvrAhUDXXwKHWOVCcAQMygPegUIARDQAQ</a:t>
            </a:r>
          </a:p>
          <a:p>
            <a:endParaRPr lang="en-US" dirty="0"/>
          </a:p>
          <a:p>
            <a:r>
              <a:rPr lang="en-AU" dirty="0">
                <a:hlinkClick r:id="rId3"/>
              </a:rPr>
              <a:t>https://www.news.com.au/lifestyle/real-life/news-life/today-in-history-september-28-first-performance-at-the-sydney-opera-house/news-story/d5f0d829ebe2dfc0b891236f0c8e994c</a:t>
            </a:r>
            <a:endParaRPr lang="en-AU" dirty="0"/>
          </a:p>
          <a:p>
            <a:endParaRPr lang="en-US" dirty="0"/>
          </a:p>
          <a:p>
            <a:endParaRPr lang="en-US" dirty="0"/>
          </a:p>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4"/>
              </a:rPr>
              <a:t>https://www.nfsa.gov.au/sites/default/files/styles/img480x270/public/collection/hero_image09-2017/sydney_opera_house_collection_cover.jpg?itok=x-cMhc-J&amp;timestamp=1504241248</a:t>
            </a:r>
            <a:endParaRPr lang="en-AU" sz="1800" dirty="0">
              <a:ln>
                <a:noFill/>
              </a:ln>
              <a:solidFill>
                <a:srgbClr val="000000"/>
              </a:solidFill>
              <a:effectLst/>
              <a:latin typeface="Helvetica Neue"/>
              <a:ea typeface="Arial Unicode MS"/>
              <a:cs typeface="Arial Unicode MS"/>
            </a:endParaRPr>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65913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https://assets.shannons.com.au/images/UGU4DK7CEA50C0V/TDP17824IB2F2EG2/2048x2048x3/sp0hs75sglhdga92.jpg</a:t>
            </a:r>
          </a:p>
          <a:p>
            <a:endParaRPr lang="en-US" dirty="0"/>
          </a:p>
          <a:p>
            <a:r>
              <a:rPr lang="en-US" dirty="0"/>
              <a:t>Author’s own photo</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https://www.ngv.vic.gov.au/exhibition/the-house-of-dior/</a:t>
            </a:r>
            <a:endParaRPr lang="en-AU" dirty="0"/>
          </a:p>
          <a:p>
            <a:endParaRPr lang="en-US" dirty="0"/>
          </a:p>
          <a:p>
            <a:r>
              <a:rPr lang="en-US" sz="1800" u="sng" dirty="0">
                <a:solidFill>
                  <a:srgbClr val="0563C1"/>
                </a:solidFill>
                <a:effectLst/>
                <a:latin typeface="Calibri" panose="020F0502020204030204" pitchFamily="34" charset="0"/>
                <a:ea typeface="Arial Unicode MS"/>
                <a:hlinkClick r:id="rId4"/>
              </a:rPr>
              <a:t>https://encrypted-tbn3.gstatic.com/images?q=tbn:ANd9GcR7LYUHfmNzVLToSTqjDZT2AP3uXEtNzKsEidB2TpY24lchqkIE</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2965838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563C1"/>
                </a:solidFill>
                <a:effectLst/>
                <a:latin typeface="Times New Roman" panose="02020603050405020304" pitchFamily="18" charset="0"/>
                <a:ea typeface="Arial Unicode MS"/>
                <a:hlinkClick r:id="rId3"/>
              </a:rPr>
              <a:t>https://www.propertyhq.com.au/news-blog-and-research/makeover-sydneys-queen-victoria-building/</a:t>
            </a:r>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1957245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https://www.vogue.com.au/culture/lifestyle/the-qvb-swarovski-christmas-tree-by-numbers/news-story/47576a1d52d6c86c6980db6cfbb5d5ea</a:t>
            </a:r>
            <a:endParaRPr lang="en-AU" dirty="0"/>
          </a:p>
          <a:p>
            <a:endParaRPr lang="en-US" dirty="0"/>
          </a:p>
          <a:p>
            <a:r>
              <a:rPr lang="en-US" sz="1800" u="sng" dirty="0">
                <a:solidFill>
                  <a:srgbClr val="0563C1"/>
                </a:solidFill>
                <a:effectLst/>
                <a:latin typeface="Times New Roman" panose="02020603050405020304" pitchFamily="18" charset="0"/>
                <a:ea typeface="Arial Unicode MS"/>
                <a:hlinkClick r:id="rId4"/>
              </a:rPr>
              <a:t>https://www.weekendnotes.com/im/000/06/santa-the-enchanted-garden-qvb-sydney1.jpg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466514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https://thebigbus.com.au/product/sea-life-sydney-aquarium/</a:t>
            </a:r>
            <a:endParaRPr lang="en-AU" dirty="0"/>
          </a:p>
          <a:p>
            <a:endParaRPr lang="en-US" dirty="0"/>
          </a:p>
          <a:p>
            <a:r>
              <a:rPr lang="en-AU" dirty="0">
                <a:hlinkClick r:id="rId4"/>
              </a:rPr>
              <a:t>https://www.wheretraveler.com/sydney/sea-life-sydney-aquarium</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1160778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oogle.com/url?sa=i&amp;url=https%3A%2F%2Fwww.sydney.com%2Fdestinations%2Fsydney%2Fsydney-city%2Fdarling-harbour%2Fattractions%2Fchinese-garden-friendship&amp;psig=AOvVaw1tdhKMNTRMJMThsy-PRcUi&amp;ust=1598750863343000&amp;source=images&amp;cd=vfe&amp;ved=0CAIQjRxqFwoTCODG3qChv-sCFQAAAAAdAAAAABAD</a:t>
            </a:r>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2695632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https://p1.liveauctioneers.com/119/12336/3380930_1_x.jpg?auto=webp&amp;format=pjpg&amp;version=1175300070</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116593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https://www.traveller.com.au/road-trips-in-australia-the-great-aussie-motel-is-set-to-make-a-comeback-h1o87d</a:t>
            </a:r>
            <a:endParaRPr lang="en-AU" dirty="0"/>
          </a:p>
          <a:p>
            <a:endParaRPr lang="en-US" dirty="0"/>
          </a:p>
          <a:p>
            <a:r>
              <a:rPr lang="en-AU" dirty="0">
                <a:hlinkClick r:id="rId4"/>
              </a:rPr>
              <a:t>https://www.tripadvisor.com.au/LocationPhotoDirectLink-g255347-d1845375-i75788682-Bendigo_s_Allara_Motor_Lodge-Bendigo_Greater_Bendigo_Victoria.html</a:t>
            </a:r>
            <a:endParaRPr lang="en-AU" dirty="0"/>
          </a:p>
          <a:p>
            <a:endParaRPr lang="en-US" dirty="0"/>
          </a:p>
          <a:p>
            <a:r>
              <a:rPr lang="en-AU" dirty="0">
                <a:hlinkClick r:id="rId5"/>
              </a:rPr>
              <a:t>https://www.nfsa.gov.au/collection/curated/australian-vintage-cinemas-and-theatres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3040997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https://scontent.fmel5-1.fna.fbcdn.net/v/t1.0-9/102261489_4167668489940613_8074441355372434695_n.jpg?_nc_cat=106&amp;_nc_sid=8024bb&amp;_nc_ohc=8jO1q52Er3gAX88fEvv&amp;_nc_ht=scontent.fmel5-1.fna&amp;oh=5a70a946c148281631586fe8e30f23bb&amp;oe=5F6EE6AA</a:t>
            </a:r>
            <a:endParaRPr lang="en-AU" dirty="0"/>
          </a:p>
          <a:p>
            <a:endParaRPr lang="en-US" dirty="0"/>
          </a:p>
          <a:p>
            <a:r>
              <a:rPr lang="en-AU" dirty="0">
                <a:hlinkClick r:id="rId4"/>
              </a:rPr>
              <a:t>https://picclick.co.uk/8-x-c1940-50%E2%80%99s-CANBERRA-ACT-REAL-PHOTO-SOUVENIR-142618054520.html#&amp;gid=1&amp;pid=1</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30</a:t>
            </a:fld>
            <a:endParaRPr lang="en-US"/>
          </a:p>
        </p:txBody>
      </p:sp>
    </p:spTree>
    <p:extLst>
      <p:ext uri="{BB962C8B-B14F-4D97-AF65-F5344CB8AC3E}">
        <p14:creationId xmlns:p14="http://schemas.microsoft.com/office/powerpoint/2010/main" val="1815650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https://vogueweddingsandevents.com.au/e-hire/hire-vintage-suitcases-set-4/</a:t>
            </a:r>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rgbClr val="0563C1"/>
                </a:solidFill>
                <a:effectLst/>
                <a:latin typeface="Times New Roman" panose="02020603050405020304" pitchFamily="18" charset="0"/>
                <a:ea typeface="Arial Unicode MS"/>
                <a:hlinkClick r:id="rId4"/>
              </a:rPr>
              <a:t>https://www.freepik.com/free-photo/aerial-view-woman-pouring-hot-tea-drink_3214151.htm#page=1&amp;query=women%20drinking%20tea&amp;position=11</a:t>
            </a:r>
            <a:endParaRPr lang="en-AU" sz="1800" dirty="0">
              <a:effectLst/>
              <a:latin typeface="Times New Roman" panose="02020603050405020304" pitchFamily="18" charset="0"/>
              <a:ea typeface="Arial Unicode MS"/>
            </a:endParaRPr>
          </a:p>
          <a:p>
            <a:endParaRPr lang="en-US" dirty="0"/>
          </a:p>
          <a:p>
            <a:r>
              <a:rPr lang="en-AU" dirty="0">
                <a:hlinkClick r:id="rId5"/>
              </a:rPr>
              <a:t>https://bakingamoment.com/irish-scones/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31</a:t>
            </a:fld>
            <a:endParaRPr lang="en-US"/>
          </a:p>
        </p:txBody>
      </p:sp>
    </p:spTree>
    <p:extLst>
      <p:ext uri="{BB962C8B-B14F-4D97-AF65-F5344CB8AC3E}">
        <p14:creationId xmlns:p14="http://schemas.microsoft.com/office/powerpoint/2010/main" val="1770464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563C1"/>
                </a:solidFill>
                <a:effectLst/>
                <a:latin typeface="Times New Roman" panose="02020603050405020304" pitchFamily="18" charset="0"/>
                <a:ea typeface="Arial Unicode MS"/>
                <a:hlinkClick r:id="rId3"/>
              </a:rPr>
              <a:t>https://www.flickr.com/photos/oakleystudios/243013691</a:t>
            </a:r>
            <a:endParaRPr lang="en-US" sz="1800" u="sng" dirty="0">
              <a:solidFill>
                <a:srgbClr val="0563C1"/>
              </a:solidFill>
              <a:effectLst/>
              <a:latin typeface="Times New Roman" panose="02020603050405020304" pitchFamily="18" charset="0"/>
              <a:ea typeface="Arial Unicode MS"/>
            </a:endParaRPr>
          </a:p>
          <a:p>
            <a:endParaRPr lang="en-US" dirty="0"/>
          </a:p>
          <a:p>
            <a:r>
              <a:rPr lang="en-AU" dirty="0">
                <a:hlinkClick r:id="rId4"/>
              </a:rPr>
              <a:t>https://en.wikipedia.org/wiki/Dog_on_the_Tuckerbox</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63980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https://www.thedogonthetuckerbox.com/yahoo_site_admin/assets/images/384.204101737.jpg</a:t>
            </a:r>
          </a:p>
          <a:p>
            <a:endParaRPr lang="en-US" dirty="0"/>
          </a:p>
          <a:p>
            <a:r>
              <a:rPr lang="en-US" dirty="0">
                <a:hlinkClick r:id="rId3"/>
              </a:rPr>
              <a:t>https://www.krakenlyrics.com/slimdusty/wherethedogsitsonthetuckerbox-93d130c4.html</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44181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https://www.google.com/</a:t>
            </a:r>
            <a:r>
              <a:rPr lang="en-US" dirty="0" err="1"/>
              <a:t>imgres?imgurl</a:t>
            </a:r>
            <a:r>
              <a:rPr lang="en-US" dirty="0"/>
              <a:t>=https%3A%2F%2Fwww.kayak.com.au%2Frimg%2Fdimg%2F44%2F45%2F2e9c11d2-ap-SYD-1705ddf1bca.jpg%3Fcrop%3Dtrue%26width%3D256%26height%3D144&amp;imgrefurl=https%3A%2F%2Fwww.kayak.com.au%2Fflight-routes%2FAustralia-AU0%2FSydney-Kingsford-Smith-SYD&amp;tbnid=88-sx0LgYnF-mM&amp;vet=12ahUKEwiq76iE6brrAhW55nMBHW3kBnsQMygJegUIARC2AQ..i&amp;docid=0Gu_-OJOp5orRM&amp;w=256&amp;h=144&amp;q=cheap%20flights%20to%20sydney&amp;ved=2ahUKEwiq76iE6brrAhW55nMBHW3kBnsQMygJegUIARC2AQ</a:t>
            </a:r>
          </a:p>
          <a:p>
            <a:endParaRPr lang="en-US" dirty="0"/>
          </a:p>
          <a:p>
            <a:r>
              <a:rPr lang="en-US" dirty="0"/>
              <a:t>https://media-cdn.tripadvisor.com/media/photo-s/0d/50/b3/30/20161016-104437-largejpg.jpg</a:t>
            </a:r>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253115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https://collections.museumsvictoria.com.au/content/media/42/686042-small.jpg</a:t>
            </a:r>
          </a:p>
          <a:p>
            <a:endParaRPr lang="en-US" dirty="0"/>
          </a:p>
          <a:p>
            <a:r>
              <a:rPr lang="en-US" dirty="0"/>
              <a:t>http://1.bp.blogspot.com/-7Epnz__3f4E/T1e03ETL0AI/AAAAAAAAIPA/XO5dvmLyJsE/s1600/miss%2Bpacific%2Bfinalists%2B%252752%2Bbondi.jpg</a:t>
            </a: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240583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https://mel365.com/wp-content/uploads/2017/02/8-areas-to-stay-in-Sydney.jpg</a:t>
            </a:r>
          </a:p>
          <a:p>
            <a:endParaRPr lang="en-US" dirty="0"/>
          </a:p>
          <a:p>
            <a:r>
              <a:rPr lang="en-AU" dirty="0">
                <a:hlinkClick r:id="rId3"/>
              </a:rPr>
              <a:t>https://www.sydney.com/destinations/sydney/sydney-east/coogee</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699564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https://encrypted-tbn0.gstatic.com/images?q=tbn%3AANd9GcQyu3c7rOEPDP5QVupnC78otG0K6s4Z_vMdmA&amp;usqp=CAU</a:t>
            </a:r>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008754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http://vintagephotos.com.au/images/aerial_view_of_sydney_harbour_1.jpg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Helvetica Neue"/>
                <a:ea typeface="Arial Unicode MS"/>
                <a:cs typeface="Arial Unicode MS"/>
                <a:hlinkClick r:id="rId3"/>
              </a:rPr>
              <a:t>https://cruisepassenger.com.au/sydney-harbour-virus-scare-could-damage-australian-cruising/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109906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endParaRPr lang="en-US" dirty="0"/>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8D8D25-1442-3346-A122-A26106454070}" type="datetime1">
              <a:rPr lang="en-AU" smtClean="0"/>
              <a:t>17/10/2020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98812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6C8192-DD05-FE4E-8629-462D8EEA6BDD}" type="datetime1">
              <a:rPr lang="en-AU" smtClean="0"/>
              <a:t>17/10/2020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84347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C9125E-001F-CF41-BCE3-3C7A212F728A}" type="datetime1">
              <a:rPr lang="en-AU" smtClean="0"/>
              <a:t>17/10/2020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433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CA08CB-455E-384C-B51E-2EC7C0D3B392}" type="datetime1">
              <a:rPr lang="en-AU" smtClean="0"/>
              <a:t>17/10/2020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1732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endParaRPr lang="en-US" dirty="0"/>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E97AA1-8664-3E47-BED1-6D4A8C4647DF}" type="datetime1">
              <a:rPr lang="en-AU" smtClean="0"/>
              <a:t>17/10/2020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49026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DB3591-51DA-6A40-9A55-65042BA75C16}" type="datetime1">
              <a:rPr lang="en-AU" smtClean="0"/>
              <a:t>17/10/2020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58569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DF77C6-5483-074B-A503-4B0E1FC960C2}" type="datetime1">
              <a:rPr lang="en-AU" smtClean="0"/>
              <a:t>17/10/2020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00218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AF3EAA-FF7F-EC4C-887E-28F5CC1C7BBB}" type="datetime1">
              <a:rPr lang="en-AU" smtClean="0"/>
              <a:t>17/10/2020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7729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F61496-92E5-3C43-BF36-A4ADE703320F}" type="datetime1">
              <a:rPr lang="en-AU" smtClean="0"/>
              <a:t>17/10/2020</a:t>
            </a:fld>
            <a:endParaRPr lang="en-US"/>
          </a:p>
        </p:txBody>
      </p:sp>
      <p:sp>
        <p:nvSpPr>
          <p:cNvPr id="3" name="Footer Placeholder 2"/>
          <p:cNvSpPr>
            <a:spLocks noGrp="1"/>
          </p:cNvSpPr>
          <p:nvPr>
            <p:ph type="ftr" sz="quarter" idx="11"/>
          </p:nvPr>
        </p:nvSpPr>
        <p:spPr/>
        <p:txBody>
          <a:bodyPr/>
          <a:lstStyle/>
          <a:p>
            <a:r>
              <a:rPr lang="en-US"/>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5033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8292497B-8A3B-EC4F-96F9-9B78CABAB0DC}" type="datetime1">
              <a:rPr lang="en-AU" smtClean="0"/>
              <a:t>17/10/2020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002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a:t>Click icon to add picture</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9A737A05-FAE3-DB48-8B9F-9D894F898409}" type="datetime1">
              <a:rPr lang="en-AU" smtClean="0"/>
              <a:t>17/10/2020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9687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3BC0F060-B1DD-0849-94EF-6BC73E00398F}" type="datetime1">
              <a:rPr lang="en-AU" smtClean="0"/>
              <a:t>17/10/2020</a:t>
            </a:fld>
            <a:endParaRPr lang="en-US"/>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2353551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com.au"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53.jpg"/><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762000" y="504266"/>
            <a:ext cx="6546235" cy="2067817"/>
          </a:xfrm>
        </p:spPr>
        <p:txBody>
          <a:bodyPr/>
          <a:lstStyle/>
          <a:p>
            <a:r>
              <a:rPr lang="en-US" dirty="0"/>
              <a:t>        </a:t>
            </a:r>
            <a:r>
              <a:rPr lang="en-US" b="1" dirty="0">
                <a:solidFill>
                  <a:srgbClr val="7030A0"/>
                </a:solidFill>
              </a:rPr>
              <a:t>A HOLIDAY IN SYDNEY</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521801" y="2572083"/>
            <a:ext cx="6546235" cy="3204574"/>
          </a:xfrm>
        </p:spPr>
        <p:txBody>
          <a:bodyPr>
            <a:normAutofit/>
          </a:bodyPr>
          <a:lstStyle/>
          <a:p>
            <a:r>
              <a:rPr lang="en-AU" dirty="0"/>
              <a:t>Hello,   My name is Val and I invite you to join me on two trips to Sydney.  </a:t>
            </a:r>
          </a:p>
          <a:p>
            <a:endParaRPr lang="en-AU" dirty="0"/>
          </a:p>
          <a:p>
            <a:r>
              <a:rPr lang="en-AU" dirty="0"/>
              <a:t>One was taken by my Grandmother in 1950 and the other was taken by me just last year.</a:t>
            </a:r>
          </a:p>
          <a:p>
            <a:endParaRPr lang="en-AU" dirty="0"/>
          </a:p>
          <a:p>
            <a:r>
              <a:rPr lang="en-AU" dirty="0"/>
              <a:t>Let’s compare the differences….  And discuss your experiences of visiting Sydney.  </a:t>
            </a:r>
          </a:p>
          <a:p>
            <a:pPr marL="0" indent="0">
              <a:buNone/>
            </a:pPr>
            <a:endParaRPr lang="en-US" dirty="0"/>
          </a:p>
        </p:txBody>
      </p:sp>
      <p:pic>
        <p:nvPicPr>
          <p:cNvPr id="4" name="Picture 3">
            <a:extLst>
              <a:ext uri="{FF2B5EF4-FFF2-40B4-BE49-F238E27FC236}">
                <a16:creationId xmlns:a16="http://schemas.microsoft.com/office/drawing/2014/main" id="{25E46429-30D1-4052-936B-AB1591943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3906" y="6248357"/>
            <a:ext cx="1877723" cy="18777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4B3859-9ED4-42BD-A315-3A3B07484E5E}"/>
              </a:ext>
            </a:extLst>
          </p:cNvPr>
          <p:cNvSpPr txBox="1"/>
          <p:nvPr/>
        </p:nvSpPr>
        <p:spPr>
          <a:xfrm>
            <a:off x="5818810" y="8242166"/>
            <a:ext cx="1771028" cy="830997"/>
          </a:xfrm>
          <a:prstGeom prst="rect">
            <a:avLst/>
          </a:prstGeom>
          <a:noFill/>
        </p:spPr>
        <p:txBody>
          <a:bodyPr wrap="square" rtlCol="0">
            <a:spAutoFit/>
          </a:bodyPr>
          <a:lstStyle/>
          <a:p>
            <a:r>
              <a:rPr lang="en-US" sz="4800" b="1" dirty="0" err="1">
                <a:solidFill>
                  <a:srgbClr val="7030A0"/>
                </a:solidFill>
                <a:latin typeface="Brush Script MT" panose="03060802040406070304" pitchFamily="66" charset="0"/>
              </a:rPr>
              <a:t>Val</a:t>
            </a:r>
            <a:r>
              <a:rPr lang="en-US" sz="2400" dirty="0" err="1">
                <a:solidFill>
                  <a:srgbClr val="7030A0"/>
                </a:solidFill>
                <a:latin typeface="Bradley Hand ITC" panose="03070402050302030203" pitchFamily="66" charset="0"/>
              </a:rPr>
              <a:t>l</a:t>
            </a:r>
            <a:endParaRPr lang="en-US" sz="2400" dirty="0">
              <a:solidFill>
                <a:srgbClr val="7030A0"/>
              </a:solidFill>
              <a:latin typeface="Bradley Hand ITC" panose="03070402050302030203" pitchFamily="66" charset="0"/>
            </a:endParaRPr>
          </a:p>
        </p:txBody>
      </p:sp>
      <p:pic>
        <p:nvPicPr>
          <p:cNvPr id="1028" name="Picture 4" descr="Sydney, Australia is just one click away with this virtual tour">
            <a:extLst>
              <a:ext uri="{FF2B5EF4-FFF2-40B4-BE49-F238E27FC236}">
                <a16:creationId xmlns:a16="http://schemas.microsoft.com/office/drawing/2014/main" id="{C2CB18AD-EDAB-4544-9685-72139FECD2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801" y="6233715"/>
            <a:ext cx="3620896" cy="2409542"/>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21801" y="9915615"/>
            <a:ext cx="4553903" cy="569578"/>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t>1</a:t>
            </a:fld>
            <a:endParaRPr lang="en-US"/>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49938" y="504266"/>
            <a:ext cx="1443355" cy="561340"/>
          </a:xfrm>
          <a:prstGeom prst="rect">
            <a:avLst/>
          </a:prstGeo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Sydney has changed… spot the differences</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6" name="Picture 4">
            <a:extLst>
              <a:ext uri="{FF2B5EF4-FFF2-40B4-BE49-F238E27FC236}">
                <a16:creationId xmlns:a16="http://schemas.microsoft.com/office/drawing/2014/main" id="{5B67F2E1-340C-49B8-8E72-DF1BEEAD4B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176"/>
          <a:stretch/>
        </p:blipFill>
        <p:spPr bwMode="auto">
          <a:xfrm>
            <a:off x="606169" y="1630943"/>
            <a:ext cx="6071112" cy="34228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arge body of water with a city in the background&#10;&#10;Description automatically generated">
            <a:extLst>
              <a:ext uri="{FF2B5EF4-FFF2-40B4-BE49-F238E27FC236}">
                <a16:creationId xmlns:a16="http://schemas.microsoft.com/office/drawing/2014/main" id="{94F36EEC-6C24-459E-90A3-144ADB444E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313" y="5644356"/>
            <a:ext cx="6666581" cy="3952518"/>
          </a:xfrm>
          <a:prstGeom prst="rect">
            <a:avLst/>
          </a:prstGeom>
          <a:ln w="38100">
            <a:solidFill>
              <a:srgbClr val="00B0F0"/>
            </a:solidFill>
          </a:ln>
        </p:spPr>
      </p:pic>
      <p:sp>
        <p:nvSpPr>
          <p:cNvPr id="8" name="Footer Placeholder 7">
            <a:extLst>
              <a:ext uri="{FF2B5EF4-FFF2-40B4-BE49-F238E27FC236}">
                <a16:creationId xmlns:a16="http://schemas.microsoft.com/office/drawing/2014/main" id="{DBE30D7F-1DC2-4994-9F86-CF2310111FBA}"/>
              </a:ext>
            </a:extLst>
          </p:cNvPr>
          <p:cNvSpPr>
            <a:spLocks noGrp="1"/>
          </p:cNvSpPr>
          <p:nvPr>
            <p:ph type="ftr" sz="quarter" idx="11"/>
          </p:nvPr>
        </p:nvSpPr>
        <p:spPr>
          <a:xfrm>
            <a:off x="521801" y="9915615"/>
            <a:ext cx="4553903" cy="569578"/>
          </a:xfrm>
        </p:spPr>
        <p:txBody>
          <a:bodyPr/>
          <a:lstStyle/>
          <a:p>
            <a:pPr algn="l"/>
            <a:r>
              <a:rPr lang="en-US"/>
              <a:t>Rotary Club of Canterbury: Let's Stay Connected Project</a:t>
            </a:r>
            <a:endParaRPr lang="en-US" dirty="0"/>
          </a:p>
        </p:txBody>
      </p:sp>
      <p:sp>
        <p:nvSpPr>
          <p:cNvPr id="10" name="Slide Number Placeholder 9">
            <a:extLst>
              <a:ext uri="{FF2B5EF4-FFF2-40B4-BE49-F238E27FC236}">
                <a16:creationId xmlns:a16="http://schemas.microsoft.com/office/drawing/2014/main" id="{BA3C4B0C-795A-4B68-9E15-44E2200F533C}"/>
              </a:ext>
            </a:extLst>
          </p:cNvPr>
          <p:cNvSpPr>
            <a:spLocks noGrp="1"/>
          </p:cNvSpPr>
          <p:nvPr>
            <p:ph type="sldNum" sz="quarter" idx="12"/>
          </p:nvPr>
        </p:nvSpPr>
        <p:spPr/>
        <p:txBody>
          <a:bodyPr/>
          <a:lstStyle/>
          <a:p>
            <a:fld id="{DC56C17F-E5A4-4123-831E-B6BE4BD60FE1}" type="slidenum">
              <a:rPr lang="en-US" smtClean="0"/>
              <a:t>10</a:t>
            </a:fld>
            <a:endParaRPr lang="en-US"/>
          </a:p>
        </p:txBody>
      </p:sp>
    </p:spTree>
    <p:extLst>
      <p:ext uri="{BB962C8B-B14F-4D97-AF65-F5344CB8AC3E}">
        <p14:creationId xmlns:p14="http://schemas.microsoft.com/office/powerpoint/2010/main" val="2806194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Things to do in Sydney 1950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ADB91A70-952D-4153-8BDA-7A105C31BBD4}"/>
              </a:ext>
            </a:extLst>
          </p:cNvPr>
          <p:cNvSpPr txBox="1"/>
          <p:nvPr/>
        </p:nvSpPr>
        <p:spPr>
          <a:xfrm>
            <a:off x="5550568" y="5701170"/>
            <a:ext cx="1666545" cy="2585323"/>
          </a:xfrm>
          <a:prstGeom prst="rect">
            <a:avLst/>
          </a:prstGeom>
          <a:noFill/>
        </p:spPr>
        <p:txBody>
          <a:bodyPr wrap="square">
            <a:spAutoFit/>
          </a:bodyPr>
          <a:lstStyle/>
          <a:p>
            <a:r>
              <a:rPr lang="en-AU" b="0" i="0" dirty="0">
                <a:solidFill>
                  <a:srgbClr val="000000"/>
                </a:solidFill>
                <a:effectLst/>
              </a:rPr>
              <a:t>When </a:t>
            </a:r>
            <a:r>
              <a:rPr lang="en-AU" dirty="0">
                <a:solidFill>
                  <a:srgbClr val="000000"/>
                </a:solidFill>
              </a:rPr>
              <a:t>the </a:t>
            </a:r>
            <a:r>
              <a:rPr lang="en-AU" b="0" i="0" dirty="0">
                <a:solidFill>
                  <a:srgbClr val="000000"/>
                </a:solidFill>
                <a:effectLst/>
              </a:rPr>
              <a:t>Harbour Bridge opened, it was the epitome of modern bridge design and engineering ingenuity.</a:t>
            </a:r>
          </a:p>
          <a:p>
            <a:endParaRPr lang="en-AU" dirty="0">
              <a:solidFill>
                <a:srgbClr val="000000"/>
              </a:solidFill>
            </a:endParaRPr>
          </a:p>
        </p:txBody>
      </p:sp>
      <p:sp>
        <p:nvSpPr>
          <p:cNvPr id="3" name="TextBox 2">
            <a:extLst>
              <a:ext uri="{FF2B5EF4-FFF2-40B4-BE49-F238E27FC236}">
                <a16:creationId xmlns:a16="http://schemas.microsoft.com/office/drawing/2014/main" id="{2419B7B6-7B8D-43AD-8166-BA31AAEAD90D}"/>
              </a:ext>
            </a:extLst>
          </p:cNvPr>
          <p:cNvSpPr txBox="1"/>
          <p:nvPr/>
        </p:nvSpPr>
        <p:spPr>
          <a:xfrm>
            <a:off x="5409349" y="2749064"/>
            <a:ext cx="1666545" cy="1754326"/>
          </a:xfrm>
          <a:prstGeom prst="rect">
            <a:avLst/>
          </a:prstGeom>
          <a:noFill/>
        </p:spPr>
        <p:txBody>
          <a:bodyPr wrap="square" rtlCol="0">
            <a:spAutoFit/>
          </a:bodyPr>
          <a:lstStyle/>
          <a:p>
            <a:r>
              <a:rPr lang="en-US" dirty="0"/>
              <a:t>No trip to Sydney would be complete without a drive over the Harbour Bridge.</a:t>
            </a:r>
          </a:p>
        </p:txBody>
      </p:sp>
      <p:pic>
        <p:nvPicPr>
          <p:cNvPr id="2052" name="Picture 4" descr="Kids News: Painting and maintaining Australia's Sydney Harbour Bridge |  KidsNews">
            <a:extLst>
              <a:ext uri="{FF2B5EF4-FFF2-40B4-BE49-F238E27FC236}">
                <a16:creationId xmlns:a16="http://schemas.microsoft.com/office/drawing/2014/main" id="{BC319D10-36A8-4719-A2EA-845EA557AE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023" y="5844992"/>
            <a:ext cx="4813938" cy="269580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5" name="Picture 4" descr="A large body of water with a city in the background&#10;&#10;Description automatically generated">
            <a:extLst>
              <a:ext uri="{FF2B5EF4-FFF2-40B4-BE49-F238E27FC236}">
                <a16:creationId xmlns:a16="http://schemas.microsoft.com/office/drawing/2014/main" id="{27DA9AE8-4781-4969-A539-42723319B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659" y="2056567"/>
            <a:ext cx="4708982" cy="3139321"/>
          </a:xfrm>
          <a:prstGeom prst="rect">
            <a:avLst/>
          </a:prstGeom>
          <a:ln w="57150">
            <a:solidFill>
              <a:srgbClr val="00B0F0"/>
            </a:solidFill>
          </a:ln>
        </p:spPr>
      </p:pic>
      <p:sp>
        <p:nvSpPr>
          <p:cNvPr id="8" name="Footer Placeholder 7">
            <a:extLst>
              <a:ext uri="{FF2B5EF4-FFF2-40B4-BE49-F238E27FC236}">
                <a16:creationId xmlns:a16="http://schemas.microsoft.com/office/drawing/2014/main" id="{EC8EEA20-E479-49E3-9B53-D852848DD5BB}"/>
              </a:ext>
            </a:extLst>
          </p:cNvPr>
          <p:cNvSpPr>
            <a:spLocks noGrp="1"/>
          </p:cNvSpPr>
          <p:nvPr>
            <p:ph type="ftr" sz="quarter" idx="11"/>
          </p:nvPr>
        </p:nvSpPr>
        <p:spPr>
          <a:xfrm>
            <a:off x="521801" y="9945837"/>
            <a:ext cx="4661671" cy="569578"/>
          </a:xfrm>
        </p:spPr>
        <p:txBody>
          <a:bodyPr/>
          <a:lstStyle/>
          <a:p>
            <a:pPr algn="l"/>
            <a:r>
              <a:rPr lang="en-US"/>
              <a:t>Rotary Club of Canterbury: Let's Stay Connected Project</a:t>
            </a:r>
            <a:endParaRPr lang="en-US" dirty="0"/>
          </a:p>
        </p:txBody>
      </p:sp>
      <p:sp>
        <p:nvSpPr>
          <p:cNvPr id="10" name="Slide Number Placeholder 9">
            <a:extLst>
              <a:ext uri="{FF2B5EF4-FFF2-40B4-BE49-F238E27FC236}">
                <a16:creationId xmlns:a16="http://schemas.microsoft.com/office/drawing/2014/main" id="{CE0952CB-5A5D-4434-B746-2145679E9F1E}"/>
              </a:ext>
            </a:extLst>
          </p:cNvPr>
          <p:cNvSpPr>
            <a:spLocks noGrp="1"/>
          </p:cNvSpPr>
          <p:nvPr>
            <p:ph type="sldNum" sz="quarter" idx="12"/>
          </p:nvPr>
        </p:nvSpPr>
        <p:spPr/>
        <p:txBody>
          <a:bodyPr/>
          <a:lstStyle/>
          <a:p>
            <a:fld id="{DC56C17F-E5A4-4123-831E-B6BE4BD60FE1}" type="slidenum">
              <a:rPr lang="en-US" smtClean="0"/>
              <a:t>11</a:t>
            </a:fld>
            <a:endParaRPr lang="en-US"/>
          </a:p>
        </p:txBody>
      </p:sp>
      <p:sp>
        <p:nvSpPr>
          <p:cNvPr id="15" name="TextBox 14">
            <a:extLst>
              <a:ext uri="{FF2B5EF4-FFF2-40B4-BE49-F238E27FC236}">
                <a16:creationId xmlns:a16="http://schemas.microsoft.com/office/drawing/2014/main" id="{1EA03EF5-8DF5-4D79-B58B-81945D7A90BE}"/>
              </a:ext>
            </a:extLst>
          </p:cNvPr>
          <p:cNvSpPr txBox="1"/>
          <p:nvPr/>
        </p:nvSpPr>
        <p:spPr>
          <a:xfrm>
            <a:off x="529659" y="8866735"/>
            <a:ext cx="6288236" cy="369332"/>
          </a:xfrm>
          <a:prstGeom prst="rect">
            <a:avLst/>
          </a:prstGeom>
          <a:noFill/>
        </p:spPr>
        <p:txBody>
          <a:bodyPr wrap="square">
            <a:spAutoFit/>
          </a:bodyPr>
          <a:lstStyle/>
          <a:p>
            <a:r>
              <a:rPr lang="en-AU" b="0" i="0" dirty="0">
                <a:solidFill>
                  <a:srgbClr val="000000"/>
                </a:solidFill>
                <a:effectLst/>
              </a:rPr>
              <a:t>Thousands of workers toiled on it through the Great Depression.</a:t>
            </a:r>
            <a:endParaRPr lang="en-US" dirty="0"/>
          </a:p>
        </p:txBody>
      </p:sp>
    </p:spTree>
    <p:extLst>
      <p:ext uri="{BB962C8B-B14F-4D97-AF65-F5344CB8AC3E}">
        <p14:creationId xmlns:p14="http://schemas.microsoft.com/office/powerpoint/2010/main" val="1737197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lstStyle/>
          <a:p>
            <a:r>
              <a:rPr lang="en-US" dirty="0">
                <a:solidFill>
                  <a:srgbClr val="7030A0"/>
                </a:solidFill>
                <a:latin typeface="Britannic Bold" panose="020B0903060703020204" pitchFamily="34" charset="0"/>
              </a:rPr>
              <a:t>Thinking back </a:t>
            </a:r>
          </a:p>
        </p:txBody>
      </p:sp>
      <p:sp>
        <p:nvSpPr>
          <p:cNvPr id="5" name="Rectangle 4">
            <a:extLst>
              <a:ext uri="{FF2B5EF4-FFF2-40B4-BE49-F238E27FC236}">
                <a16:creationId xmlns:a16="http://schemas.microsoft.com/office/drawing/2014/main" id="{3C2ABCF2-0D87-4363-A253-D56F25BA06DB}"/>
              </a:ext>
            </a:extLst>
          </p:cNvPr>
          <p:cNvSpPr/>
          <p:nvPr/>
        </p:nvSpPr>
        <p:spPr>
          <a:xfrm>
            <a:off x="913496" y="3124895"/>
            <a:ext cx="5762846" cy="5129994"/>
          </a:xfrm>
          <a:prstGeom prst="rect">
            <a:avLst/>
          </a:prstGeom>
        </p:spPr>
        <p:txBody>
          <a:bodyPr wrap="square">
            <a:spAutoFit/>
          </a:bodyPr>
          <a:lstStyle/>
          <a:p>
            <a:pPr>
              <a:lnSpc>
                <a:spcPct val="200000"/>
              </a:lnSpc>
            </a:pPr>
            <a:r>
              <a:rPr lang="en-US" sz="2800" dirty="0">
                <a:solidFill>
                  <a:srgbClr val="7030A0"/>
                </a:solidFill>
                <a:latin typeface="Britannic Bold" panose="020B0903060703020204" pitchFamily="34" charset="0"/>
              </a:rPr>
              <a:t>What year was the Bridge opened?</a:t>
            </a:r>
          </a:p>
          <a:p>
            <a:pPr>
              <a:lnSpc>
                <a:spcPct val="200000"/>
              </a:lnSpc>
            </a:pPr>
            <a:endParaRPr lang="en-US" sz="2800" dirty="0">
              <a:solidFill>
                <a:srgbClr val="7030A0"/>
              </a:solidFill>
              <a:latin typeface="Britannic Bold" panose="020B0903060703020204" pitchFamily="34" charset="0"/>
            </a:endParaRPr>
          </a:p>
          <a:p>
            <a:pPr>
              <a:lnSpc>
                <a:spcPct val="200000"/>
              </a:lnSpc>
            </a:pPr>
            <a:r>
              <a:rPr lang="en-US" sz="2800" dirty="0">
                <a:solidFill>
                  <a:srgbClr val="7030A0"/>
                </a:solidFill>
                <a:latin typeface="Britannic Bold" panose="020B0903060703020204" pitchFamily="34" charset="0"/>
              </a:rPr>
              <a:t>Can you remember what shocked everyone at the official opening?</a:t>
            </a:r>
          </a:p>
          <a:p>
            <a:pPr>
              <a:lnSpc>
                <a:spcPct val="200000"/>
              </a:lnSpc>
            </a:pPr>
            <a:endParaRPr lang="en-US" sz="2800" dirty="0">
              <a:solidFill>
                <a:srgbClr val="7030A0"/>
              </a:solidFill>
              <a:latin typeface="Britannic Bold" panose="020B0903060703020204" pitchFamily="34" charset="0"/>
            </a:endParaRPr>
          </a:p>
          <a:p>
            <a:pPr>
              <a:lnSpc>
                <a:spcPct val="200000"/>
              </a:lnSpc>
            </a:pPr>
            <a:endParaRPr lang="en-US" sz="2800" dirty="0">
              <a:solidFill>
                <a:srgbClr val="7030A0"/>
              </a:solidFill>
              <a:latin typeface="Britannic Bold" panose="020B0903060703020204" pitchFamily="34" charset="0"/>
            </a:endParaRP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120D6ACB-DC9E-42C0-8913-B73529DB2193}"/>
              </a:ext>
            </a:extLst>
          </p:cNvPr>
          <p:cNvSpPr>
            <a:spLocks noGrp="1"/>
          </p:cNvSpPr>
          <p:nvPr>
            <p:ph type="ftr" sz="quarter" idx="11"/>
          </p:nvPr>
        </p:nvSpPr>
        <p:spPr>
          <a:xfrm>
            <a:off x="913496" y="9915615"/>
            <a:ext cx="4162208"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8C5C9F59-16BB-4BE8-9C26-9350D0DB080B}"/>
              </a:ext>
            </a:extLst>
          </p:cNvPr>
          <p:cNvSpPr>
            <a:spLocks noGrp="1"/>
          </p:cNvSpPr>
          <p:nvPr>
            <p:ph type="sldNum" sz="quarter" idx="12"/>
          </p:nvPr>
        </p:nvSpPr>
        <p:spPr/>
        <p:txBody>
          <a:bodyPr/>
          <a:lstStyle/>
          <a:p>
            <a:fld id="{DC56C17F-E5A4-4123-831E-B6BE4BD60FE1}" type="slidenum">
              <a:rPr lang="en-US" smtClean="0"/>
              <a:t>12</a:t>
            </a:fld>
            <a:endParaRPr lang="en-US"/>
          </a:p>
        </p:txBody>
      </p:sp>
    </p:spTree>
    <p:extLst>
      <p:ext uri="{BB962C8B-B14F-4D97-AF65-F5344CB8AC3E}">
        <p14:creationId xmlns:p14="http://schemas.microsoft.com/office/powerpoint/2010/main" val="2406456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a:xfrm>
            <a:off x="906812" y="758537"/>
            <a:ext cx="6546235" cy="1524650"/>
          </a:xfrm>
        </p:spPr>
        <p:txBody>
          <a:bodyPr/>
          <a:lstStyle/>
          <a:p>
            <a:r>
              <a:rPr lang="en-US" b="1" dirty="0">
                <a:solidFill>
                  <a:srgbClr val="7030A0"/>
                </a:solidFill>
              </a:rPr>
              <a:t>The Opening of the </a:t>
            </a:r>
            <a:br>
              <a:rPr lang="en-US" b="1" dirty="0">
                <a:solidFill>
                  <a:srgbClr val="7030A0"/>
                </a:solidFill>
              </a:rPr>
            </a:br>
            <a:r>
              <a:rPr lang="en-US" b="1" dirty="0">
                <a:solidFill>
                  <a:srgbClr val="7030A0"/>
                </a:solidFill>
              </a:rPr>
              <a:t>Sydney Harbour Bridge</a:t>
            </a:r>
          </a:p>
        </p:txBody>
      </p:sp>
      <p:sp>
        <p:nvSpPr>
          <p:cNvPr id="3" name="TextBox 2">
            <a:extLst>
              <a:ext uri="{FF2B5EF4-FFF2-40B4-BE49-F238E27FC236}">
                <a16:creationId xmlns:a16="http://schemas.microsoft.com/office/drawing/2014/main" id="{A6A5212B-CEE0-410E-82DA-CD44EF54410D}"/>
              </a:ext>
            </a:extLst>
          </p:cNvPr>
          <p:cNvSpPr txBox="1"/>
          <p:nvPr/>
        </p:nvSpPr>
        <p:spPr>
          <a:xfrm>
            <a:off x="992505" y="2292487"/>
            <a:ext cx="5806636" cy="4524315"/>
          </a:xfrm>
          <a:prstGeom prst="rect">
            <a:avLst/>
          </a:prstGeom>
          <a:noFill/>
        </p:spPr>
        <p:txBody>
          <a:bodyPr wrap="square" rtlCol="0">
            <a:spAutoFit/>
          </a:bodyPr>
          <a:lstStyle/>
          <a:p>
            <a:pPr algn="l"/>
            <a:r>
              <a:rPr lang="en-AU" b="0" i="0" dirty="0">
                <a:solidFill>
                  <a:srgbClr val="000000"/>
                </a:solidFill>
                <a:effectLst/>
              </a:rPr>
              <a:t>The official opening of the bridge took place on 19 March 1932. By that time 52,000 school children had already crossed the bridge in a series of “school days”.</a:t>
            </a:r>
          </a:p>
          <a:p>
            <a:pPr algn="l"/>
            <a:r>
              <a:rPr lang="en-AU" b="0" i="0" dirty="0">
                <a:solidFill>
                  <a:srgbClr val="000000"/>
                </a:solidFill>
                <a:effectLst/>
              </a:rPr>
              <a:t>More than 750,000 people gathered around the Harbour for the official opening event. </a:t>
            </a:r>
          </a:p>
          <a:p>
            <a:pPr algn="l"/>
            <a:endParaRPr lang="en-AU" dirty="0">
              <a:solidFill>
                <a:srgbClr val="000000"/>
              </a:solidFill>
            </a:endParaRPr>
          </a:p>
          <a:p>
            <a:pPr algn="l"/>
            <a:r>
              <a:rPr lang="en-AU" b="0" i="0" dirty="0">
                <a:solidFill>
                  <a:srgbClr val="000000"/>
                </a:solidFill>
                <a:effectLst/>
              </a:rPr>
              <a:t>The bridge was to be opened by the New South Wales Premier, Jack Lang. Before Lang could cut the ribbon and declare the bridge open, Francis De Groot, a member of the ultra-right-wing New Guard group, rode a borrowed horse out of the crowd and slashed the ribbon with his cavalry sword. </a:t>
            </a:r>
          </a:p>
          <a:p>
            <a:pPr algn="l"/>
            <a:endParaRPr lang="en-AU" b="0" i="0" dirty="0">
              <a:solidFill>
                <a:srgbClr val="000000"/>
              </a:solidFill>
              <a:effectLst/>
            </a:endParaRPr>
          </a:p>
          <a:p>
            <a:r>
              <a:rPr lang="en-AU" b="0" i="0" dirty="0">
                <a:solidFill>
                  <a:srgbClr val="000000"/>
                </a:solidFill>
                <a:effectLst/>
              </a:rPr>
              <a:t>De Groot was arrested. Lang cut a new ribbon, the bridge was declared open, and a public bridge walk took place. </a:t>
            </a:r>
            <a:r>
              <a:rPr lang="en-AU" dirty="0">
                <a:solidFill>
                  <a:srgbClr val="000000"/>
                </a:solidFill>
                <a:latin typeface="proxima-nova"/>
              </a:rPr>
              <a:t>De Groot was fined £5.</a:t>
            </a:r>
            <a:endParaRPr lang="en-US" dirty="0"/>
          </a:p>
        </p:txBody>
      </p:sp>
      <p:pic>
        <p:nvPicPr>
          <p:cNvPr id="3074" name="Picture 2" descr="Sydney Harbour Bridge for kids | National Museum of Australia">
            <a:extLst>
              <a:ext uri="{FF2B5EF4-FFF2-40B4-BE49-F238E27FC236}">
                <a16:creationId xmlns:a16="http://schemas.microsoft.com/office/drawing/2014/main" id="{1BA98CA7-B5F4-405D-B614-E2E819DD0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267" y="7376898"/>
            <a:ext cx="3318873" cy="2454186"/>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2050" name="Picture 2" descr="Francis de Groot - Wikipedia">
            <a:extLst>
              <a:ext uri="{FF2B5EF4-FFF2-40B4-BE49-F238E27FC236}">
                <a16:creationId xmlns:a16="http://schemas.microsoft.com/office/drawing/2014/main" id="{96558C57-34EC-4455-B7E0-1BA46CB4C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505" y="7059309"/>
            <a:ext cx="2466975" cy="184785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DFD8FF0D-AE82-4445-811F-DBD5EB9189F0}"/>
              </a:ext>
            </a:extLst>
          </p:cNvPr>
          <p:cNvSpPr>
            <a:spLocks noGrp="1"/>
          </p:cNvSpPr>
          <p:nvPr>
            <p:ph type="ftr" sz="quarter" idx="11"/>
          </p:nvPr>
        </p:nvSpPr>
        <p:spPr>
          <a:xfrm>
            <a:off x="1160060" y="9915615"/>
            <a:ext cx="3915644"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D48F9168-2FFB-4EB9-902A-0BCA1C46B000}"/>
              </a:ext>
            </a:extLst>
          </p:cNvPr>
          <p:cNvSpPr>
            <a:spLocks noGrp="1"/>
          </p:cNvSpPr>
          <p:nvPr>
            <p:ph type="sldNum" sz="quarter" idx="12"/>
          </p:nvPr>
        </p:nvSpPr>
        <p:spPr/>
        <p:txBody>
          <a:bodyPr/>
          <a:lstStyle/>
          <a:p>
            <a:fld id="{DC56C17F-E5A4-4123-831E-B6BE4BD60FE1}" type="slidenum">
              <a:rPr lang="en-US" smtClean="0"/>
              <a:t>13</a:t>
            </a:fld>
            <a:endParaRPr lang="en-US"/>
          </a:p>
        </p:txBody>
      </p:sp>
    </p:spTree>
    <p:extLst>
      <p:ext uri="{BB962C8B-B14F-4D97-AF65-F5344CB8AC3E}">
        <p14:creationId xmlns:p14="http://schemas.microsoft.com/office/powerpoint/2010/main" val="289723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Sydney Harbour Bridge 2020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ADB91A70-952D-4153-8BDA-7A105C31BBD4}"/>
              </a:ext>
            </a:extLst>
          </p:cNvPr>
          <p:cNvSpPr txBox="1"/>
          <p:nvPr/>
        </p:nvSpPr>
        <p:spPr>
          <a:xfrm>
            <a:off x="5440680" y="6265857"/>
            <a:ext cx="1735125" cy="2308324"/>
          </a:xfrm>
          <a:prstGeom prst="rect">
            <a:avLst/>
          </a:prstGeom>
          <a:noFill/>
        </p:spPr>
        <p:txBody>
          <a:bodyPr wrap="square">
            <a:spAutoFit/>
          </a:bodyPr>
          <a:lstStyle/>
          <a:p>
            <a:r>
              <a:rPr lang="en-AU" b="0" i="0" dirty="0">
                <a:solidFill>
                  <a:srgbClr val="000000"/>
                </a:solidFill>
                <a:effectLst/>
              </a:rPr>
              <a:t>But we can all share the joy of watching the fireworks each year on New Years Eve.</a:t>
            </a:r>
          </a:p>
          <a:p>
            <a:endParaRPr lang="en-AU" dirty="0">
              <a:solidFill>
                <a:srgbClr val="000000"/>
              </a:solidFill>
            </a:endParaRPr>
          </a:p>
          <a:p>
            <a:r>
              <a:rPr lang="en-AU" dirty="0">
                <a:solidFill>
                  <a:srgbClr val="000000"/>
                </a:solidFill>
              </a:rPr>
              <a:t>And it’s free</a:t>
            </a:r>
            <a:r>
              <a:rPr lang="en-AU" dirty="0">
                <a:solidFill>
                  <a:srgbClr val="000000"/>
                </a:solidFill>
                <a:latin typeface="Verdana" panose="020B0604030504040204" pitchFamily="34" charset="0"/>
              </a:rPr>
              <a:t>.</a:t>
            </a:r>
            <a:endParaRPr lang="en-US" dirty="0"/>
          </a:p>
        </p:txBody>
      </p:sp>
      <p:sp>
        <p:nvSpPr>
          <p:cNvPr id="3" name="TextBox 2">
            <a:extLst>
              <a:ext uri="{FF2B5EF4-FFF2-40B4-BE49-F238E27FC236}">
                <a16:creationId xmlns:a16="http://schemas.microsoft.com/office/drawing/2014/main" id="{2419B7B6-7B8D-43AD-8166-BA31AAEAD90D}"/>
              </a:ext>
            </a:extLst>
          </p:cNvPr>
          <p:cNvSpPr txBox="1"/>
          <p:nvPr/>
        </p:nvSpPr>
        <p:spPr>
          <a:xfrm>
            <a:off x="4784658" y="1920240"/>
            <a:ext cx="2391148" cy="923330"/>
          </a:xfrm>
          <a:prstGeom prst="rect">
            <a:avLst/>
          </a:prstGeom>
          <a:noFill/>
        </p:spPr>
        <p:txBody>
          <a:bodyPr wrap="square" rtlCol="0">
            <a:spAutoFit/>
          </a:bodyPr>
          <a:lstStyle/>
          <a:p>
            <a:r>
              <a:rPr lang="en-US" dirty="0"/>
              <a:t>Today a trip to Sydney often  involves climbing the Bridge. </a:t>
            </a:r>
          </a:p>
        </p:txBody>
      </p:sp>
      <p:pic>
        <p:nvPicPr>
          <p:cNvPr id="10242" name="Picture 2" descr="BridgeClimb Official Site | Climb The Sydney Harbour Bridge">
            <a:extLst>
              <a:ext uri="{FF2B5EF4-FFF2-40B4-BE49-F238E27FC236}">
                <a16:creationId xmlns:a16="http://schemas.microsoft.com/office/drawing/2014/main" id="{98EE91BC-3426-40DD-9438-31EE861B1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316" y="1623060"/>
            <a:ext cx="3829684" cy="2453178"/>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C8F58DB-84B6-4223-887C-90B5A90B42B4}"/>
              </a:ext>
            </a:extLst>
          </p:cNvPr>
          <p:cNvSpPr txBox="1"/>
          <p:nvPr/>
        </p:nvSpPr>
        <p:spPr>
          <a:xfrm>
            <a:off x="696687" y="4231548"/>
            <a:ext cx="6333578" cy="646331"/>
          </a:xfrm>
          <a:prstGeom prst="rect">
            <a:avLst/>
          </a:prstGeom>
          <a:noFill/>
        </p:spPr>
        <p:txBody>
          <a:bodyPr wrap="square" rtlCol="0">
            <a:spAutoFit/>
          </a:bodyPr>
          <a:lstStyle/>
          <a:p>
            <a:r>
              <a:rPr lang="en-AU" b="0" i="0" dirty="0">
                <a:solidFill>
                  <a:srgbClr val="222222"/>
                </a:solidFill>
                <a:effectLst/>
              </a:rPr>
              <a:t>Prices start at $143 for child and $168 for an adult, ranging through to $388 for an adult dawn</a:t>
            </a:r>
            <a:r>
              <a:rPr lang="en-AU" b="1" i="0" dirty="0">
                <a:solidFill>
                  <a:srgbClr val="222222"/>
                </a:solidFill>
                <a:effectLst/>
              </a:rPr>
              <a:t> </a:t>
            </a:r>
            <a:r>
              <a:rPr lang="en-AU" i="0" dirty="0">
                <a:solidFill>
                  <a:srgbClr val="222222"/>
                </a:solidFill>
                <a:effectLst/>
              </a:rPr>
              <a:t>bridge climb</a:t>
            </a:r>
            <a:r>
              <a:rPr lang="en-AU" dirty="0">
                <a:solidFill>
                  <a:srgbClr val="222222"/>
                </a:solidFill>
              </a:rPr>
              <a:t>.</a:t>
            </a:r>
            <a:endParaRPr lang="en-US" dirty="0"/>
          </a:p>
        </p:txBody>
      </p:sp>
      <p:pic>
        <p:nvPicPr>
          <p:cNvPr id="10244" name="Picture 4" descr="Sydney New Year's Eve fireworks will go ahead despite deputy premier's call  to cancel event | Australia news | The Guardian">
            <a:extLst>
              <a:ext uri="{FF2B5EF4-FFF2-40B4-BE49-F238E27FC236}">
                <a16:creationId xmlns:a16="http://schemas.microsoft.com/office/drawing/2014/main" id="{5C7BE9DA-55C0-4A93-B0DC-4F8B9C3903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316" y="5124335"/>
            <a:ext cx="4591368" cy="4591368"/>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9D68F1AD-385E-4236-8924-E4918F2DFAD9}"/>
              </a:ext>
            </a:extLst>
          </p:cNvPr>
          <p:cNvSpPr>
            <a:spLocks noGrp="1"/>
          </p:cNvSpPr>
          <p:nvPr>
            <p:ph type="ftr" sz="quarter" idx="11"/>
          </p:nvPr>
        </p:nvSpPr>
        <p:spPr>
          <a:xfrm>
            <a:off x="605676" y="9915615"/>
            <a:ext cx="4446384" cy="569578"/>
          </a:xfrm>
        </p:spPr>
        <p:txBody>
          <a:bodyPr/>
          <a:lstStyle/>
          <a:p>
            <a:pPr algn="l"/>
            <a:r>
              <a:rPr lang="en-US"/>
              <a:t>Rotary Club of Canterbury: Let's Stay Connected Project</a:t>
            </a:r>
          </a:p>
        </p:txBody>
      </p:sp>
      <p:sp>
        <p:nvSpPr>
          <p:cNvPr id="8" name="Slide Number Placeholder 7">
            <a:extLst>
              <a:ext uri="{FF2B5EF4-FFF2-40B4-BE49-F238E27FC236}">
                <a16:creationId xmlns:a16="http://schemas.microsoft.com/office/drawing/2014/main" id="{F574F5B7-75AF-4924-8A4C-09C46CA9AE16}"/>
              </a:ext>
            </a:extLst>
          </p:cNvPr>
          <p:cNvSpPr>
            <a:spLocks noGrp="1"/>
          </p:cNvSpPr>
          <p:nvPr>
            <p:ph type="sldNum" sz="quarter" idx="12"/>
          </p:nvPr>
        </p:nvSpPr>
        <p:spPr/>
        <p:txBody>
          <a:bodyPr/>
          <a:lstStyle/>
          <a:p>
            <a:fld id="{DC56C17F-E5A4-4123-831E-B6BE4BD60FE1}" type="slidenum">
              <a:rPr lang="en-US" smtClean="0"/>
              <a:t>14</a:t>
            </a:fld>
            <a:endParaRPr lang="en-US"/>
          </a:p>
        </p:txBody>
      </p:sp>
    </p:spTree>
    <p:extLst>
      <p:ext uri="{BB962C8B-B14F-4D97-AF65-F5344CB8AC3E}">
        <p14:creationId xmlns:p14="http://schemas.microsoft.com/office/powerpoint/2010/main" val="1041374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lstStyle/>
          <a:p>
            <a:r>
              <a:rPr lang="en-US" dirty="0">
                <a:solidFill>
                  <a:srgbClr val="7030A0"/>
                </a:solidFill>
                <a:latin typeface="Britannic Bold" panose="020B0903060703020204" pitchFamily="34" charset="0"/>
              </a:rPr>
              <a:t>Thinking back </a:t>
            </a:r>
          </a:p>
        </p:txBody>
      </p:sp>
      <p:sp>
        <p:nvSpPr>
          <p:cNvPr id="5" name="Rectangle 4">
            <a:extLst>
              <a:ext uri="{FF2B5EF4-FFF2-40B4-BE49-F238E27FC236}">
                <a16:creationId xmlns:a16="http://schemas.microsoft.com/office/drawing/2014/main" id="{3C2ABCF2-0D87-4363-A253-D56F25BA06DB}"/>
              </a:ext>
            </a:extLst>
          </p:cNvPr>
          <p:cNvSpPr/>
          <p:nvPr/>
        </p:nvSpPr>
        <p:spPr>
          <a:xfrm>
            <a:off x="891859" y="3742115"/>
            <a:ext cx="6176178" cy="2544671"/>
          </a:xfrm>
          <a:prstGeom prst="rect">
            <a:avLst/>
          </a:prstGeom>
        </p:spPr>
        <p:txBody>
          <a:bodyPr wrap="square">
            <a:spAutoFit/>
          </a:bodyPr>
          <a:lstStyle/>
          <a:p>
            <a:pPr>
              <a:lnSpc>
                <a:spcPct val="200000"/>
              </a:lnSpc>
            </a:pPr>
            <a:r>
              <a:rPr lang="en-US" sz="2800" dirty="0">
                <a:solidFill>
                  <a:srgbClr val="7030A0"/>
                </a:solidFill>
                <a:latin typeface="Britannic Bold" panose="020B0903060703020204" pitchFamily="34" charset="0"/>
              </a:rPr>
              <a:t>Can you remember what you were doing on New Year’s Eve 2000?</a:t>
            </a:r>
          </a:p>
          <a:p>
            <a:pPr>
              <a:lnSpc>
                <a:spcPct val="200000"/>
              </a:lnSpc>
            </a:pPr>
            <a:endParaRPr lang="en-US" sz="2800" dirty="0">
              <a:solidFill>
                <a:srgbClr val="7030A0"/>
              </a:solidFill>
              <a:latin typeface="Britannic Bold" panose="020B0903060703020204" pitchFamily="34" charset="0"/>
            </a:endParaRPr>
          </a:p>
        </p:txBody>
      </p:sp>
      <p:pic>
        <p:nvPicPr>
          <p:cNvPr id="3" name="Picture 2" descr="Reminiscence Therapy: - ZipCodeMagazines.com">
            <a:extLst>
              <a:ext uri="{FF2B5EF4-FFF2-40B4-BE49-F238E27FC236}">
                <a16:creationId xmlns:a16="http://schemas.microsoft.com/office/drawing/2014/main" id="{1FE62B2A-8353-4DC4-AC6A-F788F3139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3D864A3A-5797-4829-BB6C-A87A6DFF8A39}"/>
              </a:ext>
            </a:extLst>
          </p:cNvPr>
          <p:cNvSpPr>
            <a:spLocks noGrp="1"/>
          </p:cNvSpPr>
          <p:nvPr>
            <p:ph type="ftr" sz="quarter" idx="11"/>
          </p:nvPr>
        </p:nvSpPr>
        <p:spPr>
          <a:xfrm>
            <a:off x="891859" y="9915615"/>
            <a:ext cx="4183845" cy="569578"/>
          </a:xfrm>
        </p:spPr>
        <p:txBody>
          <a:bodyPr/>
          <a:lstStyle/>
          <a:p>
            <a:pPr algn="l"/>
            <a:r>
              <a:rPr lang="en-US"/>
              <a:t>Rotary Club of Canterbury: Let's Stay Connected Project</a:t>
            </a:r>
            <a:endParaRPr lang="en-US" dirty="0"/>
          </a:p>
        </p:txBody>
      </p:sp>
      <p:sp>
        <p:nvSpPr>
          <p:cNvPr id="8" name="Slide Number Placeholder 7">
            <a:extLst>
              <a:ext uri="{FF2B5EF4-FFF2-40B4-BE49-F238E27FC236}">
                <a16:creationId xmlns:a16="http://schemas.microsoft.com/office/drawing/2014/main" id="{C469C2B8-B5DE-4984-A772-E80AD80160DF}"/>
              </a:ext>
            </a:extLst>
          </p:cNvPr>
          <p:cNvSpPr>
            <a:spLocks noGrp="1"/>
          </p:cNvSpPr>
          <p:nvPr>
            <p:ph type="sldNum" sz="quarter" idx="12"/>
          </p:nvPr>
        </p:nvSpPr>
        <p:spPr/>
        <p:txBody>
          <a:bodyPr/>
          <a:lstStyle/>
          <a:p>
            <a:fld id="{DC56C17F-E5A4-4123-831E-B6BE4BD60FE1}" type="slidenum">
              <a:rPr lang="en-US" smtClean="0"/>
              <a:t>15</a:t>
            </a:fld>
            <a:endParaRPr lang="en-US"/>
          </a:p>
        </p:txBody>
      </p:sp>
    </p:spTree>
    <p:extLst>
      <p:ext uri="{BB962C8B-B14F-4D97-AF65-F5344CB8AC3E}">
        <p14:creationId xmlns:p14="http://schemas.microsoft.com/office/powerpoint/2010/main" val="2118346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42846" y="0"/>
            <a:ext cx="6546235" cy="2067817"/>
          </a:xfrm>
        </p:spPr>
        <p:txBody>
          <a:bodyPr/>
          <a:lstStyle/>
          <a:p>
            <a:r>
              <a:rPr lang="en-US" b="1" dirty="0">
                <a:solidFill>
                  <a:srgbClr val="7030A0"/>
                </a:solidFill>
              </a:rPr>
              <a:t> Back to Sydney in 1950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314" name="Picture 2">
            <a:extLst>
              <a:ext uri="{FF2B5EF4-FFF2-40B4-BE49-F238E27FC236}">
                <a16:creationId xmlns:a16="http://schemas.microsoft.com/office/drawing/2014/main" id="{60EF3BB7-93D6-42C5-B76F-EDA3FCF377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104" y="1441557"/>
            <a:ext cx="4591368" cy="72648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724E824-813E-4C29-A024-96E57CC1AA70}"/>
              </a:ext>
            </a:extLst>
          </p:cNvPr>
          <p:cNvSpPr txBox="1"/>
          <p:nvPr/>
        </p:nvSpPr>
        <p:spPr>
          <a:xfrm>
            <a:off x="651104" y="8905224"/>
            <a:ext cx="6424790" cy="1200329"/>
          </a:xfrm>
          <a:prstGeom prst="rect">
            <a:avLst/>
          </a:prstGeom>
          <a:noFill/>
        </p:spPr>
        <p:txBody>
          <a:bodyPr wrap="square">
            <a:spAutoFit/>
          </a:bodyPr>
          <a:lstStyle/>
          <a:p>
            <a:r>
              <a:rPr lang="en-AU" dirty="0">
                <a:solidFill>
                  <a:srgbClr val="000000"/>
                </a:solidFill>
              </a:rPr>
              <a:t>A</a:t>
            </a:r>
            <a:r>
              <a:rPr lang="en-AU" b="0" i="0" dirty="0">
                <a:solidFill>
                  <a:srgbClr val="000000"/>
                </a:solidFill>
                <a:effectLst/>
              </a:rPr>
              <a:t>t about 30 minutes, the Manly trip was the longest and the most relaxing. It gave views of remnant bushland and glimpses of waterfront mansions. It even passed nearby ‘The Heads’, the wide break in the cliffs which provides access to the Pacific Ocean.</a:t>
            </a:r>
            <a:endParaRPr lang="en-US" dirty="0"/>
          </a:p>
        </p:txBody>
      </p:sp>
      <p:sp>
        <p:nvSpPr>
          <p:cNvPr id="6" name="TextBox 5">
            <a:extLst>
              <a:ext uri="{FF2B5EF4-FFF2-40B4-BE49-F238E27FC236}">
                <a16:creationId xmlns:a16="http://schemas.microsoft.com/office/drawing/2014/main" id="{4896093F-C091-4A67-B263-BBF5808D0B9B}"/>
              </a:ext>
            </a:extLst>
          </p:cNvPr>
          <p:cNvSpPr txBox="1"/>
          <p:nvPr/>
        </p:nvSpPr>
        <p:spPr>
          <a:xfrm>
            <a:off x="5448212" y="2971800"/>
            <a:ext cx="1883828" cy="2308324"/>
          </a:xfrm>
          <a:prstGeom prst="rect">
            <a:avLst/>
          </a:prstGeom>
          <a:noFill/>
        </p:spPr>
        <p:txBody>
          <a:bodyPr wrap="square" rtlCol="0">
            <a:spAutoFit/>
          </a:bodyPr>
          <a:lstStyle/>
          <a:p>
            <a:r>
              <a:rPr lang="en-AU" b="0" i="0" dirty="0">
                <a:solidFill>
                  <a:srgbClr val="000000"/>
                </a:solidFill>
                <a:effectLst/>
              </a:rPr>
              <a:t>In the early 1950s one of the great pleasures available to Sydneysiders of all ages was a trip on the Manly Ferry. </a:t>
            </a:r>
            <a:endParaRPr lang="en-US" dirty="0"/>
          </a:p>
        </p:txBody>
      </p:sp>
      <p:sp>
        <p:nvSpPr>
          <p:cNvPr id="5" name="Footer Placeholder 4">
            <a:extLst>
              <a:ext uri="{FF2B5EF4-FFF2-40B4-BE49-F238E27FC236}">
                <a16:creationId xmlns:a16="http://schemas.microsoft.com/office/drawing/2014/main" id="{8D3C820A-B11F-4DDF-BCB5-113C3D8FBDAC}"/>
              </a:ext>
            </a:extLst>
          </p:cNvPr>
          <p:cNvSpPr>
            <a:spLocks noGrp="1"/>
          </p:cNvSpPr>
          <p:nvPr>
            <p:ph type="ftr" sz="quarter" idx="11"/>
          </p:nvPr>
        </p:nvSpPr>
        <p:spPr>
          <a:xfrm>
            <a:off x="651104" y="9915615"/>
            <a:ext cx="4424600"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6B073918-FFC2-4C1D-A3DE-FA0F507C4700}"/>
              </a:ext>
            </a:extLst>
          </p:cNvPr>
          <p:cNvSpPr>
            <a:spLocks noGrp="1"/>
          </p:cNvSpPr>
          <p:nvPr>
            <p:ph type="sldNum" sz="quarter" idx="12"/>
          </p:nvPr>
        </p:nvSpPr>
        <p:spPr/>
        <p:txBody>
          <a:bodyPr/>
          <a:lstStyle/>
          <a:p>
            <a:fld id="{DC56C17F-E5A4-4123-831E-B6BE4BD60FE1}" type="slidenum">
              <a:rPr lang="en-US" smtClean="0"/>
              <a:t>16</a:t>
            </a:fld>
            <a:endParaRPr lang="en-US"/>
          </a:p>
        </p:txBody>
      </p:sp>
    </p:spTree>
    <p:extLst>
      <p:ext uri="{BB962C8B-B14F-4D97-AF65-F5344CB8AC3E}">
        <p14:creationId xmlns:p14="http://schemas.microsoft.com/office/powerpoint/2010/main" val="437547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Things to do at Taronga Zoo 1950</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extBox 9">
            <a:extLst>
              <a:ext uri="{FF2B5EF4-FFF2-40B4-BE49-F238E27FC236}">
                <a16:creationId xmlns:a16="http://schemas.microsoft.com/office/drawing/2014/main" id="{AB7B733F-022C-4A08-85FF-5C7CBE0283B9}"/>
              </a:ext>
            </a:extLst>
          </p:cNvPr>
          <p:cNvSpPr txBox="1"/>
          <p:nvPr/>
        </p:nvSpPr>
        <p:spPr>
          <a:xfrm>
            <a:off x="621942" y="8828156"/>
            <a:ext cx="6453952" cy="1200329"/>
          </a:xfrm>
          <a:prstGeom prst="rect">
            <a:avLst/>
          </a:prstGeom>
          <a:noFill/>
        </p:spPr>
        <p:txBody>
          <a:bodyPr wrap="square">
            <a:spAutoFit/>
          </a:bodyPr>
          <a:lstStyle/>
          <a:p>
            <a:r>
              <a:rPr lang="en-AU" b="0" i="0" dirty="0">
                <a:solidFill>
                  <a:srgbClr val="000000"/>
                </a:solidFill>
                <a:effectLst/>
              </a:rPr>
              <a:t>After a critical review in 1967, a new era in the style and philosophy for the operation of Taronga began which reflected the new emphasis on scientific research, conservation and education. </a:t>
            </a:r>
          </a:p>
          <a:p>
            <a:endParaRPr lang="en-AU" dirty="0">
              <a:solidFill>
                <a:srgbClr val="000000"/>
              </a:solidFill>
              <a:latin typeface="FSAlbertWeb-Regular"/>
            </a:endParaRPr>
          </a:p>
        </p:txBody>
      </p:sp>
      <p:pic>
        <p:nvPicPr>
          <p:cNvPr id="12292" name="Picture 4">
            <a:extLst>
              <a:ext uri="{FF2B5EF4-FFF2-40B4-BE49-F238E27FC236}">
                <a16:creationId xmlns:a16="http://schemas.microsoft.com/office/drawing/2014/main" id="{2EF83CC1-3220-45A3-AB90-ACBE665DC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140" y="5594055"/>
            <a:ext cx="4160940" cy="3120922"/>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10942ED-D607-4B2F-A8E9-D20FD3B96133}"/>
              </a:ext>
            </a:extLst>
          </p:cNvPr>
          <p:cNvSpPr txBox="1"/>
          <p:nvPr/>
        </p:nvSpPr>
        <p:spPr>
          <a:xfrm>
            <a:off x="5646420" y="2080649"/>
            <a:ext cx="1703795" cy="2862322"/>
          </a:xfrm>
          <a:prstGeom prst="rect">
            <a:avLst/>
          </a:prstGeom>
          <a:noFill/>
        </p:spPr>
        <p:txBody>
          <a:bodyPr wrap="square" rtlCol="0">
            <a:spAutoFit/>
          </a:bodyPr>
          <a:lstStyle/>
          <a:p>
            <a:r>
              <a:rPr lang="en-AU" dirty="0">
                <a:solidFill>
                  <a:srgbClr val="000000"/>
                </a:solidFill>
              </a:rPr>
              <a:t>In the 1950s, </a:t>
            </a:r>
            <a:r>
              <a:rPr lang="en-AU" b="0" i="0" dirty="0">
                <a:solidFill>
                  <a:srgbClr val="000000"/>
                </a:solidFill>
                <a:effectLst/>
              </a:rPr>
              <a:t>attractions such as elephant rides, miniature trains, a monkey circus and merry-go-round </a:t>
            </a:r>
            <a:r>
              <a:rPr lang="en-US" b="0" i="0" dirty="0">
                <a:solidFill>
                  <a:srgbClr val="000000"/>
                </a:solidFill>
                <a:effectLst/>
              </a:rPr>
              <a:t>were popular.</a:t>
            </a:r>
            <a:endParaRPr lang="en-US" dirty="0"/>
          </a:p>
          <a:p>
            <a:endParaRPr lang="en-US" dirty="0"/>
          </a:p>
        </p:txBody>
      </p:sp>
      <p:pic>
        <p:nvPicPr>
          <p:cNvPr id="3" name="Picture 2" descr="A group of people standing in front of an elephant&#10;&#10;Description automatically generated">
            <a:extLst>
              <a:ext uri="{FF2B5EF4-FFF2-40B4-BE49-F238E27FC236}">
                <a16:creationId xmlns:a16="http://schemas.microsoft.com/office/drawing/2014/main" id="{BA38AF2E-6C0F-416E-8954-428F974B3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574" y="1894658"/>
            <a:ext cx="4581525" cy="3562350"/>
          </a:xfrm>
          <a:prstGeom prst="rect">
            <a:avLst/>
          </a:prstGeom>
          <a:ln w="38100">
            <a:solidFill>
              <a:srgbClr val="00B0F0"/>
            </a:solidFill>
          </a:ln>
        </p:spPr>
      </p:pic>
      <p:sp>
        <p:nvSpPr>
          <p:cNvPr id="8" name="Footer Placeholder 7">
            <a:extLst>
              <a:ext uri="{FF2B5EF4-FFF2-40B4-BE49-F238E27FC236}">
                <a16:creationId xmlns:a16="http://schemas.microsoft.com/office/drawing/2014/main" id="{3C1BCD88-35B2-4E55-A87D-60130DC3D7D4}"/>
              </a:ext>
            </a:extLst>
          </p:cNvPr>
          <p:cNvSpPr>
            <a:spLocks noGrp="1"/>
          </p:cNvSpPr>
          <p:nvPr>
            <p:ph type="ftr" sz="quarter" idx="11"/>
          </p:nvPr>
        </p:nvSpPr>
        <p:spPr>
          <a:xfrm>
            <a:off x="621942" y="9915615"/>
            <a:ext cx="4453762" cy="569578"/>
          </a:xfrm>
        </p:spPr>
        <p:txBody>
          <a:bodyPr/>
          <a:lstStyle/>
          <a:p>
            <a:pPr algn="l"/>
            <a:r>
              <a:rPr lang="en-US"/>
              <a:t>Rotary Club of Canterbury: Let's Stay Connected Project</a:t>
            </a:r>
            <a:endParaRPr lang="en-US" dirty="0"/>
          </a:p>
        </p:txBody>
      </p:sp>
      <p:sp>
        <p:nvSpPr>
          <p:cNvPr id="11" name="Slide Number Placeholder 10">
            <a:extLst>
              <a:ext uri="{FF2B5EF4-FFF2-40B4-BE49-F238E27FC236}">
                <a16:creationId xmlns:a16="http://schemas.microsoft.com/office/drawing/2014/main" id="{56902DD6-95B6-4037-B2A2-08A393CF172B}"/>
              </a:ext>
            </a:extLst>
          </p:cNvPr>
          <p:cNvSpPr>
            <a:spLocks noGrp="1"/>
          </p:cNvSpPr>
          <p:nvPr>
            <p:ph type="sldNum" sz="quarter" idx="12"/>
          </p:nvPr>
        </p:nvSpPr>
        <p:spPr/>
        <p:txBody>
          <a:bodyPr/>
          <a:lstStyle/>
          <a:p>
            <a:fld id="{DC56C17F-E5A4-4123-831E-B6BE4BD60FE1}" type="slidenum">
              <a:rPr lang="en-US" smtClean="0"/>
              <a:t>17</a:t>
            </a:fld>
            <a:endParaRPr lang="en-US"/>
          </a:p>
        </p:txBody>
      </p:sp>
    </p:spTree>
    <p:extLst>
      <p:ext uri="{BB962C8B-B14F-4D97-AF65-F5344CB8AC3E}">
        <p14:creationId xmlns:p14="http://schemas.microsoft.com/office/powerpoint/2010/main" val="3706192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3">
            <a:extLst>
              <a:ext uri="{FF2B5EF4-FFF2-40B4-BE49-F238E27FC236}">
                <a16:creationId xmlns:a16="http://schemas.microsoft.com/office/drawing/2014/main" id="{8E9F3D0B-6CE7-4B97-84B9-85C61FDB534B}"/>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Things to do at Taronga Zoo 2020</a:t>
            </a:r>
          </a:p>
        </p:txBody>
      </p:sp>
      <p:sp>
        <p:nvSpPr>
          <p:cNvPr id="13" name="TextBox 12">
            <a:extLst>
              <a:ext uri="{FF2B5EF4-FFF2-40B4-BE49-F238E27FC236}">
                <a16:creationId xmlns:a16="http://schemas.microsoft.com/office/drawing/2014/main" id="{C0A12A79-64DB-4628-AA5A-9E372E6B8270}"/>
              </a:ext>
            </a:extLst>
          </p:cNvPr>
          <p:cNvSpPr txBox="1"/>
          <p:nvPr/>
        </p:nvSpPr>
        <p:spPr>
          <a:xfrm>
            <a:off x="696687" y="1371927"/>
            <a:ext cx="6546234" cy="923330"/>
          </a:xfrm>
          <a:prstGeom prst="rect">
            <a:avLst/>
          </a:prstGeom>
          <a:noFill/>
        </p:spPr>
        <p:txBody>
          <a:bodyPr wrap="square">
            <a:spAutoFit/>
          </a:bodyPr>
          <a:lstStyle/>
          <a:p>
            <a:r>
              <a:rPr lang="en-AU" dirty="0">
                <a:solidFill>
                  <a:srgbClr val="000000"/>
                </a:solidFill>
              </a:rPr>
              <a:t>Now,</a:t>
            </a:r>
            <a:r>
              <a:rPr lang="en-AU" b="0" i="0" dirty="0">
                <a:solidFill>
                  <a:srgbClr val="000000"/>
                </a:solidFill>
                <a:effectLst/>
              </a:rPr>
              <a:t> rather than </a:t>
            </a:r>
            <a:r>
              <a:rPr lang="en-AU" dirty="0">
                <a:solidFill>
                  <a:srgbClr val="000000"/>
                </a:solidFill>
              </a:rPr>
              <a:t>a focus on </a:t>
            </a:r>
            <a:r>
              <a:rPr lang="en-AU" b="0" i="0" dirty="0">
                <a:solidFill>
                  <a:srgbClr val="000000"/>
                </a:solidFill>
                <a:effectLst/>
              </a:rPr>
              <a:t>animal entertainment, Taronga cares for over 5,000 animals from over 350 species, many of which are threatened.  </a:t>
            </a:r>
            <a:endParaRPr lang="en-US" dirty="0"/>
          </a:p>
        </p:txBody>
      </p:sp>
      <p:sp>
        <p:nvSpPr>
          <p:cNvPr id="8" name="TextBox 7">
            <a:extLst>
              <a:ext uri="{FF2B5EF4-FFF2-40B4-BE49-F238E27FC236}">
                <a16:creationId xmlns:a16="http://schemas.microsoft.com/office/drawing/2014/main" id="{EA26863B-4399-4DE7-AB04-0072ED413666}"/>
              </a:ext>
            </a:extLst>
          </p:cNvPr>
          <p:cNvSpPr txBox="1"/>
          <p:nvPr/>
        </p:nvSpPr>
        <p:spPr>
          <a:xfrm>
            <a:off x="4701447" y="8076966"/>
            <a:ext cx="2190442" cy="2031325"/>
          </a:xfrm>
          <a:prstGeom prst="rect">
            <a:avLst/>
          </a:prstGeom>
          <a:noFill/>
        </p:spPr>
        <p:txBody>
          <a:bodyPr wrap="square" rtlCol="0">
            <a:spAutoFit/>
          </a:bodyPr>
          <a:lstStyle/>
          <a:p>
            <a:r>
              <a:rPr lang="en-AU" b="0" i="0" dirty="0">
                <a:solidFill>
                  <a:srgbClr val="000000"/>
                </a:solidFill>
                <a:effectLst/>
                <a:latin typeface="FSAlbertWeb-Regular"/>
              </a:rPr>
              <a:t>Taronga Zoo Sydney has over 20 shows and keeper talks every day. And the best part,  the animals are shown great respect.</a:t>
            </a:r>
            <a:endParaRPr lang="en-US" dirty="0"/>
          </a:p>
        </p:txBody>
      </p:sp>
      <p:pic>
        <p:nvPicPr>
          <p:cNvPr id="11266" name="Picture 2" descr="Sponsorship Hub - Taronga Zoo | QBE AU">
            <a:extLst>
              <a:ext uri="{FF2B5EF4-FFF2-40B4-BE49-F238E27FC236}">
                <a16:creationId xmlns:a16="http://schemas.microsoft.com/office/drawing/2014/main" id="{D1FFC7B6-1462-4BBA-B6DE-0AD06CAC38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686" y="2443447"/>
            <a:ext cx="4345214" cy="3184279"/>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1268" name="Picture 4" descr="TARONGA ZOO IN SYDNEY, AUSTRALIA – WANDERLUSTYLE – Hawaii Travel &amp;  Lifestyle Blog">
            <a:extLst>
              <a:ext uri="{FF2B5EF4-FFF2-40B4-BE49-F238E27FC236}">
                <a16:creationId xmlns:a16="http://schemas.microsoft.com/office/drawing/2014/main" id="{5B7ED1CE-20E9-4E39-B65B-B8D04BCD84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3509" y="5107022"/>
            <a:ext cx="3769412" cy="2512679"/>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1270" name="Picture 6" descr="Taronga Zoo seeks public feedback on plans for new $50m African Savannah  and Congo Forest exhibits | News Local">
            <a:extLst>
              <a:ext uri="{FF2B5EF4-FFF2-40B4-BE49-F238E27FC236}">
                <a16:creationId xmlns:a16="http://schemas.microsoft.com/office/drawing/2014/main" id="{EB9E5281-9C39-47B9-AB9E-2F384036C6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686" y="7171192"/>
            <a:ext cx="3769412" cy="2823421"/>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F7D55DE-2BCF-4C84-BEBC-7B2AA76005AC}"/>
              </a:ext>
            </a:extLst>
          </p:cNvPr>
          <p:cNvSpPr>
            <a:spLocks noGrp="1"/>
          </p:cNvSpPr>
          <p:nvPr>
            <p:ph type="ftr" sz="quarter" idx="11"/>
          </p:nvPr>
        </p:nvSpPr>
        <p:spPr>
          <a:xfrm>
            <a:off x="521007" y="10154467"/>
            <a:ext cx="4554697" cy="330726"/>
          </a:xfrm>
        </p:spPr>
        <p:txBody>
          <a:bodyPr/>
          <a:lstStyle/>
          <a:p>
            <a:pPr algn="l"/>
            <a:r>
              <a:rPr lang="en-US"/>
              <a:t>Rotary Club of Canterbury: Let's Stay Connected Project</a:t>
            </a:r>
            <a:endParaRPr lang="en-US" dirty="0"/>
          </a:p>
        </p:txBody>
      </p:sp>
      <p:sp>
        <p:nvSpPr>
          <p:cNvPr id="5" name="Slide Number Placeholder 4">
            <a:extLst>
              <a:ext uri="{FF2B5EF4-FFF2-40B4-BE49-F238E27FC236}">
                <a16:creationId xmlns:a16="http://schemas.microsoft.com/office/drawing/2014/main" id="{2CFE1884-3AA8-4E61-AAE6-BF8512FA8411}"/>
              </a:ext>
            </a:extLst>
          </p:cNvPr>
          <p:cNvSpPr>
            <a:spLocks noGrp="1"/>
          </p:cNvSpPr>
          <p:nvPr>
            <p:ph type="sldNum" sz="quarter" idx="12"/>
          </p:nvPr>
        </p:nvSpPr>
        <p:spPr>
          <a:xfrm>
            <a:off x="5360323" y="10104369"/>
            <a:ext cx="1707714" cy="380824"/>
          </a:xfrm>
        </p:spPr>
        <p:txBody>
          <a:bodyPr/>
          <a:lstStyle/>
          <a:p>
            <a:fld id="{DC56C17F-E5A4-4123-831E-B6BE4BD60FE1}" type="slidenum">
              <a:rPr lang="en-US" smtClean="0"/>
              <a:t>18</a:t>
            </a:fld>
            <a:endParaRPr lang="en-US"/>
          </a:p>
        </p:txBody>
      </p:sp>
      <p:sp>
        <p:nvSpPr>
          <p:cNvPr id="14" name="TextBox 13">
            <a:extLst>
              <a:ext uri="{FF2B5EF4-FFF2-40B4-BE49-F238E27FC236}">
                <a16:creationId xmlns:a16="http://schemas.microsoft.com/office/drawing/2014/main" id="{A21CD52F-D71A-4CF0-987C-E16F3AF30C7F}"/>
              </a:ext>
            </a:extLst>
          </p:cNvPr>
          <p:cNvSpPr txBox="1"/>
          <p:nvPr/>
        </p:nvSpPr>
        <p:spPr>
          <a:xfrm>
            <a:off x="5178219" y="2321521"/>
            <a:ext cx="2071922" cy="2031325"/>
          </a:xfrm>
          <a:prstGeom prst="rect">
            <a:avLst/>
          </a:prstGeom>
          <a:noFill/>
        </p:spPr>
        <p:txBody>
          <a:bodyPr wrap="square">
            <a:spAutoFit/>
          </a:bodyPr>
          <a:lstStyle/>
          <a:p>
            <a:r>
              <a:rPr lang="en-AU" b="0" i="0" dirty="0">
                <a:solidFill>
                  <a:srgbClr val="000000"/>
                </a:solidFill>
                <a:effectLst/>
              </a:rPr>
              <a:t>The zoo says, “Find out how we're contributing to global efforts to save species from the brink of extinction.”     </a:t>
            </a:r>
            <a:endParaRPr lang="en-AU" dirty="0"/>
          </a:p>
        </p:txBody>
      </p:sp>
    </p:spTree>
    <p:extLst>
      <p:ext uri="{BB962C8B-B14F-4D97-AF65-F5344CB8AC3E}">
        <p14:creationId xmlns:p14="http://schemas.microsoft.com/office/powerpoint/2010/main" val="1264413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lstStyle/>
          <a:p>
            <a:r>
              <a:rPr lang="en-US" dirty="0">
                <a:solidFill>
                  <a:srgbClr val="7030A0"/>
                </a:solidFill>
                <a:latin typeface="Britannic Bold" panose="020B0903060703020204" pitchFamily="34" charset="0"/>
              </a:rPr>
              <a:t>Thinking back </a:t>
            </a:r>
          </a:p>
        </p:txBody>
      </p:sp>
      <p:sp>
        <p:nvSpPr>
          <p:cNvPr id="5" name="Rectangle 4">
            <a:extLst>
              <a:ext uri="{FF2B5EF4-FFF2-40B4-BE49-F238E27FC236}">
                <a16:creationId xmlns:a16="http://schemas.microsoft.com/office/drawing/2014/main" id="{3C2ABCF2-0D87-4363-A253-D56F25BA06DB}"/>
              </a:ext>
            </a:extLst>
          </p:cNvPr>
          <p:cNvSpPr/>
          <p:nvPr/>
        </p:nvSpPr>
        <p:spPr>
          <a:xfrm>
            <a:off x="891859" y="3742115"/>
            <a:ext cx="6176178" cy="3406445"/>
          </a:xfrm>
          <a:prstGeom prst="rect">
            <a:avLst/>
          </a:prstGeom>
        </p:spPr>
        <p:txBody>
          <a:bodyPr wrap="square">
            <a:spAutoFit/>
          </a:bodyPr>
          <a:lstStyle/>
          <a:p>
            <a:pPr>
              <a:lnSpc>
                <a:spcPct val="200000"/>
              </a:lnSpc>
            </a:pPr>
            <a:r>
              <a:rPr lang="en-US" sz="2800" dirty="0">
                <a:solidFill>
                  <a:srgbClr val="7030A0"/>
                </a:solidFill>
                <a:latin typeface="Britannic Bold" panose="020B0903060703020204" pitchFamily="34" charset="0"/>
              </a:rPr>
              <a:t>Have you been to Taronga Zoo?</a:t>
            </a:r>
          </a:p>
          <a:p>
            <a:pPr>
              <a:lnSpc>
                <a:spcPct val="200000"/>
              </a:lnSpc>
            </a:pPr>
            <a:endParaRPr lang="en-US" sz="2800" dirty="0">
              <a:solidFill>
                <a:srgbClr val="7030A0"/>
              </a:solidFill>
              <a:latin typeface="Britannic Bold" panose="020B0903060703020204" pitchFamily="34" charset="0"/>
            </a:endParaRPr>
          </a:p>
          <a:p>
            <a:pPr>
              <a:lnSpc>
                <a:spcPct val="200000"/>
              </a:lnSpc>
            </a:pPr>
            <a:r>
              <a:rPr lang="en-US" sz="2800" dirty="0">
                <a:solidFill>
                  <a:srgbClr val="7030A0"/>
                </a:solidFill>
                <a:latin typeface="Britannic Bold" panose="020B0903060703020204" pitchFamily="34" charset="0"/>
              </a:rPr>
              <a:t>What your favourite zoo experience?</a:t>
            </a:r>
          </a:p>
          <a:p>
            <a:pPr>
              <a:lnSpc>
                <a:spcPct val="200000"/>
              </a:lnSpc>
            </a:pPr>
            <a:endParaRPr lang="en-US" sz="2800" dirty="0">
              <a:solidFill>
                <a:srgbClr val="7030A0"/>
              </a:solidFill>
              <a:latin typeface="Britannic Bold" panose="020B0903060703020204" pitchFamily="34" charset="0"/>
            </a:endParaRPr>
          </a:p>
        </p:txBody>
      </p:sp>
      <p:pic>
        <p:nvPicPr>
          <p:cNvPr id="3" name="Picture 2" descr="Reminiscence Therapy: - ZipCodeMagazines.com">
            <a:extLst>
              <a:ext uri="{FF2B5EF4-FFF2-40B4-BE49-F238E27FC236}">
                <a16:creationId xmlns:a16="http://schemas.microsoft.com/office/drawing/2014/main" id="{1FE62B2A-8353-4DC4-AC6A-F788F3139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5F3A0A4-FE11-4042-94B0-880F3DBB02EC}"/>
              </a:ext>
            </a:extLst>
          </p:cNvPr>
          <p:cNvSpPr txBox="1"/>
          <p:nvPr/>
        </p:nvSpPr>
        <p:spPr>
          <a:xfrm>
            <a:off x="1120140" y="7749540"/>
            <a:ext cx="5556202" cy="646331"/>
          </a:xfrm>
          <a:prstGeom prst="rect">
            <a:avLst/>
          </a:prstGeom>
          <a:noFill/>
        </p:spPr>
        <p:txBody>
          <a:bodyPr wrap="square" rtlCol="0">
            <a:spAutoFit/>
          </a:bodyPr>
          <a:lstStyle/>
          <a:p>
            <a:r>
              <a:rPr lang="en-US" dirty="0"/>
              <a:t>Our family stayed overnight at Melbourne Zoo a few years ago. The noise kept us awake all night.</a:t>
            </a:r>
          </a:p>
        </p:txBody>
      </p:sp>
      <p:sp>
        <p:nvSpPr>
          <p:cNvPr id="8" name="Footer Placeholder 7">
            <a:extLst>
              <a:ext uri="{FF2B5EF4-FFF2-40B4-BE49-F238E27FC236}">
                <a16:creationId xmlns:a16="http://schemas.microsoft.com/office/drawing/2014/main" id="{5E1C94C6-617A-4ED9-A5A7-7596B2FFEEC8}"/>
              </a:ext>
            </a:extLst>
          </p:cNvPr>
          <p:cNvSpPr>
            <a:spLocks noGrp="1"/>
          </p:cNvSpPr>
          <p:nvPr>
            <p:ph type="ftr" sz="quarter" idx="11"/>
          </p:nvPr>
        </p:nvSpPr>
        <p:spPr>
          <a:xfrm>
            <a:off x="891859" y="9915615"/>
            <a:ext cx="4183845" cy="569578"/>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DF9AF4AD-1360-4C9B-8536-2E5FBED8949E}"/>
              </a:ext>
            </a:extLst>
          </p:cNvPr>
          <p:cNvSpPr>
            <a:spLocks noGrp="1"/>
          </p:cNvSpPr>
          <p:nvPr>
            <p:ph type="sldNum" sz="quarter" idx="12"/>
          </p:nvPr>
        </p:nvSpPr>
        <p:spPr/>
        <p:txBody>
          <a:bodyPr/>
          <a:lstStyle/>
          <a:p>
            <a:fld id="{DC56C17F-E5A4-4123-831E-B6BE4BD60FE1}" type="slidenum">
              <a:rPr lang="en-US" smtClean="0"/>
              <a:t>19</a:t>
            </a:fld>
            <a:endParaRPr lang="en-US"/>
          </a:p>
        </p:txBody>
      </p:sp>
    </p:spTree>
    <p:extLst>
      <p:ext uri="{BB962C8B-B14F-4D97-AF65-F5344CB8AC3E}">
        <p14:creationId xmlns:p14="http://schemas.microsoft.com/office/powerpoint/2010/main" val="2756759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1143000" y="1540103"/>
            <a:ext cx="5829299" cy="6740307"/>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rPr>
              <a:t>The Rotary Club of Canterbury “Connecting in Isolation Project” has been specifically developed to support residents in aged care accommodation during the Covid-19 pandemic.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In times when it’s difficult to connect in person with family and friends, the Rotary Club of Canterbury has pleasure in offering you this booklet, designed to promote conversation, recollection and engagement to those who are in isolation and without their usual social activities.</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The booklets have been designed for people in an aged care residence to read by themselves, or to colour in the pictures, or to have a family member at the other end of the phone read the booklet to them.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You can download this and other booklets from the Rotary Club of Canterbury website (</a:t>
            </a:r>
            <a:r>
              <a:rPr lang="en-US" sz="1800" dirty="0">
                <a:solidFill>
                  <a:srgbClr val="0000FF"/>
                </a:solidFill>
                <a:effectLst/>
                <a:latin typeface="Calibri" panose="020F0502020204030204" pitchFamily="34" charset="0"/>
                <a:ea typeface="Times New Roman" panose="02020603050405020304" pitchFamily="18" charset="0"/>
                <a:hlinkClick r:id="rId2"/>
              </a:rPr>
              <a:t>www.canterburyrotary.org</a:t>
            </a:r>
            <a:r>
              <a:rPr lang="en-US" sz="1800" dirty="0">
                <a:effectLst/>
                <a:latin typeface="Calibri" panose="020F0502020204030204" pitchFamily="34" charset="0"/>
                <a:ea typeface="Times New Roman" panose="02020603050405020304" pitchFamily="18" charset="0"/>
              </a:rPr>
              <a:t>).</a:t>
            </a:r>
            <a:endParaRPr lang="en-AU" sz="1800" dirty="0">
              <a:effectLst/>
              <a:latin typeface="Times New Roman" panose="02020603050405020304" pitchFamily="18" charset="0"/>
              <a:ea typeface="Arial Unicode MS"/>
            </a:endParaRPr>
          </a:p>
          <a:p>
            <a:r>
              <a:rPr lang="en-US" sz="1800" u="none" strike="noStrike"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solidFill>
                  <a:srgbClr val="000000"/>
                </a:solidFill>
                <a:effectLst/>
                <a:latin typeface="Calibri" panose="020F0502020204030204" pitchFamily="34" charset="0"/>
                <a:ea typeface="Times New Roman" panose="02020603050405020304" pitchFamily="18" charset="0"/>
              </a:rPr>
              <a:t>Source references for this book are held at the Rotary Club of Canterbury. Contact </a:t>
            </a:r>
            <a:r>
              <a:rPr lang="en-US" sz="1800" dirty="0">
                <a:solidFill>
                  <a:srgbClr val="0000FF"/>
                </a:solidFill>
                <a:effectLst/>
                <a:latin typeface="Calibri" panose="020F0502020204030204" pitchFamily="34" charset="0"/>
                <a:ea typeface="Times New Roman" panose="02020603050405020304" pitchFamily="18" charset="0"/>
                <a:hlinkClick r:id="rId3"/>
              </a:rPr>
              <a:t>president@caterburyrotary.com.au</a:t>
            </a:r>
            <a:r>
              <a:rPr lang="en-US" sz="1800" dirty="0">
                <a:solidFill>
                  <a:srgbClr val="000000"/>
                </a:solidFill>
                <a:effectLst/>
                <a:latin typeface="Calibri" panose="020F0502020204030204" pitchFamily="34" charset="0"/>
                <a:ea typeface="Times New Roman" panose="02020603050405020304" pitchFamily="18" charset="0"/>
              </a:rPr>
              <a:t> for further details</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Material in this book was reproduced in accordance with Section 113F of the Copyright Act (1968). </a:t>
            </a:r>
            <a:endParaRPr lang="en-AU" sz="1800" dirty="0">
              <a:effectLst/>
              <a:latin typeface="Times New Roman" panose="02020603050405020304" pitchFamily="18" charset="0"/>
              <a:ea typeface="Arial Unicode MS"/>
            </a:endParaRPr>
          </a:p>
          <a:p>
            <a:r>
              <a:rPr lang="en-US" sz="1800" dirty="0">
                <a:effectLst/>
                <a:latin typeface="Times New Roman" panose="02020603050405020304" pitchFamily="18" charset="0"/>
                <a:ea typeface="Arial Unicode MS"/>
              </a:rPr>
              <a:t> </a:t>
            </a:r>
            <a:endParaRPr lang="en-AU" sz="1800" dirty="0">
              <a:effectLst/>
              <a:latin typeface="Times New Roman" panose="02020603050405020304" pitchFamily="18" charset="0"/>
              <a:ea typeface="Arial Unicode MS"/>
            </a:endParaRPr>
          </a:p>
        </p:txBody>
      </p:sp>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1143000" y="9915615"/>
            <a:ext cx="3932704"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5008" y="441831"/>
            <a:ext cx="1443355" cy="561340"/>
          </a:xfrm>
          <a:prstGeom prst="rect">
            <a:avLst/>
          </a:prstGeom>
        </p:spPr>
      </p:pic>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3">
            <a:extLst>
              <a:ext uri="{FF2B5EF4-FFF2-40B4-BE49-F238E27FC236}">
                <a16:creationId xmlns:a16="http://schemas.microsoft.com/office/drawing/2014/main" id="{8E9F3D0B-6CE7-4B97-84B9-85C61FDB534B}"/>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Sydney Opera House 1950</a:t>
            </a:r>
          </a:p>
        </p:txBody>
      </p:sp>
      <p:sp>
        <p:nvSpPr>
          <p:cNvPr id="13" name="TextBox 12">
            <a:extLst>
              <a:ext uri="{FF2B5EF4-FFF2-40B4-BE49-F238E27FC236}">
                <a16:creationId xmlns:a16="http://schemas.microsoft.com/office/drawing/2014/main" id="{C0A12A79-64DB-4628-AA5A-9E372E6B8270}"/>
              </a:ext>
            </a:extLst>
          </p:cNvPr>
          <p:cNvSpPr txBox="1"/>
          <p:nvPr/>
        </p:nvSpPr>
        <p:spPr>
          <a:xfrm>
            <a:off x="696687" y="1371927"/>
            <a:ext cx="6546234" cy="923330"/>
          </a:xfrm>
          <a:prstGeom prst="rect">
            <a:avLst/>
          </a:prstGeom>
          <a:noFill/>
        </p:spPr>
        <p:txBody>
          <a:bodyPr wrap="square">
            <a:spAutoFit/>
          </a:bodyPr>
          <a:lstStyle/>
          <a:p>
            <a:r>
              <a:rPr lang="en-AU" b="0" i="0" dirty="0">
                <a:solidFill>
                  <a:srgbClr val="000000"/>
                </a:solidFill>
                <a:effectLst/>
              </a:rPr>
              <a:t>It’s hard to imagine Sydney without the Opera House, but here it is.</a:t>
            </a:r>
          </a:p>
          <a:p>
            <a:endParaRPr lang="en-AU" dirty="0">
              <a:solidFill>
                <a:srgbClr val="000000"/>
              </a:solidFill>
            </a:endParaRPr>
          </a:p>
          <a:p>
            <a:r>
              <a:rPr lang="en-AU" dirty="0">
                <a:solidFill>
                  <a:srgbClr val="000000"/>
                </a:solidFill>
              </a:rPr>
              <a:t>Besides lacking the iconic Opera House, what else looks different?</a:t>
            </a:r>
            <a:endParaRPr lang="en-US" dirty="0"/>
          </a:p>
        </p:txBody>
      </p:sp>
      <p:pic>
        <p:nvPicPr>
          <p:cNvPr id="14338" name="Picture 2" descr="birdseye view of sydney during the 1960s with opera house being built">
            <a:extLst>
              <a:ext uri="{FF2B5EF4-FFF2-40B4-BE49-F238E27FC236}">
                <a16:creationId xmlns:a16="http://schemas.microsoft.com/office/drawing/2014/main" id="{7005E462-F85D-4500-891F-8077FC3CC2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0" y="2753922"/>
            <a:ext cx="6923077" cy="230817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BD408657-ED62-4BD2-AD7B-54A4EB03D825}"/>
              </a:ext>
            </a:extLst>
          </p:cNvPr>
          <p:cNvSpPr/>
          <p:nvPr/>
        </p:nvSpPr>
        <p:spPr>
          <a:xfrm>
            <a:off x="5512672" y="3096844"/>
            <a:ext cx="1965960" cy="15769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12" name="TextBox 11">
            <a:extLst>
              <a:ext uri="{FF2B5EF4-FFF2-40B4-BE49-F238E27FC236}">
                <a16:creationId xmlns:a16="http://schemas.microsoft.com/office/drawing/2014/main" id="{8E48692E-3625-4372-928B-FFA55294CACD}"/>
              </a:ext>
            </a:extLst>
          </p:cNvPr>
          <p:cNvSpPr txBox="1"/>
          <p:nvPr/>
        </p:nvSpPr>
        <p:spPr>
          <a:xfrm>
            <a:off x="696687" y="6041412"/>
            <a:ext cx="6069873" cy="3693319"/>
          </a:xfrm>
          <a:prstGeom prst="rect">
            <a:avLst/>
          </a:prstGeom>
          <a:noFill/>
        </p:spPr>
        <p:txBody>
          <a:bodyPr wrap="square">
            <a:spAutoFit/>
          </a:bodyPr>
          <a:lstStyle/>
          <a:p>
            <a:r>
              <a:rPr lang="en-AU" b="0" i="0" dirty="0">
                <a:solidFill>
                  <a:srgbClr val="000000"/>
                </a:solidFill>
                <a:effectLst/>
              </a:rPr>
              <a:t>The architect of the Sydney Opera House, Jørn Utzon, was a relatively unknown 38-year old Dane</a:t>
            </a:r>
            <a:r>
              <a:rPr lang="en-AU" dirty="0">
                <a:solidFill>
                  <a:srgbClr val="000000"/>
                </a:solidFill>
              </a:rPr>
              <a:t> when, in </a:t>
            </a:r>
            <a:r>
              <a:rPr lang="en-AU" b="0" i="0" dirty="0">
                <a:solidFill>
                  <a:srgbClr val="000000"/>
                </a:solidFill>
                <a:effectLst/>
              </a:rPr>
              <a:t>January 1957, his entry was announced winner of the international competition to design a ‘national opera house’ for Sydney’s Bennelong Point.</a:t>
            </a:r>
          </a:p>
          <a:p>
            <a:endParaRPr lang="en-AU" dirty="0">
              <a:solidFill>
                <a:srgbClr val="000000"/>
              </a:solidFill>
            </a:endParaRPr>
          </a:p>
          <a:p>
            <a:r>
              <a:rPr lang="en-AU" b="0" i="0" dirty="0">
                <a:solidFill>
                  <a:srgbClr val="000000"/>
                </a:solidFill>
                <a:effectLst/>
              </a:rPr>
              <a:t>Construction of the Sydney Opera House began on 2 March 1959.</a:t>
            </a:r>
          </a:p>
          <a:p>
            <a:endParaRPr lang="en-AU" dirty="0">
              <a:solidFill>
                <a:srgbClr val="000000"/>
              </a:solidFill>
            </a:endParaRPr>
          </a:p>
          <a:p>
            <a:r>
              <a:rPr lang="en-AU" b="0" i="0" dirty="0">
                <a:solidFill>
                  <a:srgbClr val="000000"/>
                </a:solidFill>
                <a:effectLst/>
              </a:rPr>
              <a:t> In 1965 the Minister of Works began questioning Utzon's designs, schedules and cost estimates. He eventually stopped payments to Utzon who was forced to withdraw as chief architect in February 1966.</a:t>
            </a:r>
            <a:endParaRPr lang="en-US" dirty="0"/>
          </a:p>
        </p:txBody>
      </p:sp>
      <p:sp>
        <p:nvSpPr>
          <p:cNvPr id="5" name="Footer Placeholder 4">
            <a:extLst>
              <a:ext uri="{FF2B5EF4-FFF2-40B4-BE49-F238E27FC236}">
                <a16:creationId xmlns:a16="http://schemas.microsoft.com/office/drawing/2014/main" id="{312B03CE-19D1-4543-A7AC-470A453419A6}"/>
              </a:ext>
            </a:extLst>
          </p:cNvPr>
          <p:cNvSpPr>
            <a:spLocks noGrp="1"/>
          </p:cNvSpPr>
          <p:nvPr>
            <p:ph type="ftr" sz="quarter" idx="11"/>
          </p:nvPr>
        </p:nvSpPr>
        <p:spPr>
          <a:xfrm>
            <a:off x="696687" y="9915615"/>
            <a:ext cx="4379017" cy="569578"/>
          </a:xfrm>
        </p:spPr>
        <p:txBody>
          <a:bodyPr/>
          <a:lstStyle/>
          <a:p>
            <a:pPr algn="l"/>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2543FB76-002E-4EFE-B996-DEC7418EFA1F}"/>
              </a:ext>
            </a:extLst>
          </p:cNvPr>
          <p:cNvSpPr>
            <a:spLocks noGrp="1"/>
          </p:cNvSpPr>
          <p:nvPr>
            <p:ph type="sldNum" sz="quarter" idx="12"/>
          </p:nvPr>
        </p:nvSpPr>
        <p:spPr/>
        <p:txBody>
          <a:bodyPr/>
          <a:lstStyle/>
          <a:p>
            <a:fld id="{DC56C17F-E5A4-4123-831E-B6BE4BD60FE1}" type="slidenum">
              <a:rPr lang="en-US" smtClean="0"/>
              <a:t>20</a:t>
            </a:fld>
            <a:endParaRPr lang="en-US"/>
          </a:p>
        </p:txBody>
      </p:sp>
    </p:spTree>
    <p:extLst>
      <p:ext uri="{BB962C8B-B14F-4D97-AF65-F5344CB8AC3E}">
        <p14:creationId xmlns:p14="http://schemas.microsoft.com/office/powerpoint/2010/main" val="986927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3">
            <a:extLst>
              <a:ext uri="{FF2B5EF4-FFF2-40B4-BE49-F238E27FC236}">
                <a16:creationId xmlns:a16="http://schemas.microsoft.com/office/drawing/2014/main" id="{8E9F3D0B-6CE7-4B97-84B9-85C61FDB534B}"/>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Sydney Opera House 2020</a:t>
            </a:r>
          </a:p>
        </p:txBody>
      </p:sp>
      <p:sp>
        <p:nvSpPr>
          <p:cNvPr id="13" name="TextBox 12">
            <a:extLst>
              <a:ext uri="{FF2B5EF4-FFF2-40B4-BE49-F238E27FC236}">
                <a16:creationId xmlns:a16="http://schemas.microsoft.com/office/drawing/2014/main" id="{C0A12A79-64DB-4628-AA5A-9E372E6B8270}"/>
              </a:ext>
            </a:extLst>
          </p:cNvPr>
          <p:cNvSpPr txBox="1"/>
          <p:nvPr/>
        </p:nvSpPr>
        <p:spPr>
          <a:xfrm>
            <a:off x="696687" y="1371927"/>
            <a:ext cx="6546234" cy="1200329"/>
          </a:xfrm>
          <a:prstGeom prst="rect">
            <a:avLst/>
          </a:prstGeom>
          <a:noFill/>
        </p:spPr>
        <p:txBody>
          <a:bodyPr wrap="square">
            <a:spAutoFit/>
          </a:bodyPr>
          <a:lstStyle/>
          <a:p>
            <a:r>
              <a:rPr lang="en-AU" b="0" i="0" dirty="0">
                <a:solidFill>
                  <a:srgbClr val="000000"/>
                </a:solidFill>
                <a:effectLst/>
              </a:rPr>
              <a:t>Today the Sydney Opera House is included on the UNESCO World Heritage List, placing it alongside the Taj Mahal, the ancient Pyramids of Egypt and the Great Wall of China as one of the most outstanding places on Earth.</a:t>
            </a:r>
            <a:endParaRPr lang="en-US" dirty="0"/>
          </a:p>
        </p:txBody>
      </p:sp>
      <p:pic>
        <p:nvPicPr>
          <p:cNvPr id="15362" name="Picture 2" descr="Sydney Opera House - Wikipedia">
            <a:extLst>
              <a:ext uri="{FF2B5EF4-FFF2-40B4-BE49-F238E27FC236}">
                <a16:creationId xmlns:a16="http://schemas.microsoft.com/office/drawing/2014/main" id="{8D6CE1CE-E512-4A14-A31F-C4F213D53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192" y="2597467"/>
            <a:ext cx="6285865" cy="4190577"/>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5364" name="Picture 4" descr="He Designed the Sydney Opera House...But Wasn't Even Invited to its Opening  | Smart News | Smithsonian Magazine">
            <a:extLst>
              <a:ext uri="{FF2B5EF4-FFF2-40B4-BE49-F238E27FC236}">
                <a16:creationId xmlns:a16="http://schemas.microsoft.com/office/drawing/2014/main" id="{A0C39BEE-93F9-4F5D-8FDE-1383611175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192" y="7365866"/>
            <a:ext cx="4965753" cy="2467261"/>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0617EF0-0B3D-4D92-88D7-5DF3D432AD82}"/>
              </a:ext>
            </a:extLst>
          </p:cNvPr>
          <p:cNvSpPr txBox="1"/>
          <p:nvPr/>
        </p:nvSpPr>
        <p:spPr>
          <a:xfrm>
            <a:off x="651192" y="6904695"/>
            <a:ext cx="6591729" cy="461665"/>
          </a:xfrm>
          <a:prstGeom prst="rect">
            <a:avLst/>
          </a:prstGeom>
          <a:noFill/>
        </p:spPr>
        <p:txBody>
          <a:bodyPr wrap="square" rtlCol="0">
            <a:spAutoFit/>
          </a:bodyPr>
          <a:lstStyle/>
          <a:p>
            <a:r>
              <a:rPr lang="en-US" dirty="0"/>
              <a:t>Exciting by day and by night</a:t>
            </a:r>
            <a:r>
              <a:rPr lang="en-US" sz="2400" dirty="0"/>
              <a:t>.</a:t>
            </a:r>
          </a:p>
        </p:txBody>
      </p:sp>
      <p:sp>
        <p:nvSpPr>
          <p:cNvPr id="5" name="TextBox 4">
            <a:extLst>
              <a:ext uri="{FF2B5EF4-FFF2-40B4-BE49-F238E27FC236}">
                <a16:creationId xmlns:a16="http://schemas.microsoft.com/office/drawing/2014/main" id="{8559677F-19EB-4F26-A791-D49EE956C472}"/>
              </a:ext>
            </a:extLst>
          </p:cNvPr>
          <p:cNvSpPr txBox="1"/>
          <p:nvPr/>
        </p:nvSpPr>
        <p:spPr>
          <a:xfrm>
            <a:off x="5901564" y="7397199"/>
            <a:ext cx="1320112" cy="2554545"/>
          </a:xfrm>
          <a:prstGeom prst="rect">
            <a:avLst/>
          </a:prstGeom>
          <a:noFill/>
        </p:spPr>
        <p:txBody>
          <a:bodyPr wrap="square" rtlCol="0">
            <a:spAutoFit/>
          </a:bodyPr>
          <a:lstStyle/>
          <a:p>
            <a:r>
              <a:rPr lang="en-US" sz="2000" b="1" dirty="0">
                <a:solidFill>
                  <a:srgbClr val="7030A0"/>
                </a:solidFill>
              </a:rPr>
              <a:t>When it was opened?  </a:t>
            </a:r>
          </a:p>
          <a:p>
            <a:r>
              <a:rPr lang="en-US" sz="2000" b="1" dirty="0">
                <a:solidFill>
                  <a:srgbClr val="7030A0"/>
                </a:solidFill>
              </a:rPr>
              <a:t> </a:t>
            </a:r>
          </a:p>
          <a:p>
            <a:r>
              <a:rPr lang="en-US" sz="2000" b="1" dirty="0">
                <a:solidFill>
                  <a:srgbClr val="7030A0"/>
                </a:solidFill>
              </a:rPr>
              <a:t>Who opened the Opera House?</a:t>
            </a:r>
          </a:p>
        </p:txBody>
      </p:sp>
      <p:sp>
        <p:nvSpPr>
          <p:cNvPr id="6" name="Footer Placeholder 5">
            <a:extLst>
              <a:ext uri="{FF2B5EF4-FFF2-40B4-BE49-F238E27FC236}">
                <a16:creationId xmlns:a16="http://schemas.microsoft.com/office/drawing/2014/main" id="{A24B57B2-04AE-43E0-B8BC-75D1D71588B9}"/>
              </a:ext>
            </a:extLst>
          </p:cNvPr>
          <p:cNvSpPr>
            <a:spLocks noGrp="1"/>
          </p:cNvSpPr>
          <p:nvPr>
            <p:ph type="ftr" sz="quarter" idx="11"/>
          </p:nvPr>
        </p:nvSpPr>
        <p:spPr>
          <a:xfrm>
            <a:off x="651192" y="9915615"/>
            <a:ext cx="4424512"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4C62FFC7-05B1-46C9-B9B5-3DCEE1D2B1FA}"/>
              </a:ext>
            </a:extLst>
          </p:cNvPr>
          <p:cNvSpPr>
            <a:spLocks noGrp="1"/>
          </p:cNvSpPr>
          <p:nvPr>
            <p:ph type="sldNum" sz="quarter" idx="12"/>
          </p:nvPr>
        </p:nvSpPr>
        <p:spPr/>
        <p:txBody>
          <a:bodyPr/>
          <a:lstStyle/>
          <a:p>
            <a:fld id="{DC56C17F-E5A4-4123-831E-B6BE4BD60FE1}" type="slidenum">
              <a:rPr lang="en-US" smtClean="0"/>
              <a:t>21</a:t>
            </a:fld>
            <a:endParaRPr lang="en-US"/>
          </a:p>
        </p:txBody>
      </p:sp>
    </p:spTree>
    <p:extLst>
      <p:ext uri="{BB962C8B-B14F-4D97-AF65-F5344CB8AC3E}">
        <p14:creationId xmlns:p14="http://schemas.microsoft.com/office/powerpoint/2010/main" val="100982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3">
            <a:extLst>
              <a:ext uri="{FF2B5EF4-FFF2-40B4-BE49-F238E27FC236}">
                <a16:creationId xmlns:a16="http://schemas.microsoft.com/office/drawing/2014/main" id="{8E9F3D0B-6CE7-4B97-84B9-85C61FDB534B}"/>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Opening of the Opera House</a:t>
            </a:r>
          </a:p>
        </p:txBody>
      </p:sp>
      <p:pic>
        <p:nvPicPr>
          <p:cNvPr id="16386" name="Picture 2" descr="1973: Queen Elizabeth II at the Official Opening of Sydney Opera House,  October 1973 - YouTube">
            <a:extLst>
              <a:ext uri="{FF2B5EF4-FFF2-40B4-BE49-F238E27FC236}">
                <a16:creationId xmlns:a16="http://schemas.microsoft.com/office/drawing/2014/main" id="{198CF43B-F0B6-4693-BC62-4AFA35F9F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687" y="1350644"/>
            <a:ext cx="4802972" cy="3597593"/>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6388" name="Picture 4" descr="Sydney Opera House | NFSA">
            <a:extLst>
              <a:ext uri="{FF2B5EF4-FFF2-40B4-BE49-F238E27FC236}">
                <a16:creationId xmlns:a16="http://schemas.microsoft.com/office/drawing/2014/main" id="{CD6CB070-BDFB-45D2-8F67-594D4226B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241" y="7521708"/>
            <a:ext cx="5267902" cy="2544250"/>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16390" name="Picture 6" descr="Today in history, September 28: First show at the Sydney Opera House">
            <a:extLst>
              <a:ext uri="{FF2B5EF4-FFF2-40B4-BE49-F238E27FC236}">
                <a16:creationId xmlns:a16="http://schemas.microsoft.com/office/drawing/2014/main" id="{0F19FBE4-88A6-452C-B8EE-6293EECD5D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6192" y="5118688"/>
            <a:ext cx="3986730" cy="2232569"/>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F21BDE-054D-434E-98E8-0257DDA6A68F}"/>
              </a:ext>
            </a:extLst>
          </p:cNvPr>
          <p:cNvSpPr txBox="1"/>
          <p:nvPr/>
        </p:nvSpPr>
        <p:spPr>
          <a:xfrm>
            <a:off x="619649" y="5500688"/>
            <a:ext cx="2626472" cy="1200329"/>
          </a:xfrm>
          <a:prstGeom prst="rect">
            <a:avLst/>
          </a:prstGeom>
          <a:noFill/>
        </p:spPr>
        <p:txBody>
          <a:bodyPr wrap="square" rtlCol="0">
            <a:spAutoFit/>
          </a:bodyPr>
          <a:lstStyle/>
          <a:p>
            <a:r>
              <a:rPr lang="en-US" sz="2400" dirty="0">
                <a:solidFill>
                  <a:srgbClr val="7030A0"/>
                </a:solidFill>
              </a:rPr>
              <a:t>23 October, 1973</a:t>
            </a:r>
          </a:p>
          <a:p>
            <a:endParaRPr lang="en-US" sz="2400" dirty="0">
              <a:solidFill>
                <a:srgbClr val="7030A0"/>
              </a:solidFill>
            </a:endParaRPr>
          </a:p>
          <a:p>
            <a:r>
              <a:rPr lang="en-US" sz="2400" dirty="0">
                <a:solidFill>
                  <a:srgbClr val="7030A0"/>
                </a:solidFill>
              </a:rPr>
              <a:t>Queen Elizabeth II</a:t>
            </a:r>
            <a:endParaRPr lang="en-US" dirty="0">
              <a:solidFill>
                <a:srgbClr val="7030A0"/>
              </a:solidFill>
            </a:endParaRPr>
          </a:p>
        </p:txBody>
      </p:sp>
      <p:sp>
        <p:nvSpPr>
          <p:cNvPr id="5" name="Footer Placeholder 4">
            <a:extLst>
              <a:ext uri="{FF2B5EF4-FFF2-40B4-BE49-F238E27FC236}">
                <a16:creationId xmlns:a16="http://schemas.microsoft.com/office/drawing/2014/main" id="{69E003CE-C578-455B-93C9-4CA38F900982}"/>
              </a:ext>
            </a:extLst>
          </p:cNvPr>
          <p:cNvSpPr>
            <a:spLocks noGrp="1"/>
          </p:cNvSpPr>
          <p:nvPr>
            <p:ph type="ftr" sz="quarter" idx="11"/>
          </p:nvPr>
        </p:nvSpPr>
        <p:spPr>
          <a:xfrm>
            <a:off x="619649" y="10065957"/>
            <a:ext cx="4456055" cy="419235"/>
          </a:xfrm>
        </p:spPr>
        <p:txBody>
          <a:bodyPr/>
          <a:lstStyle/>
          <a:p>
            <a:pPr algn="l"/>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6948F792-D5C7-40F2-8080-EC2DF3DA1C7C}"/>
              </a:ext>
            </a:extLst>
          </p:cNvPr>
          <p:cNvSpPr>
            <a:spLocks noGrp="1"/>
          </p:cNvSpPr>
          <p:nvPr>
            <p:ph type="sldNum" sz="quarter" idx="12"/>
          </p:nvPr>
        </p:nvSpPr>
        <p:spPr>
          <a:xfrm>
            <a:off x="5360323" y="10065957"/>
            <a:ext cx="1707714" cy="419236"/>
          </a:xfrm>
        </p:spPr>
        <p:txBody>
          <a:bodyPr/>
          <a:lstStyle/>
          <a:p>
            <a:fld id="{DC56C17F-E5A4-4123-831E-B6BE4BD60FE1}" type="slidenum">
              <a:rPr lang="en-US" smtClean="0"/>
              <a:t>22</a:t>
            </a:fld>
            <a:endParaRPr lang="en-US" dirty="0"/>
          </a:p>
        </p:txBody>
      </p:sp>
    </p:spTree>
    <p:extLst>
      <p:ext uri="{BB962C8B-B14F-4D97-AF65-F5344CB8AC3E}">
        <p14:creationId xmlns:p14="http://schemas.microsoft.com/office/powerpoint/2010/main" val="874936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EFA9C6-E321-4205-89DF-11129C43D8E6}"/>
              </a:ext>
            </a:extLst>
          </p:cNvPr>
          <p:cNvSpPr txBox="1"/>
          <p:nvPr/>
        </p:nvSpPr>
        <p:spPr>
          <a:xfrm>
            <a:off x="751707" y="1569147"/>
            <a:ext cx="3447881" cy="3693319"/>
          </a:xfrm>
          <a:prstGeom prst="rect">
            <a:avLst/>
          </a:prstGeom>
          <a:noFill/>
        </p:spPr>
        <p:txBody>
          <a:bodyPr wrap="square">
            <a:spAutoFit/>
          </a:bodyPr>
          <a:lstStyle/>
          <a:p>
            <a:pPr algn="l"/>
            <a:r>
              <a:rPr lang="en-AU" b="0" i="0" dirty="0">
                <a:solidFill>
                  <a:srgbClr val="000000"/>
                </a:solidFill>
                <a:effectLst/>
              </a:rPr>
              <a:t>The David Jones department store brought Sydney out of the post-war doldrums with Paris-style fashion parades in 1947.  </a:t>
            </a:r>
          </a:p>
          <a:p>
            <a:pPr algn="l"/>
            <a:endParaRPr lang="en-AU" b="0" i="0" dirty="0">
              <a:solidFill>
                <a:srgbClr val="000000"/>
              </a:solidFill>
              <a:effectLst/>
            </a:endParaRPr>
          </a:p>
          <a:p>
            <a:pPr algn="l"/>
            <a:r>
              <a:rPr lang="en-AU" b="1" i="0" dirty="0">
                <a:solidFill>
                  <a:srgbClr val="7030A0"/>
                </a:solidFill>
                <a:effectLst/>
              </a:rPr>
              <a:t>So a trip to DJs would certainly be on the agend</a:t>
            </a:r>
            <a:r>
              <a:rPr lang="en-AU" b="1" dirty="0">
                <a:solidFill>
                  <a:srgbClr val="7030A0"/>
                </a:solidFill>
              </a:rPr>
              <a:t>a.   </a:t>
            </a:r>
            <a:r>
              <a:rPr lang="en-AU" b="0" i="0" dirty="0">
                <a:solidFill>
                  <a:srgbClr val="000000"/>
                </a:solidFill>
                <a:effectLst/>
              </a:rPr>
              <a:t>  </a:t>
            </a:r>
          </a:p>
          <a:p>
            <a:pPr algn="l"/>
            <a:endParaRPr lang="en-AU" dirty="0">
              <a:solidFill>
                <a:srgbClr val="000000"/>
              </a:solidFill>
            </a:endParaRPr>
          </a:p>
          <a:p>
            <a:pPr algn="l"/>
            <a:r>
              <a:rPr lang="en-AU" dirty="0">
                <a:solidFill>
                  <a:srgbClr val="000000"/>
                </a:solidFill>
              </a:rPr>
              <a:t>One year later </a:t>
            </a:r>
            <a:r>
              <a:rPr lang="en-AU" b="0" i="0" dirty="0">
                <a:solidFill>
                  <a:srgbClr val="000000"/>
                </a:solidFill>
                <a:effectLst/>
              </a:rPr>
              <a:t>David Jones brought the collection of Christian Dior’s famous ‘New Look’ to Sydney, the first time Dior had ever shown outside Paris.</a:t>
            </a:r>
          </a:p>
        </p:txBody>
      </p:sp>
      <p:pic>
        <p:nvPicPr>
          <p:cNvPr id="3078" name="Picture 6" descr="The House of Dior | NGV">
            <a:extLst>
              <a:ext uri="{FF2B5EF4-FFF2-40B4-BE49-F238E27FC236}">
                <a16:creationId xmlns:a16="http://schemas.microsoft.com/office/drawing/2014/main" id="{E0E2B970-5DEF-4F5B-951D-685BC97C01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5837" y="1706975"/>
            <a:ext cx="2652078" cy="3333819"/>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Shopping in Sydney 1950</a:t>
            </a:r>
          </a:p>
        </p:txBody>
      </p:sp>
      <p:pic>
        <p:nvPicPr>
          <p:cNvPr id="3080" name="Picture 8" descr="encrypted-tbn3.gstatic.com/images?q=tbn:ANd9GcR...">
            <a:extLst>
              <a:ext uri="{FF2B5EF4-FFF2-40B4-BE49-F238E27FC236}">
                <a16:creationId xmlns:a16="http://schemas.microsoft.com/office/drawing/2014/main" id="{7DF19A7A-179D-447B-BD9E-4C697280A9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4595" y="5349081"/>
            <a:ext cx="2842215" cy="426300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35A61E-8CD9-4CD1-A486-917D02E21983}"/>
              </a:ext>
            </a:extLst>
          </p:cNvPr>
          <p:cNvSpPr txBox="1"/>
          <p:nvPr/>
        </p:nvSpPr>
        <p:spPr>
          <a:xfrm>
            <a:off x="751707" y="6488734"/>
            <a:ext cx="2842215" cy="1477328"/>
          </a:xfrm>
          <a:prstGeom prst="rect">
            <a:avLst/>
          </a:prstGeom>
          <a:noFill/>
        </p:spPr>
        <p:txBody>
          <a:bodyPr wrap="square">
            <a:spAutoFit/>
          </a:bodyPr>
          <a:lstStyle/>
          <a:p>
            <a:r>
              <a:rPr lang="en-AU" dirty="0">
                <a:solidFill>
                  <a:srgbClr val="202122"/>
                </a:solidFill>
              </a:rPr>
              <a:t>The film Ladies in Black is a superb depiction of life and times of Sydney in that era.</a:t>
            </a:r>
          </a:p>
          <a:p>
            <a:endParaRPr lang="en-AU" dirty="0">
              <a:solidFill>
                <a:srgbClr val="202122"/>
              </a:solidFill>
            </a:endParaRPr>
          </a:p>
          <a:p>
            <a:r>
              <a:rPr lang="en-AU" b="1" dirty="0">
                <a:solidFill>
                  <a:srgbClr val="7030A0"/>
                </a:solidFill>
              </a:rPr>
              <a:t>A must-see movie!!</a:t>
            </a:r>
            <a:endParaRPr lang="en-US" b="1" dirty="0">
              <a:solidFill>
                <a:srgbClr val="7030A0"/>
              </a:solidFill>
            </a:endParaRPr>
          </a:p>
        </p:txBody>
      </p:sp>
      <p:sp>
        <p:nvSpPr>
          <p:cNvPr id="6" name="Footer Placeholder 5">
            <a:extLst>
              <a:ext uri="{FF2B5EF4-FFF2-40B4-BE49-F238E27FC236}">
                <a16:creationId xmlns:a16="http://schemas.microsoft.com/office/drawing/2014/main" id="{D119D54E-7FAA-4549-9AAE-525F96F6012F}"/>
              </a:ext>
            </a:extLst>
          </p:cNvPr>
          <p:cNvSpPr>
            <a:spLocks noGrp="1"/>
          </p:cNvSpPr>
          <p:nvPr>
            <p:ph type="ftr" sz="quarter" idx="11"/>
          </p:nvPr>
        </p:nvSpPr>
        <p:spPr>
          <a:xfrm>
            <a:off x="696687" y="9915615"/>
            <a:ext cx="4379017"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836BDD7F-B882-49DF-BA5B-DBDC9ACC2C78}"/>
              </a:ext>
            </a:extLst>
          </p:cNvPr>
          <p:cNvSpPr>
            <a:spLocks noGrp="1"/>
          </p:cNvSpPr>
          <p:nvPr>
            <p:ph type="sldNum" sz="quarter" idx="12"/>
          </p:nvPr>
        </p:nvSpPr>
        <p:spPr/>
        <p:txBody>
          <a:bodyPr/>
          <a:lstStyle/>
          <a:p>
            <a:fld id="{DC56C17F-E5A4-4123-831E-B6BE4BD60FE1}" type="slidenum">
              <a:rPr lang="en-US" smtClean="0"/>
              <a:t>23</a:t>
            </a:fld>
            <a:endParaRPr lang="en-US"/>
          </a:p>
        </p:txBody>
      </p:sp>
    </p:spTree>
    <p:extLst>
      <p:ext uri="{BB962C8B-B14F-4D97-AF65-F5344CB8AC3E}">
        <p14:creationId xmlns:p14="http://schemas.microsoft.com/office/powerpoint/2010/main" val="3802713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EFA9C6-E321-4205-89DF-11129C43D8E6}"/>
              </a:ext>
            </a:extLst>
          </p:cNvPr>
          <p:cNvSpPr txBox="1"/>
          <p:nvPr/>
        </p:nvSpPr>
        <p:spPr>
          <a:xfrm>
            <a:off x="805218" y="1139008"/>
            <a:ext cx="6262817" cy="1200329"/>
          </a:xfrm>
          <a:prstGeom prst="rect">
            <a:avLst/>
          </a:prstGeom>
          <a:noFill/>
        </p:spPr>
        <p:txBody>
          <a:bodyPr wrap="square">
            <a:spAutoFit/>
          </a:bodyPr>
          <a:lstStyle/>
          <a:p>
            <a:pPr algn="l"/>
            <a:endParaRPr lang="en-AU" b="0" i="0" dirty="0">
              <a:solidFill>
                <a:srgbClr val="000000"/>
              </a:solidFill>
              <a:effectLst/>
              <a:latin typeface="Circular"/>
            </a:endParaRPr>
          </a:p>
          <a:p>
            <a:pPr algn="l"/>
            <a:r>
              <a:rPr lang="en-AU" b="0" i="0" dirty="0">
                <a:solidFill>
                  <a:srgbClr val="000000"/>
                </a:solidFill>
                <a:effectLst/>
              </a:rPr>
              <a:t>For me a shopping highlight when visiting Sydney is a meander through the Queen Victoria Building.</a:t>
            </a:r>
          </a:p>
          <a:p>
            <a:pPr algn="l"/>
            <a:r>
              <a:rPr lang="en-AU" b="1" i="0" dirty="0">
                <a:solidFill>
                  <a:srgbClr val="7030A0"/>
                </a:solidFill>
                <a:effectLst/>
                <a:latin typeface="Academica Light"/>
              </a:rPr>
              <a:t> </a:t>
            </a:r>
            <a:endParaRPr lang="en-AU" b="0" i="0" dirty="0">
              <a:solidFill>
                <a:srgbClr val="000000"/>
              </a:solidFill>
              <a:effectLst/>
              <a:latin typeface="Circular"/>
            </a:endParaRPr>
          </a:p>
        </p:txBody>
      </p:sp>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Shopping in Sydney 2020</a:t>
            </a:r>
          </a:p>
        </p:txBody>
      </p:sp>
      <p:pic>
        <p:nvPicPr>
          <p:cNvPr id="1026" name="Picture 2" descr="Makeover for Sydney's Queen Victoria Building | Property HQ">
            <a:extLst>
              <a:ext uri="{FF2B5EF4-FFF2-40B4-BE49-F238E27FC236}">
                <a16:creationId xmlns:a16="http://schemas.microsoft.com/office/drawing/2014/main" id="{99410D9C-8A2C-4158-8386-A6EC77376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335" y="2533127"/>
            <a:ext cx="5558201" cy="3713218"/>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14F4529-6CD6-4FD4-95C2-AFE2B8B8F9DE}"/>
              </a:ext>
            </a:extLst>
          </p:cNvPr>
          <p:cNvSpPr txBox="1"/>
          <p:nvPr/>
        </p:nvSpPr>
        <p:spPr>
          <a:xfrm>
            <a:off x="805216" y="6711656"/>
            <a:ext cx="6262817" cy="3139321"/>
          </a:xfrm>
          <a:prstGeom prst="rect">
            <a:avLst/>
          </a:prstGeom>
          <a:noFill/>
        </p:spPr>
        <p:txBody>
          <a:bodyPr wrap="square" rtlCol="0">
            <a:spAutoFit/>
          </a:bodyPr>
          <a:lstStyle/>
          <a:p>
            <a:pPr algn="l"/>
            <a:r>
              <a:rPr lang="en-AU" dirty="0"/>
              <a:t>A</a:t>
            </a:r>
            <a:r>
              <a:rPr lang="en-AU" b="0" i="0" dirty="0">
                <a:effectLst/>
              </a:rPr>
              <a:t>rchitecturally splendid, the Queen Victoria Building (QVB) occupies an entire block on Sydney's George Street, and has over 180 of Sydney's finest fashion boutiques, jewellery shops and homewares, accompanied by delightful cafes and restaurants.</a:t>
            </a:r>
          </a:p>
          <a:p>
            <a:pPr algn="l"/>
            <a:endParaRPr lang="en-AU" b="0" i="0" dirty="0">
              <a:effectLst/>
            </a:endParaRPr>
          </a:p>
          <a:p>
            <a:pPr algn="l"/>
            <a:endParaRPr lang="en-AU" b="0" i="0" dirty="0">
              <a:effectLst/>
            </a:endParaRPr>
          </a:p>
          <a:p>
            <a:pPr algn="l"/>
            <a:r>
              <a:rPr lang="en-AU" dirty="0"/>
              <a:t>B</a:t>
            </a:r>
            <a:r>
              <a:rPr lang="en-AU" b="0" i="0" dirty="0">
                <a:effectLst/>
              </a:rPr>
              <a:t>uilt in the 1890s  it was erected as a Municipal Market on the scale of a Cathedral, but </a:t>
            </a:r>
            <a:r>
              <a:rPr lang="en-AU" dirty="0"/>
              <a:t>by</a:t>
            </a:r>
            <a:r>
              <a:rPr lang="en-AU" b="0" i="0" dirty="0">
                <a:effectLst/>
              </a:rPr>
              <a:t> the 1950s it was very shabby and was almost demolished.   Luckily, it wa</a:t>
            </a:r>
            <a:r>
              <a:rPr lang="en-AU" dirty="0"/>
              <a:t>s restored in 2006 with a renovation cost of $48 million. </a:t>
            </a:r>
            <a:endParaRPr lang="en-AU" b="0" i="0" dirty="0">
              <a:effectLst/>
            </a:endParaRPr>
          </a:p>
          <a:p>
            <a:endParaRPr lang="en-US" dirty="0"/>
          </a:p>
        </p:txBody>
      </p:sp>
      <p:sp>
        <p:nvSpPr>
          <p:cNvPr id="7" name="Footer Placeholder 6">
            <a:extLst>
              <a:ext uri="{FF2B5EF4-FFF2-40B4-BE49-F238E27FC236}">
                <a16:creationId xmlns:a16="http://schemas.microsoft.com/office/drawing/2014/main" id="{2067EDB8-5BED-4AA9-B617-42370FDDD664}"/>
              </a:ext>
            </a:extLst>
          </p:cNvPr>
          <p:cNvSpPr>
            <a:spLocks noGrp="1"/>
          </p:cNvSpPr>
          <p:nvPr>
            <p:ph type="ftr" sz="quarter" idx="11"/>
          </p:nvPr>
        </p:nvSpPr>
        <p:spPr>
          <a:xfrm>
            <a:off x="521798" y="9915615"/>
            <a:ext cx="4553906" cy="569578"/>
          </a:xfrm>
        </p:spPr>
        <p:txBody>
          <a:bodyPr/>
          <a:lstStyle/>
          <a:p>
            <a:pPr algn="l"/>
            <a:r>
              <a:rPr lang="en-US"/>
              <a:t>Rotary Club of Canterbury: Let's Stay Connected Project</a:t>
            </a:r>
            <a:endParaRPr lang="en-US" dirty="0"/>
          </a:p>
        </p:txBody>
      </p:sp>
      <p:sp>
        <p:nvSpPr>
          <p:cNvPr id="8" name="Slide Number Placeholder 7">
            <a:extLst>
              <a:ext uri="{FF2B5EF4-FFF2-40B4-BE49-F238E27FC236}">
                <a16:creationId xmlns:a16="http://schemas.microsoft.com/office/drawing/2014/main" id="{6298A780-89ED-4975-A899-BFEBCBACF912}"/>
              </a:ext>
            </a:extLst>
          </p:cNvPr>
          <p:cNvSpPr>
            <a:spLocks noGrp="1"/>
          </p:cNvSpPr>
          <p:nvPr>
            <p:ph type="sldNum" sz="quarter" idx="12"/>
          </p:nvPr>
        </p:nvSpPr>
        <p:spPr/>
        <p:txBody>
          <a:bodyPr/>
          <a:lstStyle/>
          <a:p>
            <a:fld id="{DC56C17F-E5A4-4123-831E-B6BE4BD60FE1}" type="slidenum">
              <a:rPr lang="en-US" smtClean="0"/>
              <a:t>24</a:t>
            </a:fld>
            <a:endParaRPr lang="en-US"/>
          </a:p>
        </p:txBody>
      </p:sp>
    </p:spTree>
    <p:extLst>
      <p:ext uri="{BB962C8B-B14F-4D97-AF65-F5344CB8AC3E}">
        <p14:creationId xmlns:p14="http://schemas.microsoft.com/office/powerpoint/2010/main" val="3435390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EFA9C6-E321-4205-89DF-11129C43D8E6}"/>
              </a:ext>
            </a:extLst>
          </p:cNvPr>
          <p:cNvSpPr txBox="1"/>
          <p:nvPr/>
        </p:nvSpPr>
        <p:spPr>
          <a:xfrm>
            <a:off x="696688" y="1292174"/>
            <a:ext cx="1800852" cy="4247317"/>
          </a:xfrm>
          <a:prstGeom prst="rect">
            <a:avLst/>
          </a:prstGeom>
          <a:noFill/>
        </p:spPr>
        <p:txBody>
          <a:bodyPr wrap="square">
            <a:spAutoFit/>
          </a:bodyPr>
          <a:lstStyle/>
          <a:p>
            <a:pPr algn="l"/>
            <a:endParaRPr lang="en-AU" b="0" i="0" dirty="0">
              <a:solidFill>
                <a:srgbClr val="000000"/>
              </a:solidFill>
              <a:effectLst/>
              <a:latin typeface="Circular"/>
            </a:endParaRPr>
          </a:p>
          <a:p>
            <a:pPr algn="l"/>
            <a:endParaRPr lang="en-AU" b="0" i="0" dirty="0">
              <a:solidFill>
                <a:srgbClr val="000000"/>
              </a:solidFill>
              <a:effectLst/>
              <a:latin typeface="Circular"/>
            </a:endParaRPr>
          </a:p>
          <a:p>
            <a:pPr algn="l"/>
            <a:r>
              <a:rPr lang="en-AU" b="0" i="0" dirty="0">
                <a:solidFill>
                  <a:srgbClr val="000000"/>
                </a:solidFill>
                <a:effectLst/>
                <a:latin typeface="Academica Light"/>
              </a:rPr>
              <a:t>The QVB at Christmas time</a:t>
            </a:r>
          </a:p>
          <a:p>
            <a:pPr algn="l"/>
            <a:r>
              <a:rPr lang="en-AU" dirty="0">
                <a:solidFill>
                  <a:srgbClr val="000000"/>
                </a:solidFill>
                <a:latin typeface="Academica Light"/>
              </a:rPr>
              <a:t>Is a place of splendour for young and old.  </a:t>
            </a:r>
          </a:p>
          <a:p>
            <a:pPr algn="l"/>
            <a:endParaRPr lang="en-AU" b="0" i="0" dirty="0">
              <a:solidFill>
                <a:srgbClr val="000000"/>
              </a:solidFill>
              <a:effectLst/>
              <a:latin typeface="Academica Light"/>
            </a:endParaRPr>
          </a:p>
          <a:p>
            <a:pPr algn="l"/>
            <a:endParaRPr lang="en-AU" dirty="0">
              <a:solidFill>
                <a:srgbClr val="000000"/>
              </a:solidFill>
              <a:latin typeface="Academica Light"/>
            </a:endParaRPr>
          </a:p>
          <a:p>
            <a:pPr algn="l"/>
            <a:endParaRPr lang="en-AU" dirty="0">
              <a:solidFill>
                <a:srgbClr val="000000"/>
              </a:solidFill>
              <a:latin typeface="Academica Light"/>
            </a:endParaRPr>
          </a:p>
          <a:p>
            <a:pPr algn="l"/>
            <a:r>
              <a:rPr lang="en-AU" b="0" i="0" dirty="0">
                <a:solidFill>
                  <a:srgbClr val="000000"/>
                </a:solidFill>
                <a:effectLst/>
                <a:latin typeface="Academica Light"/>
              </a:rPr>
              <a:t>But keep hold of your credit card;  it can be an expensive outing.  </a:t>
            </a:r>
            <a:endParaRPr lang="en-AU" b="0" i="0" dirty="0">
              <a:solidFill>
                <a:srgbClr val="000000"/>
              </a:solidFill>
              <a:effectLst/>
              <a:latin typeface="Circular"/>
            </a:endParaRPr>
          </a:p>
        </p:txBody>
      </p:sp>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Shopping in Sydney 2020</a:t>
            </a:r>
          </a:p>
        </p:txBody>
      </p:sp>
      <p:pic>
        <p:nvPicPr>
          <p:cNvPr id="2050" name="Picture 2" descr="The QVB Swarovski Christmas tree by numbers - Vogue Australia">
            <a:extLst>
              <a:ext uri="{FF2B5EF4-FFF2-40B4-BE49-F238E27FC236}">
                <a16:creationId xmlns:a16="http://schemas.microsoft.com/office/drawing/2014/main" id="{16D01025-DC00-4329-9536-E5AE43C5E3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8013" y="1472939"/>
            <a:ext cx="3181032" cy="4780239"/>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descr="Santa, The Enchanted Garden, QVB Sydney">
            <a:extLst>
              <a:ext uri="{FF2B5EF4-FFF2-40B4-BE49-F238E27FC236}">
                <a16:creationId xmlns:a16="http://schemas.microsoft.com/office/drawing/2014/main" id="{8FBE7D97-B639-4F6E-AF33-37BEC7A76C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3571" y="6835103"/>
            <a:ext cx="4805474" cy="3121380"/>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95103086-9F91-4E4A-AAC4-E1879256EBA4}"/>
              </a:ext>
            </a:extLst>
          </p:cNvPr>
          <p:cNvSpPr>
            <a:spLocks noGrp="1"/>
          </p:cNvSpPr>
          <p:nvPr>
            <p:ph type="ftr" sz="quarter" idx="11"/>
          </p:nvPr>
        </p:nvSpPr>
        <p:spPr>
          <a:xfrm>
            <a:off x="887104" y="9915615"/>
            <a:ext cx="4188600"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0A93B7F8-4CDE-49DE-A291-AC28B1DEFA40}"/>
              </a:ext>
            </a:extLst>
          </p:cNvPr>
          <p:cNvSpPr>
            <a:spLocks noGrp="1"/>
          </p:cNvSpPr>
          <p:nvPr>
            <p:ph type="sldNum" sz="quarter" idx="12"/>
          </p:nvPr>
        </p:nvSpPr>
        <p:spPr/>
        <p:txBody>
          <a:bodyPr/>
          <a:lstStyle/>
          <a:p>
            <a:fld id="{DC56C17F-E5A4-4123-831E-B6BE4BD60FE1}" type="slidenum">
              <a:rPr lang="en-US" smtClean="0"/>
              <a:t>25</a:t>
            </a:fld>
            <a:endParaRPr lang="en-US"/>
          </a:p>
        </p:txBody>
      </p:sp>
    </p:spTree>
    <p:extLst>
      <p:ext uri="{BB962C8B-B14F-4D97-AF65-F5344CB8AC3E}">
        <p14:creationId xmlns:p14="http://schemas.microsoft.com/office/powerpoint/2010/main" val="2767197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A trip to the Aquarium 2020</a:t>
            </a:r>
          </a:p>
        </p:txBody>
      </p:sp>
      <p:sp>
        <p:nvSpPr>
          <p:cNvPr id="2" name="TextBox 1">
            <a:extLst>
              <a:ext uri="{FF2B5EF4-FFF2-40B4-BE49-F238E27FC236}">
                <a16:creationId xmlns:a16="http://schemas.microsoft.com/office/drawing/2014/main" id="{3801B8D8-7F42-4593-BD59-D35202B061E8}"/>
              </a:ext>
            </a:extLst>
          </p:cNvPr>
          <p:cNvSpPr txBox="1"/>
          <p:nvPr/>
        </p:nvSpPr>
        <p:spPr>
          <a:xfrm>
            <a:off x="696687" y="1783080"/>
            <a:ext cx="6546235" cy="923330"/>
          </a:xfrm>
          <a:prstGeom prst="rect">
            <a:avLst/>
          </a:prstGeom>
          <a:noFill/>
        </p:spPr>
        <p:txBody>
          <a:bodyPr wrap="square" rtlCol="0">
            <a:spAutoFit/>
          </a:bodyPr>
          <a:lstStyle/>
          <a:p>
            <a:r>
              <a:rPr lang="en-US" dirty="0"/>
              <a:t>No such excitement in 1950, but in 1988, Sea Life Sydney Aquarium opened, featuring  700 species and comprising more than 13,000 individual fish.  A new “must see” in Sydney.</a:t>
            </a:r>
          </a:p>
        </p:txBody>
      </p:sp>
      <p:pic>
        <p:nvPicPr>
          <p:cNvPr id="6" name="Picture 2" descr="SEA LIFE Sydney Aquarium | Book Online - The Big Bus">
            <a:extLst>
              <a:ext uri="{FF2B5EF4-FFF2-40B4-BE49-F238E27FC236}">
                <a16:creationId xmlns:a16="http://schemas.microsoft.com/office/drawing/2014/main" id="{1B765C6D-93B2-454A-908D-447212375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954" y="3105507"/>
            <a:ext cx="5535930" cy="276796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3076" name="Picture 4" descr="SEA LIFE Sydney Aquarium | Sydney | WhereTraveler">
            <a:extLst>
              <a:ext uri="{FF2B5EF4-FFF2-40B4-BE49-F238E27FC236}">
                <a16:creationId xmlns:a16="http://schemas.microsoft.com/office/drawing/2014/main" id="{29A25AFD-1849-41FC-A446-2698165D6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7900" y="6385941"/>
            <a:ext cx="4526280" cy="301720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B9FC3847-059F-4B69-A17D-89405BDD900A}"/>
              </a:ext>
            </a:extLst>
          </p:cNvPr>
          <p:cNvSpPr>
            <a:spLocks noGrp="1"/>
          </p:cNvSpPr>
          <p:nvPr>
            <p:ph type="ftr" sz="quarter" idx="11"/>
          </p:nvPr>
        </p:nvSpPr>
        <p:spPr>
          <a:xfrm>
            <a:off x="1026954" y="9915615"/>
            <a:ext cx="4048750" cy="569578"/>
          </a:xfrm>
        </p:spPr>
        <p:txBody>
          <a:bodyPr/>
          <a:lstStyle/>
          <a:p>
            <a:pPr algn="l"/>
            <a:r>
              <a:rPr lang="en-US"/>
              <a:t>Rotary Club of Canterbury: Let's Stay Connected Project</a:t>
            </a:r>
            <a:endParaRPr lang="en-US" dirty="0"/>
          </a:p>
        </p:txBody>
      </p:sp>
      <p:sp>
        <p:nvSpPr>
          <p:cNvPr id="8" name="Slide Number Placeholder 7">
            <a:extLst>
              <a:ext uri="{FF2B5EF4-FFF2-40B4-BE49-F238E27FC236}">
                <a16:creationId xmlns:a16="http://schemas.microsoft.com/office/drawing/2014/main" id="{14D6BC84-AEAF-4283-BA1C-81AD172E19DC}"/>
              </a:ext>
            </a:extLst>
          </p:cNvPr>
          <p:cNvSpPr>
            <a:spLocks noGrp="1"/>
          </p:cNvSpPr>
          <p:nvPr>
            <p:ph type="sldNum" sz="quarter" idx="12"/>
          </p:nvPr>
        </p:nvSpPr>
        <p:spPr/>
        <p:txBody>
          <a:bodyPr/>
          <a:lstStyle/>
          <a:p>
            <a:fld id="{DC56C17F-E5A4-4123-831E-B6BE4BD60FE1}" type="slidenum">
              <a:rPr lang="en-US" smtClean="0"/>
              <a:t>26</a:t>
            </a:fld>
            <a:endParaRPr lang="en-US"/>
          </a:p>
        </p:txBody>
      </p:sp>
    </p:spTree>
    <p:extLst>
      <p:ext uri="{BB962C8B-B14F-4D97-AF65-F5344CB8AC3E}">
        <p14:creationId xmlns:p14="http://schemas.microsoft.com/office/powerpoint/2010/main" val="1817785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EFA9C6-E321-4205-89DF-11129C43D8E6}"/>
              </a:ext>
            </a:extLst>
          </p:cNvPr>
          <p:cNvSpPr txBox="1"/>
          <p:nvPr/>
        </p:nvSpPr>
        <p:spPr>
          <a:xfrm>
            <a:off x="781097" y="1399023"/>
            <a:ext cx="6713125" cy="923330"/>
          </a:xfrm>
          <a:prstGeom prst="rect">
            <a:avLst/>
          </a:prstGeom>
          <a:noFill/>
        </p:spPr>
        <p:txBody>
          <a:bodyPr wrap="square">
            <a:spAutoFit/>
          </a:bodyPr>
          <a:lstStyle/>
          <a:p>
            <a:pPr algn="l"/>
            <a:endParaRPr lang="en-AU" b="0" i="0" dirty="0">
              <a:solidFill>
                <a:srgbClr val="000000"/>
              </a:solidFill>
              <a:effectLst/>
              <a:latin typeface="Circular"/>
            </a:endParaRPr>
          </a:p>
          <a:p>
            <a:pPr algn="l"/>
            <a:r>
              <a:rPr lang="en-AU" b="0" i="0" dirty="0">
                <a:solidFill>
                  <a:srgbClr val="000000"/>
                </a:solidFill>
                <a:effectLst/>
              </a:rPr>
              <a:t>A visit to the Chinese Friendship Garden in the heart of the city is delightful.  Once a light industrial site, it was transformed in 1988.</a:t>
            </a:r>
          </a:p>
        </p:txBody>
      </p:sp>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229198"/>
            <a:ext cx="6546235" cy="131299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Before we leave Sydney in 2020</a:t>
            </a:r>
          </a:p>
        </p:txBody>
      </p:sp>
      <p:pic>
        <p:nvPicPr>
          <p:cNvPr id="4098" name="Picture 2" descr="Chinese Garden of Friendship - Darling Harbour | Sydney.com">
            <a:extLst>
              <a:ext uri="{FF2B5EF4-FFF2-40B4-BE49-F238E27FC236}">
                <a16:creationId xmlns:a16="http://schemas.microsoft.com/office/drawing/2014/main" id="{50058482-B722-4198-9AF9-96E9FAC763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347" y="2560675"/>
            <a:ext cx="5098098" cy="3823840"/>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30A009-EAE6-433B-ACB2-0ECC63C98260}"/>
              </a:ext>
            </a:extLst>
          </p:cNvPr>
          <p:cNvSpPr txBox="1"/>
          <p:nvPr/>
        </p:nvSpPr>
        <p:spPr>
          <a:xfrm>
            <a:off x="818579" y="6478465"/>
            <a:ext cx="3607865" cy="3693319"/>
          </a:xfrm>
          <a:prstGeom prst="rect">
            <a:avLst/>
          </a:prstGeom>
          <a:noFill/>
        </p:spPr>
        <p:txBody>
          <a:bodyPr wrap="square" rtlCol="0">
            <a:spAutoFit/>
          </a:bodyPr>
          <a:lstStyle/>
          <a:p>
            <a:r>
              <a:rPr lang="en-AU" b="0" i="0" dirty="0">
                <a:effectLst/>
              </a:rPr>
              <a:t>A short walk from Chinatown, entering the garden is like walking backwards in time into the quiet solitude of ancient Chinese architecture and its relationship with nature. The garden combines the elements of water, plants, stone and architecture.   </a:t>
            </a:r>
          </a:p>
          <a:p>
            <a:endParaRPr lang="en-AU" dirty="0"/>
          </a:p>
          <a:p>
            <a:r>
              <a:rPr lang="en-AU" b="0" i="0" dirty="0">
                <a:effectLst/>
              </a:rPr>
              <a:t>You can also hire costumes for the day to engross yourself in the atmosphere of the gardens.</a:t>
            </a:r>
          </a:p>
          <a:p>
            <a:endParaRPr lang="en-AU" b="0" i="0" dirty="0">
              <a:solidFill>
                <a:srgbClr val="484848"/>
              </a:solidFill>
              <a:effectLst/>
              <a:latin typeface="Open Sans"/>
            </a:endParaRPr>
          </a:p>
        </p:txBody>
      </p:sp>
      <p:pic>
        <p:nvPicPr>
          <p:cNvPr id="6" name="Picture 5">
            <a:extLst>
              <a:ext uri="{FF2B5EF4-FFF2-40B4-BE49-F238E27FC236}">
                <a16:creationId xmlns:a16="http://schemas.microsoft.com/office/drawing/2014/main" id="{73615705-A9CD-43E2-91F2-B43EA0033982}"/>
              </a:ext>
            </a:extLst>
          </p:cNvPr>
          <p:cNvPicPr>
            <a:picLocks noChangeAspect="1"/>
          </p:cNvPicPr>
          <p:nvPr/>
        </p:nvPicPr>
        <p:blipFill>
          <a:blip r:embed="rId4"/>
          <a:stretch>
            <a:fillRect/>
          </a:stretch>
        </p:blipFill>
        <p:spPr>
          <a:xfrm>
            <a:off x="4631090" y="6170664"/>
            <a:ext cx="2428953" cy="3252155"/>
          </a:xfrm>
          <a:prstGeom prst="rect">
            <a:avLst/>
          </a:prstGeom>
          <a:ln w="57150">
            <a:solidFill>
              <a:srgbClr val="00B0F0"/>
            </a:solidFill>
          </a:ln>
        </p:spPr>
      </p:pic>
      <p:sp>
        <p:nvSpPr>
          <p:cNvPr id="7" name="TextBox 6">
            <a:extLst>
              <a:ext uri="{FF2B5EF4-FFF2-40B4-BE49-F238E27FC236}">
                <a16:creationId xmlns:a16="http://schemas.microsoft.com/office/drawing/2014/main" id="{A1C11268-F837-4A16-AD41-73F3C8281FD7}"/>
              </a:ext>
            </a:extLst>
          </p:cNvPr>
          <p:cNvSpPr txBox="1"/>
          <p:nvPr/>
        </p:nvSpPr>
        <p:spPr>
          <a:xfrm>
            <a:off x="4631090" y="9525454"/>
            <a:ext cx="2611830" cy="646331"/>
          </a:xfrm>
          <a:prstGeom prst="rect">
            <a:avLst/>
          </a:prstGeom>
          <a:noFill/>
        </p:spPr>
        <p:txBody>
          <a:bodyPr wrap="square" rtlCol="0">
            <a:spAutoFit/>
          </a:bodyPr>
          <a:lstStyle/>
          <a:p>
            <a:r>
              <a:rPr lang="en-US" dirty="0"/>
              <a:t>My lovely granddaughter, Keira.</a:t>
            </a:r>
          </a:p>
        </p:txBody>
      </p:sp>
      <p:sp>
        <p:nvSpPr>
          <p:cNvPr id="9" name="Footer Placeholder 8">
            <a:extLst>
              <a:ext uri="{FF2B5EF4-FFF2-40B4-BE49-F238E27FC236}">
                <a16:creationId xmlns:a16="http://schemas.microsoft.com/office/drawing/2014/main" id="{83E2210B-468A-41E9-8339-83803A3B170B}"/>
              </a:ext>
            </a:extLst>
          </p:cNvPr>
          <p:cNvSpPr>
            <a:spLocks noGrp="1"/>
          </p:cNvSpPr>
          <p:nvPr>
            <p:ph type="ftr" sz="quarter" idx="11"/>
          </p:nvPr>
        </p:nvSpPr>
        <p:spPr>
          <a:xfrm>
            <a:off x="529795" y="10171785"/>
            <a:ext cx="4545909" cy="313408"/>
          </a:xfrm>
        </p:spPr>
        <p:txBody>
          <a:bodyPr/>
          <a:lstStyle/>
          <a:p>
            <a:pPr algn="l"/>
            <a:r>
              <a:rPr lang="en-US"/>
              <a:t>Rotary Club of Canterbury: Let's Stay Connected Project</a:t>
            </a:r>
            <a:endParaRPr lang="en-US" dirty="0"/>
          </a:p>
        </p:txBody>
      </p:sp>
      <p:sp>
        <p:nvSpPr>
          <p:cNvPr id="10" name="Slide Number Placeholder 9">
            <a:extLst>
              <a:ext uri="{FF2B5EF4-FFF2-40B4-BE49-F238E27FC236}">
                <a16:creationId xmlns:a16="http://schemas.microsoft.com/office/drawing/2014/main" id="{CE9FFFA6-E7FA-426A-893F-F3FB23EEF882}"/>
              </a:ext>
            </a:extLst>
          </p:cNvPr>
          <p:cNvSpPr>
            <a:spLocks noGrp="1"/>
          </p:cNvSpPr>
          <p:nvPr>
            <p:ph type="sldNum" sz="quarter" idx="12"/>
          </p:nvPr>
        </p:nvSpPr>
        <p:spPr>
          <a:xfrm>
            <a:off x="5360323" y="10171784"/>
            <a:ext cx="1707714" cy="313408"/>
          </a:xfrm>
        </p:spPr>
        <p:txBody>
          <a:bodyPr/>
          <a:lstStyle/>
          <a:p>
            <a:fld id="{DC56C17F-E5A4-4123-831E-B6BE4BD60FE1}" type="slidenum">
              <a:rPr lang="en-US" smtClean="0"/>
              <a:t>27</a:t>
            </a:fld>
            <a:endParaRPr lang="en-US" dirty="0"/>
          </a:p>
        </p:txBody>
      </p:sp>
    </p:spTree>
    <p:extLst>
      <p:ext uri="{BB962C8B-B14F-4D97-AF65-F5344CB8AC3E}">
        <p14:creationId xmlns:p14="http://schemas.microsoft.com/office/powerpoint/2010/main" val="17142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D6548-4A3E-4420-BA86-99238029E969}"/>
              </a:ext>
            </a:extLst>
          </p:cNvPr>
          <p:cNvSpPr txBox="1">
            <a:spLocks/>
          </p:cNvSpPr>
          <p:nvPr/>
        </p:nvSpPr>
        <p:spPr>
          <a:xfrm>
            <a:off x="608264" y="278238"/>
            <a:ext cx="6546235" cy="148959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Heading for home 1950</a:t>
            </a:r>
          </a:p>
        </p:txBody>
      </p:sp>
      <p:sp>
        <p:nvSpPr>
          <p:cNvPr id="2" name="TextBox 1">
            <a:extLst>
              <a:ext uri="{FF2B5EF4-FFF2-40B4-BE49-F238E27FC236}">
                <a16:creationId xmlns:a16="http://schemas.microsoft.com/office/drawing/2014/main" id="{C130A009-EAE6-433B-ACB2-0ECC63C98260}"/>
              </a:ext>
            </a:extLst>
          </p:cNvPr>
          <p:cNvSpPr txBox="1"/>
          <p:nvPr/>
        </p:nvSpPr>
        <p:spPr>
          <a:xfrm>
            <a:off x="537322" y="1575664"/>
            <a:ext cx="6546235" cy="923330"/>
          </a:xfrm>
          <a:prstGeom prst="rect">
            <a:avLst/>
          </a:prstGeom>
          <a:noFill/>
        </p:spPr>
        <p:txBody>
          <a:bodyPr wrap="square" rtlCol="0">
            <a:spAutoFit/>
          </a:bodyPr>
          <a:lstStyle/>
          <a:p>
            <a:r>
              <a:rPr lang="en-AU" b="0" i="0" dirty="0">
                <a:effectLst/>
              </a:rPr>
              <a:t>I remember my grandmother telling me that they came home via Canberra, so we will too.  </a:t>
            </a:r>
          </a:p>
          <a:p>
            <a:endParaRPr lang="en-AU" b="0" i="0" dirty="0">
              <a:solidFill>
                <a:srgbClr val="484848"/>
              </a:solidFill>
              <a:effectLst/>
              <a:latin typeface="Open Sans"/>
            </a:endParaRPr>
          </a:p>
        </p:txBody>
      </p:sp>
      <p:pic>
        <p:nvPicPr>
          <p:cNvPr id="5122" name="Picture 2" descr="327: Original 1950s AUSTRALIA CANBERRA Travel Poster - Apr 21, 2007 |  PosterConnection, Inc. in CA">
            <a:extLst>
              <a:ext uri="{FF2B5EF4-FFF2-40B4-BE49-F238E27FC236}">
                <a16:creationId xmlns:a16="http://schemas.microsoft.com/office/drawing/2014/main" id="{0CA9C75B-DE97-483A-8B93-F5C9151467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1064" y="2282914"/>
            <a:ext cx="4469018" cy="716614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605D848-F9EB-4326-B575-F70071FE0838}"/>
              </a:ext>
            </a:extLst>
          </p:cNvPr>
          <p:cNvSpPr txBox="1"/>
          <p:nvPr/>
        </p:nvSpPr>
        <p:spPr>
          <a:xfrm>
            <a:off x="537322" y="2930170"/>
            <a:ext cx="2373742" cy="5078313"/>
          </a:xfrm>
          <a:prstGeom prst="rect">
            <a:avLst/>
          </a:prstGeom>
          <a:noFill/>
        </p:spPr>
        <p:txBody>
          <a:bodyPr wrap="square">
            <a:spAutoFit/>
          </a:bodyPr>
          <a:lstStyle/>
          <a:p>
            <a:r>
              <a:rPr lang="en-AU" dirty="0">
                <a:solidFill>
                  <a:srgbClr val="202122"/>
                </a:solidFill>
              </a:rPr>
              <a:t>Canberra was chosen as the site of the national capital in 1908.   </a:t>
            </a:r>
          </a:p>
          <a:p>
            <a:endParaRPr lang="en-AU" dirty="0">
              <a:solidFill>
                <a:srgbClr val="202122"/>
              </a:solidFill>
            </a:endParaRPr>
          </a:p>
          <a:p>
            <a:endParaRPr lang="en-AU" dirty="0">
              <a:solidFill>
                <a:srgbClr val="202122"/>
              </a:solidFill>
            </a:endParaRPr>
          </a:p>
          <a:p>
            <a:r>
              <a:rPr lang="en-AU" dirty="0">
                <a:solidFill>
                  <a:srgbClr val="202122"/>
                </a:solidFill>
              </a:rPr>
              <a:t>A</a:t>
            </a:r>
            <a:r>
              <a:rPr lang="en-AU" b="0" i="0" dirty="0">
                <a:solidFill>
                  <a:srgbClr val="202122"/>
                </a:solidFill>
                <a:effectLst/>
              </a:rPr>
              <a:t>fter very slow beginnings, </a:t>
            </a:r>
            <a:r>
              <a:rPr lang="en-AU" dirty="0">
                <a:solidFill>
                  <a:srgbClr val="202122"/>
                </a:solidFill>
              </a:rPr>
              <a:t>Parliament House was opened in 1927, </a:t>
            </a:r>
            <a:r>
              <a:rPr lang="en-AU" b="0" i="0" dirty="0">
                <a:solidFill>
                  <a:srgbClr val="202122"/>
                </a:solidFill>
                <a:effectLst/>
              </a:rPr>
              <a:t>(now known as the "Old Parliament House").</a:t>
            </a:r>
          </a:p>
          <a:p>
            <a:endParaRPr lang="en-AU" dirty="0">
              <a:solidFill>
                <a:srgbClr val="202122"/>
              </a:solidFill>
            </a:endParaRPr>
          </a:p>
          <a:p>
            <a:endParaRPr lang="en-AU" dirty="0">
              <a:solidFill>
                <a:srgbClr val="202122"/>
              </a:solidFill>
            </a:endParaRPr>
          </a:p>
          <a:p>
            <a:r>
              <a:rPr lang="en-AU" dirty="0">
                <a:solidFill>
                  <a:srgbClr val="202122"/>
                </a:solidFill>
              </a:rPr>
              <a:t>Not much else there… not even Lake Burley Griffin (not completed until 1963).</a:t>
            </a:r>
            <a:endParaRPr lang="en-US" dirty="0"/>
          </a:p>
        </p:txBody>
      </p:sp>
      <p:sp>
        <p:nvSpPr>
          <p:cNvPr id="6" name="Footer Placeholder 5">
            <a:extLst>
              <a:ext uri="{FF2B5EF4-FFF2-40B4-BE49-F238E27FC236}">
                <a16:creationId xmlns:a16="http://schemas.microsoft.com/office/drawing/2014/main" id="{1A27EE89-C3BD-46A4-8055-A9837431D2A4}"/>
              </a:ext>
            </a:extLst>
          </p:cNvPr>
          <p:cNvSpPr>
            <a:spLocks noGrp="1"/>
          </p:cNvSpPr>
          <p:nvPr>
            <p:ph type="ftr" sz="quarter" idx="11"/>
          </p:nvPr>
        </p:nvSpPr>
        <p:spPr>
          <a:xfrm>
            <a:off x="696687" y="9915615"/>
            <a:ext cx="4379017"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42B90CA9-EAD2-49BB-ADFA-7AEEAFEAA7BA}"/>
              </a:ext>
            </a:extLst>
          </p:cNvPr>
          <p:cNvSpPr>
            <a:spLocks noGrp="1"/>
          </p:cNvSpPr>
          <p:nvPr>
            <p:ph type="sldNum" sz="quarter" idx="12"/>
          </p:nvPr>
        </p:nvSpPr>
        <p:spPr/>
        <p:txBody>
          <a:bodyPr/>
          <a:lstStyle/>
          <a:p>
            <a:fld id="{DC56C17F-E5A4-4123-831E-B6BE4BD60FE1}" type="slidenum">
              <a:rPr lang="en-US" smtClean="0"/>
              <a:t>28</a:t>
            </a:fld>
            <a:endParaRPr lang="en-US"/>
          </a:p>
        </p:txBody>
      </p:sp>
    </p:spTree>
    <p:extLst>
      <p:ext uri="{BB962C8B-B14F-4D97-AF65-F5344CB8AC3E}">
        <p14:creationId xmlns:p14="http://schemas.microsoft.com/office/powerpoint/2010/main" val="24098155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Places to stay in 1950</a:t>
            </a:r>
          </a:p>
        </p:txBody>
      </p:sp>
      <p:sp>
        <p:nvSpPr>
          <p:cNvPr id="2" name="TextBox 1">
            <a:extLst>
              <a:ext uri="{FF2B5EF4-FFF2-40B4-BE49-F238E27FC236}">
                <a16:creationId xmlns:a16="http://schemas.microsoft.com/office/drawing/2014/main" id="{C130A009-EAE6-433B-ACB2-0ECC63C98260}"/>
              </a:ext>
            </a:extLst>
          </p:cNvPr>
          <p:cNvSpPr txBox="1"/>
          <p:nvPr/>
        </p:nvSpPr>
        <p:spPr>
          <a:xfrm>
            <a:off x="696687" y="1435340"/>
            <a:ext cx="6546235" cy="646331"/>
          </a:xfrm>
          <a:prstGeom prst="rect">
            <a:avLst/>
          </a:prstGeom>
          <a:noFill/>
        </p:spPr>
        <p:txBody>
          <a:bodyPr wrap="square" rtlCol="0">
            <a:spAutoFit/>
          </a:bodyPr>
          <a:lstStyle/>
          <a:p>
            <a:r>
              <a:rPr lang="en-AU" dirty="0">
                <a:solidFill>
                  <a:srgbClr val="202122"/>
                </a:solidFill>
              </a:rPr>
              <a:t>They probably stayed in the latest travel accommodation option of the time…</a:t>
            </a:r>
          </a:p>
        </p:txBody>
      </p:sp>
      <p:sp>
        <p:nvSpPr>
          <p:cNvPr id="10" name="TextBox 9">
            <a:extLst>
              <a:ext uri="{FF2B5EF4-FFF2-40B4-BE49-F238E27FC236}">
                <a16:creationId xmlns:a16="http://schemas.microsoft.com/office/drawing/2014/main" id="{B605D848-F9EB-4326-B575-F70071FE0838}"/>
              </a:ext>
            </a:extLst>
          </p:cNvPr>
          <p:cNvSpPr txBox="1"/>
          <p:nvPr/>
        </p:nvSpPr>
        <p:spPr>
          <a:xfrm>
            <a:off x="617220" y="4681080"/>
            <a:ext cx="2744696" cy="2862322"/>
          </a:xfrm>
          <a:prstGeom prst="rect">
            <a:avLst/>
          </a:prstGeom>
          <a:noFill/>
        </p:spPr>
        <p:txBody>
          <a:bodyPr wrap="square">
            <a:spAutoFit/>
          </a:bodyPr>
          <a:lstStyle/>
          <a:p>
            <a:endParaRPr lang="en-AU" dirty="0">
              <a:solidFill>
                <a:srgbClr val="202122"/>
              </a:solidFill>
              <a:latin typeface="Arial" panose="020B0604020202020204" pitchFamily="34" charset="0"/>
            </a:endParaRPr>
          </a:p>
          <a:p>
            <a:r>
              <a:rPr lang="en-AU" dirty="0">
                <a:solidFill>
                  <a:srgbClr val="202122"/>
                </a:solidFill>
              </a:rPr>
              <a:t>The Motel with a breakfast hatch.  Such a modern invention….</a:t>
            </a:r>
          </a:p>
          <a:p>
            <a:endParaRPr lang="en-AU" dirty="0">
              <a:solidFill>
                <a:srgbClr val="202122"/>
              </a:solidFill>
            </a:endParaRPr>
          </a:p>
          <a:p>
            <a:r>
              <a:rPr lang="en-AU" dirty="0">
                <a:solidFill>
                  <a:srgbClr val="202122"/>
                </a:solidFill>
              </a:rPr>
              <a:t>And so exciting to wake up to.</a:t>
            </a:r>
          </a:p>
          <a:p>
            <a:endParaRPr lang="en-AU" dirty="0">
              <a:solidFill>
                <a:srgbClr val="202122"/>
              </a:solidFill>
              <a:latin typeface="Arial" panose="020B0604020202020204" pitchFamily="34" charset="0"/>
            </a:endParaRPr>
          </a:p>
          <a:p>
            <a:endParaRPr lang="en-AU" dirty="0">
              <a:solidFill>
                <a:srgbClr val="202122"/>
              </a:solidFill>
              <a:latin typeface="Arial" panose="020B0604020202020204" pitchFamily="34" charset="0"/>
            </a:endParaRPr>
          </a:p>
          <a:p>
            <a:r>
              <a:rPr lang="en-AU" dirty="0">
                <a:solidFill>
                  <a:srgbClr val="202122"/>
                </a:solidFill>
                <a:latin typeface="Arial" panose="020B0604020202020204" pitchFamily="34" charset="0"/>
              </a:rPr>
              <a:t> </a:t>
            </a:r>
            <a:endParaRPr lang="en-US" dirty="0"/>
          </a:p>
        </p:txBody>
      </p:sp>
      <p:pic>
        <p:nvPicPr>
          <p:cNvPr id="6146" name="Picture 2" descr="Road trips in Australia: The great Aussie motel is set to make a comeback">
            <a:extLst>
              <a:ext uri="{FF2B5EF4-FFF2-40B4-BE49-F238E27FC236}">
                <a16:creationId xmlns:a16="http://schemas.microsoft.com/office/drawing/2014/main" id="{04743B93-FAE3-4F2C-AA88-F67C81C36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888" y="2112600"/>
            <a:ext cx="4223998" cy="2373350"/>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6150" name="Picture 6" descr="Australian Vintage Cinemas and Theatres | NFSA">
            <a:extLst>
              <a:ext uri="{FF2B5EF4-FFF2-40B4-BE49-F238E27FC236}">
                <a16:creationId xmlns:a16="http://schemas.microsoft.com/office/drawing/2014/main" id="{0E7C7A7B-E5DE-4D78-B20E-CE74626C0E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275" y="6664814"/>
            <a:ext cx="6159287" cy="2974764"/>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pic>
        <p:nvPicPr>
          <p:cNvPr id="6148" name="Picture 4" descr="Breakfast through the hatch! Ultimate nostalgia. - Picture of Bendigo's  Allara Motor Lodge - Tripadvisor">
            <a:extLst>
              <a:ext uri="{FF2B5EF4-FFF2-40B4-BE49-F238E27FC236}">
                <a16:creationId xmlns:a16="http://schemas.microsoft.com/office/drawing/2014/main" id="{73702CEF-312B-45A2-858E-4EBA846923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971" y="4294131"/>
            <a:ext cx="3164984" cy="2370683"/>
          </a:xfrm>
          <a:prstGeom prst="rect">
            <a:avLst/>
          </a:prstGeom>
          <a:noFill/>
          <a:ln w="57150">
            <a:solidFill>
              <a:srgbClr val="00B0F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A4D5A2-0916-43BE-B223-14071F8DE665}"/>
              </a:ext>
            </a:extLst>
          </p:cNvPr>
          <p:cNvSpPr txBox="1"/>
          <p:nvPr/>
        </p:nvSpPr>
        <p:spPr>
          <a:xfrm>
            <a:off x="617220" y="9806507"/>
            <a:ext cx="6463041" cy="369332"/>
          </a:xfrm>
          <a:prstGeom prst="rect">
            <a:avLst/>
          </a:prstGeom>
          <a:noFill/>
        </p:spPr>
        <p:txBody>
          <a:bodyPr wrap="square" rtlCol="0">
            <a:spAutoFit/>
          </a:bodyPr>
          <a:lstStyle/>
          <a:p>
            <a:r>
              <a:rPr lang="en-US" dirty="0"/>
              <a:t>Not a lot of night life in Canberra, but the cinema was always full.</a:t>
            </a:r>
          </a:p>
        </p:txBody>
      </p:sp>
      <p:sp>
        <p:nvSpPr>
          <p:cNvPr id="7" name="Footer Placeholder 6">
            <a:extLst>
              <a:ext uri="{FF2B5EF4-FFF2-40B4-BE49-F238E27FC236}">
                <a16:creationId xmlns:a16="http://schemas.microsoft.com/office/drawing/2014/main" id="{28F8D33F-8E41-449E-AE68-EBA44C053AAA}"/>
              </a:ext>
            </a:extLst>
          </p:cNvPr>
          <p:cNvSpPr>
            <a:spLocks noGrp="1"/>
          </p:cNvSpPr>
          <p:nvPr>
            <p:ph type="ftr" sz="quarter" idx="11"/>
          </p:nvPr>
        </p:nvSpPr>
        <p:spPr>
          <a:xfrm>
            <a:off x="696687" y="10175839"/>
            <a:ext cx="4379017" cy="309354"/>
          </a:xfrm>
        </p:spPr>
        <p:txBody>
          <a:bodyPr/>
          <a:lstStyle/>
          <a:p>
            <a:pPr algn="l"/>
            <a:r>
              <a:rPr lang="en-US"/>
              <a:t>Rotary Club of Canterbury: Let's Stay Connected Project</a:t>
            </a:r>
            <a:endParaRPr lang="en-US" dirty="0"/>
          </a:p>
        </p:txBody>
      </p:sp>
      <p:sp>
        <p:nvSpPr>
          <p:cNvPr id="8" name="Slide Number Placeholder 7">
            <a:extLst>
              <a:ext uri="{FF2B5EF4-FFF2-40B4-BE49-F238E27FC236}">
                <a16:creationId xmlns:a16="http://schemas.microsoft.com/office/drawing/2014/main" id="{726BA044-A399-4122-90E4-74C9BB4754B6}"/>
              </a:ext>
            </a:extLst>
          </p:cNvPr>
          <p:cNvSpPr>
            <a:spLocks noGrp="1"/>
          </p:cNvSpPr>
          <p:nvPr>
            <p:ph type="sldNum" sz="quarter" idx="12"/>
          </p:nvPr>
        </p:nvSpPr>
        <p:spPr>
          <a:xfrm>
            <a:off x="5360323" y="10115861"/>
            <a:ext cx="1707714" cy="369332"/>
          </a:xfrm>
        </p:spPr>
        <p:txBody>
          <a:bodyPr/>
          <a:lstStyle/>
          <a:p>
            <a:fld id="{DC56C17F-E5A4-4123-831E-B6BE4BD60FE1}" type="slidenum">
              <a:rPr lang="en-US" smtClean="0"/>
              <a:t>29</a:t>
            </a:fld>
            <a:endParaRPr lang="en-US" dirty="0"/>
          </a:p>
        </p:txBody>
      </p:sp>
    </p:spTree>
    <p:extLst>
      <p:ext uri="{BB962C8B-B14F-4D97-AF65-F5344CB8AC3E}">
        <p14:creationId xmlns:p14="http://schemas.microsoft.com/office/powerpoint/2010/main" val="2447287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p:txBody>
          <a:bodyPr/>
          <a:lstStyle/>
          <a:p>
            <a:r>
              <a:rPr lang="en-US" b="1" dirty="0">
                <a:solidFill>
                  <a:srgbClr val="7030A0"/>
                </a:solidFill>
              </a:rPr>
              <a:t>Travelling to Sydney  1950</a:t>
            </a:r>
          </a:p>
        </p:txBody>
      </p:sp>
      <p:pic>
        <p:nvPicPr>
          <p:cNvPr id="2050" name="Picture 2">
            <a:extLst>
              <a:ext uri="{FF2B5EF4-FFF2-40B4-BE49-F238E27FC236}">
                <a16:creationId xmlns:a16="http://schemas.microsoft.com/office/drawing/2014/main" id="{4D15D542-61DC-4853-AA39-4DA1FF2DB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27" y="2066591"/>
            <a:ext cx="5434467" cy="3829474"/>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0DB4AB4-CFE2-4D22-BF09-30AE0224F43C}"/>
              </a:ext>
            </a:extLst>
          </p:cNvPr>
          <p:cNvSpPr txBox="1"/>
          <p:nvPr/>
        </p:nvSpPr>
        <p:spPr>
          <a:xfrm>
            <a:off x="521802" y="6019800"/>
            <a:ext cx="3719743" cy="3139321"/>
          </a:xfrm>
          <a:prstGeom prst="rect">
            <a:avLst/>
          </a:prstGeom>
          <a:noFill/>
        </p:spPr>
        <p:txBody>
          <a:bodyPr wrap="square" rtlCol="0">
            <a:spAutoFit/>
          </a:bodyPr>
          <a:lstStyle/>
          <a:p>
            <a:r>
              <a:rPr lang="en-US" dirty="0"/>
              <a:t>My grandmother, Nanna Cook, would have travelled in a coach like this, leaving from Spencer Street Station.   </a:t>
            </a:r>
          </a:p>
          <a:p>
            <a:endParaRPr lang="en-US" dirty="0"/>
          </a:p>
          <a:p>
            <a:r>
              <a:rPr lang="en-US" dirty="0"/>
              <a:t>Nanna: ready for the long trip up the Hume Highway.   Note the  smiling bus driver in his snappy suit and  cap. </a:t>
            </a:r>
          </a:p>
          <a:p>
            <a:r>
              <a:rPr lang="en-US" dirty="0"/>
              <a:t>     </a:t>
            </a:r>
          </a:p>
          <a:p>
            <a:r>
              <a:rPr lang="en-US" dirty="0"/>
              <a:t>My guess is that it would have been a two-day trip. </a:t>
            </a:r>
          </a:p>
          <a:p>
            <a:endParaRPr lang="en-US" dirty="0"/>
          </a:p>
        </p:txBody>
      </p:sp>
      <p:sp>
        <p:nvSpPr>
          <p:cNvPr id="8" name="TextBox 7">
            <a:extLst>
              <a:ext uri="{FF2B5EF4-FFF2-40B4-BE49-F238E27FC236}">
                <a16:creationId xmlns:a16="http://schemas.microsoft.com/office/drawing/2014/main" id="{E267123D-F4A0-490D-88A3-FA4CB811CC1D}"/>
              </a:ext>
            </a:extLst>
          </p:cNvPr>
          <p:cNvSpPr txBox="1"/>
          <p:nvPr/>
        </p:nvSpPr>
        <p:spPr>
          <a:xfrm>
            <a:off x="521801" y="9058980"/>
            <a:ext cx="3501318" cy="707886"/>
          </a:xfrm>
          <a:prstGeom prst="rect">
            <a:avLst/>
          </a:prstGeom>
          <a:noFill/>
        </p:spPr>
        <p:txBody>
          <a:bodyPr wrap="square" rtlCol="0">
            <a:spAutoFit/>
          </a:bodyPr>
          <a:lstStyle/>
          <a:p>
            <a:r>
              <a:rPr lang="en-US" sz="2000" b="1" dirty="0">
                <a:solidFill>
                  <a:srgbClr val="7030A0"/>
                </a:solidFill>
              </a:rPr>
              <a:t>Where do you think they would have stopped?</a:t>
            </a:r>
          </a:p>
        </p:txBody>
      </p:sp>
      <p:pic>
        <p:nvPicPr>
          <p:cNvPr id="3" name="Picture 2">
            <a:extLst>
              <a:ext uri="{FF2B5EF4-FFF2-40B4-BE49-F238E27FC236}">
                <a16:creationId xmlns:a16="http://schemas.microsoft.com/office/drawing/2014/main" id="{09603A52-D727-4BF2-BDC4-57B287249DBC}"/>
              </a:ext>
            </a:extLst>
          </p:cNvPr>
          <p:cNvPicPr>
            <a:picLocks noChangeAspect="1"/>
          </p:cNvPicPr>
          <p:nvPr/>
        </p:nvPicPr>
        <p:blipFill>
          <a:blip r:embed="rId4"/>
          <a:stretch>
            <a:fillRect/>
          </a:stretch>
        </p:blipFill>
        <p:spPr>
          <a:xfrm>
            <a:off x="4241545" y="6186888"/>
            <a:ext cx="2608066" cy="4017201"/>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21801" y="9915615"/>
            <a:ext cx="4553903" cy="569578"/>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t>3</a:t>
            </a:fld>
            <a:endParaRPr lang="en-US"/>
          </a:p>
        </p:txBody>
      </p:sp>
    </p:spTree>
    <p:extLst>
      <p:ext uri="{BB962C8B-B14F-4D97-AF65-F5344CB8AC3E}">
        <p14:creationId xmlns:p14="http://schemas.microsoft.com/office/powerpoint/2010/main" val="999867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Not a lot to see in 1950</a:t>
            </a:r>
          </a:p>
        </p:txBody>
      </p:sp>
      <p:pic>
        <p:nvPicPr>
          <p:cNvPr id="7170" name="Picture 2" descr="Image may contain: one or more people, sky, outdoor and nature">
            <a:extLst>
              <a:ext uri="{FF2B5EF4-FFF2-40B4-BE49-F238E27FC236}">
                <a16:creationId xmlns:a16="http://schemas.microsoft.com/office/drawing/2014/main" id="{6B9C5F9A-949F-4FFD-A68B-A5781A4B95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427" y="1281095"/>
            <a:ext cx="5761038" cy="3842700"/>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D56715B-83E7-4710-AA8C-A2B096E31088}"/>
              </a:ext>
            </a:extLst>
          </p:cNvPr>
          <p:cNvSpPr txBox="1"/>
          <p:nvPr/>
        </p:nvSpPr>
        <p:spPr>
          <a:xfrm>
            <a:off x="696686" y="5269958"/>
            <a:ext cx="6546235" cy="1754326"/>
          </a:xfrm>
          <a:prstGeom prst="rect">
            <a:avLst/>
          </a:prstGeom>
          <a:noFill/>
        </p:spPr>
        <p:txBody>
          <a:bodyPr wrap="square">
            <a:spAutoFit/>
          </a:bodyPr>
          <a:lstStyle/>
          <a:p>
            <a:r>
              <a:rPr lang="en-AU" b="0" i="0" dirty="0">
                <a:solidFill>
                  <a:srgbClr val="1C1E21"/>
                </a:solidFill>
                <a:effectLst/>
              </a:rPr>
              <a:t>When this photo was taken in the 1950s, the Australian War Memorial had been open for around a decade and the population of Canberra was just less than 20,000 people.</a:t>
            </a:r>
          </a:p>
          <a:p>
            <a:endParaRPr lang="en-AU" dirty="0">
              <a:solidFill>
                <a:srgbClr val="1C1E21"/>
              </a:solidFill>
              <a:latin typeface="Helvetica" panose="020B0604020202020204" pitchFamily="34" charset="0"/>
            </a:endParaRPr>
          </a:p>
          <a:p>
            <a:endParaRPr lang="en-AU" dirty="0">
              <a:solidFill>
                <a:srgbClr val="1C1E21"/>
              </a:solidFill>
              <a:latin typeface="Helvetica" panose="020B0604020202020204" pitchFamily="34" charset="0"/>
            </a:endParaRPr>
          </a:p>
          <a:p>
            <a:endParaRPr lang="en-US" dirty="0"/>
          </a:p>
        </p:txBody>
      </p:sp>
      <p:pic>
        <p:nvPicPr>
          <p:cNvPr id="7172" name="Picture 4" descr="POSTCARD MULTI VIEW Embassies of Canberra USA, India, China, PNG, Thailand  etc - £2.10 | PicClick UK">
            <a:extLst>
              <a:ext uri="{FF2B5EF4-FFF2-40B4-BE49-F238E27FC236}">
                <a16:creationId xmlns:a16="http://schemas.microsoft.com/office/drawing/2014/main" id="{94D28465-7C18-4EBB-AA8F-D1B7A050B3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397" y="6266522"/>
            <a:ext cx="5143203" cy="403741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B210BC3-0B81-431A-BE64-3C39FD8F0A52}"/>
              </a:ext>
            </a:extLst>
          </p:cNvPr>
          <p:cNvSpPr txBox="1"/>
          <p:nvPr/>
        </p:nvSpPr>
        <p:spPr>
          <a:xfrm>
            <a:off x="6047312" y="6789420"/>
            <a:ext cx="1299320" cy="2585323"/>
          </a:xfrm>
          <a:prstGeom prst="rect">
            <a:avLst/>
          </a:prstGeom>
          <a:noFill/>
        </p:spPr>
        <p:txBody>
          <a:bodyPr wrap="square" rtlCol="0">
            <a:spAutoFit/>
          </a:bodyPr>
          <a:lstStyle/>
          <a:p>
            <a:r>
              <a:rPr lang="en-AU" b="0" i="0" dirty="0">
                <a:solidFill>
                  <a:srgbClr val="1C1E21"/>
                </a:solidFill>
                <a:effectLst/>
              </a:rPr>
              <a:t>A popular drive was Embassy Circuit and, of course, a visit to Parliament House.  </a:t>
            </a:r>
          </a:p>
          <a:p>
            <a:endParaRPr lang="en-US" dirty="0"/>
          </a:p>
        </p:txBody>
      </p:sp>
      <p:sp>
        <p:nvSpPr>
          <p:cNvPr id="6" name="Footer Placeholder 5">
            <a:extLst>
              <a:ext uri="{FF2B5EF4-FFF2-40B4-BE49-F238E27FC236}">
                <a16:creationId xmlns:a16="http://schemas.microsoft.com/office/drawing/2014/main" id="{0AB0F968-3D8E-4E01-9B4D-B5B778EB7F81}"/>
              </a:ext>
            </a:extLst>
          </p:cNvPr>
          <p:cNvSpPr>
            <a:spLocks noGrp="1"/>
          </p:cNvSpPr>
          <p:nvPr>
            <p:ph type="ftr" sz="quarter" idx="11"/>
          </p:nvPr>
        </p:nvSpPr>
        <p:spPr>
          <a:xfrm>
            <a:off x="800397" y="10128585"/>
            <a:ext cx="4275307"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BF6EF1FE-C16A-4A83-B4C0-9F691204CF6D}"/>
              </a:ext>
            </a:extLst>
          </p:cNvPr>
          <p:cNvSpPr>
            <a:spLocks noGrp="1"/>
          </p:cNvSpPr>
          <p:nvPr>
            <p:ph type="sldNum" sz="quarter" idx="12"/>
          </p:nvPr>
        </p:nvSpPr>
        <p:spPr>
          <a:xfrm>
            <a:off x="5360323" y="10226425"/>
            <a:ext cx="1707714" cy="258768"/>
          </a:xfrm>
        </p:spPr>
        <p:txBody>
          <a:bodyPr/>
          <a:lstStyle/>
          <a:p>
            <a:fld id="{DC56C17F-E5A4-4123-831E-B6BE4BD60FE1}" type="slidenum">
              <a:rPr lang="en-US" smtClean="0"/>
              <a:t>30</a:t>
            </a:fld>
            <a:endParaRPr lang="en-US" dirty="0"/>
          </a:p>
        </p:txBody>
      </p:sp>
    </p:spTree>
    <p:extLst>
      <p:ext uri="{BB962C8B-B14F-4D97-AF65-F5344CB8AC3E}">
        <p14:creationId xmlns:p14="http://schemas.microsoft.com/office/powerpoint/2010/main" val="2647134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D6548-4A3E-4420-BA86-99238029E969}"/>
              </a:ext>
            </a:extLst>
          </p:cNvPr>
          <p:cNvSpPr txBox="1">
            <a:spLocks/>
          </p:cNvSpPr>
          <p:nvPr/>
        </p:nvSpPr>
        <p:spPr>
          <a:xfrm>
            <a:off x="696687" y="0"/>
            <a:ext cx="6546235" cy="2067817"/>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b="1" dirty="0">
                <a:solidFill>
                  <a:srgbClr val="7030A0"/>
                </a:solidFill>
              </a:rPr>
              <a:t>Back home in Melbourne</a:t>
            </a:r>
          </a:p>
        </p:txBody>
      </p:sp>
      <p:sp>
        <p:nvSpPr>
          <p:cNvPr id="2" name="TextBox 1">
            <a:extLst>
              <a:ext uri="{FF2B5EF4-FFF2-40B4-BE49-F238E27FC236}">
                <a16:creationId xmlns:a16="http://schemas.microsoft.com/office/drawing/2014/main" id="{0F1732AD-624F-4F00-AD1C-4639354C5DAA}"/>
              </a:ext>
            </a:extLst>
          </p:cNvPr>
          <p:cNvSpPr txBox="1"/>
          <p:nvPr/>
        </p:nvSpPr>
        <p:spPr>
          <a:xfrm>
            <a:off x="696688" y="1606152"/>
            <a:ext cx="6143874" cy="923330"/>
          </a:xfrm>
          <a:prstGeom prst="rect">
            <a:avLst/>
          </a:prstGeom>
          <a:noFill/>
        </p:spPr>
        <p:txBody>
          <a:bodyPr wrap="square" rtlCol="0">
            <a:spAutoFit/>
          </a:bodyPr>
          <a:lstStyle/>
          <a:p>
            <a:r>
              <a:rPr lang="en-US" dirty="0"/>
              <a:t>After a long drive home from Canberra, it was time for Nanna to sit back, relax and tell us all about her adventure.</a:t>
            </a:r>
          </a:p>
          <a:p>
            <a:endParaRPr lang="en-US" dirty="0"/>
          </a:p>
        </p:txBody>
      </p:sp>
      <p:sp>
        <p:nvSpPr>
          <p:cNvPr id="3" name="TextBox 2">
            <a:extLst>
              <a:ext uri="{FF2B5EF4-FFF2-40B4-BE49-F238E27FC236}">
                <a16:creationId xmlns:a16="http://schemas.microsoft.com/office/drawing/2014/main" id="{D940C523-0494-4B80-A6C9-B4FC3FD7B4FD}"/>
              </a:ext>
            </a:extLst>
          </p:cNvPr>
          <p:cNvSpPr txBox="1"/>
          <p:nvPr/>
        </p:nvSpPr>
        <p:spPr>
          <a:xfrm>
            <a:off x="891540" y="6311055"/>
            <a:ext cx="6001611" cy="1200329"/>
          </a:xfrm>
          <a:prstGeom prst="rect">
            <a:avLst/>
          </a:prstGeom>
          <a:noFill/>
        </p:spPr>
        <p:txBody>
          <a:bodyPr wrap="square" rtlCol="0">
            <a:spAutoFit/>
          </a:bodyPr>
          <a:lstStyle/>
          <a:p>
            <a:r>
              <a:rPr lang="en-US" dirty="0"/>
              <a:t>Perhaps it is time for us to do the same.   Why don’t we take some time for a cup of tea and exchange holiday tales with friends and family.         </a:t>
            </a:r>
          </a:p>
          <a:p>
            <a:endParaRPr lang="en-US" dirty="0"/>
          </a:p>
        </p:txBody>
      </p:sp>
      <p:pic>
        <p:nvPicPr>
          <p:cNvPr id="8196" name="Picture 4" descr="Vintage Suitcases set of 4 - Wedding Planners Melbourne | planner | Wedding  Decorations Melbourne - AustraliaWedding Planners Melbourne | planner |  Wedding Decorations Melbourne – Australia">
            <a:extLst>
              <a:ext uri="{FF2B5EF4-FFF2-40B4-BE49-F238E27FC236}">
                <a16:creationId xmlns:a16="http://schemas.microsoft.com/office/drawing/2014/main" id="{0D427D37-03B1-482E-B3A6-98F4E1D010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798"/>
          <a:stretch/>
        </p:blipFill>
        <p:spPr bwMode="auto">
          <a:xfrm>
            <a:off x="696687" y="3912875"/>
            <a:ext cx="3053397" cy="22656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1ACF318-210B-4E04-95E6-429B2240BC91}"/>
              </a:ext>
            </a:extLst>
          </p:cNvPr>
          <p:cNvSpPr txBox="1"/>
          <p:nvPr/>
        </p:nvSpPr>
        <p:spPr>
          <a:xfrm>
            <a:off x="891540" y="7635708"/>
            <a:ext cx="3714501" cy="1938992"/>
          </a:xfrm>
          <a:prstGeom prst="rect">
            <a:avLst/>
          </a:prstGeom>
          <a:noFill/>
        </p:spPr>
        <p:txBody>
          <a:bodyPr wrap="square" rtlCol="0">
            <a:spAutoFit/>
          </a:bodyPr>
          <a:lstStyle/>
          <a:p>
            <a:r>
              <a:rPr lang="en-US" sz="4000" dirty="0">
                <a:solidFill>
                  <a:srgbClr val="7030A0"/>
                </a:solidFill>
                <a:latin typeface="Brush Script MT" panose="03060802040406070304" pitchFamily="66" charset="0"/>
              </a:rPr>
              <a:t>Enjoy  ….</a:t>
            </a:r>
          </a:p>
          <a:p>
            <a:r>
              <a:rPr lang="en-US" sz="4000" dirty="0">
                <a:solidFill>
                  <a:srgbClr val="7030A0"/>
                </a:solidFill>
                <a:latin typeface="Brush Script MT" panose="03060802040406070304" pitchFamily="66" charset="0"/>
              </a:rPr>
              <a:t>Best wishes from                    					Val</a:t>
            </a:r>
          </a:p>
        </p:txBody>
      </p:sp>
      <p:pic>
        <p:nvPicPr>
          <p:cNvPr id="7" name="Picture 6" descr="A picture containing table, cup, food, coffee&#10;&#10;Description automatically generated">
            <a:extLst>
              <a:ext uri="{FF2B5EF4-FFF2-40B4-BE49-F238E27FC236}">
                <a16:creationId xmlns:a16="http://schemas.microsoft.com/office/drawing/2014/main" id="{D2FCDCAF-AB06-48D8-A6BE-51A0A22EBB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750" y="2461884"/>
            <a:ext cx="3707992" cy="2470020"/>
          </a:xfrm>
          <a:prstGeom prst="rect">
            <a:avLst/>
          </a:prstGeom>
          <a:ln w="38100">
            <a:solidFill>
              <a:srgbClr val="00B0F0"/>
            </a:solidFill>
          </a:ln>
        </p:spPr>
      </p:pic>
      <p:pic>
        <p:nvPicPr>
          <p:cNvPr id="11" name="Picture 10" descr="A plate of food&#10;&#10;Description automatically generated">
            <a:extLst>
              <a:ext uri="{FF2B5EF4-FFF2-40B4-BE49-F238E27FC236}">
                <a16:creationId xmlns:a16="http://schemas.microsoft.com/office/drawing/2014/main" id="{E647E88D-340A-4923-8112-20A55745A7B1}"/>
              </a:ext>
            </a:extLst>
          </p:cNvPr>
          <p:cNvPicPr>
            <a:picLocks noChangeAspect="1"/>
          </p:cNvPicPr>
          <p:nvPr/>
        </p:nvPicPr>
        <p:blipFill rotWithShape="1">
          <a:blip r:embed="rId5">
            <a:extLst>
              <a:ext uri="{28A0092B-C50C-407E-A947-70E740481C1C}">
                <a14:useLocalDpi xmlns:a14="http://schemas.microsoft.com/office/drawing/2010/main" val="0"/>
              </a:ext>
            </a:extLst>
          </a:blip>
          <a:srcRect t="24144"/>
          <a:stretch/>
        </p:blipFill>
        <p:spPr>
          <a:xfrm>
            <a:off x="4224327" y="7584997"/>
            <a:ext cx="2668824" cy="2024461"/>
          </a:xfrm>
          <a:prstGeom prst="rect">
            <a:avLst/>
          </a:prstGeom>
          <a:ln w="38100">
            <a:solidFill>
              <a:srgbClr val="00B0F0"/>
            </a:solidFill>
          </a:ln>
        </p:spPr>
      </p:pic>
      <p:sp>
        <p:nvSpPr>
          <p:cNvPr id="14" name="Footer Placeholder 13">
            <a:extLst>
              <a:ext uri="{FF2B5EF4-FFF2-40B4-BE49-F238E27FC236}">
                <a16:creationId xmlns:a16="http://schemas.microsoft.com/office/drawing/2014/main" id="{A60362A4-87A5-4A0F-9CA2-4C93F2C917C0}"/>
              </a:ext>
            </a:extLst>
          </p:cNvPr>
          <p:cNvSpPr>
            <a:spLocks noGrp="1"/>
          </p:cNvSpPr>
          <p:nvPr>
            <p:ph type="ftr" sz="quarter" idx="11"/>
          </p:nvPr>
        </p:nvSpPr>
        <p:spPr>
          <a:xfrm>
            <a:off x="996287" y="9915615"/>
            <a:ext cx="4079417" cy="569578"/>
          </a:xfrm>
        </p:spPr>
        <p:txBody>
          <a:bodyPr/>
          <a:lstStyle/>
          <a:p>
            <a:pPr algn="l"/>
            <a:r>
              <a:rPr lang="en-US"/>
              <a:t>Rotary Club of Canterbury: Let's Stay Connected Project</a:t>
            </a:r>
            <a:endParaRPr lang="en-US" dirty="0"/>
          </a:p>
        </p:txBody>
      </p:sp>
      <p:sp>
        <p:nvSpPr>
          <p:cNvPr id="15" name="Slide Number Placeholder 14">
            <a:extLst>
              <a:ext uri="{FF2B5EF4-FFF2-40B4-BE49-F238E27FC236}">
                <a16:creationId xmlns:a16="http://schemas.microsoft.com/office/drawing/2014/main" id="{221F48EF-15A6-4B66-A314-CC83FA41769D}"/>
              </a:ext>
            </a:extLst>
          </p:cNvPr>
          <p:cNvSpPr>
            <a:spLocks noGrp="1"/>
          </p:cNvSpPr>
          <p:nvPr>
            <p:ph type="sldNum" sz="quarter" idx="12"/>
          </p:nvPr>
        </p:nvSpPr>
        <p:spPr/>
        <p:txBody>
          <a:bodyPr/>
          <a:lstStyle/>
          <a:p>
            <a:fld id="{DC56C17F-E5A4-4123-831E-B6BE4BD60FE1}" type="slidenum">
              <a:rPr lang="en-US" smtClean="0"/>
              <a:t>31</a:t>
            </a:fld>
            <a:endParaRPr lang="en-US"/>
          </a:p>
        </p:txBody>
      </p:sp>
    </p:spTree>
    <p:extLst>
      <p:ext uri="{BB962C8B-B14F-4D97-AF65-F5344CB8AC3E}">
        <p14:creationId xmlns:p14="http://schemas.microsoft.com/office/powerpoint/2010/main" val="33439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Travelling to Sydney 1950</a:t>
            </a:r>
          </a:p>
        </p:txBody>
      </p:sp>
      <p:pic>
        <p:nvPicPr>
          <p:cNvPr id="3074" name="Picture 2" descr="Ryans Hotel Dean Street Albury 1950s | Foto Supplies | Flickr">
            <a:extLst>
              <a:ext uri="{FF2B5EF4-FFF2-40B4-BE49-F238E27FC236}">
                <a16:creationId xmlns:a16="http://schemas.microsoft.com/office/drawing/2014/main" id="{F49F99B4-0981-4EE1-AA42-B7F8CF508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54" y="2155778"/>
            <a:ext cx="4792437" cy="2386695"/>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09252E9-8CA7-4CD1-877D-10B38CE6D545}"/>
              </a:ext>
            </a:extLst>
          </p:cNvPr>
          <p:cNvSpPr txBox="1"/>
          <p:nvPr/>
        </p:nvSpPr>
        <p:spPr>
          <a:xfrm>
            <a:off x="955254" y="4575742"/>
            <a:ext cx="6634584" cy="369332"/>
          </a:xfrm>
          <a:prstGeom prst="rect">
            <a:avLst/>
          </a:prstGeom>
          <a:noFill/>
        </p:spPr>
        <p:txBody>
          <a:bodyPr wrap="square">
            <a:spAutoFit/>
          </a:bodyPr>
          <a:lstStyle/>
          <a:p>
            <a:r>
              <a:rPr lang="en-AU" i="0" dirty="0">
                <a:solidFill>
                  <a:srgbClr val="212124"/>
                </a:solidFill>
                <a:effectLst/>
              </a:rPr>
              <a:t>Maybe here… </a:t>
            </a:r>
            <a:r>
              <a:rPr lang="en-AU" i="0" dirty="0" err="1">
                <a:solidFill>
                  <a:srgbClr val="212124"/>
                </a:solidFill>
                <a:effectLst/>
              </a:rPr>
              <a:t>Ryans</a:t>
            </a:r>
            <a:r>
              <a:rPr lang="en-AU" i="0" dirty="0">
                <a:solidFill>
                  <a:srgbClr val="212124"/>
                </a:solidFill>
                <a:effectLst/>
              </a:rPr>
              <a:t> Hotel Dean Street Albury 1950s</a:t>
            </a:r>
            <a:endParaRPr lang="en-US" dirty="0"/>
          </a:p>
        </p:txBody>
      </p:sp>
      <p:pic>
        <p:nvPicPr>
          <p:cNvPr id="3076" name="Picture 4" descr="Dog on the Tuckerbox - Wikipedia">
            <a:extLst>
              <a:ext uri="{FF2B5EF4-FFF2-40B4-BE49-F238E27FC236}">
                <a16:creationId xmlns:a16="http://schemas.microsoft.com/office/drawing/2014/main" id="{D74394EA-46AE-43AC-A0B2-BF2A5E20E0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4583" y="5989542"/>
            <a:ext cx="2821814" cy="3762615"/>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48E19AA-F9AF-4358-A927-20E5F6451797}"/>
              </a:ext>
            </a:extLst>
          </p:cNvPr>
          <p:cNvSpPr txBox="1"/>
          <p:nvPr/>
        </p:nvSpPr>
        <p:spPr>
          <a:xfrm>
            <a:off x="621099" y="5403005"/>
            <a:ext cx="2821814" cy="4093428"/>
          </a:xfrm>
          <a:prstGeom prst="rect">
            <a:avLst/>
          </a:prstGeom>
          <a:noFill/>
        </p:spPr>
        <p:txBody>
          <a:bodyPr wrap="square" rtlCol="0">
            <a:spAutoFit/>
          </a:bodyPr>
          <a:lstStyle/>
          <a:p>
            <a:r>
              <a:rPr lang="en-US" dirty="0"/>
              <a:t>But they most certainly would have stopped for a </a:t>
            </a:r>
            <a:r>
              <a:rPr lang="en-US" dirty="0" err="1"/>
              <a:t>cuppa</a:t>
            </a:r>
            <a:r>
              <a:rPr lang="en-US" dirty="0"/>
              <a:t> here…</a:t>
            </a:r>
          </a:p>
          <a:p>
            <a:endParaRPr lang="en-US" dirty="0"/>
          </a:p>
          <a:p>
            <a:r>
              <a:rPr lang="en-US" sz="2000" b="1" dirty="0">
                <a:solidFill>
                  <a:srgbClr val="7030A0"/>
                </a:solidFill>
              </a:rPr>
              <a:t>Where does the dog sit on the </a:t>
            </a:r>
            <a:r>
              <a:rPr lang="en-US" sz="2000" b="1" dirty="0" err="1">
                <a:solidFill>
                  <a:srgbClr val="7030A0"/>
                </a:solidFill>
              </a:rPr>
              <a:t>tuckerbox</a:t>
            </a:r>
            <a:r>
              <a:rPr lang="en-US" sz="2000" b="1" dirty="0">
                <a:solidFill>
                  <a:srgbClr val="7030A0"/>
                </a:solidFill>
              </a:rPr>
              <a:t>?</a:t>
            </a:r>
          </a:p>
          <a:p>
            <a:endParaRPr lang="en-US" dirty="0"/>
          </a:p>
          <a:p>
            <a:endParaRPr lang="en-US" dirty="0"/>
          </a:p>
          <a:p>
            <a:r>
              <a:rPr lang="en-US" sz="2000" b="1" dirty="0">
                <a:solidFill>
                  <a:srgbClr val="7030A0"/>
                </a:solidFill>
              </a:rPr>
              <a:t>Can you remember the song?</a:t>
            </a:r>
          </a:p>
          <a:p>
            <a:endParaRPr lang="en-US" dirty="0"/>
          </a:p>
          <a:p>
            <a:r>
              <a:rPr lang="en-US" dirty="0"/>
              <a:t>“My Mabel waits for me ….</a:t>
            </a:r>
          </a:p>
          <a:p>
            <a:endParaRPr lang="en-US" dirty="0"/>
          </a:p>
          <a:p>
            <a:endParaRPr lang="en-US" dirty="0"/>
          </a:p>
        </p:txBody>
      </p:sp>
      <p:sp>
        <p:nvSpPr>
          <p:cNvPr id="3" name="TextBox 2">
            <a:extLst>
              <a:ext uri="{FF2B5EF4-FFF2-40B4-BE49-F238E27FC236}">
                <a16:creationId xmlns:a16="http://schemas.microsoft.com/office/drawing/2014/main" id="{43F7FBE8-C058-48DA-BAFF-326BEDCF0019}"/>
              </a:ext>
            </a:extLst>
          </p:cNvPr>
          <p:cNvSpPr txBox="1"/>
          <p:nvPr/>
        </p:nvSpPr>
        <p:spPr>
          <a:xfrm>
            <a:off x="621099" y="1645920"/>
            <a:ext cx="6115298" cy="369332"/>
          </a:xfrm>
          <a:prstGeom prst="rect">
            <a:avLst/>
          </a:prstGeom>
          <a:noFill/>
        </p:spPr>
        <p:txBody>
          <a:bodyPr wrap="square" rtlCol="0">
            <a:spAutoFit/>
          </a:bodyPr>
          <a:lstStyle/>
          <a:p>
            <a:r>
              <a:rPr lang="en-US" dirty="0"/>
              <a:t>I know they stopped overnight somewhere along the way</a:t>
            </a:r>
          </a:p>
        </p:txBody>
      </p:sp>
      <p:sp>
        <p:nvSpPr>
          <p:cNvPr id="6" name="Footer Placeholder 5">
            <a:extLst>
              <a:ext uri="{FF2B5EF4-FFF2-40B4-BE49-F238E27FC236}">
                <a16:creationId xmlns:a16="http://schemas.microsoft.com/office/drawing/2014/main" id="{7D5721FE-532B-4119-8AF0-B61FF80E2F30}"/>
              </a:ext>
            </a:extLst>
          </p:cNvPr>
          <p:cNvSpPr>
            <a:spLocks noGrp="1"/>
          </p:cNvSpPr>
          <p:nvPr>
            <p:ph type="ftr" sz="quarter" idx="11"/>
          </p:nvPr>
        </p:nvSpPr>
        <p:spPr>
          <a:xfrm>
            <a:off x="750627" y="9915615"/>
            <a:ext cx="4325077"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F3098C18-087E-4685-B257-5ABAB80CD42C}"/>
              </a:ext>
            </a:extLst>
          </p:cNvPr>
          <p:cNvSpPr>
            <a:spLocks noGrp="1"/>
          </p:cNvSpPr>
          <p:nvPr>
            <p:ph type="sldNum" sz="quarter" idx="12"/>
          </p:nvPr>
        </p:nvSpPr>
        <p:spPr/>
        <p:txBody>
          <a:bodyPr/>
          <a:lstStyle/>
          <a:p>
            <a:fld id="{DC56C17F-E5A4-4123-831E-B6BE4BD60FE1}" type="slidenum">
              <a:rPr lang="en-US" smtClean="0"/>
              <a:t>4</a:t>
            </a:fld>
            <a:endParaRPr lang="en-US"/>
          </a:p>
        </p:txBody>
      </p:sp>
    </p:spTree>
    <p:extLst>
      <p:ext uri="{BB962C8B-B14F-4D97-AF65-F5344CB8AC3E}">
        <p14:creationId xmlns:p14="http://schemas.microsoft.com/office/powerpoint/2010/main" val="236800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Travelling to Sydney  1950</a:t>
            </a:r>
          </a:p>
        </p:txBody>
      </p:sp>
      <p:pic>
        <p:nvPicPr>
          <p:cNvPr id="3076" name="Picture 4" descr="Dog on the Tuckerbox - Wikipedia">
            <a:extLst>
              <a:ext uri="{FF2B5EF4-FFF2-40B4-BE49-F238E27FC236}">
                <a16:creationId xmlns:a16="http://schemas.microsoft.com/office/drawing/2014/main" id="{D74394EA-46AE-43AC-A0B2-BF2A5E20E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9275" y="1197982"/>
            <a:ext cx="1436619" cy="1915592"/>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5577734-4D99-423D-BA58-532ACC27F5B0}"/>
              </a:ext>
            </a:extLst>
          </p:cNvPr>
          <p:cNvSpPr txBox="1"/>
          <p:nvPr/>
        </p:nvSpPr>
        <p:spPr>
          <a:xfrm>
            <a:off x="0" y="3816169"/>
            <a:ext cx="7686675" cy="4619854"/>
          </a:xfrm>
          <a:prstGeom prst="rect">
            <a:avLst/>
          </a:prstGeom>
          <a:noFill/>
        </p:spPr>
        <p:txBody>
          <a:bodyPr wrap="square">
            <a:spAutoFit/>
          </a:bodyPr>
          <a:lstStyle/>
          <a:p>
            <a:pPr algn="ctr"/>
            <a:r>
              <a:rPr lang="en-AU" b="0" i="0" dirty="0">
                <a:solidFill>
                  <a:srgbClr val="1A202C"/>
                </a:solidFill>
                <a:effectLst/>
              </a:rPr>
              <a:t>Lyrics to song </a:t>
            </a:r>
            <a:r>
              <a:rPr lang="en-AU" b="1" i="0" dirty="0">
                <a:solidFill>
                  <a:srgbClr val="1A202C"/>
                </a:solidFill>
                <a:effectLst/>
              </a:rPr>
              <a:t>Where the Dog Sits On the Tucker Box</a:t>
            </a:r>
            <a:r>
              <a:rPr lang="en-AU" b="0" i="0" dirty="0">
                <a:solidFill>
                  <a:srgbClr val="1A202C"/>
                </a:solidFill>
                <a:effectLst/>
              </a:rPr>
              <a:t> by </a:t>
            </a:r>
            <a:r>
              <a:rPr lang="en-AU" b="0" i="1" dirty="0">
                <a:solidFill>
                  <a:srgbClr val="1A202C"/>
                </a:solidFill>
                <a:effectLst/>
              </a:rPr>
              <a:t>Slim Dusty</a:t>
            </a:r>
            <a:endParaRPr lang="en-AU" b="0" i="0" dirty="0">
              <a:solidFill>
                <a:srgbClr val="1A202C"/>
              </a:solidFill>
              <a:effectLst/>
            </a:endParaRPr>
          </a:p>
          <a:p>
            <a:pPr algn="ctr"/>
            <a:endParaRPr lang="en-AU" b="0" i="0" dirty="0">
              <a:solidFill>
                <a:srgbClr val="1A202C"/>
              </a:solidFill>
              <a:effectLst/>
            </a:endParaRPr>
          </a:p>
          <a:p>
            <a:pPr algn="ctr"/>
            <a:endParaRPr lang="en-AU" dirty="0">
              <a:solidFill>
                <a:srgbClr val="1A202C"/>
              </a:solidFill>
            </a:endParaRPr>
          </a:p>
          <a:p>
            <a:pPr algn="ctr">
              <a:lnSpc>
                <a:spcPct val="150000"/>
              </a:lnSpc>
            </a:pPr>
            <a:r>
              <a:rPr lang="en-AU" b="0" i="0" dirty="0">
                <a:solidFill>
                  <a:srgbClr val="1A202C"/>
                </a:solidFill>
                <a:effectLst/>
              </a:rPr>
              <a:t>My Mabel waits for me underneath the bright blue sky,</a:t>
            </a:r>
            <a:br>
              <a:rPr lang="en-AU" b="0" i="0" dirty="0">
                <a:solidFill>
                  <a:srgbClr val="1A202C"/>
                </a:solidFill>
                <a:effectLst/>
              </a:rPr>
            </a:br>
            <a:r>
              <a:rPr lang="en-AU" b="0" i="0" dirty="0">
                <a:solidFill>
                  <a:srgbClr val="1A202C"/>
                </a:solidFill>
                <a:effectLst/>
              </a:rPr>
              <a:t>Where the dog sits on the tucker box nine miles from Gundagai.</a:t>
            </a:r>
            <a:br>
              <a:rPr lang="en-AU" b="0" i="0" dirty="0">
                <a:solidFill>
                  <a:srgbClr val="1A202C"/>
                </a:solidFill>
                <a:effectLst/>
              </a:rPr>
            </a:br>
            <a:r>
              <a:rPr lang="en-AU" b="0" i="0" dirty="0">
                <a:solidFill>
                  <a:srgbClr val="1A202C"/>
                </a:solidFill>
                <a:effectLst/>
              </a:rPr>
              <a:t>I meet her </a:t>
            </a:r>
            <a:r>
              <a:rPr lang="en-AU" b="0" i="0" dirty="0" err="1">
                <a:solidFill>
                  <a:srgbClr val="1A202C"/>
                </a:solidFill>
                <a:effectLst/>
              </a:rPr>
              <a:t>ev'ry</a:t>
            </a:r>
            <a:r>
              <a:rPr lang="en-AU" b="0" i="0" dirty="0">
                <a:solidFill>
                  <a:srgbClr val="1A202C"/>
                </a:solidFill>
                <a:effectLst/>
              </a:rPr>
              <a:t> day and I know she's dinky di,</a:t>
            </a:r>
            <a:br>
              <a:rPr lang="en-AU" b="0" i="0" dirty="0">
                <a:solidFill>
                  <a:srgbClr val="1A202C"/>
                </a:solidFill>
                <a:effectLst/>
              </a:rPr>
            </a:br>
            <a:r>
              <a:rPr lang="en-AU" b="0" i="0" dirty="0">
                <a:solidFill>
                  <a:srgbClr val="1A202C"/>
                </a:solidFill>
                <a:effectLst/>
              </a:rPr>
              <a:t>Where the dog sits on the tucker box nine miles from Gundagai.</a:t>
            </a:r>
          </a:p>
          <a:p>
            <a:pPr algn="ctr">
              <a:lnSpc>
                <a:spcPct val="150000"/>
              </a:lnSpc>
            </a:pPr>
            <a:endParaRPr lang="en-AU" b="0" i="0" dirty="0">
              <a:solidFill>
                <a:srgbClr val="1A202C"/>
              </a:solidFill>
              <a:effectLst/>
            </a:endParaRPr>
          </a:p>
          <a:p>
            <a:pPr algn="ctr">
              <a:lnSpc>
                <a:spcPct val="150000"/>
              </a:lnSpc>
            </a:pPr>
            <a:r>
              <a:rPr lang="en-AU" b="0" i="0" dirty="0">
                <a:solidFill>
                  <a:srgbClr val="1A202C"/>
                </a:solidFill>
                <a:effectLst/>
              </a:rPr>
              <a:t>I think she's bonzer and she reckons I'm good O.</a:t>
            </a:r>
            <a:br>
              <a:rPr lang="en-AU" b="0" i="0" dirty="0">
                <a:solidFill>
                  <a:srgbClr val="1A202C"/>
                </a:solidFill>
                <a:effectLst/>
              </a:rPr>
            </a:br>
            <a:r>
              <a:rPr lang="en-AU" b="0" i="0" dirty="0">
                <a:solidFill>
                  <a:srgbClr val="1A202C"/>
                </a:solidFill>
                <a:effectLst/>
              </a:rPr>
              <a:t>She's such a trimmer that I've entered her for the local show;</a:t>
            </a:r>
            <a:br>
              <a:rPr lang="en-AU" b="0" i="0" dirty="0">
                <a:solidFill>
                  <a:srgbClr val="1A202C"/>
                </a:solidFill>
                <a:effectLst/>
              </a:rPr>
            </a:br>
            <a:r>
              <a:rPr lang="en-AU" b="0" i="0" dirty="0">
                <a:solidFill>
                  <a:srgbClr val="1A202C"/>
                </a:solidFill>
                <a:effectLst/>
              </a:rPr>
              <a:t>And my Mabel waits for me underneath the bright blue sky,</a:t>
            </a:r>
            <a:br>
              <a:rPr lang="en-AU" b="0" i="0" dirty="0">
                <a:solidFill>
                  <a:srgbClr val="1A202C"/>
                </a:solidFill>
                <a:effectLst/>
              </a:rPr>
            </a:br>
            <a:r>
              <a:rPr lang="en-AU" b="0" i="0" dirty="0">
                <a:solidFill>
                  <a:srgbClr val="1A202C"/>
                </a:solidFill>
                <a:effectLst/>
              </a:rPr>
              <a:t>Where the dog sits on the tucker box nine miles from Gundagai</a:t>
            </a:r>
            <a:r>
              <a:rPr lang="en-AU" b="0" i="0" dirty="0">
                <a:solidFill>
                  <a:srgbClr val="1A202C"/>
                </a:solidFill>
                <a:effectLst/>
                <a:latin typeface="-apple-system"/>
              </a:rPr>
              <a:t>.</a:t>
            </a:r>
          </a:p>
        </p:txBody>
      </p:sp>
      <p:sp>
        <p:nvSpPr>
          <p:cNvPr id="5" name="Footer Placeholder 4">
            <a:extLst>
              <a:ext uri="{FF2B5EF4-FFF2-40B4-BE49-F238E27FC236}">
                <a16:creationId xmlns:a16="http://schemas.microsoft.com/office/drawing/2014/main" id="{F3C51FA5-715D-4639-838C-BD415B32774D}"/>
              </a:ext>
            </a:extLst>
          </p:cNvPr>
          <p:cNvSpPr>
            <a:spLocks noGrp="1"/>
          </p:cNvSpPr>
          <p:nvPr>
            <p:ph type="ftr" sz="quarter" idx="11"/>
          </p:nvPr>
        </p:nvSpPr>
        <p:spPr>
          <a:xfrm>
            <a:off x="832513" y="9915615"/>
            <a:ext cx="4243191" cy="569578"/>
          </a:xfrm>
        </p:spPr>
        <p:txBody>
          <a:bodyPr/>
          <a:lstStyle/>
          <a:p>
            <a:pPr algn="l"/>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3AB764B8-F451-427B-9E82-5C72749D346C}"/>
              </a:ext>
            </a:extLst>
          </p:cNvPr>
          <p:cNvSpPr>
            <a:spLocks noGrp="1"/>
          </p:cNvSpPr>
          <p:nvPr>
            <p:ph type="sldNum" sz="quarter" idx="12"/>
          </p:nvPr>
        </p:nvSpPr>
        <p:spPr/>
        <p:txBody>
          <a:bodyPr/>
          <a:lstStyle/>
          <a:p>
            <a:fld id="{DC56C17F-E5A4-4123-831E-B6BE4BD60FE1}" type="slidenum">
              <a:rPr lang="en-US" smtClean="0"/>
              <a:t>5</a:t>
            </a:fld>
            <a:endParaRPr lang="en-US"/>
          </a:p>
        </p:txBody>
      </p:sp>
    </p:spTree>
    <p:extLst>
      <p:ext uri="{BB962C8B-B14F-4D97-AF65-F5344CB8AC3E}">
        <p14:creationId xmlns:p14="http://schemas.microsoft.com/office/powerpoint/2010/main" val="146995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Travelling to Sydney 2020</a:t>
            </a:r>
          </a:p>
        </p:txBody>
      </p:sp>
      <p:pic>
        <p:nvPicPr>
          <p:cNvPr id="3076" name="Picture 4" descr="Dog on the Tuckerbox - Wikipedia">
            <a:extLst>
              <a:ext uri="{FF2B5EF4-FFF2-40B4-BE49-F238E27FC236}">
                <a16:creationId xmlns:a16="http://schemas.microsoft.com/office/drawing/2014/main" id="{D74394EA-46AE-43AC-A0B2-BF2A5E20E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8390" y="5798747"/>
            <a:ext cx="2127504" cy="2836820"/>
          </a:xfrm>
          <a:prstGeom prst="rect">
            <a:avLst/>
          </a:prstGeom>
          <a:noFill/>
          <a:ln w="76200">
            <a:solidFill>
              <a:schemeClr val="tx1"/>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48E19AA-F9AF-4358-A927-20E5F6451797}"/>
              </a:ext>
            </a:extLst>
          </p:cNvPr>
          <p:cNvSpPr txBox="1"/>
          <p:nvPr/>
        </p:nvSpPr>
        <p:spPr>
          <a:xfrm>
            <a:off x="568474" y="5656026"/>
            <a:ext cx="4145950" cy="1200329"/>
          </a:xfrm>
          <a:prstGeom prst="rect">
            <a:avLst/>
          </a:prstGeom>
          <a:noFill/>
        </p:spPr>
        <p:txBody>
          <a:bodyPr wrap="square" rtlCol="0">
            <a:spAutoFit/>
          </a:bodyPr>
          <a:lstStyle/>
          <a:p>
            <a:endParaRPr lang="en-US" dirty="0"/>
          </a:p>
          <a:p>
            <a:r>
              <a:rPr lang="en-US" dirty="0"/>
              <a:t>So we choose to stop at a Gourmet Café in Holbrook.  Food stops along the way have vastly improved.   </a:t>
            </a:r>
          </a:p>
        </p:txBody>
      </p:sp>
      <p:sp>
        <p:nvSpPr>
          <p:cNvPr id="2" name="TextBox 1">
            <a:extLst>
              <a:ext uri="{FF2B5EF4-FFF2-40B4-BE49-F238E27FC236}">
                <a16:creationId xmlns:a16="http://schemas.microsoft.com/office/drawing/2014/main" id="{08481458-B229-46E4-9BF0-F01A7DDFD4A1}"/>
              </a:ext>
            </a:extLst>
          </p:cNvPr>
          <p:cNvSpPr txBox="1"/>
          <p:nvPr/>
        </p:nvSpPr>
        <p:spPr>
          <a:xfrm>
            <a:off x="529659" y="1390039"/>
            <a:ext cx="7979228" cy="369332"/>
          </a:xfrm>
          <a:prstGeom prst="rect">
            <a:avLst/>
          </a:prstGeom>
          <a:noFill/>
        </p:spPr>
        <p:txBody>
          <a:bodyPr wrap="square">
            <a:spAutoFit/>
          </a:bodyPr>
          <a:lstStyle/>
          <a:p>
            <a:r>
              <a:rPr lang="en-US" dirty="0"/>
              <a:t>Most people now travel from Melbourne to Sydney by plane. </a:t>
            </a:r>
          </a:p>
        </p:txBody>
      </p:sp>
      <p:pic>
        <p:nvPicPr>
          <p:cNvPr id="4098" name="Picture 2" descr="Cheap Flights to Sydney (SYD) from $53 - KAYAK">
            <a:extLst>
              <a:ext uri="{FF2B5EF4-FFF2-40B4-BE49-F238E27FC236}">
                <a16:creationId xmlns:a16="http://schemas.microsoft.com/office/drawing/2014/main" id="{42EA1E01-90BD-49E9-AC87-E474C056AC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902" y="1942251"/>
            <a:ext cx="4145950" cy="2332097"/>
          </a:xfrm>
          <a:prstGeom prst="rect">
            <a:avLst/>
          </a:prstGeom>
          <a:noFill/>
          <a:ln w="57150">
            <a:solidFill>
              <a:srgbClr val="00B0F0"/>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DB048E-D602-4341-AC54-3F4472F8A93F}"/>
              </a:ext>
            </a:extLst>
          </p:cNvPr>
          <p:cNvSpPr txBox="1"/>
          <p:nvPr/>
        </p:nvSpPr>
        <p:spPr>
          <a:xfrm>
            <a:off x="568474" y="4580471"/>
            <a:ext cx="6407128" cy="923330"/>
          </a:xfrm>
          <a:prstGeom prst="rect">
            <a:avLst/>
          </a:prstGeom>
          <a:noFill/>
        </p:spPr>
        <p:txBody>
          <a:bodyPr wrap="square" rtlCol="0">
            <a:spAutoFit/>
          </a:bodyPr>
          <a:lstStyle/>
          <a:p>
            <a:r>
              <a:rPr lang="en-US" dirty="0"/>
              <a:t>We sometimes fly, but often journey by car.  It only takes 10 hours these days. The dog still sits on the </a:t>
            </a:r>
            <a:r>
              <a:rPr lang="en-US" dirty="0" err="1"/>
              <a:t>tuckerbox</a:t>
            </a:r>
            <a:r>
              <a:rPr lang="en-US" dirty="0"/>
              <a:t>,  but with a somewhat tacky café beside it.  </a:t>
            </a:r>
          </a:p>
        </p:txBody>
      </p:sp>
      <p:pic>
        <p:nvPicPr>
          <p:cNvPr id="4102" name="Picture 6">
            <a:extLst>
              <a:ext uri="{FF2B5EF4-FFF2-40B4-BE49-F238E27FC236}">
                <a16:creationId xmlns:a16="http://schemas.microsoft.com/office/drawing/2014/main" id="{56618AA6-3F7A-43FF-B030-8DAD5F58940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536"/>
          <a:stretch/>
        </p:blipFill>
        <p:spPr bwMode="auto">
          <a:xfrm>
            <a:off x="513944" y="7280991"/>
            <a:ext cx="4200480" cy="2498201"/>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406870A-3011-4C45-8B5D-E695901DC642}"/>
              </a:ext>
            </a:extLst>
          </p:cNvPr>
          <p:cNvSpPr txBox="1"/>
          <p:nvPr/>
        </p:nvSpPr>
        <p:spPr>
          <a:xfrm>
            <a:off x="4981055" y="1856062"/>
            <a:ext cx="2340494" cy="2862322"/>
          </a:xfrm>
          <a:prstGeom prst="rect">
            <a:avLst/>
          </a:prstGeom>
          <a:noFill/>
        </p:spPr>
        <p:txBody>
          <a:bodyPr wrap="square" rtlCol="0">
            <a:spAutoFit/>
          </a:bodyPr>
          <a:lstStyle/>
          <a:p>
            <a:r>
              <a:rPr lang="en-US" dirty="0"/>
              <a:t>Did you know that </a:t>
            </a:r>
            <a:r>
              <a:rPr lang="en-AU" i="0" dirty="0">
                <a:solidFill>
                  <a:srgbClr val="222222"/>
                </a:solidFill>
                <a:effectLst/>
              </a:rPr>
              <a:t>Melbourne to Sydney was </a:t>
            </a:r>
            <a:r>
              <a:rPr lang="en-AU" dirty="0">
                <a:solidFill>
                  <a:srgbClr val="222222"/>
                </a:solidFill>
              </a:rPr>
              <a:t>listed as</a:t>
            </a:r>
            <a:r>
              <a:rPr lang="en-AU" i="0" dirty="0">
                <a:solidFill>
                  <a:srgbClr val="222222"/>
                </a:solidFill>
                <a:effectLst/>
              </a:rPr>
              <a:t> the second busiest </a:t>
            </a:r>
          </a:p>
          <a:p>
            <a:r>
              <a:rPr lang="en-AU" i="0" dirty="0">
                <a:solidFill>
                  <a:srgbClr val="222222"/>
                </a:solidFill>
                <a:effectLst/>
              </a:rPr>
              <a:t>domestic route in</a:t>
            </a:r>
          </a:p>
          <a:p>
            <a:r>
              <a:rPr lang="en-AU" dirty="0">
                <a:solidFill>
                  <a:srgbClr val="222222"/>
                </a:solidFill>
              </a:rPr>
              <a:t>t</a:t>
            </a:r>
            <a:r>
              <a:rPr lang="en-AU" i="0" dirty="0">
                <a:solidFill>
                  <a:srgbClr val="222222"/>
                </a:solidFill>
                <a:effectLst/>
              </a:rPr>
              <a:t>he world?</a:t>
            </a:r>
          </a:p>
          <a:p>
            <a:endParaRPr lang="en-AU" dirty="0">
              <a:solidFill>
                <a:srgbClr val="222222"/>
              </a:solidFill>
            </a:endParaRPr>
          </a:p>
          <a:p>
            <a:r>
              <a:rPr lang="en-AU" b="0" i="0" dirty="0">
                <a:solidFill>
                  <a:srgbClr val="222222"/>
                </a:solidFill>
                <a:effectLst/>
              </a:rPr>
              <a:t>There are almost 150 </a:t>
            </a:r>
            <a:r>
              <a:rPr lang="en-AU" i="0" dirty="0">
                <a:solidFill>
                  <a:srgbClr val="222222"/>
                </a:solidFill>
                <a:effectLst/>
              </a:rPr>
              <a:t>flights</a:t>
            </a:r>
            <a:r>
              <a:rPr lang="en-AU" b="0" i="0" dirty="0">
                <a:solidFill>
                  <a:srgbClr val="222222"/>
                </a:solidFill>
                <a:effectLst/>
              </a:rPr>
              <a:t> each day!</a:t>
            </a:r>
            <a:endParaRPr lang="en-US" dirty="0"/>
          </a:p>
          <a:p>
            <a:endParaRPr lang="en-US" dirty="0"/>
          </a:p>
        </p:txBody>
      </p:sp>
      <p:sp>
        <p:nvSpPr>
          <p:cNvPr id="9" name="Footer Placeholder 8">
            <a:extLst>
              <a:ext uri="{FF2B5EF4-FFF2-40B4-BE49-F238E27FC236}">
                <a16:creationId xmlns:a16="http://schemas.microsoft.com/office/drawing/2014/main" id="{E8F1440D-B418-4F9C-80E6-AA2DB23BF941}"/>
              </a:ext>
            </a:extLst>
          </p:cNvPr>
          <p:cNvSpPr>
            <a:spLocks noGrp="1"/>
          </p:cNvSpPr>
          <p:nvPr>
            <p:ph type="ftr" sz="quarter" idx="11"/>
          </p:nvPr>
        </p:nvSpPr>
        <p:spPr>
          <a:xfrm>
            <a:off x="629068" y="9915615"/>
            <a:ext cx="4446636" cy="569578"/>
          </a:xfrm>
        </p:spPr>
        <p:txBody>
          <a:bodyPr/>
          <a:lstStyle/>
          <a:p>
            <a:pPr algn="l"/>
            <a:r>
              <a:rPr lang="en-US"/>
              <a:t>Rotary Club of Canterbury: Let's Stay Connected Project</a:t>
            </a:r>
            <a:endParaRPr lang="en-US" dirty="0"/>
          </a:p>
        </p:txBody>
      </p:sp>
      <p:sp>
        <p:nvSpPr>
          <p:cNvPr id="11" name="Slide Number Placeholder 10">
            <a:extLst>
              <a:ext uri="{FF2B5EF4-FFF2-40B4-BE49-F238E27FC236}">
                <a16:creationId xmlns:a16="http://schemas.microsoft.com/office/drawing/2014/main" id="{6CC8400D-154D-466B-8D4A-5B74B8A81789}"/>
              </a:ext>
            </a:extLst>
          </p:cNvPr>
          <p:cNvSpPr>
            <a:spLocks noGrp="1"/>
          </p:cNvSpPr>
          <p:nvPr>
            <p:ph type="sldNum" sz="quarter" idx="12"/>
          </p:nvPr>
        </p:nvSpPr>
        <p:spPr/>
        <p:txBody>
          <a:bodyPr/>
          <a:lstStyle/>
          <a:p>
            <a:fld id="{DC56C17F-E5A4-4123-831E-B6BE4BD60FE1}" type="slidenum">
              <a:rPr lang="en-US" smtClean="0"/>
              <a:t>6</a:t>
            </a:fld>
            <a:endParaRPr lang="en-US"/>
          </a:p>
        </p:txBody>
      </p:sp>
    </p:spTree>
    <p:extLst>
      <p:ext uri="{BB962C8B-B14F-4D97-AF65-F5344CB8AC3E}">
        <p14:creationId xmlns:p14="http://schemas.microsoft.com/office/powerpoint/2010/main" val="2635515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Where to stay in Sydney 1950</a:t>
            </a:r>
          </a:p>
        </p:txBody>
      </p:sp>
      <p:sp>
        <p:nvSpPr>
          <p:cNvPr id="2" name="TextBox 1">
            <a:extLst>
              <a:ext uri="{FF2B5EF4-FFF2-40B4-BE49-F238E27FC236}">
                <a16:creationId xmlns:a16="http://schemas.microsoft.com/office/drawing/2014/main" id="{08481458-B229-46E4-9BF0-F01A7DDFD4A1}"/>
              </a:ext>
            </a:extLst>
          </p:cNvPr>
          <p:cNvSpPr txBox="1"/>
          <p:nvPr/>
        </p:nvSpPr>
        <p:spPr>
          <a:xfrm>
            <a:off x="529659" y="1587229"/>
            <a:ext cx="6329865" cy="646331"/>
          </a:xfrm>
          <a:prstGeom prst="rect">
            <a:avLst/>
          </a:prstGeom>
          <a:noFill/>
        </p:spPr>
        <p:txBody>
          <a:bodyPr wrap="square">
            <a:spAutoFit/>
          </a:bodyPr>
          <a:lstStyle/>
          <a:p>
            <a:r>
              <a:rPr lang="en-US" dirty="0"/>
              <a:t>In my Grandmother’s time, it was popular to stay in a Bed and Breakfast or take the Full Board option at a Boarding House.</a:t>
            </a:r>
          </a:p>
        </p:txBody>
      </p:sp>
      <p:sp>
        <p:nvSpPr>
          <p:cNvPr id="3" name="TextBox 2">
            <a:extLst>
              <a:ext uri="{FF2B5EF4-FFF2-40B4-BE49-F238E27FC236}">
                <a16:creationId xmlns:a16="http://schemas.microsoft.com/office/drawing/2014/main" id="{C4B3AB7A-E2CF-4279-92E8-E41FEE51088F}"/>
              </a:ext>
            </a:extLst>
          </p:cNvPr>
          <p:cNvSpPr txBox="1"/>
          <p:nvPr/>
        </p:nvSpPr>
        <p:spPr>
          <a:xfrm>
            <a:off x="4076451" y="6447932"/>
            <a:ext cx="1818094" cy="3262432"/>
          </a:xfrm>
          <a:prstGeom prst="rect">
            <a:avLst/>
          </a:prstGeom>
          <a:noFill/>
        </p:spPr>
        <p:txBody>
          <a:bodyPr wrap="square" rtlCol="0">
            <a:spAutoFit/>
          </a:bodyPr>
          <a:lstStyle/>
          <a:p>
            <a:r>
              <a:rPr lang="en-US" dirty="0"/>
              <a:t>Or head to accommodation in sexy and youthful Bondi Beach.</a:t>
            </a:r>
          </a:p>
          <a:p>
            <a:endParaRPr lang="en-US" dirty="0"/>
          </a:p>
          <a:p>
            <a:r>
              <a:rPr lang="en-US" sz="2000" b="1" dirty="0">
                <a:solidFill>
                  <a:srgbClr val="7030A0"/>
                </a:solidFill>
              </a:rPr>
              <a:t>Where did you stay when you went to Sydney?</a:t>
            </a:r>
          </a:p>
          <a:p>
            <a:endParaRPr lang="en-US" dirty="0"/>
          </a:p>
        </p:txBody>
      </p:sp>
      <p:pic>
        <p:nvPicPr>
          <p:cNvPr id="5122" name="Picture 2">
            <a:extLst>
              <a:ext uri="{FF2B5EF4-FFF2-40B4-BE49-F238E27FC236}">
                <a16:creationId xmlns:a16="http://schemas.microsoft.com/office/drawing/2014/main" id="{5DA529C7-59F6-4FF8-8020-F7F380B2F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314" y="2233560"/>
            <a:ext cx="5471478" cy="38155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2C2F5F2-BB26-4D7D-AFD3-DF16194D3649}"/>
              </a:ext>
            </a:extLst>
          </p:cNvPr>
          <p:cNvPicPr>
            <a:picLocks noChangeAspect="1"/>
          </p:cNvPicPr>
          <p:nvPr/>
        </p:nvPicPr>
        <p:blipFill>
          <a:blip r:embed="rId4"/>
          <a:stretch>
            <a:fillRect/>
          </a:stretch>
        </p:blipFill>
        <p:spPr>
          <a:xfrm>
            <a:off x="730314" y="6286944"/>
            <a:ext cx="2783075" cy="3649934"/>
          </a:xfrm>
          <a:prstGeom prst="rect">
            <a:avLst/>
          </a:prstGeom>
          <a:ln w="38100">
            <a:solidFill>
              <a:schemeClr val="tx1"/>
            </a:solidFill>
          </a:ln>
        </p:spPr>
      </p:pic>
      <p:sp>
        <p:nvSpPr>
          <p:cNvPr id="8" name="Footer Placeholder 7">
            <a:extLst>
              <a:ext uri="{FF2B5EF4-FFF2-40B4-BE49-F238E27FC236}">
                <a16:creationId xmlns:a16="http://schemas.microsoft.com/office/drawing/2014/main" id="{3740981C-240E-4909-BEC1-9EF841242289}"/>
              </a:ext>
            </a:extLst>
          </p:cNvPr>
          <p:cNvSpPr>
            <a:spLocks noGrp="1"/>
          </p:cNvSpPr>
          <p:nvPr>
            <p:ph type="ftr" sz="quarter" idx="11"/>
          </p:nvPr>
        </p:nvSpPr>
        <p:spPr>
          <a:xfrm>
            <a:off x="730314" y="9915615"/>
            <a:ext cx="4345390" cy="569578"/>
          </a:xfrm>
        </p:spPr>
        <p:txBody>
          <a:bodyPr/>
          <a:lstStyle/>
          <a:p>
            <a:pPr algn="l"/>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F54050B5-E6C4-47A8-B3DD-A9B0782FE229}"/>
              </a:ext>
            </a:extLst>
          </p:cNvPr>
          <p:cNvSpPr>
            <a:spLocks noGrp="1"/>
          </p:cNvSpPr>
          <p:nvPr>
            <p:ph type="sldNum" sz="quarter" idx="12"/>
          </p:nvPr>
        </p:nvSpPr>
        <p:spPr/>
        <p:txBody>
          <a:bodyPr/>
          <a:lstStyle/>
          <a:p>
            <a:fld id="{DC56C17F-E5A4-4123-831E-B6BE4BD60FE1}" type="slidenum">
              <a:rPr lang="en-US" smtClean="0"/>
              <a:t>7</a:t>
            </a:fld>
            <a:endParaRPr lang="en-US"/>
          </a:p>
        </p:txBody>
      </p:sp>
    </p:spTree>
    <p:extLst>
      <p:ext uri="{BB962C8B-B14F-4D97-AF65-F5344CB8AC3E}">
        <p14:creationId xmlns:p14="http://schemas.microsoft.com/office/powerpoint/2010/main" val="2552705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29659" y="87961"/>
            <a:ext cx="6546235" cy="2067817"/>
          </a:xfrm>
        </p:spPr>
        <p:txBody>
          <a:bodyPr/>
          <a:lstStyle/>
          <a:p>
            <a:r>
              <a:rPr lang="en-US" b="1" dirty="0">
                <a:solidFill>
                  <a:srgbClr val="7030A0"/>
                </a:solidFill>
              </a:rPr>
              <a:t>Where to stay in Sydney 2020</a:t>
            </a:r>
          </a:p>
        </p:txBody>
      </p:sp>
      <p:pic>
        <p:nvPicPr>
          <p:cNvPr id="5" name="Picture 4">
            <a:extLst>
              <a:ext uri="{FF2B5EF4-FFF2-40B4-BE49-F238E27FC236}">
                <a16:creationId xmlns:a16="http://schemas.microsoft.com/office/drawing/2014/main" id="{3CF4F825-D0F3-4F5F-A85B-B611A9096AFD}"/>
              </a:ext>
            </a:extLst>
          </p:cNvPr>
          <p:cNvPicPr>
            <a:picLocks noChangeAspect="1"/>
          </p:cNvPicPr>
          <p:nvPr/>
        </p:nvPicPr>
        <p:blipFill>
          <a:blip r:embed="rId3"/>
          <a:stretch>
            <a:fillRect/>
          </a:stretch>
        </p:blipFill>
        <p:spPr>
          <a:xfrm>
            <a:off x="544953" y="2101357"/>
            <a:ext cx="4603679" cy="3931986"/>
          </a:xfrm>
          <a:prstGeom prst="rect">
            <a:avLst/>
          </a:prstGeom>
          <a:ln w="38100">
            <a:solidFill>
              <a:schemeClr val="tx1"/>
            </a:solidFill>
          </a:ln>
        </p:spPr>
      </p:pic>
      <p:sp>
        <p:nvSpPr>
          <p:cNvPr id="7" name="TextBox 6">
            <a:extLst>
              <a:ext uri="{FF2B5EF4-FFF2-40B4-BE49-F238E27FC236}">
                <a16:creationId xmlns:a16="http://schemas.microsoft.com/office/drawing/2014/main" id="{C383BC9F-3608-4E96-9084-0184F008039B}"/>
              </a:ext>
            </a:extLst>
          </p:cNvPr>
          <p:cNvSpPr txBox="1"/>
          <p:nvPr/>
        </p:nvSpPr>
        <p:spPr>
          <a:xfrm>
            <a:off x="5445371" y="2562277"/>
            <a:ext cx="1630523" cy="2585323"/>
          </a:xfrm>
          <a:prstGeom prst="rect">
            <a:avLst/>
          </a:prstGeom>
          <a:noFill/>
        </p:spPr>
        <p:txBody>
          <a:bodyPr wrap="square" rtlCol="0">
            <a:spAutoFit/>
          </a:bodyPr>
          <a:lstStyle/>
          <a:p>
            <a:r>
              <a:rPr lang="en-AU" i="0" dirty="0">
                <a:solidFill>
                  <a:srgbClr val="222222"/>
                </a:solidFill>
                <a:effectLst/>
              </a:rPr>
              <a:t>It is estimated there are nearly 20,000 hotel rooms within Sydney. P</a:t>
            </a:r>
            <a:r>
              <a:rPr lang="en-AU" dirty="0">
                <a:solidFill>
                  <a:srgbClr val="222222"/>
                </a:solidFill>
              </a:rPr>
              <a:t>rices range  from $40 to $2,000 per night.  </a:t>
            </a:r>
            <a:endParaRPr lang="en-US" dirty="0"/>
          </a:p>
        </p:txBody>
      </p:sp>
      <p:sp>
        <p:nvSpPr>
          <p:cNvPr id="10" name="TextBox 9">
            <a:extLst>
              <a:ext uri="{FF2B5EF4-FFF2-40B4-BE49-F238E27FC236}">
                <a16:creationId xmlns:a16="http://schemas.microsoft.com/office/drawing/2014/main" id="{D3A13EF0-CC05-4112-B724-FFA482382CE0}"/>
              </a:ext>
            </a:extLst>
          </p:cNvPr>
          <p:cNvSpPr txBox="1"/>
          <p:nvPr/>
        </p:nvSpPr>
        <p:spPr>
          <a:xfrm>
            <a:off x="333647" y="6232316"/>
            <a:ext cx="6546235" cy="646331"/>
          </a:xfrm>
          <a:prstGeom prst="rect">
            <a:avLst/>
          </a:prstGeom>
          <a:noFill/>
        </p:spPr>
        <p:txBody>
          <a:bodyPr wrap="square">
            <a:spAutoFit/>
          </a:bodyPr>
          <a:lstStyle/>
          <a:p>
            <a:r>
              <a:rPr lang="en-US" dirty="0"/>
              <a:t>My daughter lives in Sydney in </a:t>
            </a:r>
            <a:r>
              <a:rPr lang="en-US" dirty="0" err="1"/>
              <a:t>Coogee</a:t>
            </a:r>
            <a:r>
              <a:rPr lang="en-US" dirty="0"/>
              <a:t>, so we never have to choose.</a:t>
            </a:r>
          </a:p>
          <a:p>
            <a:r>
              <a:rPr lang="en-US" dirty="0"/>
              <a:t> </a:t>
            </a:r>
          </a:p>
        </p:txBody>
      </p:sp>
      <p:pic>
        <p:nvPicPr>
          <p:cNvPr id="6146" name="Picture 2" descr="Coogee, Sydney - Plan a Holiday - Find Things to Do, Restaurants &amp; Hotels">
            <a:extLst>
              <a:ext uri="{FF2B5EF4-FFF2-40B4-BE49-F238E27FC236}">
                <a16:creationId xmlns:a16="http://schemas.microsoft.com/office/drawing/2014/main" id="{7A50E559-4F31-4D7C-BFB3-5AF54FB16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520" y="6646921"/>
            <a:ext cx="4915712" cy="3449533"/>
          </a:xfrm>
          <a:prstGeom prst="rect">
            <a:avLst/>
          </a:prstGeom>
          <a:noFill/>
          <a:ln w="38100">
            <a:solidFill>
              <a:srgbClr val="00B0F0"/>
            </a:solidFill>
          </a:ln>
          <a:extLst>
            <a:ext uri="{909E8E84-426E-40DD-AFC4-6F175D3DCCD1}">
              <a14:hiddenFill xmlns:a14="http://schemas.microsoft.com/office/drawing/2010/main">
                <a:solidFill>
                  <a:srgbClr val="FFFFFF"/>
                </a:solidFill>
              </a14:hiddenFill>
            </a:ext>
          </a:extLst>
        </p:spPr>
      </p:pic>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4E029157-E7DC-4868-8CA8-7EF94912182E}"/>
              </a:ext>
            </a:extLst>
          </p:cNvPr>
          <p:cNvPicPr>
            <a:picLocks noChangeAspect="1"/>
          </p:cNvPicPr>
          <p:nvPr/>
        </p:nvPicPr>
        <p:blipFill>
          <a:blip r:embed="rId5"/>
          <a:stretch>
            <a:fillRect/>
          </a:stretch>
        </p:blipFill>
        <p:spPr>
          <a:xfrm>
            <a:off x="4732020" y="6675701"/>
            <a:ext cx="2524171" cy="1893128"/>
          </a:xfrm>
          <a:prstGeom prst="rect">
            <a:avLst/>
          </a:prstGeom>
        </p:spPr>
      </p:pic>
      <p:sp>
        <p:nvSpPr>
          <p:cNvPr id="3" name="TextBox 2">
            <a:extLst>
              <a:ext uri="{FF2B5EF4-FFF2-40B4-BE49-F238E27FC236}">
                <a16:creationId xmlns:a16="http://schemas.microsoft.com/office/drawing/2014/main" id="{64F3E2B6-9A6B-4B34-BD55-23FC6F030589}"/>
              </a:ext>
            </a:extLst>
          </p:cNvPr>
          <p:cNvSpPr txBox="1"/>
          <p:nvPr/>
        </p:nvSpPr>
        <p:spPr>
          <a:xfrm>
            <a:off x="5491533" y="9130668"/>
            <a:ext cx="1698662" cy="646331"/>
          </a:xfrm>
          <a:prstGeom prst="rect">
            <a:avLst/>
          </a:prstGeom>
          <a:noFill/>
        </p:spPr>
        <p:txBody>
          <a:bodyPr wrap="square">
            <a:spAutoFit/>
          </a:bodyPr>
          <a:lstStyle/>
          <a:p>
            <a:r>
              <a:rPr lang="en-US" dirty="0"/>
              <a:t>We always stay</a:t>
            </a:r>
          </a:p>
          <a:p>
            <a:r>
              <a:rPr lang="en-US" dirty="0"/>
              <a:t>in </a:t>
            </a:r>
            <a:r>
              <a:rPr lang="en-US" dirty="0" err="1"/>
              <a:t>Coogee</a:t>
            </a:r>
            <a:r>
              <a:rPr lang="en-US" dirty="0"/>
              <a:t>.</a:t>
            </a:r>
          </a:p>
        </p:txBody>
      </p:sp>
      <p:sp>
        <p:nvSpPr>
          <p:cNvPr id="6" name="TextBox 5">
            <a:extLst>
              <a:ext uri="{FF2B5EF4-FFF2-40B4-BE49-F238E27FC236}">
                <a16:creationId xmlns:a16="http://schemas.microsoft.com/office/drawing/2014/main" id="{76F9C36E-1A8F-41E1-84E0-79C2F890B0ED}"/>
              </a:ext>
            </a:extLst>
          </p:cNvPr>
          <p:cNvSpPr txBox="1"/>
          <p:nvPr/>
        </p:nvSpPr>
        <p:spPr>
          <a:xfrm>
            <a:off x="544953" y="1477561"/>
            <a:ext cx="5832987" cy="369332"/>
          </a:xfrm>
          <a:prstGeom prst="rect">
            <a:avLst/>
          </a:prstGeom>
          <a:noFill/>
        </p:spPr>
        <p:txBody>
          <a:bodyPr wrap="square" rtlCol="0">
            <a:spAutoFit/>
          </a:bodyPr>
          <a:lstStyle/>
          <a:p>
            <a:r>
              <a:rPr lang="en-US" dirty="0"/>
              <a:t>Today there are so many options !!!!</a:t>
            </a:r>
          </a:p>
        </p:txBody>
      </p:sp>
      <p:sp>
        <p:nvSpPr>
          <p:cNvPr id="12" name="Footer Placeholder 11">
            <a:extLst>
              <a:ext uri="{FF2B5EF4-FFF2-40B4-BE49-F238E27FC236}">
                <a16:creationId xmlns:a16="http://schemas.microsoft.com/office/drawing/2014/main" id="{DD5D8905-1879-4D4D-B73C-32E8C9D9B6E7}"/>
              </a:ext>
            </a:extLst>
          </p:cNvPr>
          <p:cNvSpPr>
            <a:spLocks noGrp="1"/>
          </p:cNvSpPr>
          <p:nvPr>
            <p:ph type="ftr" sz="quarter" idx="11"/>
          </p:nvPr>
        </p:nvSpPr>
        <p:spPr>
          <a:xfrm>
            <a:off x="461520" y="10125233"/>
            <a:ext cx="4614184" cy="359959"/>
          </a:xfrm>
        </p:spPr>
        <p:txBody>
          <a:bodyPr/>
          <a:lstStyle/>
          <a:p>
            <a:pPr algn="l"/>
            <a:r>
              <a:rPr lang="en-US"/>
              <a:t>Rotary Club of Canterbury: Let's Stay Connected Project</a:t>
            </a:r>
            <a:endParaRPr lang="en-US" dirty="0"/>
          </a:p>
        </p:txBody>
      </p:sp>
      <p:sp>
        <p:nvSpPr>
          <p:cNvPr id="13" name="Slide Number Placeholder 12">
            <a:extLst>
              <a:ext uri="{FF2B5EF4-FFF2-40B4-BE49-F238E27FC236}">
                <a16:creationId xmlns:a16="http://schemas.microsoft.com/office/drawing/2014/main" id="{E63513D2-F767-4DA0-974A-DC2705E97E2C}"/>
              </a:ext>
            </a:extLst>
          </p:cNvPr>
          <p:cNvSpPr>
            <a:spLocks noGrp="1"/>
          </p:cNvSpPr>
          <p:nvPr>
            <p:ph type="sldNum" sz="quarter" idx="12"/>
          </p:nvPr>
        </p:nvSpPr>
        <p:spPr>
          <a:xfrm>
            <a:off x="5360323" y="10096453"/>
            <a:ext cx="1707714" cy="388739"/>
          </a:xfrm>
        </p:spPr>
        <p:txBody>
          <a:bodyPr/>
          <a:lstStyle/>
          <a:p>
            <a:fld id="{DC56C17F-E5A4-4123-831E-B6BE4BD60FE1}" type="slidenum">
              <a:rPr lang="en-US" smtClean="0"/>
              <a:t>8</a:t>
            </a:fld>
            <a:endParaRPr lang="en-US" dirty="0"/>
          </a:p>
        </p:txBody>
      </p:sp>
    </p:spTree>
    <p:extLst>
      <p:ext uri="{BB962C8B-B14F-4D97-AF65-F5344CB8AC3E}">
        <p14:creationId xmlns:p14="http://schemas.microsoft.com/office/powerpoint/2010/main" val="556793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lstStyle/>
          <a:p>
            <a:r>
              <a:rPr lang="en-US" dirty="0">
                <a:solidFill>
                  <a:srgbClr val="7030A0"/>
                </a:solidFill>
                <a:latin typeface="Britannic Bold" panose="020B0903060703020204" pitchFamily="34" charset="0"/>
              </a:rPr>
              <a:t>Thinking back </a:t>
            </a:r>
          </a:p>
        </p:txBody>
      </p:sp>
      <p:sp>
        <p:nvSpPr>
          <p:cNvPr id="5" name="Rectangle 4">
            <a:extLst>
              <a:ext uri="{FF2B5EF4-FFF2-40B4-BE49-F238E27FC236}">
                <a16:creationId xmlns:a16="http://schemas.microsoft.com/office/drawing/2014/main" id="{3C2ABCF2-0D87-4363-A253-D56F25BA06DB}"/>
              </a:ext>
            </a:extLst>
          </p:cNvPr>
          <p:cNvSpPr/>
          <p:nvPr/>
        </p:nvSpPr>
        <p:spPr>
          <a:xfrm>
            <a:off x="913496" y="3124895"/>
            <a:ext cx="5762846" cy="5991768"/>
          </a:xfrm>
          <a:prstGeom prst="rect">
            <a:avLst/>
          </a:prstGeom>
        </p:spPr>
        <p:txBody>
          <a:bodyPr wrap="square">
            <a:spAutoFit/>
          </a:bodyPr>
          <a:lstStyle/>
          <a:p>
            <a:pPr>
              <a:lnSpc>
                <a:spcPct val="200000"/>
              </a:lnSpc>
            </a:pPr>
            <a:r>
              <a:rPr lang="en-US" sz="2800" dirty="0">
                <a:solidFill>
                  <a:srgbClr val="7030A0"/>
                </a:solidFill>
                <a:latin typeface="Britannic Bold" panose="020B0903060703020204" pitchFamily="34" charset="0"/>
              </a:rPr>
              <a:t>Do you have memories of visiting Sydney?</a:t>
            </a:r>
          </a:p>
          <a:p>
            <a:pPr>
              <a:lnSpc>
                <a:spcPct val="200000"/>
              </a:lnSpc>
            </a:pPr>
            <a:endParaRPr lang="en-US" sz="2800" dirty="0">
              <a:solidFill>
                <a:srgbClr val="7030A0"/>
              </a:solidFill>
              <a:latin typeface="Britannic Bold" panose="020B0903060703020204" pitchFamily="34" charset="0"/>
            </a:endParaRPr>
          </a:p>
          <a:p>
            <a:pPr>
              <a:lnSpc>
                <a:spcPct val="200000"/>
              </a:lnSpc>
            </a:pPr>
            <a:r>
              <a:rPr lang="en-US" sz="2800" dirty="0">
                <a:solidFill>
                  <a:srgbClr val="7030A0"/>
                </a:solidFill>
                <a:latin typeface="Britannic Bold" panose="020B0903060703020204" pitchFamily="34" charset="0"/>
              </a:rPr>
              <a:t>Where did you stay?</a:t>
            </a:r>
          </a:p>
          <a:p>
            <a:pPr>
              <a:lnSpc>
                <a:spcPct val="200000"/>
              </a:lnSpc>
            </a:pPr>
            <a:endParaRPr lang="en-US" sz="2800" dirty="0">
              <a:solidFill>
                <a:srgbClr val="7030A0"/>
              </a:solidFill>
              <a:latin typeface="Britannic Bold" panose="020B0903060703020204" pitchFamily="34" charset="0"/>
            </a:endParaRPr>
          </a:p>
          <a:p>
            <a:pPr>
              <a:lnSpc>
                <a:spcPct val="200000"/>
              </a:lnSpc>
            </a:pPr>
            <a:r>
              <a:rPr lang="en-US" sz="2800" dirty="0">
                <a:solidFill>
                  <a:srgbClr val="7030A0"/>
                </a:solidFill>
                <a:latin typeface="Britannic Bold" panose="020B0903060703020204" pitchFamily="34" charset="0"/>
              </a:rPr>
              <a:t>How did you get there?</a:t>
            </a:r>
          </a:p>
          <a:p>
            <a:pPr>
              <a:lnSpc>
                <a:spcPct val="200000"/>
              </a:lnSpc>
            </a:pPr>
            <a:endParaRPr lang="en-US" sz="2800" dirty="0">
              <a:solidFill>
                <a:srgbClr val="7030A0"/>
              </a:solidFill>
              <a:latin typeface="Britannic Bold" panose="020B0903060703020204" pitchFamily="34" charset="0"/>
            </a:endParaRP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BC7E484E-F97B-4501-9479-7C8093A6B0DF}"/>
              </a:ext>
            </a:extLst>
          </p:cNvPr>
          <p:cNvSpPr>
            <a:spLocks noGrp="1"/>
          </p:cNvSpPr>
          <p:nvPr>
            <p:ph type="ftr" sz="quarter" idx="11"/>
          </p:nvPr>
        </p:nvSpPr>
        <p:spPr>
          <a:xfrm>
            <a:off x="913496" y="9915615"/>
            <a:ext cx="4162208" cy="569578"/>
          </a:xfrm>
        </p:spPr>
        <p:txBody>
          <a:bodyPr/>
          <a:lstStyle/>
          <a:p>
            <a:pPr algn="l"/>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9D584595-505B-46F0-B681-243E57BA0D23}"/>
              </a:ext>
            </a:extLst>
          </p:cNvPr>
          <p:cNvSpPr>
            <a:spLocks noGrp="1"/>
          </p:cNvSpPr>
          <p:nvPr>
            <p:ph type="sldNum" sz="quarter" idx="12"/>
          </p:nvPr>
        </p:nvSpPr>
        <p:spPr/>
        <p:txBody>
          <a:bodyPr/>
          <a:lstStyle/>
          <a:p>
            <a:fld id="{DC56C17F-E5A4-4123-831E-B6BE4BD60FE1}" type="slidenum">
              <a:rPr lang="en-US" smtClean="0"/>
              <a:t>9</a:t>
            </a:fld>
            <a:endParaRPr lang="en-US"/>
          </a:p>
        </p:txBody>
      </p:sp>
    </p:spTree>
    <p:extLst>
      <p:ext uri="{BB962C8B-B14F-4D97-AF65-F5344CB8AC3E}">
        <p14:creationId xmlns:p14="http://schemas.microsoft.com/office/powerpoint/2010/main" val="37573402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3047</TotalTime>
  <Words>3975</Words>
  <Application>Microsoft Office PowerPoint</Application>
  <PresentationFormat>Custom</PresentationFormat>
  <Paragraphs>378</Paragraphs>
  <Slides>31</Slides>
  <Notes>28</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31</vt:i4>
      </vt:variant>
    </vt:vector>
  </HeadingPairs>
  <TitlesOfParts>
    <vt:vector size="49" baseType="lpstr">
      <vt:lpstr>Academica Light</vt:lpstr>
      <vt:lpstr>-apple-system</vt:lpstr>
      <vt:lpstr>arial</vt:lpstr>
      <vt:lpstr>arial</vt:lpstr>
      <vt:lpstr>Bradley Hand ITC</vt:lpstr>
      <vt:lpstr>Britannic Bold</vt:lpstr>
      <vt:lpstr>Brush Script MT</vt:lpstr>
      <vt:lpstr>Calibri</vt:lpstr>
      <vt:lpstr>Calibri Light</vt:lpstr>
      <vt:lpstr>Circular</vt:lpstr>
      <vt:lpstr>FSAlbertWeb-Regular</vt:lpstr>
      <vt:lpstr>Helvetica</vt:lpstr>
      <vt:lpstr>Helvetica Neue</vt:lpstr>
      <vt:lpstr>Open Sans</vt:lpstr>
      <vt:lpstr>proxima-nova</vt:lpstr>
      <vt:lpstr>Times New Roman</vt:lpstr>
      <vt:lpstr>Verdana</vt:lpstr>
      <vt:lpstr>Office Theme</vt:lpstr>
      <vt:lpstr>        A HOLIDAY IN SYDNEY</vt:lpstr>
      <vt:lpstr>PowerPoint Presentation</vt:lpstr>
      <vt:lpstr>Travelling to Sydney  1950</vt:lpstr>
      <vt:lpstr>Travelling to Sydney 1950</vt:lpstr>
      <vt:lpstr>Travelling to Sydney  1950</vt:lpstr>
      <vt:lpstr>Travelling to Sydney 2020</vt:lpstr>
      <vt:lpstr>Where to stay in Sydney 1950</vt:lpstr>
      <vt:lpstr>Where to stay in Sydney 2020</vt:lpstr>
      <vt:lpstr>Thinking back </vt:lpstr>
      <vt:lpstr>Sydney has changed… spot the differences</vt:lpstr>
      <vt:lpstr>Things to do in Sydney 1950 </vt:lpstr>
      <vt:lpstr>Thinking back </vt:lpstr>
      <vt:lpstr>The Opening of the  Sydney Harbour Bridge</vt:lpstr>
      <vt:lpstr>Sydney Harbour Bridge 2020  </vt:lpstr>
      <vt:lpstr>Thinking back </vt:lpstr>
      <vt:lpstr> Back to Sydney in 1950  </vt:lpstr>
      <vt:lpstr>Things to do at Taronga Zoo 1950</vt:lpstr>
      <vt:lpstr>PowerPoint Presentation</vt:lpstr>
      <vt:lpstr>Thinking back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John Braine</cp:lastModifiedBy>
  <cp:revision>128</cp:revision>
  <cp:lastPrinted>2020-08-29T07:36:41Z</cp:lastPrinted>
  <dcterms:created xsi:type="dcterms:W3CDTF">2020-07-31T06:46:06Z</dcterms:created>
  <dcterms:modified xsi:type="dcterms:W3CDTF">2020-10-17T06:46:37Z</dcterms:modified>
</cp:coreProperties>
</file>