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330" r:id="rId3"/>
    <p:sldId id="331" r:id="rId4"/>
    <p:sldId id="289" r:id="rId5"/>
    <p:sldId id="258" r:id="rId6"/>
    <p:sldId id="284" r:id="rId7"/>
    <p:sldId id="286" r:id="rId8"/>
    <p:sldId id="300" r:id="rId9"/>
    <p:sldId id="262" r:id="rId10"/>
    <p:sldId id="292" r:id="rId11"/>
    <p:sldId id="287" r:id="rId12"/>
    <p:sldId id="293" r:id="rId13"/>
    <p:sldId id="259" r:id="rId14"/>
    <p:sldId id="260" r:id="rId15"/>
    <p:sldId id="261" r:id="rId16"/>
    <p:sldId id="290" r:id="rId17"/>
    <p:sldId id="281" r:id="rId18"/>
    <p:sldId id="282" r:id="rId19"/>
    <p:sldId id="288" r:id="rId20"/>
    <p:sldId id="294" r:id="rId21"/>
    <p:sldId id="264" r:id="rId22"/>
    <p:sldId id="291" r:id="rId23"/>
    <p:sldId id="263" r:id="rId24"/>
    <p:sldId id="295" r:id="rId25"/>
    <p:sldId id="297" r:id="rId26"/>
    <p:sldId id="296" r:id="rId27"/>
    <p:sldId id="298" r:id="rId28"/>
    <p:sldId id="299" r:id="rId29"/>
    <p:sldId id="265" r:id="rId30"/>
    <p:sldId id="283" r:id="rId31"/>
    <p:sldId id="266" r:id="rId32"/>
    <p:sldId id="285" r:id="rId33"/>
    <p:sldId id="267" r:id="rId34"/>
    <p:sldId id="332" r:id="rId35"/>
    <p:sldId id="278" r:id="rId36"/>
    <p:sldId id="257" r:id="rId37"/>
    <p:sldId id="333" r:id="rId38"/>
    <p:sldId id="32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9FB228-5961-4A0B-A8E8-0BB94231335B}" v="13" dt="2020-10-06T12:21:13.0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54"/>
    <p:restoredTop sz="94382" autoAdjust="0"/>
  </p:normalViewPr>
  <p:slideViewPr>
    <p:cSldViewPr snapToGrid="0" snapToObjects="1">
      <p:cViewPr varScale="1">
        <p:scale>
          <a:sx n="113" d="100"/>
          <a:sy n="113" d="100"/>
        </p:scale>
        <p:origin x="20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A7F6F0-F033-7146-9441-61C0888C915F}" type="datetimeFigureOut">
              <a:rPr lang="en-US" smtClean="0"/>
              <a:t>10/14/20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E3D7F-BFB5-9B4F-82DD-03E32F37C79F}" type="slidenum">
              <a:rPr lang="en-US" smtClean="0"/>
              <a:t>‹#›</a:t>
            </a:fld>
            <a:endParaRPr lang="en-US" dirty="0"/>
          </a:p>
        </p:txBody>
      </p:sp>
    </p:spTree>
    <p:extLst>
      <p:ext uri="{BB962C8B-B14F-4D97-AF65-F5344CB8AC3E}">
        <p14:creationId xmlns:p14="http://schemas.microsoft.com/office/powerpoint/2010/main" val="225636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google.com/search?q=iceberg&amp;rlz=1C5CHFA_enAU906AU906&amp;sxsrf=ALeKk01Er5Zf0R8M1C7jpxAKfvwNo8YQDA:1601008361261&amp;tbm=isch&amp;source=iu&amp;ictx=1&amp;fir=Z4jkPQP_dcf0jM%252Cb6A5NHT2e59Y_M%252C%252Fm%252F012mqx&amp;vet=1&amp;usg=AI4_-kSMg-Fg8JTUJ8G_cXcRJC888p0nvQ&amp;sa=X&amp;ved=2ahUKEwiU2J71vIPsAhUJzTgGHZGJDoMQ_B16BAgHEAM#imgrc=Z4jkPQP_dcf0j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https://www.bluediamondtours.com/novascotiatours/halifax/titanictour.php</a:t>
            </a:r>
          </a:p>
        </p:txBody>
      </p:sp>
      <p:sp>
        <p:nvSpPr>
          <p:cNvPr id="4" name="Slide Number Placeholder 3"/>
          <p:cNvSpPr>
            <a:spLocks noGrp="1"/>
          </p:cNvSpPr>
          <p:nvPr>
            <p:ph type="sldNum" sz="quarter" idx="5"/>
          </p:nvPr>
        </p:nvSpPr>
        <p:spPr/>
        <p:txBody>
          <a:bodyPr/>
          <a:lstStyle/>
          <a:p>
            <a:fld id="{095E3D7F-BFB5-9B4F-82DD-03E32F37C79F}" type="slidenum">
              <a:rPr lang="en-US" smtClean="0"/>
              <a:t>1</a:t>
            </a:fld>
            <a:endParaRPr lang="en-US" dirty="0"/>
          </a:p>
        </p:txBody>
      </p:sp>
    </p:spTree>
    <p:extLst>
      <p:ext uri="{BB962C8B-B14F-4D97-AF65-F5344CB8AC3E}">
        <p14:creationId xmlns:p14="http://schemas.microsoft.com/office/powerpoint/2010/main" val="222469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13</a:t>
            </a:fld>
            <a:endParaRPr lang="en-US" dirty="0"/>
          </a:p>
        </p:txBody>
      </p:sp>
    </p:spTree>
    <p:extLst>
      <p:ext uri="{BB962C8B-B14F-4D97-AF65-F5344CB8AC3E}">
        <p14:creationId xmlns:p14="http://schemas.microsoft.com/office/powerpoint/2010/main" val="3386385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14</a:t>
            </a:fld>
            <a:endParaRPr lang="en-US" dirty="0"/>
          </a:p>
        </p:txBody>
      </p:sp>
    </p:spTree>
    <p:extLst>
      <p:ext uri="{BB962C8B-B14F-4D97-AF65-F5344CB8AC3E}">
        <p14:creationId xmlns:p14="http://schemas.microsoft.com/office/powerpoint/2010/main" val="3930752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15</a:t>
            </a:fld>
            <a:endParaRPr lang="en-US" dirty="0"/>
          </a:p>
        </p:txBody>
      </p:sp>
    </p:spTree>
    <p:extLst>
      <p:ext uri="{BB962C8B-B14F-4D97-AF65-F5344CB8AC3E}">
        <p14:creationId xmlns:p14="http://schemas.microsoft.com/office/powerpoint/2010/main" val="1335610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https://thehistoricalnovel.files.wordpress.com/2013/05/titanic-crew-list.jpg</a:t>
            </a:r>
          </a:p>
        </p:txBody>
      </p:sp>
      <p:sp>
        <p:nvSpPr>
          <p:cNvPr id="4" name="Slide Number Placeholder 3"/>
          <p:cNvSpPr>
            <a:spLocks noGrp="1"/>
          </p:cNvSpPr>
          <p:nvPr>
            <p:ph type="sldNum" sz="quarter" idx="5"/>
          </p:nvPr>
        </p:nvSpPr>
        <p:spPr/>
        <p:txBody>
          <a:bodyPr/>
          <a:lstStyle/>
          <a:p>
            <a:fld id="{095E3D7F-BFB5-9B4F-82DD-03E32F37C79F}" type="slidenum">
              <a:rPr lang="en-US" smtClean="0"/>
              <a:t>16</a:t>
            </a:fld>
            <a:endParaRPr lang="en-US" dirty="0"/>
          </a:p>
        </p:txBody>
      </p:sp>
    </p:spTree>
    <p:extLst>
      <p:ext uri="{BB962C8B-B14F-4D97-AF65-F5344CB8AC3E}">
        <p14:creationId xmlns:p14="http://schemas.microsoft.com/office/powerpoint/2010/main" val="811987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a:p>
            <a:endParaRPr lang="en-US" dirty="0"/>
          </a:p>
          <a:p>
            <a:r>
              <a:rPr lang="en-US" dirty="0"/>
              <a:t>2. https://en.wikipedia.org/wiki/Titanic#/media/File:Titanic_voyage_map.png</a:t>
            </a:r>
          </a:p>
        </p:txBody>
      </p:sp>
      <p:sp>
        <p:nvSpPr>
          <p:cNvPr id="4" name="Slide Number Placeholder 3"/>
          <p:cNvSpPr>
            <a:spLocks noGrp="1"/>
          </p:cNvSpPr>
          <p:nvPr>
            <p:ph type="sldNum" sz="quarter" idx="5"/>
          </p:nvPr>
        </p:nvSpPr>
        <p:spPr/>
        <p:txBody>
          <a:bodyPr/>
          <a:lstStyle/>
          <a:p>
            <a:fld id="{095E3D7F-BFB5-9B4F-82DD-03E32F37C79F}" type="slidenum">
              <a:rPr lang="en-US" smtClean="0"/>
              <a:t>17</a:t>
            </a:fld>
            <a:endParaRPr lang="en-US" dirty="0"/>
          </a:p>
        </p:txBody>
      </p:sp>
    </p:spTree>
    <p:extLst>
      <p:ext uri="{BB962C8B-B14F-4D97-AF65-F5344CB8AC3E}">
        <p14:creationId xmlns:p14="http://schemas.microsoft.com/office/powerpoint/2010/main" val="2037875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https://www.encyclopedia-titanica.org/nomadic.html</a:t>
            </a:r>
          </a:p>
        </p:txBody>
      </p:sp>
      <p:sp>
        <p:nvSpPr>
          <p:cNvPr id="4" name="Slide Number Placeholder 3"/>
          <p:cNvSpPr>
            <a:spLocks noGrp="1"/>
          </p:cNvSpPr>
          <p:nvPr>
            <p:ph type="sldNum" sz="quarter" idx="5"/>
          </p:nvPr>
        </p:nvSpPr>
        <p:spPr/>
        <p:txBody>
          <a:bodyPr/>
          <a:lstStyle/>
          <a:p>
            <a:fld id="{095E3D7F-BFB5-9B4F-82DD-03E32F37C79F}" type="slidenum">
              <a:rPr lang="en-US" smtClean="0"/>
              <a:t>18</a:t>
            </a:fld>
            <a:endParaRPr lang="en-US" dirty="0"/>
          </a:p>
        </p:txBody>
      </p:sp>
    </p:spTree>
    <p:extLst>
      <p:ext uri="{BB962C8B-B14F-4D97-AF65-F5344CB8AC3E}">
        <p14:creationId xmlns:p14="http://schemas.microsoft.com/office/powerpoint/2010/main" val="2061127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https://www.slideserve.com/fiona-mcleod/rms-titanic</a:t>
            </a:r>
          </a:p>
        </p:txBody>
      </p:sp>
      <p:sp>
        <p:nvSpPr>
          <p:cNvPr id="4" name="Slide Number Placeholder 3"/>
          <p:cNvSpPr>
            <a:spLocks noGrp="1"/>
          </p:cNvSpPr>
          <p:nvPr>
            <p:ph type="sldNum" sz="quarter" idx="5"/>
          </p:nvPr>
        </p:nvSpPr>
        <p:spPr/>
        <p:txBody>
          <a:bodyPr/>
          <a:lstStyle/>
          <a:p>
            <a:fld id="{095E3D7F-BFB5-9B4F-82DD-03E32F37C79F}" type="slidenum">
              <a:rPr lang="en-US" smtClean="0"/>
              <a:t>19</a:t>
            </a:fld>
            <a:endParaRPr lang="en-US" dirty="0"/>
          </a:p>
        </p:txBody>
      </p:sp>
    </p:spTree>
    <p:extLst>
      <p:ext uri="{BB962C8B-B14F-4D97-AF65-F5344CB8AC3E}">
        <p14:creationId xmlns:p14="http://schemas.microsoft.com/office/powerpoint/2010/main" val="1447019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dirty="0">
                <a:solidFill>
                  <a:schemeClr val="tx1"/>
                </a:solidFill>
                <a:effectLst/>
                <a:latin typeface="+mn-lt"/>
                <a:ea typeface="+mn-ea"/>
                <a:cs typeface="+mn-cs"/>
              </a:rPr>
              <a:t>Photo: https://luxurylinerrow.com/online-museum/olympic-titanic-staircase/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AU"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dirty="0">
                <a:solidFill>
                  <a:schemeClr val="tx1"/>
                </a:solidFill>
                <a:effectLst/>
                <a:latin typeface="+mn-lt"/>
                <a:ea typeface="+mn-ea"/>
                <a:cs typeface="+mn-cs"/>
              </a:rPr>
              <a:t>https://www.deviantart.com/rms-olympic/art/Titanic-Honour-and-Glory-554698448</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21</a:t>
            </a:fld>
            <a:endParaRPr lang="en-US" dirty="0"/>
          </a:p>
        </p:txBody>
      </p:sp>
    </p:spTree>
    <p:extLst>
      <p:ext uri="{BB962C8B-B14F-4D97-AF65-F5344CB8AC3E}">
        <p14:creationId xmlns:p14="http://schemas.microsoft.com/office/powerpoint/2010/main" val="3052535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https://www.moddb.com/mods/mafia-titanic-mod/images/smoking-room-completed3</a:t>
            </a:r>
          </a:p>
        </p:txBody>
      </p:sp>
      <p:sp>
        <p:nvSpPr>
          <p:cNvPr id="4" name="Slide Number Placeholder 3"/>
          <p:cNvSpPr>
            <a:spLocks noGrp="1"/>
          </p:cNvSpPr>
          <p:nvPr>
            <p:ph type="sldNum" sz="quarter" idx="5"/>
          </p:nvPr>
        </p:nvSpPr>
        <p:spPr/>
        <p:txBody>
          <a:bodyPr/>
          <a:lstStyle/>
          <a:p>
            <a:fld id="{095E3D7F-BFB5-9B4F-82DD-03E32F37C79F}" type="slidenum">
              <a:rPr lang="en-US" smtClean="0"/>
              <a:t>22</a:t>
            </a:fld>
            <a:endParaRPr lang="en-US" dirty="0"/>
          </a:p>
        </p:txBody>
      </p:sp>
    </p:spTree>
    <p:extLst>
      <p:ext uri="{BB962C8B-B14F-4D97-AF65-F5344CB8AC3E}">
        <p14:creationId xmlns:p14="http://schemas.microsoft.com/office/powerpoint/2010/main" val="2091740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https://en.wikipedia.org/wiki/First-class_facilities_of_the_Titanic#/media/File:Titanic's_B_59_stateroom.jpg</a:t>
            </a:r>
          </a:p>
          <a:p>
            <a:pPr marL="228600" indent="-228600">
              <a:buAutoNum type="arabicPeriod"/>
            </a:pPr>
            <a:endParaRPr lang="en-US" dirty="0"/>
          </a:p>
          <a:p>
            <a:pPr marL="228600" indent="-228600">
              <a:buAutoNum type="arabicPeriod"/>
            </a:pPr>
            <a:r>
              <a:rPr lang="en-US" dirty="0"/>
              <a:t>https://www.businessinsider.com.au/titanic-ll-compare-to-the-original-2018-11?r=US&amp;IR=T</a:t>
            </a:r>
          </a:p>
        </p:txBody>
      </p:sp>
      <p:sp>
        <p:nvSpPr>
          <p:cNvPr id="4" name="Slide Number Placeholder 3"/>
          <p:cNvSpPr>
            <a:spLocks noGrp="1"/>
          </p:cNvSpPr>
          <p:nvPr>
            <p:ph type="sldNum" sz="quarter" idx="5"/>
          </p:nvPr>
        </p:nvSpPr>
        <p:spPr/>
        <p:txBody>
          <a:bodyPr/>
          <a:lstStyle/>
          <a:p>
            <a:fld id="{095E3D7F-BFB5-9B4F-82DD-03E32F37C79F}" type="slidenum">
              <a:rPr lang="en-US" smtClean="0"/>
              <a:t>23</a:t>
            </a:fld>
            <a:endParaRPr lang="en-US" dirty="0"/>
          </a:p>
        </p:txBody>
      </p:sp>
    </p:spTree>
    <p:extLst>
      <p:ext uri="{BB962C8B-B14F-4D97-AF65-F5344CB8AC3E}">
        <p14:creationId xmlns:p14="http://schemas.microsoft.com/office/powerpoint/2010/main" val="361094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https://www.slideserve.com/fiona-mcleod/rms-titanic</a:t>
            </a:r>
          </a:p>
        </p:txBody>
      </p:sp>
      <p:sp>
        <p:nvSpPr>
          <p:cNvPr id="4" name="Slide Number Placeholder 3"/>
          <p:cNvSpPr>
            <a:spLocks noGrp="1"/>
          </p:cNvSpPr>
          <p:nvPr>
            <p:ph type="sldNum" sz="quarter" idx="5"/>
          </p:nvPr>
        </p:nvSpPr>
        <p:spPr/>
        <p:txBody>
          <a:bodyPr/>
          <a:lstStyle/>
          <a:p>
            <a:fld id="{095E3D7F-BFB5-9B4F-82DD-03E32F37C79F}" type="slidenum">
              <a:rPr lang="en-US" smtClean="0"/>
              <a:t>4</a:t>
            </a:fld>
            <a:endParaRPr lang="en-US" dirty="0"/>
          </a:p>
        </p:txBody>
      </p:sp>
    </p:spTree>
    <p:extLst>
      <p:ext uri="{BB962C8B-B14F-4D97-AF65-F5344CB8AC3E}">
        <p14:creationId xmlns:p14="http://schemas.microsoft.com/office/powerpoint/2010/main" val="507886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https://www.ultimatetitanic.com/interior-fittings</a:t>
            </a:r>
          </a:p>
        </p:txBody>
      </p:sp>
      <p:sp>
        <p:nvSpPr>
          <p:cNvPr id="4" name="Slide Number Placeholder 3"/>
          <p:cNvSpPr>
            <a:spLocks noGrp="1"/>
          </p:cNvSpPr>
          <p:nvPr>
            <p:ph type="sldNum" sz="quarter" idx="5"/>
          </p:nvPr>
        </p:nvSpPr>
        <p:spPr/>
        <p:txBody>
          <a:bodyPr/>
          <a:lstStyle/>
          <a:p>
            <a:fld id="{095E3D7F-BFB5-9B4F-82DD-03E32F37C79F}" type="slidenum">
              <a:rPr lang="en-US" smtClean="0"/>
              <a:t>24</a:t>
            </a:fld>
            <a:endParaRPr lang="en-US" dirty="0"/>
          </a:p>
        </p:txBody>
      </p:sp>
    </p:spTree>
    <p:extLst>
      <p:ext uri="{BB962C8B-B14F-4D97-AF65-F5344CB8AC3E}">
        <p14:creationId xmlns:p14="http://schemas.microsoft.com/office/powerpoint/2010/main" val="3780436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https://en.wikipedia.org/wiki/Second-_and_third-class_facilities_on_the_Titanic</a:t>
            </a:r>
          </a:p>
          <a:p>
            <a:pPr marL="228600" indent="-228600">
              <a:buAutoNum type="arabicPeriod"/>
            </a:pPr>
            <a:endParaRPr lang="en-US" dirty="0"/>
          </a:p>
          <a:p>
            <a:pPr marL="228600" indent="-228600">
              <a:buAutoNum type="arabicPeriod"/>
            </a:pPr>
            <a:r>
              <a:rPr lang="en-US" dirty="0"/>
              <a:t>https://en.wikipedia.org/wiki/Second-_and_third-class_facilities_on_the_Titanic</a:t>
            </a:r>
          </a:p>
        </p:txBody>
      </p:sp>
      <p:sp>
        <p:nvSpPr>
          <p:cNvPr id="4" name="Slide Number Placeholder 3"/>
          <p:cNvSpPr>
            <a:spLocks noGrp="1"/>
          </p:cNvSpPr>
          <p:nvPr>
            <p:ph type="sldNum" sz="quarter" idx="5"/>
          </p:nvPr>
        </p:nvSpPr>
        <p:spPr/>
        <p:txBody>
          <a:bodyPr/>
          <a:lstStyle/>
          <a:p>
            <a:fld id="{095E3D7F-BFB5-9B4F-82DD-03E32F37C79F}" type="slidenum">
              <a:rPr lang="en-US" smtClean="0"/>
              <a:t>25</a:t>
            </a:fld>
            <a:endParaRPr lang="en-US" dirty="0"/>
          </a:p>
        </p:txBody>
      </p:sp>
    </p:spTree>
    <p:extLst>
      <p:ext uri="{BB962C8B-B14F-4D97-AF65-F5344CB8AC3E}">
        <p14:creationId xmlns:p14="http://schemas.microsoft.com/office/powerpoint/2010/main" val="3555075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https://en.wikipedia.org/wiki/Second-_and_third-class_facilities_on_the_Titanic</a:t>
            </a:r>
          </a:p>
          <a:p>
            <a:endParaRPr lang="en-US" dirty="0"/>
          </a:p>
          <a:p>
            <a:endParaRPr lang="en-US" dirty="0"/>
          </a:p>
          <a:p>
            <a:r>
              <a:rPr lang="en-US" dirty="0"/>
              <a:t>2. https://upload.wikimedia.org/wikipedia/commons/3/33/2nd-Class_Library_on_the_RMS_Olympic.jpg</a:t>
            </a:r>
          </a:p>
        </p:txBody>
      </p:sp>
      <p:sp>
        <p:nvSpPr>
          <p:cNvPr id="4" name="Slide Number Placeholder 3"/>
          <p:cNvSpPr>
            <a:spLocks noGrp="1"/>
          </p:cNvSpPr>
          <p:nvPr>
            <p:ph type="sldNum" sz="quarter" idx="5"/>
          </p:nvPr>
        </p:nvSpPr>
        <p:spPr/>
        <p:txBody>
          <a:bodyPr/>
          <a:lstStyle/>
          <a:p>
            <a:fld id="{095E3D7F-BFB5-9B4F-82DD-03E32F37C79F}" type="slidenum">
              <a:rPr lang="en-US" smtClean="0"/>
              <a:t>26</a:t>
            </a:fld>
            <a:endParaRPr lang="en-US" dirty="0"/>
          </a:p>
        </p:txBody>
      </p:sp>
    </p:spTree>
    <p:extLst>
      <p:ext uri="{BB962C8B-B14F-4D97-AF65-F5344CB8AC3E}">
        <p14:creationId xmlns:p14="http://schemas.microsoft.com/office/powerpoint/2010/main" val="2377434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https://www.lovefood.com/gallerylist/69139/the-titanics-incredible-menu-revealed-for-every-class</a:t>
            </a:r>
          </a:p>
        </p:txBody>
      </p:sp>
      <p:sp>
        <p:nvSpPr>
          <p:cNvPr id="4" name="Slide Number Placeholder 3"/>
          <p:cNvSpPr>
            <a:spLocks noGrp="1"/>
          </p:cNvSpPr>
          <p:nvPr>
            <p:ph type="sldNum" sz="quarter" idx="5"/>
          </p:nvPr>
        </p:nvSpPr>
        <p:spPr/>
        <p:txBody>
          <a:bodyPr/>
          <a:lstStyle/>
          <a:p>
            <a:fld id="{095E3D7F-BFB5-9B4F-82DD-03E32F37C79F}" type="slidenum">
              <a:rPr lang="en-US" smtClean="0"/>
              <a:t>27</a:t>
            </a:fld>
            <a:endParaRPr lang="en-US" dirty="0"/>
          </a:p>
        </p:txBody>
      </p:sp>
    </p:spTree>
    <p:extLst>
      <p:ext uri="{BB962C8B-B14F-4D97-AF65-F5344CB8AC3E}">
        <p14:creationId xmlns:p14="http://schemas.microsoft.com/office/powerpoint/2010/main" val="1136285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http://www.titanicuniverse.com/wp-content/uploads/2018/01/thirdclass.jpg</a:t>
            </a:r>
          </a:p>
        </p:txBody>
      </p:sp>
      <p:sp>
        <p:nvSpPr>
          <p:cNvPr id="4" name="Slide Number Placeholder 3"/>
          <p:cNvSpPr>
            <a:spLocks noGrp="1"/>
          </p:cNvSpPr>
          <p:nvPr>
            <p:ph type="sldNum" sz="quarter" idx="5"/>
          </p:nvPr>
        </p:nvSpPr>
        <p:spPr/>
        <p:txBody>
          <a:bodyPr/>
          <a:lstStyle/>
          <a:p>
            <a:fld id="{095E3D7F-BFB5-9B4F-82DD-03E32F37C79F}" type="slidenum">
              <a:rPr lang="en-US" smtClean="0"/>
              <a:t>28</a:t>
            </a:fld>
            <a:endParaRPr lang="en-US" dirty="0"/>
          </a:p>
        </p:txBody>
      </p:sp>
    </p:spTree>
    <p:extLst>
      <p:ext uri="{BB962C8B-B14F-4D97-AF65-F5344CB8AC3E}">
        <p14:creationId xmlns:p14="http://schemas.microsoft.com/office/powerpoint/2010/main" val="2811743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https://en.wikipedia.org/wiki/Sinking_of_the_Titanic#/media/File:Titanic_signal.jpg</a:t>
            </a:r>
          </a:p>
          <a:p>
            <a:pPr marL="228600" indent="-228600">
              <a:buAutoNum type="arabicPeriod"/>
            </a:pPr>
            <a:endParaRPr lang="en-US" dirty="0"/>
          </a:p>
          <a:p>
            <a:pPr marL="228600" indent="-228600">
              <a:buAutoNum type="arabicPeriod"/>
            </a:pPr>
            <a:r>
              <a:rPr lang="en-AU" dirty="0">
                <a:hlinkClick r:id="rId3"/>
              </a:rPr>
              <a:t>https://www.google.com/search?q=iceberg&amp;rlz=1C5CHFA_enAU906AU906&amp;sxsrf=ALeKk01Er5Zf0R8M1C7jpxAKfvwNo8YQDA:1601008361261&amp;tbm=isch&amp;source=iu&amp;ictx=1&amp;fir=Z4jkPQP_dcf0jM%252Cb6A5NHT2e59Y_M%252C%252Fm%252F012mqx&amp;vet=1&amp;usg=AI4_-kSMg-Fg8JTUJ8G_cXcRJC888p0nvQ&amp;sa=X&amp;ved=2ahUKEwiU2J71vIPsAhUJzTgGHZGJDoMQ_B16BAgHEAM#imgrc=Z4jkPQP_dcf0jM</a:t>
            </a:r>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29</a:t>
            </a:fld>
            <a:endParaRPr lang="en-US" dirty="0"/>
          </a:p>
        </p:txBody>
      </p:sp>
    </p:spTree>
    <p:extLst>
      <p:ext uri="{BB962C8B-B14F-4D97-AF65-F5344CB8AC3E}">
        <p14:creationId xmlns:p14="http://schemas.microsoft.com/office/powerpoint/2010/main" val="1168579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https://www.deviantart.com/filipeps/art/Titanic-190912742</a:t>
            </a:r>
          </a:p>
        </p:txBody>
      </p:sp>
      <p:sp>
        <p:nvSpPr>
          <p:cNvPr id="4" name="Slide Number Placeholder 3"/>
          <p:cNvSpPr>
            <a:spLocks noGrp="1"/>
          </p:cNvSpPr>
          <p:nvPr>
            <p:ph type="sldNum" sz="quarter" idx="5"/>
          </p:nvPr>
        </p:nvSpPr>
        <p:spPr/>
        <p:txBody>
          <a:bodyPr/>
          <a:lstStyle/>
          <a:p>
            <a:fld id="{095E3D7F-BFB5-9B4F-82DD-03E32F37C79F}" type="slidenum">
              <a:rPr lang="en-US" smtClean="0"/>
              <a:t>30</a:t>
            </a:fld>
            <a:endParaRPr lang="en-US" dirty="0"/>
          </a:p>
        </p:txBody>
      </p:sp>
    </p:spTree>
    <p:extLst>
      <p:ext uri="{BB962C8B-B14F-4D97-AF65-F5344CB8AC3E}">
        <p14:creationId xmlns:p14="http://schemas.microsoft.com/office/powerpoint/2010/main" val="39405531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Picture: The National Archives/Heritage-Images/Imagestate</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31</a:t>
            </a:fld>
            <a:endParaRPr lang="en-US" dirty="0"/>
          </a:p>
        </p:txBody>
      </p:sp>
    </p:spTree>
    <p:extLst>
      <p:ext uri="{BB962C8B-B14F-4D97-AF65-F5344CB8AC3E}">
        <p14:creationId xmlns:p14="http://schemas.microsoft.com/office/powerpoint/2010/main" val="3161333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http://alookthrutime.com/carpathia-arrives-titanic-survivors-are-rescued/</a:t>
            </a:r>
          </a:p>
        </p:txBody>
      </p:sp>
      <p:sp>
        <p:nvSpPr>
          <p:cNvPr id="4" name="Slide Number Placeholder 3"/>
          <p:cNvSpPr>
            <a:spLocks noGrp="1"/>
          </p:cNvSpPr>
          <p:nvPr>
            <p:ph type="sldNum" sz="quarter" idx="5"/>
          </p:nvPr>
        </p:nvSpPr>
        <p:spPr/>
        <p:txBody>
          <a:bodyPr/>
          <a:lstStyle/>
          <a:p>
            <a:fld id="{095E3D7F-BFB5-9B4F-82DD-03E32F37C79F}" type="slidenum">
              <a:rPr lang="en-US" smtClean="0"/>
              <a:t>32</a:t>
            </a:fld>
            <a:endParaRPr lang="en-US" dirty="0"/>
          </a:p>
        </p:txBody>
      </p:sp>
    </p:spTree>
    <p:extLst>
      <p:ext uri="{BB962C8B-B14F-4D97-AF65-F5344CB8AC3E}">
        <p14:creationId xmlns:p14="http://schemas.microsoft.com/office/powerpoint/2010/main" val="2652659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https://en.wikipedia.org/wiki/Sinking_of_the_Titanic#/media/File:Titanic_signal.jpg</a:t>
            </a:r>
          </a:p>
        </p:txBody>
      </p:sp>
      <p:sp>
        <p:nvSpPr>
          <p:cNvPr id="4" name="Slide Number Placeholder 3"/>
          <p:cNvSpPr>
            <a:spLocks noGrp="1"/>
          </p:cNvSpPr>
          <p:nvPr>
            <p:ph type="sldNum" sz="quarter" idx="5"/>
          </p:nvPr>
        </p:nvSpPr>
        <p:spPr/>
        <p:txBody>
          <a:bodyPr/>
          <a:lstStyle/>
          <a:p>
            <a:fld id="{095E3D7F-BFB5-9B4F-82DD-03E32F37C79F}" type="slidenum">
              <a:rPr lang="en-US" smtClean="0"/>
              <a:t>33</a:t>
            </a:fld>
            <a:endParaRPr lang="en-US" dirty="0"/>
          </a:p>
        </p:txBody>
      </p:sp>
    </p:spTree>
    <p:extLst>
      <p:ext uri="{BB962C8B-B14F-4D97-AF65-F5344CB8AC3E}">
        <p14:creationId xmlns:p14="http://schemas.microsoft.com/office/powerpoint/2010/main" val="3291334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Photo supplied by the author</a:t>
            </a:r>
          </a:p>
          <a:p>
            <a:pPr marL="228600" indent="-228600">
              <a:buAutoNum type="arabicPeriod"/>
            </a:pPr>
            <a:endParaRPr lang="en-US" dirty="0"/>
          </a:p>
          <a:p>
            <a:pPr marL="228600" indent="-228600">
              <a:buAutoNum type="arabicPeriod"/>
            </a:pPr>
            <a:r>
              <a:rPr lang="en-US" dirty="0"/>
              <a:t>Photo supplied by the author</a:t>
            </a:r>
          </a:p>
        </p:txBody>
      </p:sp>
      <p:sp>
        <p:nvSpPr>
          <p:cNvPr id="4" name="Slide Number Placeholder 3"/>
          <p:cNvSpPr>
            <a:spLocks noGrp="1"/>
          </p:cNvSpPr>
          <p:nvPr>
            <p:ph type="sldNum" sz="quarter" idx="5"/>
          </p:nvPr>
        </p:nvSpPr>
        <p:spPr/>
        <p:txBody>
          <a:bodyPr/>
          <a:lstStyle/>
          <a:p>
            <a:fld id="{095E3D7F-BFB5-9B4F-82DD-03E32F37C79F}" type="slidenum">
              <a:rPr lang="en-US" smtClean="0"/>
              <a:t>5</a:t>
            </a:fld>
            <a:endParaRPr lang="en-US" dirty="0"/>
          </a:p>
        </p:txBody>
      </p:sp>
    </p:spTree>
    <p:extLst>
      <p:ext uri="{BB962C8B-B14F-4D97-AF65-F5344CB8AC3E}">
        <p14:creationId xmlns:p14="http://schemas.microsoft.com/office/powerpoint/2010/main" val="1566809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https://en.wikipedia.org/wiki/Titanic#Building_and_preparing_the_ship</a:t>
            </a:r>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35</a:t>
            </a:fld>
            <a:endParaRPr lang="en-US" dirty="0"/>
          </a:p>
        </p:txBody>
      </p:sp>
    </p:spTree>
    <p:extLst>
      <p:ext uri="{BB962C8B-B14F-4D97-AF65-F5344CB8AC3E}">
        <p14:creationId xmlns:p14="http://schemas.microsoft.com/office/powerpoint/2010/main" val="1259314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https://www.buzz.ie/news/titanic-belfast-to-reopen-from-tomorrow-onwards-381406</a:t>
            </a:r>
          </a:p>
        </p:txBody>
      </p:sp>
      <p:sp>
        <p:nvSpPr>
          <p:cNvPr id="4" name="Slide Number Placeholder 3"/>
          <p:cNvSpPr>
            <a:spLocks noGrp="1"/>
          </p:cNvSpPr>
          <p:nvPr>
            <p:ph type="sldNum" sz="quarter" idx="5"/>
          </p:nvPr>
        </p:nvSpPr>
        <p:spPr/>
        <p:txBody>
          <a:bodyPr/>
          <a:lstStyle/>
          <a:p>
            <a:fld id="{095E3D7F-BFB5-9B4F-82DD-03E32F37C79F}" type="slidenum">
              <a:rPr lang="en-US" smtClean="0"/>
              <a:t>36</a:t>
            </a:fld>
            <a:endParaRPr lang="en-US" dirty="0"/>
          </a:p>
        </p:txBody>
      </p:sp>
    </p:spTree>
    <p:extLst>
      <p:ext uri="{BB962C8B-B14F-4D97-AF65-F5344CB8AC3E}">
        <p14:creationId xmlns:p14="http://schemas.microsoft.com/office/powerpoint/2010/main" val="20290764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https://www.buzz.ie/news/titanic-belfast-to-reopen-from-tomorrow-onwards-381406</a:t>
            </a:r>
          </a:p>
        </p:txBody>
      </p:sp>
      <p:sp>
        <p:nvSpPr>
          <p:cNvPr id="4" name="Slide Number Placeholder 3"/>
          <p:cNvSpPr>
            <a:spLocks noGrp="1"/>
          </p:cNvSpPr>
          <p:nvPr>
            <p:ph type="sldNum" sz="quarter" idx="5"/>
          </p:nvPr>
        </p:nvSpPr>
        <p:spPr/>
        <p:txBody>
          <a:bodyPr/>
          <a:lstStyle/>
          <a:p>
            <a:fld id="{095E3D7F-BFB5-9B4F-82DD-03E32F37C79F}" type="slidenum">
              <a:rPr lang="en-US" smtClean="0"/>
              <a:t>37</a:t>
            </a:fld>
            <a:endParaRPr lang="en-US" dirty="0"/>
          </a:p>
        </p:txBody>
      </p:sp>
    </p:spTree>
    <p:extLst>
      <p:ext uri="{BB962C8B-B14F-4D97-AF65-F5344CB8AC3E}">
        <p14:creationId xmlns:p14="http://schemas.microsoft.com/office/powerpoint/2010/main" val="2494896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https://www.deviantart.com/cjca915/art/RMS-Olympic-244113154</a:t>
            </a:r>
          </a:p>
        </p:txBody>
      </p:sp>
      <p:sp>
        <p:nvSpPr>
          <p:cNvPr id="4" name="Slide Number Placeholder 3"/>
          <p:cNvSpPr>
            <a:spLocks noGrp="1"/>
          </p:cNvSpPr>
          <p:nvPr>
            <p:ph type="sldNum" sz="quarter" idx="5"/>
          </p:nvPr>
        </p:nvSpPr>
        <p:spPr/>
        <p:txBody>
          <a:bodyPr/>
          <a:lstStyle/>
          <a:p>
            <a:fld id="{095E3D7F-BFB5-9B4F-82DD-03E32F37C79F}" type="slidenum">
              <a:rPr lang="en-US" smtClean="0"/>
              <a:t>6</a:t>
            </a:fld>
            <a:endParaRPr lang="en-US" dirty="0"/>
          </a:p>
        </p:txBody>
      </p:sp>
    </p:spTree>
    <p:extLst>
      <p:ext uri="{BB962C8B-B14F-4D97-AF65-F5344CB8AC3E}">
        <p14:creationId xmlns:p14="http://schemas.microsoft.com/office/powerpoint/2010/main" val="930586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https://www.thevintagenews.com/2018/02/25/titanic-2/</a:t>
            </a:r>
          </a:p>
          <a:p>
            <a:pPr marL="228600" indent="-228600">
              <a:buAutoNum type="arabicPeriod"/>
            </a:pPr>
            <a:endParaRPr lang="en-US" dirty="0"/>
          </a:p>
          <a:p>
            <a:pPr marL="228600" indent="-228600">
              <a:buAutoNum type="arabicPeriod"/>
            </a:pPr>
            <a:r>
              <a:rPr lang="en-US" dirty="0"/>
              <a:t>https://www.thevintagenews.com/2018/02/25/titanic-2/</a:t>
            </a:r>
          </a:p>
        </p:txBody>
      </p:sp>
      <p:sp>
        <p:nvSpPr>
          <p:cNvPr id="4" name="Slide Number Placeholder 3"/>
          <p:cNvSpPr>
            <a:spLocks noGrp="1"/>
          </p:cNvSpPr>
          <p:nvPr>
            <p:ph type="sldNum" sz="quarter" idx="5"/>
          </p:nvPr>
        </p:nvSpPr>
        <p:spPr/>
        <p:txBody>
          <a:bodyPr/>
          <a:lstStyle/>
          <a:p>
            <a:fld id="{095E3D7F-BFB5-9B4F-82DD-03E32F37C79F}" type="slidenum">
              <a:rPr lang="en-US" smtClean="0"/>
              <a:t>7</a:t>
            </a:fld>
            <a:endParaRPr lang="en-US" dirty="0"/>
          </a:p>
        </p:txBody>
      </p:sp>
    </p:spTree>
    <p:extLst>
      <p:ext uri="{BB962C8B-B14F-4D97-AF65-F5344CB8AC3E}">
        <p14:creationId xmlns:p14="http://schemas.microsoft.com/office/powerpoint/2010/main" val="1125772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https://www.theactivetimes.com/adventure/titanic-20-differences-between-movie-and-real-story/slide-17</a:t>
            </a:r>
          </a:p>
        </p:txBody>
      </p:sp>
      <p:sp>
        <p:nvSpPr>
          <p:cNvPr id="4" name="Slide Number Placeholder 3"/>
          <p:cNvSpPr>
            <a:spLocks noGrp="1"/>
          </p:cNvSpPr>
          <p:nvPr>
            <p:ph type="sldNum" sz="quarter" idx="5"/>
          </p:nvPr>
        </p:nvSpPr>
        <p:spPr/>
        <p:txBody>
          <a:bodyPr/>
          <a:lstStyle/>
          <a:p>
            <a:fld id="{095E3D7F-BFB5-9B4F-82DD-03E32F37C79F}" type="slidenum">
              <a:rPr lang="en-US" smtClean="0"/>
              <a:t>8</a:t>
            </a:fld>
            <a:endParaRPr lang="en-US" dirty="0"/>
          </a:p>
        </p:txBody>
      </p:sp>
    </p:spTree>
    <p:extLst>
      <p:ext uri="{BB962C8B-B14F-4D97-AF65-F5344CB8AC3E}">
        <p14:creationId xmlns:p14="http://schemas.microsoft.com/office/powerpoint/2010/main" val="2434084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https://www.ultimatetitanic.com/construction</a:t>
            </a:r>
          </a:p>
        </p:txBody>
      </p:sp>
      <p:sp>
        <p:nvSpPr>
          <p:cNvPr id="4" name="Slide Number Placeholder 3"/>
          <p:cNvSpPr>
            <a:spLocks noGrp="1"/>
          </p:cNvSpPr>
          <p:nvPr>
            <p:ph type="sldNum" sz="quarter" idx="5"/>
          </p:nvPr>
        </p:nvSpPr>
        <p:spPr/>
        <p:txBody>
          <a:bodyPr/>
          <a:lstStyle/>
          <a:p>
            <a:fld id="{095E3D7F-BFB5-9B4F-82DD-03E32F37C79F}" type="slidenum">
              <a:rPr lang="en-US" smtClean="0"/>
              <a:t>9</a:t>
            </a:fld>
            <a:endParaRPr lang="en-US" dirty="0"/>
          </a:p>
        </p:txBody>
      </p:sp>
    </p:spTree>
    <p:extLst>
      <p:ext uri="{BB962C8B-B14F-4D97-AF65-F5344CB8AC3E}">
        <p14:creationId xmlns:p14="http://schemas.microsoft.com/office/powerpoint/2010/main" val="1495628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https://en.wikipedia.org/wiki/Titanic#/media/File:RMS_Titanic_3.jpg</a:t>
            </a:r>
          </a:p>
        </p:txBody>
      </p:sp>
      <p:sp>
        <p:nvSpPr>
          <p:cNvPr id="4" name="Slide Number Placeholder 3"/>
          <p:cNvSpPr>
            <a:spLocks noGrp="1"/>
          </p:cNvSpPr>
          <p:nvPr>
            <p:ph type="sldNum" sz="quarter" idx="5"/>
          </p:nvPr>
        </p:nvSpPr>
        <p:spPr/>
        <p:txBody>
          <a:bodyPr/>
          <a:lstStyle/>
          <a:p>
            <a:fld id="{095E3D7F-BFB5-9B4F-82DD-03E32F37C79F}" type="slidenum">
              <a:rPr lang="en-US" smtClean="0"/>
              <a:t>11</a:t>
            </a:fld>
            <a:endParaRPr lang="en-US" dirty="0"/>
          </a:p>
        </p:txBody>
      </p:sp>
    </p:spTree>
    <p:extLst>
      <p:ext uri="{BB962C8B-B14F-4D97-AF65-F5344CB8AC3E}">
        <p14:creationId xmlns:p14="http://schemas.microsoft.com/office/powerpoint/2010/main" val="3640760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https://en.wikipedia.org/wiki/Titanic#/media/File:RMS_Titanic_2.jpg</a:t>
            </a:r>
          </a:p>
        </p:txBody>
      </p:sp>
      <p:sp>
        <p:nvSpPr>
          <p:cNvPr id="4" name="Slide Number Placeholder 3"/>
          <p:cNvSpPr>
            <a:spLocks noGrp="1"/>
          </p:cNvSpPr>
          <p:nvPr>
            <p:ph type="sldNum" sz="quarter" idx="5"/>
          </p:nvPr>
        </p:nvSpPr>
        <p:spPr/>
        <p:txBody>
          <a:bodyPr/>
          <a:lstStyle/>
          <a:p>
            <a:fld id="{095E3D7F-BFB5-9B4F-82DD-03E32F37C79F}" type="slidenum">
              <a:rPr lang="en-US" smtClean="0"/>
              <a:t>12</a:t>
            </a:fld>
            <a:endParaRPr lang="en-US" dirty="0"/>
          </a:p>
        </p:txBody>
      </p:sp>
    </p:spTree>
    <p:extLst>
      <p:ext uri="{BB962C8B-B14F-4D97-AF65-F5344CB8AC3E}">
        <p14:creationId xmlns:p14="http://schemas.microsoft.com/office/powerpoint/2010/main" val="2568284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0CC86-CC23-3642-8518-0EA37969BB0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798CF99-190B-AC4A-8506-A6E0683F45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4686690-DD77-FB4C-A485-73B4175FDBDF}"/>
              </a:ext>
            </a:extLst>
          </p:cNvPr>
          <p:cNvSpPr>
            <a:spLocks noGrp="1"/>
          </p:cNvSpPr>
          <p:nvPr>
            <p:ph type="dt" sz="half" idx="10"/>
          </p:nvPr>
        </p:nvSpPr>
        <p:spPr/>
        <p:txBody>
          <a:bodyPr/>
          <a:lstStyle/>
          <a:p>
            <a:fld id="{DFD64835-A132-4717-9483-1D03477A52E1}" type="datetime1">
              <a:rPr lang="en-US" smtClean="0"/>
              <a:t>10/14/20</a:t>
            </a:fld>
            <a:endParaRPr lang="en-US" dirty="0"/>
          </a:p>
        </p:txBody>
      </p:sp>
      <p:sp>
        <p:nvSpPr>
          <p:cNvPr id="5" name="Footer Placeholder 4">
            <a:extLst>
              <a:ext uri="{FF2B5EF4-FFF2-40B4-BE49-F238E27FC236}">
                <a16:creationId xmlns:a16="http://schemas.microsoft.com/office/drawing/2014/main" id="{BD192F4F-AFCA-6642-BE47-1E57357A973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700DF8-4296-774D-866A-491A0091E19F}"/>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1066741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A5735-067E-E34C-9131-CE9077D26DC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BA2962-7FFC-D944-95B3-24327993038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4F2F188-C96F-9A46-B4CD-7951136C1C27}"/>
              </a:ext>
            </a:extLst>
          </p:cNvPr>
          <p:cNvSpPr>
            <a:spLocks noGrp="1"/>
          </p:cNvSpPr>
          <p:nvPr>
            <p:ph type="dt" sz="half" idx="10"/>
          </p:nvPr>
        </p:nvSpPr>
        <p:spPr/>
        <p:txBody>
          <a:bodyPr/>
          <a:lstStyle/>
          <a:p>
            <a:fld id="{483A537E-AE89-418A-B3F0-E841B3D1C3F5}" type="datetime1">
              <a:rPr lang="en-US" smtClean="0"/>
              <a:t>10/14/20</a:t>
            </a:fld>
            <a:endParaRPr lang="en-US" dirty="0"/>
          </a:p>
        </p:txBody>
      </p:sp>
      <p:sp>
        <p:nvSpPr>
          <p:cNvPr id="5" name="Footer Placeholder 4">
            <a:extLst>
              <a:ext uri="{FF2B5EF4-FFF2-40B4-BE49-F238E27FC236}">
                <a16:creationId xmlns:a16="http://schemas.microsoft.com/office/drawing/2014/main" id="{05E96A4C-10ED-5240-8F97-13C008C51F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36ED7C3-49AF-8B46-85C0-F8B7EB569B14}"/>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169502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16FECE-4763-D649-9997-6B8DFA2CDB1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25503CA-4B36-C045-92D2-3D375B4BA2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948BE27-B398-8447-9D1F-DB9C69A837CC}"/>
              </a:ext>
            </a:extLst>
          </p:cNvPr>
          <p:cNvSpPr>
            <a:spLocks noGrp="1"/>
          </p:cNvSpPr>
          <p:nvPr>
            <p:ph type="dt" sz="half" idx="10"/>
          </p:nvPr>
        </p:nvSpPr>
        <p:spPr/>
        <p:txBody>
          <a:bodyPr/>
          <a:lstStyle/>
          <a:p>
            <a:fld id="{BE0F386D-86E9-47B5-BBA7-647B43A7E092}" type="datetime1">
              <a:rPr lang="en-US" smtClean="0"/>
              <a:t>10/14/20</a:t>
            </a:fld>
            <a:endParaRPr lang="en-US" dirty="0"/>
          </a:p>
        </p:txBody>
      </p:sp>
      <p:sp>
        <p:nvSpPr>
          <p:cNvPr id="5" name="Footer Placeholder 4">
            <a:extLst>
              <a:ext uri="{FF2B5EF4-FFF2-40B4-BE49-F238E27FC236}">
                <a16:creationId xmlns:a16="http://schemas.microsoft.com/office/drawing/2014/main" id="{5D1B0229-5021-E34C-87D8-6B50169822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D2A5F2-C3B6-FF40-AEF0-F6E3AD362A30}"/>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1596516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14068-4FF7-6B43-AEB0-B1799B6A9E8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E4CE7BA-0781-C943-9D92-EC392930F43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6486E5-2242-054A-9DCC-8381497B79CB}"/>
              </a:ext>
            </a:extLst>
          </p:cNvPr>
          <p:cNvSpPr>
            <a:spLocks noGrp="1"/>
          </p:cNvSpPr>
          <p:nvPr>
            <p:ph type="dt" sz="half" idx="10"/>
          </p:nvPr>
        </p:nvSpPr>
        <p:spPr/>
        <p:txBody>
          <a:bodyPr/>
          <a:lstStyle/>
          <a:p>
            <a:fld id="{ADE9A780-019A-4E7D-B743-497E489DE02C}" type="datetime1">
              <a:rPr lang="en-US" smtClean="0"/>
              <a:t>10/14/20</a:t>
            </a:fld>
            <a:endParaRPr lang="en-US" dirty="0"/>
          </a:p>
        </p:txBody>
      </p:sp>
      <p:sp>
        <p:nvSpPr>
          <p:cNvPr id="5" name="Footer Placeholder 4">
            <a:extLst>
              <a:ext uri="{FF2B5EF4-FFF2-40B4-BE49-F238E27FC236}">
                <a16:creationId xmlns:a16="http://schemas.microsoft.com/office/drawing/2014/main" id="{CBCB9797-2289-5F4B-9417-E243533123F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CBE39B4-1E14-0E41-B6F2-7FEB35615BCE}"/>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363799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E132-FBEE-FF49-A514-F7AD8D9E8A6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40BB62-3F80-8C49-9918-D95598E136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956C3A-2755-2F40-8E50-4C8CDC2B196F}"/>
              </a:ext>
            </a:extLst>
          </p:cNvPr>
          <p:cNvSpPr>
            <a:spLocks noGrp="1"/>
          </p:cNvSpPr>
          <p:nvPr>
            <p:ph type="dt" sz="half" idx="10"/>
          </p:nvPr>
        </p:nvSpPr>
        <p:spPr/>
        <p:txBody>
          <a:bodyPr/>
          <a:lstStyle/>
          <a:p>
            <a:fld id="{2FA41932-ED36-43F1-B46F-28BC19DA0536}" type="datetime1">
              <a:rPr lang="en-US" smtClean="0"/>
              <a:t>10/14/20</a:t>
            </a:fld>
            <a:endParaRPr lang="en-US" dirty="0"/>
          </a:p>
        </p:txBody>
      </p:sp>
      <p:sp>
        <p:nvSpPr>
          <p:cNvPr id="5" name="Footer Placeholder 4">
            <a:extLst>
              <a:ext uri="{FF2B5EF4-FFF2-40B4-BE49-F238E27FC236}">
                <a16:creationId xmlns:a16="http://schemas.microsoft.com/office/drawing/2014/main" id="{8FFDC314-76C1-FF4F-9981-48A018EC80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A00932F-9731-CB4F-A894-3FB8C2181243}"/>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558749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900B1-9F36-494B-8AB2-F48F72E2DFE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24DDF34-DB5A-1848-9DB8-A50B7286F36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552E17-B12D-414E-912B-6D81029198D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7F0AD0B-195D-6747-BB77-35F0C6162C97}"/>
              </a:ext>
            </a:extLst>
          </p:cNvPr>
          <p:cNvSpPr>
            <a:spLocks noGrp="1"/>
          </p:cNvSpPr>
          <p:nvPr>
            <p:ph type="dt" sz="half" idx="10"/>
          </p:nvPr>
        </p:nvSpPr>
        <p:spPr/>
        <p:txBody>
          <a:bodyPr/>
          <a:lstStyle/>
          <a:p>
            <a:fld id="{F31765EF-D873-451E-8097-C3F1CAB83829}" type="datetime1">
              <a:rPr lang="en-US" smtClean="0"/>
              <a:t>10/14/20</a:t>
            </a:fld>
            <a:endParaRPr lang="en-US" dirty="0"/>
          </a:p>
        </p:txBody>
      </p:sp>
      <p:sp>
        <p:nvSpPr>
          <p:cNvPr id="6" name="Footer Placeholder 5">
            <a:extLst>
              <a:ext uri="{FF2B5EF4-FFF2-40B4-BE49-F238E27FC236}">
                <a16:creationId xmlns:a16="http://schemas.microsoft.com/office/drawing/2014/main" id="{39DE7A26-A3C2-8E4A-B74C-7F70DB026D4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1AE89B1-6F15-0A40-AA63-BBB983F33B54}"/>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2879193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B7D89-40CD-F44A-8F3F-8407A7A5F2F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7982D8-0049-5D4C-AFB5-F260AD98C8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085D1F2-F2AA-C747-B71C-248CFDDF791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33C0102-1A28-BC4C-BC28-12A4EC34C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A83F35E-628C-B44F-A9C2-AB280C0AE2C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977A628-8681-4241-A3A4-47572F4CA3FC}"/>
              </a:ext>
            </a:extLst>
          </p:cNvPr>
          <p:cNvSpPr>
            <a:spLocks noGrp="1"/>
          </p:cNvSpPr>
          <p:nvPr>
            <p:ph type="dt" sz="half" idx="10"/>
          </p:nvPr>
        </p:nvSpPr>
        <p:spPr/>
        <p:txBody>
          <a:bodyPr/>
          <a:lstStyle/>
          <a:p>
            <a:fld id="{D7687105-31B5-448C-BBF0-8409A7038B4D}" type="datetime1">
              <a:rPr lang="en-US" smtClean="0"/>
              <a:t>10/14/20</a:t>
            </a:fld>
            <a:endParaRPr lang="en-US" dirty="0"/>
          </a:p>
        </p:txBody>
      </p:sp>
      <p:sp>
        <p:nvSpPr>
          <p:cNvPr id="8" name="Footer Placeholder 7">
            <a:extLst>
              <a:ext uri="{FF2B5EF4-FFF2-40B4-BE49-F238E27FC236}">
                <a16:creationId xmlns:a16="http://schemas.microsoft.com/office/drawing/2014/main" id="{EB6E8834-FA49-B540-86C6-E16EC1375E7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1F92D75-F49C-AD4E-8E13-B8753DB74122}"/>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404418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3D32F-A275-004A-A5BF-72AA232AA4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AE73EF7-5398-3347-B41B-9335EF2A5F41}"/>
              </a:ext>
            </a:extLst>
          </p:cNvPr>
          <p:cNvSpPr>
            <a:spLocks noGrp="1"/>
          </p:cNvSpPr>
          <p:nvPr>
            <p:ph type="dt" sz="half" idx="10"/>
          </p:nvPr>
        </p:nvSpPr>
        <p:spPr/>
        <p:txBody>
          <a:bodyPr/>
          <a:lstStyle/>
          <a:p>
            <a:fld id="{C1DC233E-DC34-4FA2-8FAD-6AE401588125}" type="datetime1">
              <a:rPr lang="en-US" smtClean="0"/>
              <a:t>10/14/20</a:t>
            </a:fld>
            <a:endParaRPr lang="en-US" dirty="0"/>
          </a:p>
        </p:txBody>
      </p:sp>
      <p:sp>
        <p:nvSpPr>
          <p:cNvPr id="4" name="Footer Placeholder 3">
            <a:extLst>
              <a:ext uri="{FF2B5EF4-FFF2-40B4-BE49-F238E27FC236}">
                <a16:creationId xmlns:a16="http://schemas.microsoft.com/office/drawing/2014/main" id="{760DB04A-9240-744B-B079-26B78AFEAC0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7E88DBE-7ACF-6845-996A-C6ABBBAC2B8A}"/>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532617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63244-5F0F-954C-B9B8-619ABCED3A23}"/>
              </a:ext>
            </a:extLst>
          </p:cNvPr>
          <p:cNvSpPr>
            <a:spLocks noGrp="1"/>
          </p:cNvSpPr>
          <p:nvPr>
            <p:ph type="dt" sz="half" idx="10"/>
          </p:nvPr>
        </p:nvSpPr>
        <p:spPr/>
        <p:txBody>
          <a:bodyPr/>
          <a:lstStyle/>
          <a:p>
            <a:fld id="{AEF92411-7036-436D-B840-33320225526E}" type="datetime1">
              <a:rPr lang="en-US" smtClean="0"/>
              <a:t>10/14/20</a:t>
            </a:fld>
            <a:endParaRPr lang="en-US" dirty="0"/>
          </a:p>
        </p:txBody>
      </p:sp>
      <p:sp>
        <p:nvSpPr>
          <p:cNvPr id="3" name="Footer Placeholder 2">
            <a:extLst>
              <a:ext uri="{FF2B5EF4-FFF2-40B4-BE49-F238E27FC236}">
                <a16:creationId xmlns:a16="http://schemas.microsoft.com/office/drawing/2014/main" id="{89288F96-769E-0341-8819-36BBF7781F5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EA9620E-CD8F-A34D-8C86-BF791D615CA3}"/>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21203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B1BAE-7CF8-B149-A574-79587816A9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EE49CEE-C5E4-F247-81F1-BDB742B644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75B87CB-2F97-8B4A-8C4A-303B45855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8E8321D-1104-5C44-8A5D-DBFD811C8741}"/>
              </a:ext>
            </a:extLst>
          </p:cNvPr>
          <p:cNvSpPr>
            <a:spLocks noGrp="1"/>
          </p:cNvSpPr>
          <p:nvPr>
            <p:ph type="dt" sz="half" idx="10"/>
          </p:nvPr>
        </p:nvSpPr>
        <p:spPr/>
        <p:txBody>
          <a:bodyPr/>
          <a:lstStyle/>
          <a:p>
            <a:fld id="{55972B2E-DD4E-4A40-9F6F-0C7FE081FB3E}" type="datetime1">
              <a:rPr lang="en-US" smtClean="0"/>
              <a:t>10/14/20</a:t>
            </a:fld>
            <a:endParaRPr lang="en-US" dirty="0"/>
          </a:p>
        </p:txBody>
      </p:sp>
      <p:sp>
        <p:nvSpPr>
          <p:cNvPr id="6" name="Footer Placeholder 5">
            <a:extLst>
              <a:ext uri="{FF2B5EF4-FFF2-40B4-BE49-F238E27FC236}">
                <a16:creationId xmlns:a16="http://schemas.microsoft.com/office/drawing/2014/main" id="{55D689BB-0FC6-5348-8D82-39D26F1429C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F6162B-1412-B343-95BC-B47FDA49B49D}"/>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227561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E5BBD-5EDB-AF4F-82F9-4C1EC3EE5F7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BC5BE8D-F478-6E42-BB34-46510541F4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3928AD0-CD01-664C-9AB9-7C07404BF1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B73C228-15A1-C643-91DC-3C624C49501E}"/>
              </a:ext>
            </a:extLst>
          </p:cNvPr>
          <p:cNvSpPr>
            <a:spLocks noGrp="1"/>
          </p:cNvSpPr>
          <p:nvPr>
            <p:ph type="dt" sz="half" idx="10"/>
          </p:nvPr>
        </p:nvSpPr>
        <p:spPr/>
        <p:txBody>
          <a:bodyPr/>
          <a:lstStyle/>
          <a:p>
            <a:fld id="{9D2824F0-6FFF-4EF3-AC11-AB337FAF3FBC}" type="datetime1">
              <a:rPr lang="en-US" smtClean="0"/>
              <a:t>10/14/20</a:t>
            </a:fld>
            <a:endParaRPr lang="en-US" dirty="0"/>
          </a:p>
        </p:txBody>
      </p:sp>
      <p:sp>
        <p:nvSpPr>
          <p:cNvPr id="6" name="Footer Placeholder 5">
            <a:extLst>
              <a:ext uri="{FF2B5EF4-FFF2-40B4-BE49-F238E27FC236}">
                <a16:creationId xmlns:a16="http://schemas.microsoft.com/office/drawing/2014/main" id="{26D68CBB-7278-274E-853A-7473CFA9DA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A538C5-11BB-734B-9FD5-66FDA349E146}"/>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669709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7EFFF8-3C79-1C47-B242-4DC93012E7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A07ED16-9251-244F-BB74-F3F2D8FFF0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82CDDBF-E9FF-9840-B3E4-21CE17529A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1000B-C854-4C92-B45C-764DCD9620CE}" type="datetime1">
              <a:rPr lang="en-US" smtClean="0"/>
              <a:t>10/14/20</a:t>
            </a:fld>
            <a:endParaRPr lang="en-US" dirty="0"/>
          </a:p>
        </p:txBody>
      </p:sp>
      <p:sp>
        <p:nvSpPr>
          <p:cNvPr id="5" name="Footer Placeholder 4">
            <a:extLst>
              <a:ext uri="{FF2B5EF4-FFF2-40B4-BE49-F238E27FC236}">
                <a16:creationId xmlns:a16="http://schemas.microsoft.com/office/drawing/2014/main" id="{870DA4F3-540C-C941-AD98-E11936BC22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945ED91-B4D7-9942-B5AC-733FAA76A0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C1847-099E-C048-852D-E28606CB6E04}" type="slidenum">
              <a:rPr lang="en-US" smtClean="0"/>
              <a:t>‹#›</a:t>
            </a:fld>
            <a:endParaRPr lang="en-US" dirty="0"/>
          </a:p>
        </p:txBody>
      </p:sp>
    </p:spTree>
    <p:extLst>
      <p:ext uri="{BB962C8B-B14F-4D97-AF65-F5344CB8AC3E}">
        <p14:creationId xmlns:p14="http://schemas.microsoft.com/office/powerpoint/2010/main" val="1478819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8.tiff"/></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D884DE4-BC9B-D949-BCC3-45D539333727}"/>
              </a:ext>
            </a:extLst>
          </p:cNvPr>
          <p:cNvSpPr>
            <a:spLocks noGrp="1"/>
          </p:cNvSpPr>
          <p:nvPr>
            <p:ph type="subTitle" idx="1"/>
          </p:nvPr>
        </p:nvSpPr>
        <p:spPr>
          <a:xfrm>
            <a:off x="1338020" y="703855"/>
            <a:ext cx="9144000" cy="1655762"/>
          </a:xfrm>
        </p:spPr>
        <p:txBody>
          <a:bodyPr>
            <a:normAutofit/>
          </a:bodyPr>
          <a:lstStyle/>
          <a:p>
            <a:r>
              <a:rPr lang="en-AU" sz="5400" dirty="0">
                <a:latin typeface="+mj-lt"/>
              </a:rPr>
              <a:t>The</a:t>
            </a:r>
            <a:r>
              <a:rPr lang="en-AU" sz="5400" i="1" dirty="0">
                <a:latin typeface="+mj-lt"/>
              </a:rPr>
              <a:t> Titanic</a:t>
            </a:r>
            <a:r>
              <a:rPr lang="en-AU" sz="5400" dirty="0">
                <a:effectLst/>
                <a:latin typeface="+mj-lt"/>
              </a:rPr>
              <a:t> </a:t>
            </a:r>
          </a:p>
          <a:p>
            <a:r>
              <a:rPr lang="en-AU" sz="4400" dirty="0">
                <a:latin typeface="+mj-lt"/>
              </a:rPr>
              <a:t>A Royal Mail Ship</a:t>
            </a:r>
          </a:p>
          <a:p>
            <a:endParaRPr lang="en-US" sz="4800" dirty="0"/>
          </a:p>
        </p:txBody>
      </p:sp>
      <p:pic>
        <p:nvPicPr>
          <p:cNvPr id="4" name="Picture 3">
            <a:extLst>
              <a:ext uri="{FF2B5EF4-FFF2-40B4-BE49-F238E27FC236}">
                <a16:creationId xmlns:a16="http://schemas.microsoft.com/office/drawing/2014/main" id="{1569B949-3435-B248-91DF-2F925ED438C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31972" y="2557220"/>
            <a:ext cx="6328055" cy="3458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Slide Number Placeholder 1">
            <a:extLst>
              <a:ext uri="{FF2B5EF4-FFF2-40B4-BE49-F238E27FC236}">
                <a16:creationId xmlns:a16="http://schemas.microsoft.com/office/drawing/2014/main" id="{3D15083E-10A9-4F7D-BF4B-79C459BB1E47}"/>
              </a:ext>
            </a:extLst>
          </p:cNvPr>
          <p:cNvSpPr>
            <a:spLocks noGrp="1"/>
          </p:cNvSpPr>
          <p:nvPr>
            <p:ph type="sldNum" sz="quarter" idx="12"/>
          </p:nvPr>
        </p:nvSpPr>
        <p:spPr/>
        <p:txBody>
          <a:bodyPr/>
          <a:lstStyle/>
          <a:p>
            <a:fld id="{9E5C1847-099E-C048-852D-E28606CB6E04}" type="slidenum">
              <a:rPr lang="en-US" smtClean="0"/>
              <a:t>1</a:t>
            </a:fld>
            <a:endParaRPr lang="en-US" dirty="0"/>
          </a:p>
        </p:txBody>
      </p:sp>
      <p:sp>
        <p:nvSpPr>
          <p:cNvPr id="5" name="Footer Placeholder 7">
            <a:extLst>
              <a:ext uri="{FF2B5EF4-FFF2-40B4-BE49-F238E27FC236}">
                <a16:creationId xmlns:a16="http://schemas.microsoft.com/office/drawing/2014/main" id="{157A1120-A29A-4374-AE19-512CBA22AE2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 picture containing drawing&#10;&#10;Description automatically generated">
            <a:extLst>
              <a:ext uri="{FF2B5EF4-FFF2-40B4-BE49-F238E27FC236}">
                <a16:creationId xmlns:a16="http://schemas.microsoft.com/office/drawing/2014/main" id="{7DC121FF-2746-4009-BF6F-227E36BF151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99403" y="178158"/>
            <a:ext cx="1838293" cy="714937"/>
          </a:xfrm>
          <a:prstGeom prst="rect">
            <a:avLst/>
          </a:prstGeom>
        </p:spPr>
      </p:pic>
    </p:spTree>
    <p:extLst>
      <p:ext uri="{BB962C8B-B14F-4D97-AF65-F5344CB8AC3E}">
        <p14:creationId xmlns:p14="http://schemas.microsoft.com/office/powerpoint/2010/main" val="2044318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E500E-F2C1-5941-A296-6DCA6546F3BA}"/>
              </a:ext>
            </a:extLst>
          </p:cNvPr>
          <p:cNvSpPr>
            <a:spLocks noGrp="1"/>
          </p:cNvSpPr>
          <p:nvPr>
            <p:ph type="title"/>
          </p:nvPr>
        </p:nvSpPr>
        <p:spPr>
          <a:xfrm>
            <a:off x="699403" y="379821"/>
            <a:ext cx="10515600" cy="873740"/>
          </a:xfrm>
        </p:spPr>
        <p:txBody>
          <a:bodyPr>
            <a:normAutofit/>
          </a:bodyPr>
          <a:lstStyle/>
          <a:p>
            <a:pPr algn="ctr"/>
            <a:r>
              <a:rPr lang="en-US" sz="3600" b="1" dirty="0"/>
              <a:t>Construction Facts and Figures</a:t>
            </a:r>
          </a:p>
        </p:txBody>
      </p:sp>
      <p:sp>
        <p:nvSpPr>
          <p:cNvPr id="3" name="Content Placeholder 2">
            <a:extLst>
              <a:ext uri="{FF2B5EF4-FFF2-40B4-BE49-F238E27FC236}">
                <a16:creationId xmlns:a16="http://schemas.microsoft.com/office/drawing/2014/main" id="{8DED5710-D1A7-B343-AEF6-39CB1312D050}"/>
              </a:ext>
            </a:extLst>
          </p:cNvPr>
          <p:cNvSpPr>
            <a:spLocks noGrp="1"/>
          </p:cNvSpPr>
          <p:nvPr>
            <p:ph idx="1"/>
          </p:nvPr>
        </p:nvSpPr>
        <p:spPr>
          <a:xfrm>
            <a:off x="699403" y="1253332"/>
            <a:ext cx="10515600" cy="706752"/>
          </a:xfrm>
        </p:spPr>
        <p:txBody>
          <a:bodyPr>
            <a:noAutofit/>
          </a:bodyPr>
          <a:lstStyle/>
          <a:p>
            <a:pPr marL="0" indent="0">
              <a:lnSpc>
                <a:spcPct val="114000"/>
              </a:lnSpc>
              <a:spcBef>
                <a:spcPts val="1200"/>
              </a:spcBef>
              <a:spcAft>
                <a:spcPts val="600"/>
              </a:spcAft>
              <a:buNone/>
            </a:pPr>
            <a:r>
              <a:rPr lang="en-AU" dirty="0">
                <a:effectLst/>
                <a:ea typeface="Calibri" panose="020F0502020204030204" pitchFamily="34" charset="0"/>
                <a:cs typeface="Times New Roman" panose="02020603050405020304" pitchFamily="18" charset="0"/>
              </a:rPr>
              <a:t>The </a:t>
            </a:r>
            <a:r>
              <a:rPr lang="en-AU" i="1" dirty="0">
                <a:effectLst/>
                <a:ea typeface="Calibri" panose="020F0502020204030204" pitchFamily="34" charset="0"/>
                <a:cs typeface="Times New Roman" panose="02020603050405020304" pitchFamily="18" charset="0"/>
              </a:rPr>
              <a:t>Titanic </a:t>
            </a:r>
            <a:r>
              <a:rPr lang="en-AU" dirty="0">
                <a:effectLst/>
                <a:ea typeface="Calibri" panose="020F0502020204030204" pitchFamily="34" charset="0"/>
                <a:cs typeface="Times New Roman" panose="02020603050405020304" pitchFamily="18" charset="0"/>
              </a:rPr>
              <a:t>was one of three luxury ships constructed in Belfast.</a:t>
            </a:r>
          </a:p>
        </p:txBody>
      </p:sp>
      <p:sp>
        <p:nvSpPr>
          <p:cNvPr id="4" name="Slide Number Placeholder 3">
            <a:extLst>
              <a:ext uri="{FF2B5EF4-FFF2-40B4-BE49-F238E27FC236}">
                <a16:creationId xmlns:a16="http://schemas.microsoft.com/office/drawing/2014/main" id="{62C6F49D-5F9C-4C15-A1D1-4CFF8ECCBEF5}"/>
              </a:ext>
            </a:extLst>
          </p:cNvPr>
          <p:cNvSpPr>
            <a:spLocks noGrp="1"/>
          </p:cNvSpPr>
          <p:nvPr>
            <p:ph type="sldNum" sz="quarter" idx="12"/>
          </p:nvPr>
        </p:nvSpPr>
        <p:spPr/>
        <p:txBody>
          <a:bodyPr/>
          <a:lstStyle/>
          <a:p>
            <a:fld id="{9E5C1847-099E-C048-852D-E28606CB6E04}" type="slidenum">
              <a:rPr lang="en-US" smtClean="0"/>
              <a:t>10</a:t>
            </a:fld>
            <a:endParaRPr lang="en-US" dirty="0"/>
          </a:p>
        </p:txBody>
      </p:sp>
      <p:sp>
        <p:nvSpPr>
          <p:cNvPr id="5" name="Footer Placeholder 7">
            <a:extLst>
              <a:ext uri="{FF2B5EF4-FFF2-40B4-BE49-F238E27FC236}">
                <a16:creationId xmlns:a16="http://schemas.microsoft.com/office/drawing/2014/main" id="{175D8B2F-7660-411F-B782-589EFDB3A4E2}"/>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11" name="Picture 10" descr="A large ship in a body of water&#10;&#10;Description automatically generated">
            <a:extLst>
              <a:ext uri="{FF2B5EF4-FFF2-40B4-BE49-F238E27FC236}">
                <a16:creationId xmlns:a16="http://schemas.microsoft.com/office/drawing/2014/main" id="{12716EDC-512F-429C-AEDE-EF7E22B66B4B}"/>
              </a:ext>
            </a:extLst>
          </p:cNvPr>
          <p:cNvPicPr>
            <a:picLocks noChangeAspect="1"/>
          </p:cNvPicPr>
          <p:nvPr/>
        </p:nvPicPr>
        <p:blipFill>
          <a:blip r:embed="rId2"/>
          <a:stretch>
            <a:fillRect/>
          </a:stretch>
        </p:blipFill>
        <p:spPr>
          <a:xfrm>
            <a:off x="2576453" y="1992854"/>
            <a:ext cx="6457877" cy="29050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Content Placeholder 2">
            <a:extLst>
              <a:ext uri="{FF2B5EF4-FFF2-40B4-BE49-F238E27FC236}">
                <a16:creationId xmlns:a16="http://schemas.microsoft.com/office/drawing/2014/main" id="{D1C97EB7-5D13-4EA0-9BEE-B056AA1E7A8B}"/>
              </a:ext>
            </a:extLst>
          </p:cNvPr>
          <p:cNvSpPr txBox="1">
            <a:spLocks/>
          </p:cNvSpPr>
          <p:nvPr/>
        </p:nvSpPr>
        <p:spPr>
          <a:xfrm>
            <a:off x="725297" y="5104113"/>
            <a:ext cx="10515600" cy="12194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AU" dirty="0">
                <a:ea typeface="Calibri" panose="020F0502020204030204" pitchFamily="34" charset="0"/>
                <a:cs typeface="Times New Roman" panose="02020603050405020304" pitchFamily="18" charset="0"/>
              </a:rPr>
              <a:t>She was 882 feet 9 inches (269m) long and 92 feet 6 inches (28m) wide with a total height of 104 feet (32m) and had ten decks.</a:t>
            </a:r>
            <a:endParaRPr lang="en-AU" dirty="0"/>
          </a:p>
        </p:txBody>
      </p:sp>
    </p:spTree>
    <p:extLst>
      <p:ext uri="{BB962C8B-B14F-4D97-AF65-F5344CB8AC3E}">
        <p14:creationId xmlns:p14="http://schemas.microsoft.com/office/powerpoint/2010/main" val="3394612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EAC577-829C-6241-BCC8-EE2CC1A484D2}"/>
              </a:ext>
            </a:extLst>
          </p:cNvPr>
          <p:cNvSpPr>
            <a:spLocks noGrp="1"/>
          </p:cNvSpPr>
          <p:nvPr>
            <p:ph idx="1"/>
          </p:nvPr>
        </p:nvSpPr>
        <p:spPr>
          <a:xfrm>
            <a:off x="838200" y="1578076"/>
            <a:ext cx="4898923" cy="4542505"/>
          </a:xfrm>
        </p:spPr>
        <p:txBody>
          <a:bodyPr>
            <a:normAutofit/>
          </a:bodyPr>
          <a:lstStyle/>
          <a:p>
            <a:pPr marL="0" indent="0">
              <a:lnSpc>
                <a:spcPct val="114000"/>
              </a:lnSpc>
              <a:spcBef>
                <a:spcPts val="1200"/>
              </a:spcBef>
              <a:spcAft>
                <a:spcPts val="600"/>
              </a:spcAft>
              <a:buNone/>
            </a:pPr>
            <a:r>
              <a:rPr lang="en-US" dirty="0"/>
              <a:t>Over 15,000 people helped build the </a:t>
            </a:r>
            <a:r>
              <a:rPr lang="en-US" i="1" dirty="0"/>
              <a:t>Titanic</a:t>
            </a:r>
            <a:r>
              <a:rPr lang="en-US" dirty="0"/>
              <a:t> over a period 3 years from construction to final fit out.</a:t>
            </a:r>
          </a:p>
          <a:p>
            <a:pPr marL="0" indent="0">
              <a:lnSpc>
                <a:spcPct val="114000"/>
              </a:lnSpc>
              <a:spcBef>
                <a:spcPts val="1200"/>
              </a:spcBef>
              <a:spcAft>
                <a:spcPts val="600"/>
              </a:spcAft>
              <a:buNone/>
            </a:pPr>
            <a:r>
              <a:rPr lang="en-US" dirty="0"/>
              <a:t>The fourth funnel on the </a:t>
            </a:r>
            <a:r>
              <a:rPr lang="en-US" i="1" dirty="0"/>
              <a:t>Titanic</a:t>
            </a:r>
            <a:r>
              <a:rPr lang="en-US" dirty="0"/>
              <a:t> was a fake but it made the ship look grander.</a:t>
            </a:r>
            <a:endParaRPr lang="en-US" sz="3200" dirty="0"/>
          </a:p>
          <a:p>
            <a:pPr marL="0" indent="0">
              <a:buNone/>
            </a:pPr>
            <a:endParaRPr lang="en-US" sz="3200" dirty="0"/>
          </a:p>
        </p:txBody>
      </p:sp>
      <p:pic>
        <p:nvPicPr>
          <p:cNvPr id="4" name="Picture 3">
            <a:extLst>
              <a:ext uri="{FF2B5EF4-FFF2-40B4-BE49-F238E27FC236}">
                <a16:creationId xmlns:a16="http://schemas.microsoft.com/office/drawing/2014/main" id="{9F0E556E-65B6-E441-9394-B0E470E09917}"/>
              </a:ext>
            </a:extLst>
          </p:cNvPr>
          <p:cNvPicPr>
            <a:picLocks noChangeAspect="1"/>
          </p:cNvPicPr>
          <p:nvPr/>
        </p:nvPicPr>
        <p:blipFill>
          <a:blip r:embed="rId3"/>
          <a:stretch>
            <a:fillRect/>
          </a:stretch>
        </p:blipFill>
        <p:spPr>
          <a:xfrm>
            <a:off x="6096000" y="1692341"/>
            <a:ext cx="5528076" cy="4064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Slide Number Placeholder 4">
            <a:extLst>
              <a:ext uri="{FF2B5EF4-FFF2-40B4-BE49-F238E27FC236}">
                <a16:creationId xmlns:a16="http://schemas.microsoft.com/office/drawing/2014/main" id="{0292E99C-452A-45DB-8B54-F1A49F5EBE70}"/>
              </a:ext>
            </a:extLst>
          </p:cNvPr>
          <p:cNvSpPr>
            <a:spLocks noGrp="1"/>
          </p:cNvSpPr>
          <p:nvPr>
            <p:ph type="sldNum" sz="quarter" idx="12"/>
          </p:nvPr>
        </p:nvSpPr>
        <p:spPr/>
        <p:txBody>
          <a:bodyPr/>
          <a:lstStyle/>
          <a:p>
            <a:fld id="{9E5C1847-099E-C048-852D-E28606CB6E04}" type="slidenum">
              <a:rPr lang="en-US" smtClean="0"/>
              <a:t>11</a:t>
            </a:fld>
            <a:endParaRPr lang="en-US" dirty="0"/>
          </a:p>
        </p:txBody>
      </p:sp>
      <p:sp>
        <p:nvSpPr>
          <p:cNvPr id="6" name="Footer Placeholder 7">
            <a:extLst>
              <a:ext uri="{FF2B5EF4-FFF2-40B4-BE49-F238E27FC236}">
                <a16:creationId xmlns:a16="http://schemas.microsoft.com/office/drawing/2014/main" id="{0CE1F3EA-C3F6-401C-BF26-A7317E7E7E6F}"/>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9" name="Title 1">
            <a:extLst>
              <a:ext uri="{FF2B5EF4-FFF2-40B4-BE49-F238E27FC236}">
                <a16:creationId xmlns:a16="http://schemas.microsoft.com/office/drawing/2014/main" id="{17A40CA4-3C98-483C-8637-0DCBDF175526}"/>
              </a:ext>
            </a:extLst>
          </p:cNvPr>
          <p:cNvSpPr>
            <a:spLocks noGrp="1"/>
          </p:cNvSpPr>
          <p:nvPr>
            <p:ph type="title"/>
          </p:nvPr>
        </p:nvSpPr>
        <p:spPr>
          <a:xfrm>
            <a:off x="838200" y="582834"/>
            <a:ext cx="10515600" cy="873740"/>
          </a:xfrm>
        </p:spPr>
        <p:txBody>
          <a:bodyPr>
            <a:normAutofit/>
          </a:bodyPr>
          <a:lstStyle/>
          <a:p>
            <a:r>
              <a:rPr lang="en-US" sz="3600" b="1" dirty="0"/>
              <a:t>Construction Facts and Figures</a:t>
            </a:r>
          </a:p>
        </p:txBody>
      </p:sp>
    </p:spTree>
    <p:extLst>
      <p:ext uri="{BB962C8B-B14F-4D97-AF65-F5344CB8AC3E}">
        <p14:creationId xmlns:p14="http://schemas.microsoft.com/office/powerpoint/2010/main" val="1118904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9D1C1-71AE-C741-B7E1-7D6305CE6612}"/>
              </a:ext>
            </a:extLst>
          </p:cNvPr>
          <p:cNvSpPr>
            <a:spLocks noGrp="1"/>
          </p:cNvSpPr>
          <p:nvPr>
            <p:ph type="title"/>
          </p:nvPr>
        </p:nvSpPr>
        <p:spPr>
          <a:xfrm>
            <a:off x="838200" y="442338"/>
            <a:ext cx="10515600" cy="851317"/>
          </a:xfrm>
        </p:spPr>
        <p:txBody>
          <a:bodyPr>
            <a:normAutofit/>
          </a:bodyPr>
          <a:lstStyle/>
          <a:p>
            <a:r>
              <a:rPr lang="en-US" sz="3600" b="1" dirty="0"/>
              <a:t>Launch</a:t>
            </a:r>
          </a:p>
        </p:txBody>
      </p:sp>
      <p:sp>
        <p:nvSpPr>
          <p:cNvPr id="3" name="Content Placeholder 2">
            <a:extLst>
              <a:ext uri="{FF2B5EF4-FFF2-40B4-BE49-F238E27FC236}">
                <a16:creationId xmlns:a16="http://schemas.microsoft.com/office/drawing/2014/main" id="{77D4185D-D503-CB4D-9E39-C966D74B28F8}"/>
              </a:ext>
            </a:extLst>
          </p:cNvPr>
          <p:cNvSpPr>
            <a:spLocks noGrp="1"/>
          </p:cNvSpPr>
          <p:nvPr>
            <p:ph idx="1"/>
          </p:nvPr>
        </p:nvSpPr>
        <p:spPr>
          <a:xfrm>
            <a:off x="838200" y="1453091"/>
            <a:ext cx="4471219" cy="4033309"/>
          </a:xfrm>
        </p:spPr>
        <p:txBody>
          <a:bodyPr>
            <a:normAutofit lnSpcReduction="10000"/>
          </a:bodyPr>
          <a:lstStyle/>
          <a:p>
            <a:pPr marL="0" indent="0">
              <a:lnSpc>
                <a:spcPct val="114000"/>
              </a:lnSpc>
              <a:spcBef>
                <a:spcPts val="1200"/>
              </a:spcBef>
              <a:spcAft>
                <a:spcPts val="600"/>
              </a:spcAft>
              <a:buNone/>
            </a:pPr>
            <a:r>
              <a:rPr lang="en-AU" sz="3000" i="1" dirty="0"/>
              <a:t>Titanic</a:t>
            </a:r>
            <a:r>
              <a:rPr lang="en-AU" sz="3000" dirty="0"/>
              <a:t> was launched on 31 May 1911 in front of around 100,000 onlookers.</a:t>
            </a:r>
            <a:endParaRPr lang="en-AU" sz="3000" baseline="30000" dirty="0"/>
          </a:p>
          <a:p>
            <a:pPr marL="0" indent="0">
              <a:lnSpc>
                <a:spcPct val="114000"/>
              </a:lnSpc>
              <a:spcBef>
                <a:spcPts val="1200"/>
              </a:spcBef>
              <a:spcAft>
                <a:spcPts val="600"/>
              </a:spcAft>
              <a:buNone/>
            </a:pPr>
            <a:endParaRPr lang="en-US" sz="3000" dirty="0"/>
          </a:p>
          <a:p>
            <a:pPr marL="0" indent="0">
              <a:lnSpc>
                <a:spcPct val="114000"/>
              </a:lnSpc>
              <a:spcBef>
                <a:spcPts val="1200"/>
              </a:spcBef>
              <a:spcAft>
                <a:spcPts val="600"/>
              </a:spcAft>
              <a:buNone/>
            </a:pPr>
            <a:r>
              <a:rPr lang="en-US" sz="3000" dirty="0"/>
              <a:t>This photo shows the RMS </a:t>
            </a:r>
            <a:r>
              <a:rPr lang="en-US" sz="3000" i="1" dirty="0"/>
              <a:t>Titanic</a:t>
            </a:r>
            <a:r>
              <a:rPr lang="en-US" sz="3000" dirty="0"/>
              <a:t> leaving Belfast for sea trials on 2 April 1912.</a:t>
            </a:r>
          </a:p>
          <a:p>
            <a:pPr marL="0" indent="0">
              <a:lnSpc>
                <a:spcPct val="114000"/>
              </a:lnSpc>
              <a:spcBef>
                <a:spcPts val="1200"/>
              </a:spcBef>
              <a:spcAft>
                <a:spcPts val="600"/>
              </a:spcAft>
              <a:buNone/>
            </a:pPr>
            <a:endParaRPr lang="en-US" sz="2400" dirty="0"/>
          </a:p>
        </p:txBody>
      </p:sp>
      <p:pic>
        <p:nvPicPr>
          <p:cNvPr id="4" name="Picture 3">
            <a:extLst>
              <a:ext uri="{FF2B5EF4-FFF2-40B4-BE49-F238E27FC236}">
                <a16:creationId xmlns:a16="http://schemas.microsoft.com/office/drawing/2014/main" id="{324BFCE5-4DD0-5A49-A8B6-FD45EDA9EAF6}"/>
              </a:ext>
            </a:extLst>
          </p:cNvPr>
          <p:cNvPicPr>
            <a:picLocks noChangeAspect="1"/>
          </p:cNvPicPr>
          <p:nvPr/>
        </p:nvPicPr>
        <p:blipFill>
          <a:blip r:embed="rId3"/>
          <a:stretch>
            <a:fillRect/>
          </a:stretch>
        </p:blipFill>
        <p:spPr>
          <a:xfrm>
            <a:off x="5770035" y="1143651"/>
            <a:ext cx="5964766" cy="44735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Slide Number Placeholder 5">
            <a:extLst>
              <a:ext uri="{FF2B5EF4-FFF2-40B4-BE49-F238E27FC236}">
                <a16:creationId xmlns:a16="http://schemas.microsoft.com/office/drawing/2014/main" id="{947F86DE-BA13-4C16-8958-564032568CF5}"/>
              </a:ext>
            </a:extLst>
          </p:cNvPr>
          <p:cNvSpPr>
            <a:spLocks noGrp="1"/>
          </p:cNvSpPr>
          <p:nvPr>
            <p:ph type="sldNum" sz="quarter" idx="12"/>
          </p:nvPr>
        </p:nvSpPr>
        <p:spPr/>
        <p:txBody>
          <a:bodyPr/>
          <a:lstStyle/>
          <a:p>
            <a:fld id="{9E5C1847-099E-C048-852D-E28606CB6E04}" type="slidenum">
              <a:rPr lang="en-US" smtClean="0"/>
              <a:t>12</a:t>
            </a:fld>
            <a:endParaRPr lang="en-US" dirty="0"/>
          </a:p>
        </p:txBody>
      </p:sp>
      <p:sp>
        <p:nvSpPr>
          <p:cNvPr id="7" name="Footer Placeholder 7">
            <a:extLst>
              <a:ext uri="{FF2B5EF4-FFF2-40B4-BE49-F238E27FC236}">
                <a16:creationId xmlns:a16="http://schemas.microsoft.com/office/drawing/2014/main" id="{45E44E4C-1C4D-469E-AADD-5F9CBFB46D42}"/>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425477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1032-EDDC-BE47-A4FB-0F37187A7ED4}"/>
              </a:ext>
            </a:extLst>
          </p:cNvPr>
          <p:cNvSpPr>
            <a:spLocks noGrp="1"/>
          </p:cNvSpPr>
          <p:nvPr>
            <p:ph type="title"/>
          </p:nvPr>
        </p:nvSpPr>
        <p:spPr>
          <a:xfrm>
            <a:off x="838200" y="314563"/>
            <a:ext cx="6379238" cy="838235"/>
          </a:xfrm>
        </p:spPr>
        <p:txBody>
          <a:bodyPr>
            <a:normAutofit/>
          </a:bodyPr>
          <a:lstStyle/>
          <a:p>
            <a:pPr>
              <a:lnSpc>
                <a:spcPct val="107000"/>
              </a:lnSpc>
              <a:spcAft>
                <a:spcPts val="800"/>
              </a:spcAft>
            </a:pPr>
            <a:r>
              <a:rPr lang="en-AU" sz="3600" b="1" dirty="0">
                <a:effectLst/>
                <a:latin typeface="Calibri Light" panose="020F0302020204030204" pitchFamily="34" charset="0"/>
                <a:ea typeface="Calibri" panose="020F0502020204030204" pitchFamily="34" charset="0"/>
                <a:cs typeface="Times New Roman" panose="02020603050405020304" pitchFamily="18" charset="0"/>
              </a:rPr>
              <a:t>Mementos and Monuments</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225B827-0EAC-6148-A96D-8AA9294A738D}"/>
              </a:ext>
            </a:extLst>
          </p:cNvPr>
          <p:cNvSpPr>
            <a:spLocks noGrp="1"/>
          </p:cNvSpPr>
          <p:nvPr>
            <p:ph idx="1"/>
          </p:nvPr>
        </p:nvSpPr>
        <p:spPr>
          <a:xfrm>
            <a:off x="838200" y="1825626"/>
            <a:ext cx="4207933" cy="3395304"/>
          </a:xfrm>
        </p:spPr>
        <p:txBody>
          <a:bodyPr>
            <a:normAutofit/>
          </a:bodyPr>
          <a:lstStyle/>
          <a:p>
            <a:pPr marL="0" indent="0">
              <a:lnSpc>
                <a:spcPct val="114000"/>
              </a:lnSpc>
              <a:spcBef>
                <a:spcPts val="1200"/>
              </a:spcBef>
              <a:spcAft>
                <a:spcPts val="600"/>
              </a:spcAft>
              <a:buNone/>
            </a:pPr>
            <a:r>
              <a:rPr lang="en-AU" dirty="0"/>
              <a:t>What was once the Harland and Wolff drafting room is now the bar of the Titanic Hotel.  </a:t>
            </a:r>
          </a:p>
          <a:p>
            <a:pPr marL="0" indent="0">
              <a:lnSpc>
                <a:spcPct val="114000"/>
              </a:lnSpc>
              <a:spcBef>
                <a:spcPts val="1200"/>
              </a:spcBef>
              <a:spcAft>
                <a:spcPts val="600"/>
              </a:spcAft>
              <a:buNone/>
            </a:pPr>
            <a:r>
              <a:rPr lang="en-AU" dirty="0"/>
              <a:t>There is a 3.8 metre model of </a:t>
            </a:r>
            <a:r>
              <a:rPr lang="en-AU" i="1" dirty="0"/>
              <a:t>Titanic</a:t>
            </a:r>
            <a:r>
              <a:rPr lang="en-AU" dirty="0"/>
              <a:t> in the bar.</a:t>
            </a:r>
          </a:p>
          <a:p>
            <a:pPr marL="0" indent="0">
              <a:buNone/>
            </a:pPr>
            <a:endParaRPr lang="en-US" dirty="0"/>
          </a:p>
        </p:txBody>
      </p:sp>
      <p:pic>
        <p:nvPicPr>
          <p:cNvPr id="4" name="Picture 3">
            <a:extLst>
              <a:ext uri="{FF2B5EF4-FFF2-40B4-BE49-F238E27FC236}">
                <a16:creationId xmlns:a16="http://schemas.microsoft.com/office/drawing/2014/main" id="{49EEC1E0-ED3B-9744-A5A9-B56A2C90AFC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1776" y="1324292"/>
            <a:ext cx="5792258" cy="46701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A19F5CAC-1628-4379-A02D-2A9094A62172}"/>
              </a:ext>
            </a:extLst>
          </p:cNvPr>
          <p:cNvSpPr>
            <a:spLocks noGrp="1"/>
          </p:cNvSpPr>
          <p:nvPr>
            <p:ph type="sldNum" sz="quarter" idx="12"/>
          </p:nvPr>
        </p:nvSpPr>
        <p:spPr/>
        <p:txBody>
          <a:bodyPr/>
          <a:lstStyle/>
          <a:p>
            <a:fld id="{9E5C1847-099E-C048-852D-E28606CB6E04}" type="slidenum">
              <a:rPr lang="en-US" smtClean="0"/>
              <a:t>13</a:t>
            </a:fld>
            <a:endParaRPr lang="en-US" dirty="0"/>
          </a:p>
        </p:txBody>
      </p:sp>
      <p:sp>
        <p:nvSpPr>
          <p:cNvPr id="6" name="Footer Placeholder 7">
            <a:extLst>
              <a:ext uri="{FF2B5EF4-FFF2-40B4-BE49-F238E27FC236}">
                <a16:creationId xmlns:a16="http://schemas.microsoft.com/office/drawing/2014/main" id="{E1084FC9-50DC-48E8-98B9-5D21CECB01E4}"/>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997973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F90BD-F8C5-1F4C-9FA7-A7D2E6381AE0}"/>
              </a:ext>
            </a:extLst>
          </p:cNvPr>
          <p:cNvSpPr>
            <a:spLocks noGrp="1"/>
          </p:cNvSpPr>
          <p:nvPr>
            <p:ph type="title"/>
          </p:nvPr>
        </p:nvSpPr>
        <p:spPr>
          <a:xfrm>
            <a:off x="628140" y="763278"/>
            <a:ext cx="4578042" cy="1560907"/>
          </a:xfrm>
        </p:spPr>
        <p:txBody>
          <a:bodyPr>
            <a:normAutofit/>
          </a:bodyPr>
          <a:lstStyle/>
          <a:p>
            <a:pPr>
              <a:lnSpc>
                <a:spcPct val="114000"/>
              </a:lnSpc>
              <a:spcBef>
                <a:spcPts val="1200"/>
              </a:spcBef>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Mementos and Monuments</a:t>
            </a:r>
            <a:endParaRPr lang="en-US" sz="4000" dirty="0"/>
          </a:p>
        </p:txBody>
      </p:sp>
      <p:sp>
        <p:nvSpPr>
          <p:cNvPr id="3" name="Content Placeholder 2">
            <a:extLst>
              <a:ext uri="{FF2B5EF4-FFF2-40B4-BE49-F238E27FC236}">
                <a16:creationId xmlns:a16="http://schemas.microsoft.com/office/drawing/2014/main" id="{77FC9FB3-81AA-0F4D-8005-1F0EF3E42055}"/>
              </a:ext>
            </a:extLst>
          </p:cNvPr>
          <p:cNvSpPr>
            <a:spLocks noGrp="1"/>
          </p:cNvSpPr>
          <p:nvPr>
            <p:ph idx="1"/>
          </p:nvPr>
        </p:nvSpPr>
        <p:spPr>
          <a:xfrm>
            <a:off x="619638" y="2779359"/>
            <a:ext cx="3760634" cy="2205596"/>
          </a:xfrm>
        </p:spPr>
        <p:txBody>
          <a:bodyPr>
            <a:normAutofit/>
          </a:bodyPr>
          <a:lstStyle/>
          <a:p>
            <a:pPr marL="0" indent="0">
              <a:lnSpc>
                <a:spcPct val="114000"/>
              </a:lnSpc>
              <a:spcBef>
                <a:spcPts val="1200"/>
              </a:spcBef>
              <a:spcAft>
                <a:spcPts val="600"/>
              </a:spcAft>
              <a:buNone/>
            </a:pPr>
            <a:r>
              <a:rPr lang="en-US" dirty="0"/>
              <a:t>O</a:t>
            </a:r>
            <a:r>
              <a:rPr lang="en-AU" dirty="0"/>
              <a:t>ne Harland and Wolff staff member kept her ticket to see the launch as a memento.</a:t>
            </a:r>
          </a:p>
        </p:txBody>
      </p:sp>
      <p:pic>
        <p:nvPicPr>
          <p:cNvPr id="5" name="Picture 4">
            <a:extLst>
              <a:ext uri="{FF2B5EF4-FFF2-40B4-BE49-F238E27FC236}">
                <a16:creationId xmlns:a16="http://schemas.microsoft.com/office/drawing/2014/main" id="{0CAB52B7-3148-0248-92D1-4616EDE9E69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184" y="1007722"/>
            <a:ext cx="6669616" cy="48007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Slide Number Placeholder 3">
            <a:extLst>
              <a:ext uri="{FF2B5EF4-FFF2-40B4-BE49-F238E27FC236}">
                <a16:creationId xmlns:a16="http://schemas.microsoft.com/office/drawing/2014/main" id="{3254B04A-CEDC-4635-B653-C60A35E3AE21}"/>
              </a:ext>
            </a:extLst>
          </p:cNvPr>
          <p:cNvSpPr>
            <a:spLocks noGrp="1"/>
          </p:cNvSpPr>
          <p:nvPr>
            <p:ph type="sldNum" sz="quarter" idx="12"/>
          </p:nvPr>
        </p:nvSpPr>
        <p:spPr/>
        <p:txBody>
          <a:bodyPr/>
          <a:lstStyle/>
          <a:p>
            <a:fld id="{9E5C1847-099E-C048-852D-E28606CB6E04}" type="slidenum">
              <a:rPr lang="en-US" smtClean="0"/>
              <a:t>14</a:t>
            </a:fld>
            <a:endParaRPr lang="en-US" dirty="0"/>
          </a:p>
        </p:txBody>
      </p:sp>
      <p:sp>
        <p:nvSpPr>
          <p:cNvPr id="6" name="Footer Placeholder 7">
            <a:extLst>
              <a:ext uri="{FF2B5EF4-FFF2-40B4-BE49-F238E27FC236}">
                <a16:creationId xmlns:a16="http://schemas.microsoft.com/office/drawing/2014/main" id="{F37EEC39-300B-4E31-B8C6-D0EE62DBC473}"/>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344012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04187-7DF5-2E4A-8CEC-440A53CD11B6}"/>
              </a:ext>
            </a:extLst>
          </p:cNvPr>
          <p:cNvSpPr>
            <a:spLocks noGrp="1"/>
          </p:cNvSpPr>
          <p:nvPr>
            <p:ph type="title"/>
          </p:nvPr>
        </p:nvSpPr>
        <p:spPr>
          <a:xfrm>
            <a:off x="838200" y="500062"/>
            <a:ext cx="3759610" cy="1325563"/>
          </a:xfrm>
        </p:spPr>
        <p:txBody>
          <a:bodyPr>
            <a:normAutofit/>
          </a:bodyPr>
          <a:lstStyle/>
          <a:p>
            <a:pPr>
              <a:lnSpc>
                <a:spcPct val="114000"/>
              </a:lnSpc>
              <a:spcBef>
                <a:spcPts val="1200"/>
              </a:spcBef>
              <a:spcAft>
                <a:spcPts val="600"/>
              </a:spcAft>
            </a:pPr>
            <a:r>
              <a:rPr lang="en-AU" sz="3600" b="1" dirty="0">
                <a:effectLst/>
                <a:latin typeface="Calibri Light" panose="020F0302020204030204" pitchFamily="34" charset="0"/>
                <a:ea typeface="Calibri" panose="020F0502020204030204" pitchFamily="34" charset="0"/>
                <a:cs typeface="Times New Roman" panose="02020603050405020304" pitchFamily="18" charset="0"/>
              </a:rPr>
              <a:t>Mementos and Monuments</a:t>
            </a:r>
            <a:endParaRPr lang="en-US" sz="3600" dirty="0"/>
          </a:p>
        </p:txBody>
      </p:sp>
      <p:sp>
        <p:nvSpPr>
          <p:cNvPr id="3" name="Content Placeholder 2">
            <a:extLst>
              <a:ext uri="{FF2B5EF4-FFF2-40B4-BE49-F238E27FC236}">
                <a16:creationId xmlns:a16="http://schemas.microsoft.com/office/drawing/2014/main" id="{05805C7E-DEE3-7748-8AFE-0306B6A4F259}"/>
              </a:ext>
            </a:extLst>
          </p:cNvPr>
          <p:cNvSpPr>
            <a:spLocks noGrp="1"/>
          </p:cNvSpPr>
          <p:nvPr>
            <p:ph idx="1"/>
          </p:nvPr>
        </p:nvSpPr>
        <p:spPr>
          <a:xfrm>
            <a:off x="838200" y="2283311"/>
            <a:ext cx="4563533" cy="2896549"/>
          </a:xfrm>
        </p:spPr>
        <p:txBody>
          <a:bodyPr>
            <a:normAutofit/>
          </a:bodyPr>
          <a:lstStyle/>
          <a:p>
            <a:pPr marL="0" indent="0">
              <a:lnSpc>
                <a:spcPct val="114000"/>
              </a:lnSpc>
              <a:spcBef>
                <a:spcPts val="1200"/>
              </a:spcBef>
              <a:spcAft>
                <a:spcPts val="600"/>
              </a:spcAft>
              <a:buNone/>
            </a:pPr>
            <a:r>
              <a:rPr lang="en-US" dirty="0"/>
              <a:t>T</a:t>
            </a:r>
            <a:r>
              <a:rPr lang="en-AU" dirty="0"/>
              <a:t>he slipway where </a:t>
            </a:r>
            <a:r>
              <a:rPr lang="en-AU" i="1" dirty="0"/>
              <a:t>Titanic</a:t>
            </a:r>
            <a:r>
              <a:rPr lang="en-AU" dirty="0"/>
              <a:t> was launched is now a memorial.</a:t>
            </a:r>
          </a:p>
          <a:p>
            <a:pPr marL="0" indent="0">
              <a:lnSpc>
                <a:spcPct val="114000"/>
              </a:lnSpc>
              <a:spcBef>
                <a:spcPts val="1200"/>
              </a:spcBef>
              <a:spcAft>
                <a:spcPts val="600"/>
              </a:spcAft>
              <a:buNone/>
            </a:pPr>
            <a:r>
              <a:rPr lang="en-AU" dirty="0"/>
              <a:t>The poles were there to support the ship.</a:t>
            </a:r>
          </a:p>
        </p:txBody>
      </p:sp>
      <p:pic>
        <p:nvPicPr>
          <p:cNvPr id="4" name="Picture 3">
            <a:extLst>
              <a:ext uri="{FF2B5EF4-FFF2-40B4-BE49-F238E27FC236}">
                <a16:creationId xmlns:a16="http://schemas.microsoft.com/office/drawing/2014/main" id="{E387B458-66F6-CC4B-8557-4918621EBD0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0178" y="1208881"/>
            <a:ext cx="5693622" cy="444023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Slide Number Placeholder 4">
            <a:extLst>
              <a:ext uri="{FF2B5EF4-FFF2-40B4-BE49-F238E27FC236}">
                <a16:creationId xmlns:a16="http://schemas.microsoft.com/office/drawing/2014/main" id="{99255A00-A0EE-482D-9480-8CC13C08B471}"/>
              </a:ext>
            </a:extLst>
          </p:cNvPr>
          <p:cNvSpPr>
            <a:spLocks noGrp="1"/>
          </p:cNvSpPr>
          <p:nvPr>
            <p:ph type="sldNum" sz="quarter" idx="12"/>
          </p:nvPr>
        </p:nvSpPr>
        <p:spPr/>
        <p:txBody>
          <a:bodyPr/>
          <a:lstStyle/>
          <a:p>
            <a:fld id="{9E5C1847-099E-C048-852D-E28606CB6E04}" type="slidenum">
              <a:rPr lang="en-US" smtClean="0"/>
              <a:t>15</a:t>
            </a:fld>
            <a:endParaRPr lang="en-US" dirty="0"/>
          </a:p>
        </p:txBody>
      </p:sp>
      <p:sp>
        <p:nvSpPr>
          <p:cNvPr id="6" name="Footer Placeholder 7">
            <a:extLst>
              <a:ext uri="{FF2B5EF4-FFF2-40B4-BE49-F238E27FC236}">
                <a16:creationId xmlns:a16="http://schemas.microsoft.com/office/drawing/2014/main" id="{54FEB448-7347-4FFF-AA94-C7122FE1CE90}"/>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401806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C822-C442-894B-A600-B3E6358E63A8}"/>
              </a:ext>
            </a:extLst>
          </p:cNvPr>
          <p:cNvSpPr>
            <a:spLocks noGrp="1"/>
          </p:cNvSpPr>
          <p:nvPr>
            <p:ph type="title"/>
          </p:nvPr>
        </p:nvSpPr>
        <p:spPr>
          <a:xfrm>
            <a:off x="838200" y="437622"/>
            <a:ext cx="3896032" cy="836701"/>
          </a:xfrm>
        </p:spPr>
        <p:txBody>
          <a:bodyPr>
            <a:normAutofit/>
          </a:bodyPr>
          <a:lstStyle/>
          <a:p>
            <a:r>
              <a:rPr lang="en-US" sz="3600" b="1" dirty="0"/>
              <a:t>Facts on the Crew</a:t>
            </a:r>
          </a:p>
        </p:txBody>
      </p:sp>
      <p:sp>
        <p:nvSpPr>
          <p:cNvPr id="6" name="Content Placeholder 5">
            <a:extLst>
              <a:ext uri="{FF2B5EF4-FFF2-40B4-BE49-F238E27FC236}">
                <a16:creationId xmlns:a16="http://schemas.microsoft.com/office/drawing/2014/main" id="{02729D3E-C6FC-7A40-B014-616EF14CF1B6}"/>
              </a:ext>
            </a:extLst>
          </p:cNvPr>
          <p:cNvSpPr>
            <a:spLocks noGrp="1"/>
          </p:cNvSpPr>
          <p:nvPr>
            <p:ph idx="1"/>
          </p:nvPr>
        </p:nvSpPr>
        <p:spPr>
          <a:xfrm>
            <a:off x="838200" y="1274323"/>
            <a:ext cx="3896032" cy="4669277"/>
          </a:xfrm>
        </p:spPr>
        <p:txBody>
          <a:bodyPr>
            <a:noAutofit/>
          </a:bodyPr>
          <a:lstStyle/>
          <a:p>
            <a:pPr marL="0" indent="0">
              <a:lnSpc>
                <a:spcPct val="115000"/>
              </a:lnSpc>
              <a:spcBef>
                <a:spcPts val="600"/>
              </a:spcBef>
              <a:buNone/>
            </a:pPr>
            <a:r>
              <a:rPr lang="en-US" dirty="0">
                <a:effectLst/>
                <a:latin typeface="Calibri" panose="020F0502020204030204" pitchFamily="34" charset="0"/>
                <a:ea typeface="Calibri" panose="020F0502020204030204" pitchFamily="34" charset="0"/>
                <a:cs typeface="Times New Roman" panose="02020603050405020304" pitchFamily="18" charset="0"/>
              </a:rPr>
              <a:t>The </a:t>
            </a:r>
            <a:r>
              <a:rPr lang="en-US" i="1" dirty="0">
                <a:effectLst/>
                <a:latin typeface="Calibri" panose="020F0502020204030204" pitchFamily="34" charset="0"/>
                <a:ea typeface="Calibri" panose="020F0502020204030204" pitchFamily="34" charset="0"/>
                <a:cs typeface="Times New Roman" panose="02020603050405020304" pitchFamily="18" charset="0"/>
              </a:rPr>
              <a:t>Titanic</a:t>
            </a:r>
            <a:r>
              <a:rPr lang="en-US" dirty="0">
                <a:effectLst/>
                <a:latin typeface="Calibri" panose="020F0502020204030204" pitchFamily="34" charset="0"/>
                <a:ea typeface="Calibri" panose="020F0502020204030204" pitchFamily="34" charset="0"/>
                <a:cs typeface="Times New Roman" panose="02020603050405020304" pitchFamily="18" charset="0"/>
              </a:rPr>
              <a:t> had 908 crew members, of whom only 23 were women. The youngest crew members were only 14 years old.</a:t>
            </a:r>
          </a:p>
          <a:p>
            <a:pPr marL="0" indent="0">
              <a:lnSpc>
                <a:spcPct val="115000"/>
              </a:lnSpc>
              <a:spcBef>
                <a:spcPts val="600"/>
              </a:spcBef>
              <a:buNone/>
            </a:pPr>
            <a:endParaRPr lang="en-US" dirty="0"/>
          </a:p>
          <a:p>
            <a:pPr marL="0" indent="0">
              <a:lnSpc>
                <a:spcPct val="115000"/>
              </a:lnSpc>
              <a:spcBef>
                <a:spcPts val="600"/>
              </a:spcBef>
              <a:buNone/>
            </a:pPr>
            <a:r>
              <a:rPr lang="en-US" dirty="0"/>
              <a:t>First Officer William Murdoch and Captain Edward Smith</a:t>
            </a:r>
          </a:p>
        </p:txBody>
      </p:sp>
      <p:pic>
        <p:nvPicPr>
          <p:cNvPr id="7" name="Picture 6">
            <a:extLst>
              <a:ext uri="{FF2B5EF4-FFF2-40B4-BE49-F238E27FC236}">
                <a16:creationId xmlns:a16="http://schemas.microsoft.com/office/drawing/2014/main" id="{8BA5CC80-B006-204F-BDEC-3AA3B6DC2BA6}"/>
              </a:ext>
            </a:extLst>
          </p:cNvPr>
          <p:cNvPicPr>
            <a:picLocks noChangeAspect="1"/>
          </p:cNvPicPr>
          <p:nvPr/>
        </p:nvPicPr>
        <p:blipFill>
          <a:blip r:embed="rId3"/>
          <a:stretch>
            <a:fillRect/>
          </a:stretch>
        </p:blipFill>
        <p:spPr>
          <a:xfrm>
            <a:off x="5013411" y="1455292"/>
            <a:ext cx="6493023" cy="4411133"/>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a:extLst>
              <a:ext uri="{FF2B5EF4-FFF2-40B4-BE49-F238E27FC236}">
                <a16:creationId xmlns:a16="http://schemas.microsoft.com/office/drawing/2014/main" id="{4C032F9A-3B73-4172-BECF-9AD2104BFEAE}"/>
              </a:ext>
            </a:extLst>
          </p:cNvPr>
          <p:cNvSpPr>
            <a:spLocks noGrp="1"/>
          </p:cNvSpPr>
          <p:nvPr>
            <p:ph type="sldNum" sz="quarter" idx="12"/>
          </p:nvPr>
        </p:nvSpPr>
        <p:spPr/>
        <p:txBody>
          <a:bodyPr/>
          <a:lstStyle/>
          <a:p>
            <a:fld id="{9E5C1847-099E-C048-852D-E28606CB6E04}" type="slidenum">
              <a:rPr lang="en-US" smtClean="0"/>
              <a:t>16</a:t>
            </a:fld>
            <a:endParaRPr lang="en-US" dirty="0"/>
          </a:p>
        </p:txBody>
      </p:sp>
      <p:sp>
        <p:nvSpPr>
          <p:cNvPr id="9" name="Footer Placeholder 7">
            <a:extLst>
              <a:ext uri="{FF2B5EF4-FFF2-40B4-BE49-F238E27FC236}">
                <a16:creationId xmlns:a16="http://schemas.microsoft.com/office/drawing/2014/main" id="{8328876F-F35C-48CF-B983-3A81C9893B75}"/>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685755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948B8-7A78-274A-AD89-13E2D2EAE769}"/>
              </a:ext>
            </a:extLst>
          </p:cNvPr>
          <p:cNvSpPr>
            <a:spLocks noGrp="1"/>
          </p:cNvSpPr>
          <p:nvPr>
            <p:ph type="title"/>
          </p:nvPr>
        </p:nvSpPr>
        <p:spPr>
          <a:xfrm>
            <a:off x="4670687" y="442594"/>
            <a:ext cx="3189619" cy="882479"/>
          </a:xfrm>
        </p:spPr>
        <p:txBody>
          <a:bodyPr>
            <a:normAutofit/>
          </a:bodyPr>
          <a:lstStyle/>
          <a:p>
            <a:r>
              <a:rPr lang="en-US" sz="3600" b="1" dirty="0"/>
              <a:t>Maiden Voyage</a:t>
            </a:r>
          </a:p>
        </p:txBody>
      </p:sp>
      <p:sp>
        <p:nvSpPr>
          <p:cNvPr id="3" name="Content Placeholder 2">
            <a:extLst>
              <a:ext uri="{FF2B5EF4-FFF2-40B4-BE49-F238E27FC236}">
                <a16:creationId xmlns:a16="http://schemas.microsoft.com/office/drawing/2014/main" id="{1BF9FE6F-18CD-8645-A6D0-E10585B067CB}"/>
              </a:ext>
            </a:extLst>
          </p:cNvPr>
          <p:cNvSpPr>
            <a:spLocks noGrp="1"/>
          </p:cNvSpPr>
          <p:nvPr>
            <p:ph idx="1"/>
          </p:nvPr>
        </p:nvSpPr>
        <p:spPr>
          <a:xfrm>
            <a:off x="898422" y="1325073"/>
            <a:ext cx="10395155" cy="1743832"/>
          </a:xfrm>
        </p:spPr>
        <p:txBody>
          <a:bodyPr>
            <a:normAutofit/>
          </a:bodyPr>
          <a:lstStyle/>
          <a:p>
            <a:pPr marL="0" indent="0">
              <a:lnSpc>
                <a:spcPct val="115000"/>
              </a:lnSpc>
              <a:spcBef>
                <a:spcPts val="1200"/>
              </a:spcBef>
              <a:spcAft>
                <a:spcPts val="600"/>
              </a:spcAft>
              <a:buNone/>
            </a:pPr>
            <a:r>
              <a:rPr lang="en-AU" i="1" dirty="0">
                <a:effectLst/>
                <a:latin typeface="Calibri" panose="020F0502020204030204" pitchFamily="34" charset="0"/>
                <a:ea typeface="Calibri" panose="020F0502020204030204" pitchFamily="34" charset="0"/>
                <a:cs typeface="Times New Roman" panose="02020603050405020304" pitchFamily="18" charset="0"/>
              </a:rPr>
              <a:t>Titanic </a:t>
            </a:r>
            <a:r>
              <a:rPr lang="en-AU" dirty="0">
                <a:effectLst/>
                <a:latin typeface="Calibri" panose="020F0502020204030204" pitchFamily="34" charset="0"/>
                <a:ea typeface="Calibri" panose="020F0502020204030204" pitchFamily="34" charset="0"/>
                <a:cs typeface="Times New Roman" panose="02020603050405020304" pitchFamily="18" charset="0"/>
              </a:rPr>
              <a:t>left for her maiden voyage on 10 April 1912. She was to go to New York, via Southampton, Cherbourg (France), and Queenstown (Ireland). </a:t>
            </a:r>
          </a:p>
          <a:p>
            <a:pPr marL="0" indent="0">
              <a:buNone/>
            </a:pPr>
            <a:endParaRPr lang="en-US" dirty="0"/>
          </a:p>
        </p:txBody>
      </p:sp>
      <p:pic>
        <p:nvPicPr>
          <p:cNvPr id="5" name="Picture 4">
            <a:extLst>
              <a:ext uri="{FF2B5EF4-FFF2-40B4-BE49-F238E27FC236}">
                <a16:creationId xmlns:a16="http://schemas.microsoft.com/office/drawing/2014/main" id="{EEF6A4A5-B99F-A846-99BE-2E41FE9D9196}"/>
              </a:ext>
            </a:extLst>
          </p:cNvPr>
          <p:cNvPicPr>
            <a:picLocks noChangeAspect="1"/>
          </p:cNvPicPr>
          <p:nvPr/>
        </p:nvPicPr>
        <p:blipFill>
          <a:blip r:embed="rId3"/>
          <a:stretch>
            <a:fillRect/>
          </a:stretch>
        </p:blipFill>
        <p:spPr>
          <a:xfrm>
            <a:off x="2459003" y="2873195"/>
            <a:ext cx="8519951" cy="31981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Slide Number Placeholder 6">
            <a:extLst>
              <a:ext uri="{FF2B5EF4-FFF2-40B4-BE49-F238E27FC236}">
                <a16:creationId xmlns:a16="http://schemas.microsoft.com/office/drawing/2014/main" id="{E445604F-00C2-4417-9989-40E32CCCCFE0}"/>
              </a:ext>
            </a:extLst>
          </p:cNvPr>
          <p:cNvSpPr>
            <a:spLocks noGrp="1"/>
          </p:cNvSpPr>
          <p:nvPr>
            <p:ph type="sldNum" sz="quarter" idx="12"/>
          </p:nvPr>
        </p:nvSpPr>
        <p:spPr/>
        <p:txBody>
          <a:bodyPr/>
          <a:lstStyle/>
          <a:p>
            <a:fld id="{9E5C1847-099E-C048-852D-E28606CB6E04}" type="slidenum">
              <a:rPr lang="en-US" smtClean="0"/>
              <a:t>17</a:t>
            </a:fld>
            <a:endParaRPr lang="en-US" dirty="0"/>
          </a:p>
        </p:txBody>
      </p:sp>
      <p:sp>
        <p:nvSpPr>
          <p:cNvPr id="8" name="Footer Placeholder 7">
            <a:extLst>
              <a:ext uri="{FF2B5EF4-FFF2-40B4-BE49-F238E27FC236}">
                <a16:creationId xmlns:a16="http://schemas.microsoft.com/office/drawing/2014/main" id="{F2533774-7972-4E15-84A0-6EFAA1682CE3}"/>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921921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9F81-1C4E-694C-84B9-D495850D525C}"/>
              </a:ext>
            </a:extLst>
          </p:cNvPr>
          <p:cNvSpPr>
            <a:spLocks noGrp="1"/>
          </p:cNvSpPr>
          <p:nvPr>
            <p:ph type="title"/>
          </p:nvPr>
        </p:nvSpPr>
        <p:spPr>
          <a:xfrm>
            <a:off x="4112342" y="575393"/>
            <a:ext cx="4308987" cy="755752"/>
          </a:xfrm>
        </p:spPr>
        <p:txBody>
          <a:bodyPr>
            <a:normAutofit/>
          </a:bodyPr>
          <a:lstStyle/>
          <a:p>
            <a:r>
              <a:rPr lang="en-US" sz="3600" b="1" dirty="0"/>
              <a:t>Getting to The </a:t>
            </a:r>
            <a:r>
              <a:rPr lang="en-US" sz="3600" b="1" i="1" dirty="0"/>
              <a:t>Titanic</a:t>
            </a:r>
          </a:p>
        </p:txBody>
      </p:sp>
      <p:sp>
        <p:nvSpPr>
          <p:cNvPr id="5" name="TextBox 4">
            <a:extLst>
              <a:ext uri="{FF2B5EF4-FFF2-40B4-BE49-F238E27FC236}">
                <a16:creationId xmlns:a16="http://schemas.microsoft.com/office/drawing/2014/main" id="{4F830790-DBC3-C349-8612-CB046D184154}"/>
              </a:ext>
            </a:extLst>
          </p:cNvPr>
          <p:cNvSpPr txBox="1"/>
          <p:nvPr/>
        </p:nvSpPr>
        <p:spPr>
          <a:xfrm>
            <a:off x="911668" y="1236293"/>
            <a:ext cx="10710334" cy="2260042"/>
          </a:xfrm>
          <a:prstGeom prst="rect">
            <a:avLst/>
          </a:prstGeom>
          <a:noFill/>
        </p:spPr>
        <p:txBody>
          <a:bodyPr wrap="square" rtlCol="0">
            <a:spAutoFit/>
          </a:bodyPr>
          <a:lstStyle/>
          <a:p>
            <a:pPr>
              <a:lnSpc>
                <a:spcPct val="114000"/>
              </a:lnSpc>
              <a:spcBef>
                <a:spcPts val="1200"/>
              </a:spcBef>
              <a:spcAft>
                <a:spcPts val="600"/>
              </a:spcAft>
            </a:pPr>
            <a:r>
              <a:rPr lang="en-AU" sz="2800" dirty="0"/>
              <a:t>Special trains were scheduled from London and Paris to convey passengers to Southampton and Cherbourg respectively.</a:t>
            </a:r>
            <a:endParaRPr lang="en-AU" sz="2800" i="1" dirty="0"/>
          </a:p>
          <a:p>
            <a:pPr>
              <a:lnSpc>
                <a:spcPct val="114000"/>
              </a:lnSpc>
              <a:spcBef>
                <a:spcPts val="1200"/>
              </a:spcBef>
              <a:spcAft>
                <a:spcPts val="600"/>
              </a:spcAft>
            </a:pPr>
            <a:r>
              <a:rPr lang="en-AU" sz="2800" dirty="0"/>
              <a:t>The</a:t>
            </a:r>
            <a:r>
              <a:rPr lang="en-AU" sz="2800" i="1" dirty="0"/>
              <a:t> Nomadic</a:t>
            </a:r>
            <a:r>
              <a:rPr lang="en-AU" sz="2800" dirty="0"/>
              <a:t> ferried passengers between the dock and </a:t>
            </a:r>
            <a:r>
              <a:rPr lang="en-AU" sz="2800" i="1" dirty="0"/>
              <a:t>Titanic</a:t>
            </a:r>
            <a:r>
              <a:rPr lang="en-AU" sz="2800" dirty="0"/>
              <a:t> at Cherbourg.</a:t>
            </a:r>
          </a:p>
        </p:txBody>
      </p:sp>
      <p:pic>
        <p:nvPicPr>
          <p:cNvPr id="6" name="Picture 5">
            <a:extLst>
              <a:ext uri="{FF2B5EF4-FFF2-40B4-BE49-F238E27FC236}">
                <a16:creationId xmlns:a16="http://schemas.microsoft.com/office/drawing/2014/main" id="{8257EE2B-0F8E-F94B-A38E-3818F56167E8}"/>
              </a:ext>
            </a:extLst>
          </p:cNvPr>
          <p:cNvPicPr>
            <a:picLocks noChangeAspect="1"/>
          </p:cNvPicPr>
          <p:nvPr/>
        </p:nvPicPr>
        <p:blipFill>
          <a:blip r:embed="rId3"/>
          <a:stretch>
            <a:fillRect/>
          </a:stretch>
        </p:blipFill>
        <p:spPr>
          <a:xfrm>
            <a:off x="3192992" y="3298244"/>
            <a:ext cx="7516828" cy="28627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Slide Number Placeholder 2">
            <a:extLst>
              <a:ext uri="{FF2B5EF4-FFF2-40B4-BE49-F238E27FC236}">
                <a16:creationId xmlns:a16="http://schemas.microsoft.com/office/drawing/2014/main" id="{572709F6-AE65-4B1A-B5B2-4DCCB374060F}"/>
              </a:ext>
            </a:extLst>
          </p:cNvPr>
          <p:cNvSpPr>
            <a:spLocks noGrp="1"/>
          </p:cNvSpPr>
          <p:nvPr>
            <p:ph type="sldNum" sz="quarter" idx="12"/>
          </p:nvPr>
        </p:nvSpPr>
        <p:spPr/>
        <p:txBody>
          <a:bodyPr/>
          <a:lstStyle/>
          <a:p>
            <a:fld id="{9E5C1847-099E-C048-852D-E28606CB6E04}" type="slidenum">
              <a:rPr lang="en-US" smtClean="0"/>
              <a:t>18</a:t>
            </a:fld>
            <a:endParaRPr lang="en-US" dirty="0"/>
          </a:p>
        </p:txBody>
      </p:sp>
      <p:sp>
        <p:nvSpPr>
          <p:cNvPr id="7" name="Footer Placeholder 7">
            <a:extLst>
              <a:ext uri="{FF2B5EF4-FFF2-40B4-BE49-F238E27FC236}">
                <a16:creationId xmlns:a16="http://schemas.microsoft.com/office/drawing/2014/main" id="{0B453EC8-64FC-4BB6-B72D-BE309249552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666765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99B0B-A6BC-E949-A60E-4D92397A6E4A}"/>
              </a:ext>
            </a:extLst>
          </p:cNvPr>
          <p:cNvSpPr>
            <a:spLocks noGrp="1"/>
          </p:cNvSpPr>
          <p:nvPr>
            <p:ph type="title"/>
          </p:nvPr>
        </p:nvSpPr>
        <p:spPr>
          <a:xfrm>
            <a:off x="838200" y="365125"/>
            <a:ext cx="3468329" cy="947481"/>
          </a:xfrm>
        </p:spPr>
        <p:txBody>
          <a:bodyPr>
            <a:normAutofit/>
          </a:bodyPr>
          <a:lstStyle/>
          <a:p>
            <a:r>
              <a:rPr lang="en-US" sz="3600" b="1" dirty="0"/>
              <a:t>Passenger Facts</a:t>
            </a:r>
          </a:p>
        </p:txBody>
      </p:sp>
      <p:sp>
        <p:nvSpPr>
          <p:cNvPr id="3" name="Content Placeholder 2">
            <a:extLst>
              <a:ext uri="{FF2B5EF4-FFF2-40B4-BE49-F238E27FC236}">
                <a16:creationId xmlns:a16="http://schemas.microsoft.com/office/drawing/2014/main" id="{CBB410D1-531E-3148-82FA-82CD83EA4074}"/>
              </a:ext>
            </a:extLst>
          </p:cNvPr>
          <p:cNvSpPr>
            <a:spLocks noGrp="1"/>
          </p:cNvSpPr>
          <p:nvPr>
            <p:ph idx="1"/>
          </p:nvPr>
        </p:nvSpPr>
        <p:spPr>
          <a:xfrm>
            <a:off x="838199" y="1332040"/>
            <a:ext cx="10515601" cy="1171544"/>
          </a:xfrm>
        </p:spPr>
        <p:txBody>
          <a:bodyPr>
            <a:noAutofit/>
          </a:bodyPr>
          <a:lstStyle/>
          <a:p>
            <a:pPr marL="0" indent="0">
              <a:lnSpc>
                <a:spcPct val="114000"/>
              </a:lnSpc>
              <a:spcBef>
                <a:spcPts val="1200"/>
              </a:spcBef>
              <a:spcAft>
                <a:spcPts val="600"/>
              </a:spcAft>
              <a:buNone/>
            </a:pPr>
            <a:r>
              <a:rPr lang="en-US" dirty="0">
                <a:latin typeface="Calibri" panose="020F0502020204030204" pitchFamily="34" charset="0"/>
                <a:ea typeface="Calibri" panose="020F0502020204030204" pitchFamily="34" charset="0"/>
                <a:cs typeface="Times New Roman" panose="02020603050405020304" pitchFamily="18" charset="0"/>
              </a:rPr>
              <a:t>When the </a:t>
            </a:r>
            <a:r>
              <a:rPr lang="en-US" i="1" dirty="0">
                <a:latin typeface="Calibri" panose="020F0502020204030204" pitchFamily="34" charset="0"/>
                <a:ea typeface="Calibri" panose="020F0502020204030204" pitchFamily="34" charset="0"/>
                <a:cs typeface="Times New Roman" panose="02020603050405020304" pitchFamily="18" charset="0"/>
              </a:rPr>
              <a:t>Titanic</a:t>
            </a:r>
            <a:r>
              <a:rPr lang="en-US" dirty="0">
                <a:latin typeface="Calibri" panose="020F0502020204030204" pitchFamily="34" charset="0"/>
                <a:ea typeface="Calibri" panose="020F0502020204030204" pitchFamily="34" charset="0"/>
                <a:cs typeface="Times New Roman" panose="02020603050405020304" pitchFamily="18" charset="0"/>
              </a:rPr>
              <a:t> left Queenstown, there were 1325 passengers aboard, 112 of whom were children. </a:t>
            </a:r>
          </a:p>
        </p:txBody>
      </p:sp>
      <p:pic>
        <p:nvPicPr>
          <p:cNvPr id="4" name="Picture 3">
            <a:extLst>
              <a:ext uri="{FF2B5EF4-FFF2-40B4-BE49-F238E27FC236}">
                <a16:creationId xmlns:a16="http://schemas.microsoft.com/office/drawing/2014/main" id="{F6468C48-811E-9D4B-B0A9-1EE77D737306}"/>
              </a:ext>
            </a:extLst>
          </p:cNvPr>
          <p:cNvPicPr>
            <a:picLocks noChangeAspect="1"/>
          </p:cNvPicPr>
          <p:nvPr/>
        </p:nvPicPr>
        <p:blipFill rotWithShape="1">
          <a:blip r:embed="rId3"/>
          <a:srcRect b="33061"/>
          <a:stretch/>
        </p:blipFill>
        <p:spPr>
          <a:xfrm>
            <a:off x="2451186" y="2523018"/>
            <a:ext cx="6882085" cy="34551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DAFE2B1F-36D6-4852-8CC3-C9BF49ADCFD7}"/>
              </a:ext>
            </a:extLst>
          </p:cNvPr>
          <p:cNvSpPr>
            <a:spLocks noGrp="1"/>
          </p:cNvSpPr>
          <p:nvPr>
            <p:ph type="sldNum" sz="quarter" idx="12"/>
          </p:nvPr>
        </p:nvSpPr>
        <p:spPr/>
        <p:txBody>
          <a:bodyPr/>
          <a:lstStyle/>
          <a:p>
            <a:fld id="{9E5C1847-099E-C048-852D-E28606CB6E04}" type="slidenum">
              <a:rPr lang="en-US" smtClean="0"/>
              <a:t>19</a:t>
            </a:fld>
            <a:endParaRPr lang="en-US" dirty="0"/>
          </a:p>
        </p:txBody>
      </p:sp>
      <p:sp>
        <p:nvSpPr>
          <p:cNvPr id="6" name="Footer Placeholder 7">
            <a:extLst>
              <a:ext uri="{FF2B5EF4-FFF2-40B4-BE49-F238E27FC236}">
                <a16:creationId xmlns:a16="http://schemas.microsoft.com/office/drawing/2014/main" id="{47D03332-BAFD-4290-AC13-41504EEAE9A9}"/>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640461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219201" y="370822"/>
            <a:ext cx="1838293" cy="714937"/>
          </a:xfrm>
          <a:prstGeom prst="rect">
            <a:avLst/>
          </a:prstGeom>
        </p:spPr>
      </p:pic>
      <p:sp>
        <p:nvSpPr>
          <p:cNvPr id="8" name="Footer Placeholder 7">
            <a:extLst>
              <a:ext uri="{FF2B5EF4-FFF2-40B4-BE49-F238E27FC236}">
                <a16:creationId xmlns:a16="http://schemas.microsoft.com/office/drawing/2014/main" id="{7DA04455-3A71-4801-9A0A-CFE7419348AB}"/>
              </a:ext>
            </a:extLst>
          </p:cNvPr>
          <p:cNvSpPr>
            <a:spLocks noGrp="1"/>
          </p:cNvSpPr>
          <p:nvPr>
            <p:ph type="ftr" sz="quarter" idx="11"/>
          </p:nvPr>
        </p:nvSpPr>
        <p:spPr>
          <a:xfrm>
            <a:off x="1219199" y="6356350"/>
            <a:ext cx="6379238" cy="365126"/>
          </a:xfrm>
        </p:spPr>
        <p:txBody>
          <a:bodyPr/>
          <a:lstStyle/>
          <a:p>
            <a:pPr algn="l"/>
            <a:r>
              <a:rPr lang="en-US" dirty="0"/>
              <a:t>Rotary Club of Canterbury: Let’s Stay Connected Project</a:t>
            </a:r>
          </a:p>
        </p:txBody>
      </p:sp>
      <p:sp>
        <p:nvSpPr>
          <p:cNvPr id="12" name="TextBox 11">
            <a:extLst>
              <a:ext uri="{FF2B5EF4-FFF2-40B4-BE49-F238E27FC236}">
                <a16:creationId xmlns:a16="http://schemas.microsoft.com/office/drawing/2014/main" id="{4717B27B-93E0-4938-B8F3-18061E731806}"/>
              </a:ext>
            </a:extLst>
          </p:cNvPr>
          <p:cNvSpPr txBox="1"/>
          <p:nvPr/>
        </p:nvSpPr>
        <p:spPr>
          <a:xfrm>
            <a:off x="1260989" y="1104207"/>
            <a:ext cx="7455308" cy="2506968"/>
          </a:xfrm>
          <a:prstGeom prst="rect">
            <a:avLst/>
          </a:prstGeom>
          <a:noFill/>
        </p:spPr>
        <p:txBody>
          <a:bodyPr wrap="square">
            <a:spAutoFit/>
          </a:bodyPr>
          <a:lstStyle/>
          <a:p>
            <a:pPr>
              <a:lnSpc>
                <a:spcPct val="115000"/>
              </a:lnSpc>
              <a:spcBef>
                <a:spcPts val="1200"/>
              </a:spcBef>
              <a:spcAft>
                <a:spcPts val="600"/>
              </a:spcAft>
            </a:pPr>
            <a:r>
              <a:rPr lang="en-AU" sz="2800" dirty="0">
                <a:solidFill>
                  <a:srgbClr val="000000"/>
                </a:solidFill>
                <a:effectLst/>
                <a:ea typeface="Times New Roman" panose="02020603050405020304" pitchFamily="18" charset="0"/>
              </a:rPr>
              <a:t>Hello!</a:t>
            </a:r>
          </a:p>
          <a:p>
            <a:pPr>
              <a:lnSpc>
                <a:spcPct val="115000"/>
              </a:lnSpc>
              <a:spcBef>
                <a:spcPts val="1200"/>
              </a:spcBef>
              <a:spcAft>
                <a:spcPts val="600"/>
              </a:spcAft>
            </a:pPr>
            <a:r>
              <a:rPr lang="en-AU" sz="2800" dirty="0">
                <a:solidFill>
                  <a:srgbClr val="000000"/>
                </a:solidFill>
                <a:effectLst/>
                <a:ea typeface="Times New Roman" panose="02020603050405020304" pitchFamily="18" charset="0"/>
              </a:rPr>
              <a:t>My name is Rosemary and I live in Melbourne Victoria, Australia.</a:t>
            </a:r>
            <a:endParaRPr lang="en-AU" sz="2800" dirty="0">
              <a:effectLst/>
              <a:ea typeface="Times New Roman" panose="02020603050405020304" pitchFamily="18" charset="0"/>
            </a:endParaRPr>
          </a:p>
          <a:p>
            <a:pPr>
              <a:lnSpc>
                <a:spcPct val="115000"/>
              </a:lnSpc>
              <a:spcBef>
                <a:spcPts val="1200"/>
              </a:spcBef>
              <a:spcAft>
                <a:spcPts val="600"/>
              </a:spcAft>
            </a:pPr>
            <a:r>
              <a:rPr lang="en-AU" sz="2800" dirty="0">
                <a:solidFill>
                  <a:srgbClr val="000000"/>
                </a:solidFill>
                <a:effectLst/>
                <a:ea typeface="Times New Roman" panose="02020603050405020304" pitchFamily="18" charset="0"/>
              </a:rPr>
              <a:t>I am a member of the Rotary Club of Canterbury.</a:t>
            </a:r>
            <a:endParaRPr lang="en-AU" sz="2800" dirty="0">
              <a:effectLst/>
              <a:ea typeface="Times New Roman" panose="02020603050405020304" pitchFamily="18" charset="0"/>
            </a:endParaRPr>
          </a:p>
        </p:txBody>
      </p:sp>
      <p:sp>
        <p:nvSpPr>
          <p:cNvPr id="14" name="TextBox 13">
            <a:extLst>
              <a:ext uri="{FF2B5EF4-FFF2-40B4-BE49-F238E27FC236}">
                <a16:creationId xmlns:a16="http://schemas.microsoft.com/office/drawing/2014/main" id="{AB9A0431-2905-460B-9A64-D9ABE4F5E568}"/>
              </a:ext>
            </a:extLst>
          </p:cNvPr>
          <p:cNvSpPr txBox="1"/>
          <p:nvPr/>
        </p:nvSpPr>
        <p:spPr>
          <a:xfrm>
            <a:off x="1219200" y="3615094"/>
            <a:ext cx="9962146" cy="2582245"/>
          </a:xfrm>
          <a:prstGeom prst="rect">
            <a:avLst/>
          </a:prstGeom>
          <a:noFill/>
        </p:spPr>
        <p:txBody>
          <a:bodyPr wrap="square">
            <a:spAutoFit/>
          </a:bodyPr>
          <a:lstStyle/>
          <a:p>
            <a:pPr>
              <a:lnSpc>
                <a:spcPct val="115000"/>
              </a:lnSpc>
              <a:spcBef>
                <a:spcPts val="1200"/>
              </a:spcBef>
            </a:pPr>
            <a:r>
              <a:rPr lang="en-AU" sz="2800" dirty="0">
                <a:solidFill>
                  <a:srgbClr val="000000"/>
                </a:solidFill>
                <a:effectLst/>
                <a:latin typeface="Calibri" panose="020F0502020204030204" pitchFamily="34" charset="0"/>
                <a:ea typeface="Times New Roman" panose="02020603050405020304" pitchFamily="18" charset="0"/>
              </a:rPr>
              <a:t>I have been lucky to travel to places that were significant to the </a:t>
            </a:r>
            <a:r>
              <a:rPr lang="en-AU" sz="2800" i="1" dirty="0">
                <a:solidFill>
                  <a:srgbClr val="000000"/>
                </a:solidFill>
                <a:effectLst/>
                <a:latin typeface="Calibri" panose="020F0502020204030204" pitchFamily="34" charset="0"/>
                <a:ea typeface="Times New Roman" panose="02020603050405020304" pitchFamily="18" charset="0"/>
              </a:rPr>
              <a:t>Titanic</a:t>
            </a:r>
            <a:r>
              <a:rPr lang="en-AU" sz="2800" dirty="0">
                <a:solidFill>
                  <a:srgbClr val="000000"/>
                </a:solidFill>
                <a:effectLst/>
                <a:latin typeface="Calibri" panose="020F0502020204030204" pitchFamily="34" charset="0"/>
                <a:ea typeface="Times New Roman" panose="02020603050405020304" pitchFamily="18" charset="0"/>
              </a:rPr>
              <a:t>. I wrote this book about the </a:t>
            </a:r>
            <a:r>
              <a:rPr lang="en-AU" sz="2800" i="1" dirty="0">
                <a:solidFill>
                  <a:srgbClr val="000000"/>
                </a:solidFill>
                <a:effectLst/>
                <a:latin typeface="Calibri" panose="020F0502020204030204" pitchFamily="34" charset="0"/>
                <a:ea typeface="Times New Roman" panose="02020603050405020304" pitchFamily="18" charset="0"/>
              </a:rPr>
              <a:t>Titanic</a:t>
            </a:r>
            <a:r>
              <a:rPr lang="en-AU" sz="2800" dirty="0">
                <a:solidFill>
                  <a:srgbClr val="000000"/>
                </a:solidFill>
                <a:effectLst/>
                <a:latin typeface="Calibri" panose="020F0502020204030204" pitchFamily="34" charset="0"/>
                <a:ea typeface="Times New Roman" panose="02020603050405020304" pitchFamily="18" charset="0"/>
              </a:rPr>
              <a:t> to share my travels with you. I hope you enjoy the story of my </a:t>
            </a:r>
            <a:r>
              <a:rPr lang="en-AU" sz="2800" i="1" dirty="0">
                <a:solidFill>
                  <a:srgbClr val="000000"/>
                </a:solidFill>
                <a:effectLst/>
                <a:latin typeface="Calibri" panose="020F0502020204030204" pitchFamily="34" charset="0"/>
                <a:ea typeface="Times New Roman" panose="02020603050405020304" pitchFamily="18" charset="0"/>
              </a:rPr>
              <a:t>Titanic</a:t>
            </a:r>
            <a:r>
              <a:rPr lang="en-AU" sz="2800" dirty="0">
                <a:solidFill>
                  <a:srgbClr val="000000"/>
                </a:solidFill>
                <a:effectLst/>
                <a:latin typeface="Calibri" panose="020F0502020204030204" pitchFamily="34" charset="0"/>
                <a:ea typeface="Times New Roman" panose="02020603050405020304" pitchFamily="18" charset="0"/>
              </a:rPr>
              <a:t> experience as much as I enjoyed writing it.</a:t>
            </a:r>
            <a:endParaRPr lang="en-AU" sz="2800" dirty="0">
              <a:effectLst/>
              <a:latin typeface="Times New Roman" panose="02020603050405020304" pitchFamily="18" charset="0"/>
              <a:ea typeface="Times New Roman" panose="02020603050405020304" pitchFamily="18" charset="0"/>
            </a:endParaRPr>
          </a:p>
          <a:p>
            <a:pPr>
              <a:tabLst>
                <a:tab pos="5029200" algn="r"/>
              </a:tabLst>
            </a:pPr>
            <a:r>
              <a:rPr lang="en-AU" sz="2800" dirty="0">
                <a:solidFill>
                  <a:srgbClr val="000000"/>
                </a:solidFill>
                <a:effectLst/>
                <a:latin typeface="Calibri" panose="020F0502020204030204" pitchFamily="34" charset="0"/>
                <a:ea typeface="Times New Roman" panose="02020603050405020304" pitchFamily="18" charset="0"/>
              </a:rPr>
              <a:t>	Rosemary</a:t>
            </a:r>
            <a:endParaRPr lang="en-AU" sz="2800" dirty="0">
              <a:effectLst/>
              <a:latin typeface="Times New Roman" panose="02020603050405020304" pitchFamily="18" charset="0"/>
              <a:ea typeface="Times New Roman" panose="02020603050405020304" pitchFamily="18" charset="0"/>
            </a:endParaRPr>
          </a:p>
        </p:txBody>
      </p:sp>
      <p:pic>
        <p:nvPicPr>
          <p:cNvPr id="16" name="Picture 15" descr="A picture containing object, indoor, photo, mirror&#10;&#10;Description automatically generated">
            <a:extLst>
              <a:ext uri="{FF2B5EF4-FFF2-40B4-BE49-F238E27FC236}">
                <a16:creationId xmlns:a16="http://schemas.microsoft.com/office/drawing/2014/main" id="{2794F30A-91BC-4EE6-BF91-47C5BFB254F9}"/>
              </a:ext>
            </a:extLst>
          </p:cNvPr>
          <p:cNvPicPr>
            <a:picLocks noChangeAspect="1"/>
          </p:cNvPicPr>
          <p:nvPr/>
        </p:nvPicPr>
        <p:blipFill rotWithShape="1">
          <a:blip r:embed="rId3"/>
          <a:srcRect b="50000"/>
          <a:stretch/>
        </p:blipFill>
        <p:spPr>
          <a:xfrm>
            <a:off x="8610600" y="1508035"/>
            <a:ext cx="1676400" cy="1947863"/>
          </a:xfrm>
          <a:prstGeom prst="rect">
            <a:avLst/>
          </a:prstGeom>
        </p:spPr>
      </p:pic>
    </p:spTree>
    <p:extLst>
      <p:ext uri="{BB962C8B-B14F-4D97-AF65-F5344CB8AC3E}">
        <p14:creationId xmlns:p14="http://schemas.microsoft.com/office/powerpoint/2010/main" val="244948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8E9D-EA37-B746-8944-58D8732B55E4}"/>
              </a:ext>
            </a:extLst>
          </p:cNvPr>
          <p:cNvSpPr>
            <a:spLocks noGrp="1"/>
          </p:cNvSpPr>
          <p:nvPr>
            <p:ph type="title"/>
          </p:nvPr>
        </p:nvSpPr>
        <p:spPr>
          <a:xfrm>
            <a:off x="838200" y="365126"/>
            <a:ext cx="3955026" cy="829494"/>
          </a:xfrm>
        </p:spPr>
        <p:txBody>
          <a:bodyPr>
            <a:normAutofit/>
          </a:bodyPr>
          <a:lstStyle/>
          <a:p>
            <a:r>
              <a:rPr lang="en-US" sz="3600" b="1" dirty="0"/>
              <a:t>Class Distinction</a:t>
            </a:r>
          </a:p>
        </p:txBody>
      </p:sp>
      <p:sp>
        <p:nvSpPr>
          <p:cNvPr id="3" name="Content Placeholder 2">
            <a:extLst>
              <a:ext uri="{FF2B5EF4-FFF2-40B4-BE49-F238E27FC236}">
                <a16:creationId xmlns:a16="http://schemas.microsoft.com/office/drawing/2014/main" id="{BDBDB102-F330-1D41-8009-5EE21D091147}"/>
              </a:ext>
            </a:extLst>
          </p:cNvPr>
          <p:cNvSpPr>
            <a:spLocks noGrp="1"/>
          </p:cNvSpPr>
          <p:nvPr>
            <p:ph idx="1"/>
          </p:nvPr>
        </p:nvSpPr>
        <p:spPr>
          <a:xfrm>
            <a:off x="838200" y="1194619"/>
            <a:ext cx="4898923" cy="2610465"/>
          </a:xfrm>
        </p:spPr>
        <p:txBody>
          <a:bodyPr>
            <a:noAutofit/>
          </a:bodyPr>
          <a:lstStyle/>
          <a:p>
            <a:pPr marL="0" indent="0">
              <a:lnSpc>
                <a:spcPct val="113000"/>
              </a:lnSpc>
              <a:spcBef>
                <a:spcPts val="1200"/>
              </a:spcBef>
              <a:spcAft>
                <a:spcPts val="600"/>
              </a:spcAft>
              <a:buNone/>
            </a:pPr>
            <a:r>
              <a:rPr lang="en-AU" dirty="0"/>
              <a:t>Stewards showed </a:t>
            </a:r>
            <a:r>
              <a:rPr lang="en-US" dirty="0"/>
              <a:t>Second and Third Class passengers</a:t>
            </a:r>
            <a:r>
              <a:rPr lang="en-AU" dirty="0"/>
              <a:t> to their cabins, while First Class passengers were personally greeted by Captain Smith.</a:t>
            </a:r>
          </a:p>
          <a:p>
            <a:pPr marL="0" indent="0">
              <a:buNone/>
            </a:pPr>
            <a:endParaRPr lang="en-AU" sz="2400" dirty="0"/>
          </a:p>
          <a:p>
            <a:pPr marL="0" indent="0">
              <a:buNone/>
            </a:pPr>
            <a:endParaRPr lang="en-AU" sz="2400" dirty="0"/>
          </a:p>
          <a:p>
            <a:pPr marL="0" indent="0">
              <a:buNone/>
            </a:pPr>
            <a:endParaRPr lang="en-US" sz="2400" dirty="0"/>
          </a:p>
        </p:txBody>
      </p:sp>
      <p:sp>
        <p:nvSpPr>
          <p:cNvPr id="4" name="Slide Number Placeholder 3">
            <a:extLst>
              <a:ext uri="{FF2B5EF4-FFF2-40B4-BE49-F238E27FC236}">
                <a16:creationId xmlns:a16="http://schemas.microsoft.com/office/drawing/2014/main" id="{7951ABC0-A1A3-4AF2-A747-CFB18CD6A8F4}"/>
              </a:ext>
            </a:extLst>
          </p:cNvPr>
          <p:cNvSpPr>
            <a:spLocks noGrp="1"/>
          </p:cNvSpPr>
          <p:nvPr>
            <p:ph type="sldNum" sz="quarter" idx="12"/>
          </p:nvPr>
        </p:nvSpPr>
        <p:spPr/>
        <p:txBody>
          <a:bodyPr/>
          <a:lstStyle/>
          <a:p>
            <a:fld id="{9E5C1847-099E-C048-852D-E28606CB6E04}" type="slidenum">
              <a:rPr lang="en-US" smtClean="0"/>
              <a:t>20</a:t>
            </a:fld>
            <a:endParaRPr lang="en-US" dirty="0"/>
          </a:p>
        </p:txBody>
      </p:sp>
      <p:sp>
        <p:nvSpPr>
          <p:cNvPr id="5" name="Footer Placeholder 7">
            <a:extLst>
              <a:ext uri="{FF2B5EF4-FFF2-40B4-BE49-F238E27FC236}">
                <a16:creationId xmlns:a16="http://schemas.microsoft.com/office/drawing/2014/main" id="{7F037C23-F184-4087-9DCB-AA6FFCDFFF3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n old photo of a person&#10;&#10;Description automatically generated">
            <a:extLst>
              <a:ext uri="{FF2B5EF4-FFF2-40B4-BE49-F238E27FC236}">
                <a16:creationId xmlns:a16="http://schemas.microsoft.com/office/drawing/2014/main" id="{B160FD77-16F1-4D0B-8F27-029DD4FD8006}"/>
              </a:ext>
            </a:extLst>
          </p:cNvPr>
          <p:cNvPicPr>
            <a:picLocks noChangeAspect="1"/>
          </p:cNvPicPr>
          <p:nvPr/>
        </p:nvPicPr>
        <p:blipFill>
          <a:blip r:embed="rId2"/>
          <a:stretch>
            <a:fillRect/>
          </a:stretch>
        </p:blipFill>
        <p:spPr>
          <a:xfrm>
            <a:off x="6096000" y="1356710"/>
            <a:ext cx="2184268" cy="28184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A group of people posing for a photo&#10;&#10;Description automatically generated">
            <a:extLst>
              <a:ext uri="{FF2B5EF4-FFF2-40B4-BE49-F238E27FC236}">
                <a16:creationId xmlns:a16="http://schemas.microsoft.com/office/drawing/2014/main" id="{9AD77076-FF26-4627-9D36-D2E4FDCEE4B4}"/>
              </a:ext>
            </a:extLst>
          </p:cNvPr>
          <p:cNvPicPr>
            <a:picLocks noChangeAspect="1"/>
          </p:cNvPicPr>
          <p:nvPr/>
        </p:nvPicPr>
        <p:blipFill>
          <a:blip r:embed="rId3"/>
          <a:stretch>
            <a:fillRect/>
          </a:stretch>
        </p:blipFill>
        <p:spPr>
          <a:xfrm>
            <a:off x="918085" y="3978228"/>
            <a:ext cx="3332318" cy="22159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88E85B3D-C3A5-4AEF-8F21-DF3538A4E75B}"/>
              </a:ext>
            </a:extLst>
          </p:cNvPr>
          <p:cNvSpPr txBox="1"/>
          <p:nvPr/>
        </p:nvSpPr>
        <p:spPr>
          <a:xfrm>
            <a:off x="4481868" y="4545156"/>
            <a:ext cx="5724833" cy="1016560"/>
          </a:xfrm>
          <a:prstGeom prst="rect">
            <a:avLst/>
          </a:prstGeom>
          <a:noFill/>
        </p:spPr>
        <p:txBody>
          <a:bodyPr wrap="square" rtlCol="0">
            <a:spAutoFit/>
          </a:bodyPr>
          <a:lstStyle/>
          <a:p>
            <a:pPr>
              <a:lnSpc>
                <a:spcPct val="110000"/>
              </a:lnSpc>
            </a:pPr>
            <a:r>
              <a:rPr lang="en-AU" sz="2800" dirty="0">
                <a:effectLst/>
                <a:latin typeface="Calibri" panose="020F0502020204030204" pitchFamily="34" charset="0"/>
                <a:ea typeface="Calibri" panose="020F0502020204030204" pitchFamily="34" charset="0"/>
                <a:cs typeface="Times New Roman" panose="02020603050405020304" pitchFamily="18" charset="0"/>
              </a:rPr>
              <a:t>Third Class passengers Mr &amp; Mrs Goodwin &amp; children all perished.</a:t>
            </a:r>
          </a:p>
        </p:txBody>
      </p:sp>
      <p:sp>
        <p:nvSpPr>
          <p:cNvPr id="11" name="TextBox 10">
            <a:extLst>
              <a:ext uri="{FF2B5EF4-FFF2-40B4-BE49-F238E27FC236}">
                <a16:creationId xmlns:a16="http://schemas.microsoft.com/office/drawing/2014/main" id="{71C900B3-F591-4B1E-AD4E-D1917242461B}"/>
              </a:ext>
            </a:extLst>
          </p:cNvPr>
          <p:cNvSpPr txBox="1"/>
          <p:nvPr/>
        </p:nvSpPr>
        <p:spPr>
          <a:xfrm>
            <a:off x="8639145" y="1670042"/>
            <a:ext cx="2714655" cy="1964512"/>
          </a:xfrm>
          <a:prstGeom prst="rect">
            <a:avLst/>
          </a:prstGeom>
          <a:noFill/>
        </p:spPr>
        <p:txBody>
          <a:bodyPr wrap="square" rtlCol="0">
            <a:spAutoFit/>
          </a:bodyPr>
          <a:lstStyle/>
          <a:p>
            <a:pPr>
              <a:lnSpc>
                <a:spcPct val="110000"/>
              </a:lnSpc>
            </a:pPr>
            <a:r>
              <a:rPr lang="en-AU" sz="2800" dirty="0">
                <a:effectLst/>
                <a:latin typeface="Calibri" panose="020F0502020204030204" pitchFamily="34" charset="0"/>
                <a:ea typeface="Calibri" panose="020F0502020204030204" pitchFamily="34" charset="0"/>
                <a:cs typeface="Times New Roman" panose="02020603050405020304" pitchFamily="18" charset="0"/>
              </a:rPr>
              <a:t>First Class passenger Margaret (Molly) Brown survived.</a:t>
            </a:r>
          </a:p>
        </p:txBody>
      </p:sp>
    </p:spTree>
    <p:extLst>
      <p:ext uri="{BB962C8B-B14F-4D97-AF65-F5344CB8AC3E}">
        <p14:creationId xmlns:p14="http://schemas.microsoft.com/office/powerpoint/2010/main" val="3916325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A70A-76E4-DA43-9939-2B0C8285FA79}"/>
              </a:ext>
            </a:extLst>
          </p:cNvPr>
          <p:cNvSpPr>
            <a:spLocks noGrp="1"/>
          </p:cNvSpPr>
          <p:nvPr>
            <p:ph type="title"/>
          </p:nvPr>
        </p:nvSpPr>
        <p:spPr>
          <a:xfrm>
            <a:off x="6363690" y="563155"/>
            <a:ext cx="4707467" cy="938845"/>
          </a:xfrm>
        </p:spPr>
        <p:txBody>
          <a:bodyPr>
            <a:normAutofit/>
          </a:bodyPr>
          <a:lstStyle/>
          <a:p>
            <a:r>
              <a:rPr lang="en-US" sz="3600" b="1" dirty="0"/>
              <a:t>First Class – Grand Style</a:t>
            </a:r>
          </a:p>
        </p:txBody>
      </p:sp>
      <p:pic>
        <p:nvPicPr>
          <p:cNvPr id="4" name="Content Placeholder 3" descr="See the source image">
            <a:extLst>
              <a:ext uri="{FF2B5EF4-FFF2-40B4-BE49-F238E27FC236}">
                <a16:creationId xmlns:a16="http://schemas.microsoft.com/office/drawing/2014/main" id="{3E0683DD-87BD-E447-A16A-43220A46898F}"/>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20251" y="954752"/>
            <a:ext cx="5208060" cy="283051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014DB3C6-F687-B248-8ADD-A96744E0E63A}"/>
              </a:ext>
            </a:extLst>
          </p:cNvPr>
          <p:cNvSpPr txBox="1"/>
          <p:nvPr/>
        </p:nvSpPr>
        <p:spPr>
          <a:xfrm>
            <a:off x="6363689" y="1340219"/>
            <a:ext cx="4707467" cy="1537985"/>
          </a:xfrm>
          <a:prstGeom prst="rect">
            <a:avLst/>
          </a:prstGeom>
          <a:noFill/>
        </p:spPr>
        <p:txBody>
          <a:bodyPr wrap="square" rtlCol="0">
            <a:spAutoFit/>
          </a:bodyPr>
          <a:lstStyle/>
          <a:p>
            <a:pPr>
              <a:lnSpc>
                <a:spcPct val="114000"/>
              </a:lnSpc>
              <a:spcBef>
                <a:spcPts val="1200"/>
              </a:spcBef>
              <a:spcAft>
                <a:spcPts val="600"/>
              </a:spcAft>
            </a:pPr>
            <a:r>
              <a:rPr lang="en-AU" sz="2800" i="1" dirty="0"/>
              <a:t>Titanic</a:t>
            </a:r>
            <a:r>
              <a:rPr lang="en-AU" sz="2800" dirty="0"/>
              <a:t> was a luxury ship with many famous and wealthy people on board.</a:t>
            </a:r>
          </a:p>
        </p:txBody>
      </p:sp>
      <p:sp>
        <p:nvSpPr>
          <p:cNvPr id="9" name="TextBox 8">
            <a:extLst>
              <a:ext uri="{FF2B5EF4-FFF2-40B4-BE49-F238E27FC236}">
                <a16:creationId xmlns:a16="http://schemas.microsoft.com/office/drawing/2014/main" id="{44CF3436-7362-6241-BFF0-FD6541C7269E}"/>
              </a:ext>
            </a:extLst>
          </p:cNvPr>
          <p:cNvSpPr txBox="1"/>
          <p:nvPr/>
        </p:nvSpPr>
        <p:spPr>
          <a:xfrm>
            <a:off x="558800" y="4470400"/>
            <a:ext cx="5063066" cy="1537985"/>
          </a:xfrm>
          <a:prstGeom prst="rect">
            <a:avLst/>
          </a:prstGeom>
          <a:noFill/>
        </p:spPr>
        <p:txBody>
          <a:bodyPr wrap="square" rtlCol="0">
            <a:spAutoFit/>
          </a:bodyPr>
          <a:lstStyle/>
          <a:p>
            <a:pPr>
              <a:lnSpc>
                <a:spcPct val="114000"/>
              </a:lnSpc>
              <a:spcBef>
                <a:spcPts val="1200"/>
              </a:spcBef>
              <a:spcAft>
                <a:spcPts val="600"/>
              </a:spcAft>
            </a:pPr>
            <a:r>
              <a:rPr lang="en-AU" sz="2800" dirty="0"/>
              <a:t>This is the Grand Central staircase (above) and the First Class dining room (right).</a:t>
            </a:r>
            <a:endParaRPr lang="en-US" sz="2000" dirty="0"/>
          </a:p>
        </p:txBody>
      </p:sp>
      <p:sp>
        <p:nvSpPr>
          <p:cNvPr id="3" name="Slide Number Placeholder 2">
            <a:extLst>
              <a:ext uri="{FF2B5EF4-FFF2-40B4-BE49-F238E27FC236}">
                <a16:creationId xmlns:a16="http://schemas.microsoft.com/office/drawing/2014/main" id="{811F7B1A-A694-49FF-80A3-9779A0F99C04}"/>
              </a:ext>
            </a:extLst>
          </p:cNvPr>
          <p:cNvSpPr>
            <a:spLocks noGrp="1"/>
          </p:cNvSpPr>
          <p:nvPr>
            <p:ph type="sldNum" sz="quarter" idx="12"/>
          </p:nvPr>
        </p:nvSpPr>
        <p:spPr/>
        <p:txBody>
          <a:bodyPr/>
          <a:lstStyle/>
          <a:p>
            <a:fld id="{9E5C1847-099E-C048-852D-E28606CB6E04}" type="slidenum">
              <a:rPr lang="en-US" smtClean="0"/>
              <a:t>21</a:t>
            </a:fld>
            <a:endParaRPr lang="en-US" dirty="0"/>
          </a:p>
        </p:txBody>
      </p:sp>
      <p:sp>
        <p:nvSpPr>
          <p:cNvPr id="10" name="Footer Placeholder 7">
            <a:extLst>
              <a:ext uri="{FF2B5EF4-FFF2-40B4-BE49-F238E27FC236}">
                <a16:creationId xmlns:a16="http://schemas.microsoft.com/office/drawing/2014/main" id="{1CED7E53-95E2-469A-9D2B-8160B554D56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 room filled with furniture and a large window&#10;&#10;Description automatically generated">
            <a:extLst>
              <a:ext uri="{FF2B5EF4-FFF2-40B4-BE49-F238E27FC236}">
                <a16:creationId xmlns:a16="http://schemas.microsoft.com/office/drawing/2014/main" id="{236FA90A-3850-4CD1-97AB-C8A6C5F6B2E6}"/>
              </a:ext>
            </a:extLst>
          </p:cNvPr>
          <p:cNvPicPr>
            <a:picLocks noChangeAspect="1"/>
          </p:cNvPicPr>
          <p:nvPr/>
        </p:nvPicPr>
        <p:blipFill>
          <a:blip r:embed="rId4"/>
          <a:stretch>
            <a:fillRect/>
          </a:stretch>
        </p:blipFill>
        <p:spPr>
          <a:xfrm>
            <a:off x="6134415" y="3052186"/>
            <a:ext cx="5063066" cy="32949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828337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81126-B23C-354D-86EE-1E9BCD7FFC2E}"/>
              </a:ext>
            </a:extLst>
          </p:cNvPr>
          <p:cNvSpPr>
            <a:spLocks noGrp="1"/>
          </p:cNvSpPr>
          <p:nvPr>
            <p:ph type="title"/>
          </p:nvPr>
        </p:nvSpPr>
        <p:spPr>
          <a:xfrm>
            <a:off x="3126658" y="426460"/>
            <a:ext cx="6209070" cy="1006475"/>
          </a:xfrm>
        </p:spPr>
        <p:txBody>
          <a:bodyPr>
            <a:normAutofit/>
          </a:bodyPr>
          <a:lstStyle/>
          <a:p>
            <a:r>
              <a:rPr lang="en-US" sz="3600" b="1" dirty="0">
                <a:effectLst/>
                <a:latin typeface="Calibri Light" panose="020F0302020204030204" pitchFamily="34" charset="0"/>
                <a:ea typeface="Calibri" panose="020F0502020204030204" pitchFamily="34" charset="0"/>
                <a:cs typeface="Times New Roman" panose="02020603050405020304" pitchFamily="18" charset="0"/>
              </a:rPr>
              <a:t>First Class – Luxurious Amenities</a:t>
            </a:r>
            <a:endParaRPr lang="en-US" sz="3600" dirty="0"/>
          </a:p>
        </p:txBody>
      </p:sp>
      <p:sp>
        <p:nvSpPr>
          <p:cNvPr id="3" name="Content Placeholder 2">
            <a:extLst>
              <a:ext uri="{FF2B5EF4-FFF2-40B4-BE49-F238E27FC236}">
                <a16:creationId xmlns:a16="http://schemas.microsoft.com/office/drawing/2014/main" id="{777A2D07-F5F3-4544-BB84-0351C5DB9C85}"/>
              </a:ext>
            </a:extLst>
          </p:cNvPr>
          <p:cNvSpPr>
            <a:spLocks noGrp="1"/>
          </p:cNvSpPr>
          <p:nvPr>
            <p:ph idx="1"/>
          </p:nvPr>
        </p:nvSpPr>
        <p:spPr>
          <a:xfrm>
            <a:off x="838199" y="1588626"/>
            <a:ext cx="3792795" cy="4388613"/>
          </a:xfrm>
        </p:spPr>
        <p:txBody>
          <a:bodyPr>
            <a:normAutofit/>
          </a:bodyPr>
          <a:lstStyle/>
          <a:p>
            <a:pPr marL="0" indent="0">
              <a:lnSpc>
                <a:spcPct val="114000"/>
              </a:lnSpc>
              <a:spcBef>
                <a:spcPts val="1200"/>
              </a:spcBef>
              <a:spcAft>
                <a:spcPts val="600"/>
              </a:spcAft>
              <a:buNone/>
            </a:pPr>
            <a:r>
              <a:rPr lang="en-AU" dirty="0"/>
              <a:t>The First Class accommodation was designed to be the pinnacle of comfort and luxury. </a:t>
            </a:r>
          </a:p>
          <a:p>
            <a:pPr marL="0" indent="0">
              <a:lnSpc>
                <a:spcPct val="114000"/>
              </a:lnSpc>
              <a:spcBef>
                <a:spcPts val="1200"/>
              </a:spcBef>
              <a:spcAft>
                <a:spcPts val="600"/>
              </a:spcAft>
              <a:buNone/>
            </a:pPr>
            <a:r>
              <a:rPr lang="en-US" dirty="0"/>
              <a:t>This smoking room was for First Class  gentlemen only.</a:t>
            </a:r>
          </a:p>
        </p:txBody>
      </p:sp>
      <p:pic>
        <p:nvPicPr>
          <p:cNvPr id="5" name="Picture 4">
            <a:extLst>
              <a:ext uri="{FF2B5EF4-FFF2-40B4-BE49-F238E27FC236}">
                <a16:creationId xmlns:a16="http://schemas.microsoft.com/office/drawing/2014/main" id="{AF23B5B3-BE54-DC4C-B772-178847EB634E}"/>
              </a:ext>
            </a:extLst>
          </p:cNvPr>
          <p:cNvPicPr>
            <a:picLocks noChangeAspect="1"/>
          </p:cNvPicPr>
          <p:nvPr/>
        </p:nvPicPr>
        <p:blipFill>
          <a:blip r:embed="rId3"/>
          <a:stretch>
            <a:fillRect/>
          </a:stretch>
        </p:blipFill>
        <p:spPr>
          <a:xfrm>
            <a:off x="4630994" y="1764670"/>
            <a:ext cx="6722807" cy="4036527"/>
          </a:xfrm>
          <a:prstGeom prst="rect">
            <a:avLst/>
          </a:prstGeom>
          <a:ln w="88900" cap="sq" cmpd="thickThin">
            <a:solidFill>
              <a:srgbClr val="000000"/>
            </a:solidFill>
            <a:prstDash val="solid"/>
            <a:miter lim="800000"/>
          </a:ln>
          <a:effectLst>
            <a:innerShdw blurRad="76200">
              <a:srgbClr val="000000"/>
            </a:innerShdw>
          </a:effectLst>
        </p:spPr>
      </p:pic>
      <p:sp>
        <p:nvSpPr>
          <p:cNvPr id="4" name="Slide Number Placeholder 3">
            <a:extLst>
              <a:ext uri="{FF2B5EF4-FFF2-40B4-BE49-F238E27FC236}">
                <a16:creationId xmlns:a16="http://schemas.microsoft.com/office/drawing/2014/main" id="{B78A3D5B-6567-4FAD-BFB0-0F3A70757202}"/>
              </a:ext>
            </a:extLst>
          </p:cNvPr>
          <p:cNvSpPr>
            <a:spLocks noGrp="1"/>
          </p:cNvSpPr>
          <p:nvPr>
            <p:ph type="sldNum" sz="quarter" idx="12"/>
          </p:nvPr>
        </p:nvSpPr>
        <p:spPr/>
        <p:txBody>
          <a:bodyPr/>
          <a:lstStyle/>
          <a:p>
            <a:fld id="{9E5C1847-099E-C048-852D-E28606CB6E04}" type="slidenum">
              <a:rPr lang="en-US" smtClean="0"/>
              <a:t>22</a:t>
            </a:fld>
            <a:endParaRPr lang="en-US" dirty="0"/>
          </a:p>
        </p:txBody>
      </p:sp>
      <p:sp>
        <p:nvSpPr>
          <p:cNvPr id="7" name="Footer Placeholder 7">
            <a:extLst>
              <a:ext uri="{FF2B5EF4-FFF2-40B4-BE49-F238E27FC236}">
                <a16:creationId xmlns:a16="http://schemas.microsoft.com/office/drawing/2014/main" id="{5D862E8E-19F0-4C6C-8519-A34B4DFCA771}"/>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316478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E697-F2C2-D04C-9DFE-CF4AD670925C}"/>
              </a:ext>
            </a:extLst>
          </p:cNvPr>
          <p:cNvSpPr>
            <a:spLocks noGrp="1"/>
          </p:cNvSpPr>
          <p:nvPr>
            <p:ph type="title"/>
          </p:nvPr>
        </p:nvSpPr>
        <p:spPr>
          <a:xfrm>
            <a:off x="694266" y="423800"/>
            <a:ext cx="5257800" cy="770501"/>
          </a:xfrm>
        </p:spPr>
        <p:txBody>
          <a:bodyPr>
            <a:noAutofit/>
          </a:bodyPr>
          <a:lstStyle/>
          <a:p>
            <a:r>
              <a:rPr lang="en-US" sz="3600" b="1" dirty="0"/>
              <a:t>First Class Accommodation</a:t>
            </a:r>
          </a:p>
        </p:txBody>
      </p:sp>
      <p:pic>
        <p:nvPicPr>
          <p:cNvPr id="8" name="Picture 7">
            <a:extLst>
              <a:ext uri="{FF2B5EF4-FFF2-40B4-BE49-F238E27FC236}">
                <a16:creationId xmlns:a16="http://schemas.microsoft.com/office/drawing/2014/main" id="{83E98926-50E9-2F46-A2A4-B614BFF6D71E}"/>
              </a:ext>
            </a:extLst>
          </p:cNvPr>
          <p:cNvPicPr>
            <a:picLocks noChangeAspect="1"/>
          </p:cNvPicPr>
          <p:nvPr/>
        </p:nvPicPr>
        <p:blipFill>
          <a:blip r:embed="rId3"/>
          <a:stretch>
            <a:fillRect/>
          </a:stretch>
        </p:blipFill>
        <p:spPr>
          <a:xfrm>
            <a:off x="6096000" y="1595223"/>
            <a:ext cx="5124254" cy="3969279"/>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a:extLst>
              <a:ext uri="{FF2B5EF4-FFF2-40B4-BE49-F238E27FC236}">
                <a16:creationId xmlns:a16="http://schemas.microsoft.com/office/drawing/2014/main" id="{777AF5E4-2CB0-4806-9FC2-8C38DF9838DE}"/>
              </a:ext>
            </a:extLst>
          </p:cNvPr>
          <p:cNvSpPr>
            <a:spLocks noGrp="1"/>
          </p:cNvSpPr>
          <p:nvPr>
            <p:ph type="sldNum" sz="quarter" idx="12"/>
          </p:nvPr>
        </p:nvSpPr>
        <p:spPr/>
        <p:txBody>
          <a:bodyPr/>
          <a:lstStyle/>
          <a:p>
            <a:fld id="{9E5C1847-099E-C048-852D-E28606CB6E04}" type="slidenum">
              <a:rPr lang="en-US" smtClean="0"/>
              <a:t>23</a:t>
            </a:fld>
            <a:endParaRPr lang="en-US" dirty="0"/>
          </a:p>
        </p:txBody>
      </p:sp>
      <p:sp>
        <p:nvSpPr>
          <p:cNvPr id="7" name="Footer Placeholder 7">
            <a:extLst>
              <a:ext uri="{FF2B5EF4-FFF2-40B4-BE49-F238E27FC236}">
                <a16:creationId xmlns:a16="http://schemas.microsoft.com/office/drawing/2014/main" id="{21A45E4C-2689-4832-A36A-B0418B92814C}"/>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14" name="TextBox 13">
            <a:extLst>
              <a:ext uri="{FF2B5EF4-FFF2-40B4-BE49-F238E27FC236}">
                <a16:creationId xmlns:a16="http://schemas.microsoft.com/office/drawing/2014/main" id="{5A2161D0-95BC-408C-BEF1-BC54CD8A4935}"/>
              </a:ext>
            </a:extLst>
          </p:cNvPr>
          <p:cNvSpPr txBox="1"/>
          <p:nvPr/>
        </p:nvSpPr>
        <p:spPr>
          <a:xfrm>
            <a:off x="694266" y="1404043"/>
            <a:ext cx="5124255" cy="4258217"/>
          </a:xfrm>
          <a:prstGeom prst="rect">
            <a:avLst/>
          </a:prstGeom>
          <a:noFill/>
        </p:spPr>
        <p:txBody>
          <a:bodyPr wrap="square">
            <a:spAutoFit/>
          </a:bodyPr>
          <a:lstStyle/>
          <a:p>
            <a:pPr>
              <a:lnSpc>
                <a:spcPct val="115000"/>
              </a:lnSpc>
              <a:spcBef>
                <a:spcPts val="1200"/>
              </a:spcBef>
              <a:spcAft>
                <a:spcPts val="600"/>
              </a:spcAft>
            </a:pPr>
            <a:r>
              <a:rPr lang="en-AU" sz="2800" i="1" dirty="0">
                <a:effectLst/>
                <a:latin typeface="Calibri" panose="020F0502020204030204" pitchFamily="34" charset="0"/>
                <a:ea typeface="Calibri" panose="020F0502020204030204" pitchFamily="34" charset="0"/>
                <a:cs typeface="Times New Roman" panose="02020603050405020304" pitchFamily="18" charset="0"/>
              </a:rPr>
              <a:t>Titanic </a:t>
            </a:r>
            <a:r>
              <a:rPr lang="en-AU" sz="2800" dirty="0">
                <a:effectLst/>
                <a:latin typeface="Calibri" panose="020F0502020204030204" pitchFamily="34" charset="0"/>
                <a:ea typeface="Calibri" panose="020F0502020204030204" pitchFamily="34" charset="0"/>
                <a:cs typeface="Times New Roman" panose="02020603050405020304" pitchFamily="18" charset="0"/>
              </a:rPr>
              <a:t>had 39 private suites located at the top of the ship. Each had two large bedrooms, two walk-in wardrobes and a bathroom. </a:t>
            </a:r>
          </a:p>
          <a:p>
            <a:pPr>
              <a:lnSpc>
                <a:spcPct val="115000"/>
              </a:lnSpc>
              <a:spcBef>
                <a:spcPts val="1200"/>
              </a:spcBef>
              <a:spcAft>
                <a:spcPts val="600"/>
              </a:spcAft>
            </a:pPr>
            <a:r>
              <a:rPr lang="en-AU" sz="2800" dirty="0">
                <a:effectLst/>
                <a:latin typeface="Calibri" panose="020F0502020204030204" pitchFamily="34" charset="0"/>
                <a:ea typeface="Calibri" panose="020F0502020204030204" pitchFamily="34" charset="0"/>
                <a:cs typeface="Times New Roman" panose="02020603050405020304" pitchFamily="18" charset="0"/>
              </a:rPr>
              <a:t>There was also a spacious sitting room to entertain guests, plus servants’ quarters. </a:t>
            </a:r>
          </a:p>
        </p:txBody>
      </p:sp>
    </p:spTree>
    <p:extLst>
      <p:ext uri="{BB962C8B-B14F-4D97-AF65-F5344CB8AC3E}">
        <p14:creationId xmlns:p14="http://schemas.microsoft.com/office/powerpoint/2010/main" val="1196364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988C16-ABB7-A740-B2DB-CCE3F15BF878}"/>
              </a:ext>
            </a:extLst>
          </p:cNvPr>
          <p:cNvSpPr>
            <a:spLocks noGrp="1"/>
          </p:cNvSpPr>
          <p:nvPr>
            <p:ph idx="1"/>
          </p:nvPr>
        </p:nvSpPr>
        <p:spPr>
          <a:xfrm>
            <a:off x="872819" y="1434750"/>
            <a:ext cx="4930766" cy="498250"/>
          </a:xfrm>
        </p:spPr>
        <p:txBody>
          <a:bodyPr>
            <a:normAutofit/>
          </a:bodyPr>
          <a:lstStyle/>
          <a:p>
            <a:pPr marL="0" indent="0">
              <a:buNone/>
            </a:pPr>
            <a:r>
              <a:rPr lang="en-AU" sz="2400" dirty="0"/>
              <a:t>The First Class cabins were luxurious.</a:t>
            </a:r>
            <a:endParaRPr lang="en-US" sz="2400" dirty="0"/>
          </a:p>
        </p:txBody>
      </p:sp>
      <p:pic>
        <p:nvPicPr>
          <p:cNvPr id="4" name="Picture 3">
            <a:extLst>
              <a:ext uri="{FF2B5EF4-FFF2-40B4-BE49-F238E27FC236}">
                <a16:creationId xmlns:a16="http://schemas.microsoft.com/office/drawing/2014/main" id="{4C660134-AAB2-BE41-81C6-A5FCCEC922D0}"/>
              </a:ext>
            </a:extLst>
          </p:cNvPr>
          <p:cNvPicPr>
            <a:picLocks noChangeAspect="1"/>
          </p:cNvPicPr>
          <p:nvPr/>
        </p:nvPicPr>
        <p:blipFill>
          <a:blip r:embed="rId3"/>
          <a:stretch>
            <a:fillRect/>
          </a:stretch>
        </p:blipFill>
        <p:spPr>
          <a:xfrm>
            <a:off x="872819" y="2473682"/>
            <a:ext cx="5435600" cy="36125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E53C2484-1083-487F-AA00-8543BB6BA885}"/>
              </a:ext>
            </a:extLst>
          </p:cNvPr>
          <p:cNvSpPr>
            <a:spLocks noGrp="1"/>
          </p:cNvSpPr>
          <p:nvPr>
            <p:ph type="sldNum" sz="quarter" idx="12"/>
          </p:nvPr>
        </p:nvSpPr>
        <p:spPr/>
        <p:txBody>
          <a:bodyPr/>
          <a:lstStyle/>
          <a:p>
            <a:fld id="{9E5C1847-099E-C048-852D-E28606CB6E04}" type="slidenum">
              <a:rPr lang="en-US" smtClean="0"/>
              <a:t>24</a:t>
            </a:fld>
            <a:endParaRPr lang="en-US" dirty="0"/>
          </a:p>
        </p:txBody>
      </p:sp>
      <p:sp>
        <p:nvSpPr>
          <p:cNvPr id="6" name="Footer Placeholder 7">
            <a:extLst>
              <a:ext uri="{FF2B5EF4-FFF2-40B4-BE49-F238E27FC236}">
                <a16:creationId xmlns:a16="http://schemas.microsoft.com/office/drawing/2014/main" id="{EF6AF003-8802-4480-B04E-2C5C9BF9D83B}"/>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7" name="Title 1">
            <a:extLst>
              <a:ext uri="{FF2B5EF4-FFF2-40B4-BE49-F238E27FC236}">
                <a16:creationId xmlns:a16="http://schemas.microsoft.com/office/drawing/2014/main" id="{CF1B66FA-75CF-4B34-AD5C-10EA7BE868BD}"/>
              </a:ext>
            </a:extLst>
          </p:cNvPr>
          <p:cNvSpPr txBox="1">
            <a:spLocks/>
          </p:cNvSpPr>
          <p:nvPr/>
        </p:nvSpPr>
        <p:spPr>
          <a:xfrm>
            <a:off x="872819" y="403882"/>
            <a:ext cx="5257800" cy="770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First Class Accommodation</a:t>
            </a:r>
          </a:p>
        </p:txBody>
      </p:sp>
      <p:pic>
        <p:nvPicPr>
          <p:cNvPr id="10" name="Content Placeholder 3" descr="See the source image">
            <a:extLst>
              <a:ext uri="{FF2B5EF4-FFF2-40B4-BE49-F238E27FC236}">
                <a16:creationId xmlns:a16="http://schemas.microsoft.com/office/drawing/2014/main" id="{D25F6BA6-D7A2-4C28-B1F9-866E45632FA5}"/>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3386" y="1174383"/>
            <a:ext cx="4930766" cy="4271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52593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893E3-8FA7-C447-B0CC-63FE35DE1038}"/>
              </a:ext>
            </a:extLst>
          </p:cNvPr>
          <p:cNvSpPr>
            <a:spLocks noGrp="1"/>
          </p:cNvSpPr>
          <p:nvPr>
            <p:ph type="title"/>
          </p:nvPr>
        </p:nvSpPr>
        <p:spPr>
          <a:xfrm>
            <a:off x="838200" y="365125"/>
            <a:ext cx="10515600" cy="844243"/>
          </a:xfrm>
        </p:spPr>
        <p:txBody>
          <a:bodyPr>
            <a:normAutofit/>
          </a:bodyPr>
          <a:lstStyle/>
          <a:p>
            <a:pPr>
              <a:lnSpc>
                <a:spcPct val="107000"/>
              </a:lnSpc>
              <a:spcAft>
                <a:spcPts val="800"/>
              </a:spcAft>
            </a:pPr>
            <a:r>
              <a:rPr lang="en-US" sz="3600" b="1" dirty="0">
                <a:effectLst/>
                <a:latin typeface="Calibri Light" panose="020F0302020204030204" pitchFamily="34" charset="0"/>
                <a:ea typeface="Calibri" panose="020F0502020204030204" pitchFamily="34" charset="0"/>
                <a:cs typeface="Times New Roman" panose="02020603050405020304" pitchFamily="18" charset="0"/>
              </a:rPr>
              <a:t>Second Class Amenities</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739AD23-EDDD-B44C-A2D7-934E7CEF58AF}"/>
              </a:ext>
            </a:extLst>
          </p:cNvPr>
          <p:cNvSpPr>
            <a:spLocks noGrp="1"/>
          </p:cNvSpPr>
          <p:nvPr>
            <p:ph idx="1"/>
          </p:nvPr>
        </p:nvSpPr>
        <p:spPr>
          <a:xfrm>
            <a:off x="838200" y="1220941"/>
            <a:ext cx="10650794" cy="1325563"/>
          </a:xfrm>
        </p:spPr>
        <p:txBody>
          <a:bodyPr>
            <a:normAutofit/>
          </a:bodyPr>
          <a:lstStyle/>
          <a:p>
            <a:pPr marL="0" indent="0">
              <a:lnSpc>
                <a:spcPct val="114000"/>
              </a:lnSpc>
              <a:spcBef>
                <a:spcPts val="1200"/>
              </a:spcBef>
              <a:spcAft>
                <a:spcPts val="600"/>
              </a:spcAft>
              <a:buNone/>
            </a:pPr>
            <a:r>
              <a:rPr lang="en-AU" dirty="0"/>
              <a:t>Passengers in Second Class had facilities such as a spacious outdoor promenade. Afternoon tea and coffee was served in the library.</a:t>
            </a:r>
            <a:endParaRPr lang="en-US" dirty="0"/>
          </a:p>
        </p:txBody>
      </p:sp>
      <p:pic>
        <p:nvPicPr>
          <p:cNvPr id="4" name="Picture 3">
            <a:extLst>
              <a:ext uri="{FF2B5EF4-FFF2-40B4-BE49-F238E27FC236}">
                <a16:creationId xmlns:a16="http://schemas.microsoft.com/office/drawing/2014/main" id="{13DC2631-1F7E-A944-8701-7CDD461CEBC7}"/>
              </a:ext>
            </a:extLst>
          </p:cNvPr>
          <p:cNvPicPr>
            <a:picLocks noChangeAspect="1"/>
          </p:cNvPicPr>
          <p:nvPr/>
        </p:nvPicPr>
        <p:blipFill>
          <a:blip r:embed="rId3"/>
          <a:stretch>
            <a:fillRect/>
          </a:stretch>
        </p:blipFill>
        <p:spPr>
          <a:xfrm>
            <a:off x="838200" y="2525164"/>
            <a:ext cx="4821057" cy="36377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27C913B8-B752-F747-8DBE-56B6D01DF34E}"/>
              </a:ext>
            </a:extLst>
          </p:cNvPr>
          <p:cNvPicPr>
            <a:picLocks noChangeAspect="1"/>
          </p:cNvPicPr>
          <p:nvPr/>
        </p:nvPicPr>
        <p:blipFill>
          <a:blip r:embed="rId4"/>
          <a:stretch>
            <a:fillRect/>
          </a:stretch>
        </p:blipFill>
        <p:spPr>
          <a:xfrm>
            <a:off x="6397003" y="2525163"/>
            <a:ext cx="4349431" cy="36377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7937C3B1-4D41-48C8-9FBD-8BC7F3287B5B}"/>
              </a:ext>
            </a:extLst>
          </p:cNvPr>
          <p:cNvSpPr>
            <a:spLocks noGrp="1"/>
          </p:cNvSpPr>
          <p:nvPr>
            <p:ph type="sldNum" sz="quarter" idx="12"/>
          </p:nvPr>
        </p:nvSpPr>
        <p:spPr/>
        <p:txBody>
          <a:bodyPr/>
          <a:lstStyle/>
          <a:p>
            <a:fld id="{9E5C1847-099E-C048-852D-E28606CB6E04}" type="slidenum">
              <a:rPr lang="en-US" smtClean="0"/>
              <a:t>25</a:t>
            </a:fld>
            <a:endParaRPr lang="en-US" dirty="0"/>
          </a:p>
        </p:txBody>
      </p:sp>
      <p:sp>
        <p:nvSpPr>
          <p:cNvPr id="7" name="Footer Placeholder 7">
            <a:extLst>
              <a:ext uri="{FF2B5EF4-FFF2-40B4-BE49-F238E27FC236}">
                <a16:creationId xmlns:a16="http://schemas.microsoft.com/office/drawing/2014/main" id="{96A46F45-BCFB-4E3A-9461-DA34C6E7A97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015157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3E623-7DFE-DD4C-90F0-4C50E1247FE8}"/>
              </a:ext>
            </a:extLst>
          </p:cNvPr>
          <p:cNvSpPr>
            <a:spLocks noGrp="1"/>
          </p:cNvSpPr>
          <p:nvPr>
            <p:ph type="title"/>
          </p:nvPr>
        </p:nvSpPr>
        <p:spPr>
          <a:xfrm>
            <a:off x="699403" y="456642"/>
            <a:ext cx="5935132" cy="723911"/>
          </a:xfrm>
        </p:spPr>
        <p:txBody>
          <a:bodyPr>
            <a:normAutofit/>
          </a:bodyPr>
          <a:lstStyle/>
          <a:p>
            <a:pPr>
              <a:lnSpc>
                <a:spcPct val="107000"/>
              </a:lnSpc>
              <a:spcAft>
                <a:spcPts val="800"/>
              </a:spcAft>
            </a:pPr>
            <a:r>
              <a:rPr lang="en-US" sz="3600" b="1" dirty="0">
                <a:effectLst/>
                <a:latin typeface="Calibri Light" panose="020F0302020204030204" pitchFamily="34" charset="0"/>
                <a:ea typeface="Calibri" panose="020F0502020204030204" pitchFamily="34" charset="0"/>
                <a:cs typeface="Times New Roman" panose="02020603050405020304" pitchFamily="18" charset="0"/>
              </a:rPr>
              <a:t>Second Class Accommodation</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44FA804-8A14-9148-8135-AE8BC0DF5819}"/>
              </a:ext>
            </a:extLst>
          </p:cNvPr>
          <p:cNvSpPr>
            <a:spLocks noGrp="1"/>
          </p:cNvSpPr>
          <p:nvPr>
            <p:ph idx="1"/>
          </p:nvPr>
        </p:nvSpPr>
        <p:spPr>
          <a:xfrm>
            <a:off x="687868" y="1180553"/>
            <a:ext cx="5408132" cy="1733039"/>
          </a:xfrm>
        </p:spPr>
        <p:txBody>
          <a:bodyPr>
            <a:normAutofit/>
          </a:bodyPr>
          <a:lstStyle/>
          <a:p>
            <a:pPr marL="0" indent="0">
              <a:lnSpc>
                <a:spcPct val="114000"/>
              </a:lnSpc>
              <a:spcBef>
                <a:spcPts val="1200"/>
              </a:spcBef>
              <a:spcAft>
                <a:spcPts val="600"/>
              </a:spcAft>
              <a:buNone/>
            </a:pPr>
            <a:r>
              <a:rPr lang="en-AU" dirty="0"/>
              <a:t>Most of the Second Class accommodation on </a:t>
            </a:r>
            <a:r>
              <a:rPr lang="en-AU" i="1" dirty="0"/>
              <a:t>Titanic </a:t>
            </a:r>
            <a:r>
              <a:rPr lang="en-AU" dirty="0"/>
              <a:t>consisted of cabins with bunk-beds. </a:t>
            </a:r>
          </a:p>
          <a:p>
            <a:pPr marL="0" indent="0">
              <a:buNone/>
            </a:pPr>
            <a:endParaRPr lang="en-AU" dirty="0"/>
          </a:p>
        </p:txBody>
      </p:sp>
      <p:pic>
        <p:nvPicPr>
          <p:cNvPr id="4" name="Picture 3">
            <a:extLst>
              <a:ext uri="{FF2B5EF4-FFF2-40B4-BE49-F238E27FC236}">
                <a16:creationId xmlns:a16="http://schemas.microsoft.com/office/drawing/2014/main" id="{6F8C17E7-FD0F-7C4B-A4DE-27D733AF70DA}"/>
              </a:ext>
            </a:extLst>
          </p:cNvPr>
          <p:cNvPicPr>
            <a:picLocks noChangeAspect="1"/>
          </p:cNvPicPr>
          <p:nvPr/>
        </p:nvPicPr>
        <p:blipFill>
          <a:blip r:embed="rId3"/>
          <a:stretch>
            <a:fillRect/>
          </a:stretch>
        </p:blipFill>
        <p:spPr>
          <a:xfrm>
            <a:off x="843713" y="2922297"/>
            <a:ext cx="5252287" cy="307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D6FE5F97-D3BF-CA4A-9896-5840673A8124}"/>
              </a:ext>
            </a:extLst>
          </p:cNvPr>
          <p:cNvSpPr txBox="1"/>
          <p:nvPr/>
        </p:nvSpPr>
        <p:spPr>
          <a:xfrm>
            <a:off x="6523703" y="4462172"/>
            <a:ext cx="4830097" cy="1537985"/>
          </a:xfrm>
          <a:prstGeom prst="rect">
            <a:avLst/>
          </a:prstGeom>
          <a:noFill/>
        </p:spPr>
        <p:txBody>
          <a:bodyPr wrap="square" rtlCol="0">
            <a:spAutoFit/>
          </a:bodyPr>
          <a:lstStyle/>
          <a:p>
            <a:pPr>
              <a:lnSpc>
                <a:spcPct val="114000"/>
              </a:lnSpc>
              <a:spcBef>
                <a:spcPts val="1200"/>
              </a:spcBef>
              <a:spcAft>
                <a:spcPts val="600"/>
              </a:spcAft>
            </a:pPr>
            <a:r>
              <a:rPr lang="en-AU" sz="2800" dirty="0"/>
              <a:t>These cabins had sinks and mirrors and the bed linen was changed every day.</a:t>
            </a:r>
            <a:endParaRPr lang="en-US" sz="2800" dirty="0"/>
          </a:p>
        </p:txBody>
      </p:sp>
      <p:pic>
        <p:nvPicPr>
          <p:cNvPr id="7" name="Picture 6">
            <a:extLst>
              <a:ext uri="{FF2B5EF4-FFF2-40B4-BE49-F238E27FC236}">
                <a16:creationId xmlns:a16="http://schemas.microsoft.com/office/drawing/2014/main" id="{9069321E-38DE-BE42-8738-6B27C09166B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730442" y="1267247"/>
            <a:ext cx="4073845" cy="31265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80CFA8A7-209D-4B86-B8CC-D7C8363E6CFB}"/>
              </a:ext>
            </a:extLst>
          </p:cNvPr>
          <p:cNvSpPr>
            <a:spLocks noGrp="1"/>
          </p:cNvSpPr>
          <p:nvPr>
            <p:ph type="sldNum" sz="quarter" idx="12"/>
          </p:nvPr>
        </p:nvSpPr>
        <p:spPr/>
        <p:txBody>
          <a:bodyPr/>
          <a:lstStyle/>
          <a:p>
            <a:fld id="{9E5C1847-099E-C048-852D-E28606CB6E04}" type="slidenum">
              <a:rPr lang="en-US" smtClean="0"/>
              <a:t>26</a:t>
            </a:fld>
            <a:endParaRPr lang="en-US" dirty="0"/>
          </a:p>
        </p:txBody>
      </p:sp>
      <p:sp>
        <p:nvSpPr>
          <p:cNvPr id="8" name="Footer Placeholder 7">
            <a:extLst>
              <a:ext uri="{FF2B5EF4-FFF2-40B4-BE49-F238E27FC236}">
                <a16:creationId xmlns:a16="http://schemas.microsoft.com/office/drawing/2014/main" id="{2CDCD8BD-0EE8-488C-8D40-51A108E402C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271566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897C1-8C98-1E40-8B19-F0CFCA59DFC3}"/>
              </a:ext>
            </a:extLst>
          </p:cNvPr>
          <p:cNvSpPr>
            <a:spLocks noGrp="1"/>
          </p:cNvSpPr>
          <p:nvPr>
            <p:ph type="title"/>
          </p:nvPr>
        </p:nvSpPr>
        <p:spPr>
          <a:xfrm>
            <a:off x="838200" y="90266"/>
            <a:ext cx="10515600" cy="1325563"/>
          </a:xfrm>
        </p:spPr>
        <p:txBody>
          <a:bodyPr>
            <a:normAutofit/>
          </a:bodyPr>
          <a:lstStyle/>
          <a:p>
            <a:r>
              <a:rPr lang="en-US" sz="3600" b="1" dirty="0"/>
              <a:t>Third Class</a:t>
            </a:r>
          </a:p>
        </p:txBody>
      </p:sp>
      <p:sp>
        <p:nvSpPr>
          <p:cNvPr id="3" name="Content Placeholder 2">
            <a:extLst>
              <a:ext uri="{FF2B5EF4-FFF2-40B4-BE49-F238E27FC236}">
                <a16:creationId xmlns:a16="http://schemas.microsoft.com/office/drawing/2014/main" id="{AA496B34-283E-A048-8C8E-843E9EF9D2AB}"/>
              </a:ext>
            </a:extLst>
          </p:cNvPr>
          <p:cNvSpPr>
            <a:spLocks noGrp="1"/>
          </p:cNvSpPr>
          <p:nvPr>
            <p:ph idx="1"/>
          </p:nvPr>
        </p:nvSpPr>
        <p:spPr>
          <a:xfrm>
            <a:off x="838201" y="1121901"/>
            <a:ext cx="4761272" cy="5057468"/>
          </a:xfrm>
        </p:spPr>
        <p:txBody>
          <a:bodyPr>
            <a:noAutofit/>
          </a:bodyPr>
          <a:lstStyle/>
          <a:p>
            <a:pPr marL="0" indent="0">
              <a:lnSpc>
                <a:spcPct val="114000"/>
              </a:lnSpc>
              <a:spcBef>
                <a:spcPts val="1200"/>
              </a:spcBef>
              <a:spcAft>
                <a:spcPts val="600"/>
              </a:spcAft>
              <a:buNone/>
            </a:pPr>
            <a:r>
              <a:rPr lang="en-AU" dirty="0"/>
              <a:t>The passengers in Third Class were mainly immigrants heading for a new life in America. </a:t>
            </a:r>
          </a:p>
          <a:p>
            <a:pPr marL="0" indent="0">
              <a:lnSpc>
                <a:spcPct val="114000"/>
              </a:lnSpc>
              <a:spcBef>
                <a:spcPts val="1200"/>
              </a:spcBef>
              <a:spcAft>
                <a:spcPts val="600"/>
              </a:spcAft>
              <a:buNone/>
            </a:pPr>
            <a:r>
              <a:rPr lang="en-AU" dirty="0"/>
              <a:t>Single men and women were split up at the front and back with families in the middle.</a:t>
            </a:r>
          </a:p>
          <a:p>
            <a:pPr marL="0" indent="0">
              <a:lnSpc>
                <a:spcPct val="114000"/>
              </a:lnSpc>
              <a:spcBef>
                <a:spcPts val="1200"/>
              </a:spcBef>
              <a:spcAft>
                <a:spcPts val="600"/>
              </a:spcAft>
              <a:buNone/>
            </a:pPr>
            <a:r>
              <a:rPr lang="en-AU" dirty="0"/>
              <a:t>There were only two baths for everyone in third class!</a:t>
            </a:r>
            <a:endParaRPr lang="en-US" dirty="0"/>
          </a:p>
        </p:txBody>
      </p:sp>
      <p:pic>
        <p:nvPicPr>
          <p:cNvPr id="10" name="Picture 9">
            <a:extLst>
              <a:ext uri="{FF2B5EF4-FFF2-40B4-BE49-F238E27FC236}">
                <a16:creationId xmlns:a16="http://schemas.microsoft.com/office/drawing/2014/main" id="{9FC5FCEF-AA13-144D-80DB-C28C6C087373}"/>
              </a:ext>
            </a:extLst>
          </p:cNvPr>
          <p:cNvPicPr>
            <a:picLocks noChangeAspect="1"/>
          </p:cNvPicPr>
          <p:nvPr/>
        </p:nvPicPr>
        <p:blipFill>
          <a:blip r:embed="rId3"/>
          <a:stretch>
            <a:fillRect/>
          </a:stretch>
        </p:blipFill>
        <p:spPr>
          <a:xfrm>
            <a:off x="5987845" y="883947"/>
            <a:ext cx="5422218" cy="44610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D75AF2CB-14D7-C343-96F5-9A47349FC4DE}"/>
              </a:ext>
            </a:extLst>
          </p:cNvPr>
          <p:cNvSpPr txBox="1"/>
          <p:nvPr/>
        </p:nvSpPr>
        <p:spPr>
          <a:xfrm>
            <a:off x="7078641" y="5521934"/>
            <a:ext cx="4080932" cy="523220"/>
          </a:xfrm>
          <a:prstGeom prst="rect">
            <a:avLst/>
          </a:prstGeom>
          <a:noFill/>
        </p:spPr>
        <p:txBody>
          <a:bodyPr wrap="square" rtlCol="0">
            <a:spAutoFit/>
          </a:bodyPr>
          <a:lstStyle/>
          <a:p>
            <a:r>
              <a:rPr lang="en-US" sz="2800" dirty="0"/>
              <a:t>Third class dining room</a:t>
            </a:r>
          </a:p>
        </p:txBody>
      </p:sp>
      <p:sp>
        <p:nvSpPr>
          <p:cNvPr id="4" name="Slide Number Placeholder 3">
            <a:extLst>
              <a:ext uri="{FF2B5EF4-FFF2-40B4-BE49-F238E27FC236}">
                <a16:creationId xmlns:a16="http://schemas.microsoft.com/office/drawing/2014/main" id="{F691EDA3-EF4E-4602-BDDC-A8550FA09746}"/>
              </a:ext>
            </a:extLst>
          </p:cNvPr>
          <p:cNvSpPr>
            <a:spLocks noGrp="1"/>
          </p:cNvSpPr>
          <p:nvPr>
            <p:ph type="sldNum" sz="quarter" idx="12"/>
          </p:nvPr>
        </p:nvSpPr>
        <p:spPr/>
        <p:txBody>
          <a:bodyPr/>
          <a:lstStyle/>
          <a:p>
            <a:fld id="{9E5C1847-099E-C048-852D-E28606CB6E04}" type="slidenum">
              <a:rPr lang="en-US" smtClean="0"/>
              <a:t>27</a:t>
            </a:fld>
            <a:endParaRPr lang="en-US" dirty="0"/>
          </a:p>
        </p:txBody>
      </p:sp>
      <p:sp>
        <p:nvSpPr>
          <p:cNvPr id="8" name="Footer Placeholder 7">
            <a:extLst>
              <a:ext uri="{FF2B5EF4-FFF2-40B4-BE49-F238E27FC236}">
                <a16:creationId xmlns:a16="http://schemas.microsoft.com/office/drawing/2014/main" id="{A50646CA-2D57-4B6C-BBF2-8AF69099E3B7}"/>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657717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B6C5-A555-334B-A1A9-6C3791BE40F4}"/>
              </a:ext>
            </a:extLst>
          </p:cNvPr>
          <p:cNvSpPr>
            <a:spLocks noGrp="1"/>
          </p:cNvSpPr>
          <p:nvPr>
            <p:ph type="title"/>
          </p:nvPr>
        </p:nvSpPr>
        <p:spPr>
          <a:xfrm>
            <a:off x="838200" y="365126"/>
            <a:ext cx="2863645" cy="888206"/>
          </a:xfrm>
        </p:spPr>
        <p:txBody>
          <a:bodyPr>
            <a:normAutofit/>
          </a:bodyPr>
          <a:lstStyle/>
          <a:p>
            <a:r>
              <a:rPr lang="en-US" sz="3600" b="1" dirty="0"/>
              <a:t>Third Class</a:t>
            </a:r>
          </a:p>
        </p:txBody>
      </p:sp>
      <p:sp>
        <p:nvSpPr>
          <p:cNvPr id="3" name="Content Placeholder 2">
            <a:extLst>
              <a:ext uri="{FF2B5EF4-FFF2-40B4-BE49-F238E27FC236}">
                <a16:creationId xmlns:a16="http://schemas.microsoft.com/office/drawing/2014/main" id="{A3EF8FF4-94D1-2946-88B4-757A49C6B197}"/>
              </a:ext>
            </a:extLst>
          </p:cNvPr>
          <p:cNvSpPr>
            <a:spLocks noGrp="1"/>
          </p:cNvSpPr>
          <p:nvPr>
            <p:ph idx="1"/>
          </p:nvPr>
        </p:nvSpPr>
        <p:spPr>
          <a:xfrm>
            <a:off x="838201" y="1396112"/>
            <a:ext cx="4633451" cy="4694971"/>
          </a:xfrm>
        </p:spPr>
        <p:txBody>
          <a:bodyPr>
            <a:noAutofit/>
          </a:bodyPr>
          <a:lstStyle/>
          <a:p>
            <a:pPr marL="0" indent="0">
              <a:lnSpc>
                <a:spcPct val="114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Cabins slept up to 10 people and were located at the noisy bottom part of the ship close to the engines. </a:t>
            </a:r>
          </a:p>
          <a:p>
            <a:pPr marL="0" indent="0">
              <a:lnSpc>
                <a:spcPct val="114000"/>
              </a:lnSpc>
              <a:spcBef>
                <a:spcPts val="1200"/>
              </a:spcBef>
              <a:spcAft>
                <a:spcPts val="600"/>
              </a:spcAft>
              <a:buNone/>
            </a:pPr>
            <a:r>
              <a:rPr lang="en-AU" dirty="0">
                <a:latin typeface="Calibri" panose="020F0502020204030204" pitchFamily="34" charset="0"/>
                <a:ea typeface="Calibri" panose="020F0502020204030204" pitchFamily="34" charset="0"/>
                <a:cs typeface="Times New Roman" panose="02020603050405020304" pitchFamily="18" charset="0"/>
              </a:rPr>
              <a:t>The food was simple but plentiful consisting of rice, soup, biscuits, roast beef and fruit.</a:t>
            </a:r>
          </a:p>
        </p:txBody>
      </p:sp>
      <p:pic>
        <p:nvPicPr>
          <p:cNvPr id="6" name="Picture 5">
            <a:extLst>
              <a:ext uri="{FF2B5EF4-FFF2-40B4-BE49-F238E27FC236}">
                <a16:creationId xmlns:a16="http://schemas.microsoft.com/office/drawing/2014/main" id="{109DE599-5620-1341-ACC8-B74447EDE81A}"/>
              </a:ext>
            </a:extLst>
          </p:cNvPr>
          <p:cNvPicPr>
            <a:picLocks noChangeAspect="1"/>
          </p:cNvPicPr>
          <p:nvPr/>
        </p:nvPicPr>
        <p:blipFill>
          <a:blip r:embed="rId3"/>
          <a:stretch>
            <a:fillRect/>
          </a:stretch>
        </p:blipFill>
        <p:spPr>
          <a:xfrm>
            <a:off x="5779595" y="1253332"/>
            <a:ext cx="5421124" cy="4467006"/>
          </a:xfrm>
          <a:prstGeom prst="rect">
            <a:avLst/>
          </a:prstGeom>
          <a:ln w="88900" cap="sq" cmpd="thickThin">
            <a:solidFill>
              <a:srgbClr val="000000"/>
            </a:solidFill>
            <a:prstDash val="solid"/>
            <a:miter lim="800000"/>
          </a:ln>
          <a:effectLst>
            <a:innerShdw blurRad="76200">
              <a:srgbClr val="000000"/>
            </a:innerShdw>
          </a:effectLst>
        </p:spPr>
      </p:pic>
      <p:sp>
        <p:nvSpPr>
          <p:cNvPr id="4" name="Slide Number Placeholder 3">
            <a:extLst>
              <a:ext uri="{FF2B5EF4-FFF2-40B4-BE49-F238E27FC236}">
                <a16:creationId xmlns:a16="http://schemas.microsoft.com/office/drawing/2014/main" id="{79157C2E-1B87-46D9-87A0-5644223739AB}"/>
              </a:ext>
            </a:extLst>
          </p:cNvPr>
          <p:cNvSpPr>
            <a:spLocks noGrp="1"/>
          </p:cNvSpPr>
          <p:nvPr>
            <p:ph type="sldNum" sz="quarter" idx="12"/>
          </p:nvPr>
        </p:nvSpPr>
        <p:spPr/>
        <p:txBody>
          <a:bodyPr/>
          <a:lstStyle/>
          <a:p>
            <a:fld id="{9E5C1847-099E-C048-852D-E28606CB6E04}" type="slidenum">
              <a:rPr lang="en-US" smtClean="0"/>
              <a:t>28</a:t>
            </a:fld>
            <a:endParaRPr lang="en-US" dirty="0"/>
          </a:p>
        </p:txBody>
      </p:sp>
      <p:sp>
        <p:nvSpPr>
          <p:cNvPr id="7" name="Footer Placeholder 7">
            <a:extLst>
              <a:ext uri="{FF2B5EF4-FFF2-40B4-BE49-F238E27FC236}">
                <a16:creationId xmlns:a16="http://schemas.microsoft.com/office/drawing/2014/main" id="{4BFBEF7F-381C-49D4-8B41-9A354E35D710}"/>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198621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D414-9703-174A-8D69-4C805FAEF6A3}"/>
              </a:ext>
            </a:extLst>
          </p:cNvPr>
          <p:cNvSpPr>
            <a:spLocks noGrp="1"/>
          </p:cNvSpPr>
          <p:nvPr>
            <p:ph type="title"/>
          </p:nvPr>
        </p:nvSpPr>
        <p:spPr/>
        <p:txBody>
          <a:bodyPr>
            <a:normAutofit/>
          </a:bodyPr>
          <a:lstStyle/>
          <a:p>
            <a:r>
              <a:rPr lang="en-US" sz="3600" b="1" dirty="0"/>
              <a:t>Disaster Strikes</a:t>
            </a:r>
          </a:p>
        </p:txBody>
      </p:sp>
      <p:sp>
        <p:nvSpPr>
          <p:cNvPr id="3" name="Content Placeholder 2">
            <a:extLst>
              <a:ext uri="{FF2B5EF4-FFF2-40B4-BE49-F238E27FC236}">
                <a16:creationId xmlns:a16="http://schemas.microsoft.com/office/drawing/2014/main" id="{17AE4C58-7E72-8042-822F-92DB54D6185C}"/>
              </a:ext>
            </a:extLst>
          </p:cNvPr>
          <p:cNvSpPr>
            <a:spLocks noGrp="1"/>
          </p:cNvSpPr>
          <p:nvPr>
            <p:ph idx="1"/>
          </p:nvPr>
        </p:nvSpPr>
        <p:spPr>
          <a:xfrm>
            <a:off x="838200" y="1690688"/>
            <a:ext cx="6058604" cy="1199996"/>
          </a:xfrm>
        </p:spPr>
        <p:txBody>
          <a:bodyPr>
            <a:noAutofit/>
          </a:bodyPr>
          <a:lstStyle/>
          <a:p>
            <a:pPr marL="0" indent="0">
              <a:lnSpc>
                <a:spcPct val="114000"/>
              </a:lnSpc>
              <a:spcBef>
                <a:spcPts val="1200"/>
              </a:spcBef>
              <a:spcAft>
                <a:spcPts val="600"/>
              </a:spcAft>
              <a:buNone/>
            </a:pPr>
            <a:r>
              <a:rPr lang="en-AU" dirty="0"/>
              <a:t>Four days into her voyage, </a:t>
            </a:r>
            <a:r>
              <a:rPr lang="en-AU" i="1" dirty="0"/>
              <a:t>Titanic</a:t>
            </a:r>
            <a:r>
              <a:rPr lang="en-AU" dirty="0"/>
              <a:t> struck an iceberg at 11.45pm on 14 April.</a:t>
            </a:r>
          </a:p>
        </p:txBody>
      </p:sp>
      <p:pic>
        <p:nvPicPr>
          <p:cNvPr id="5" name="Picture 4">
            <a:extLst>
              <a:ext uri="{FF2B5EF4-FFF2-40B4-BE49-F238E27FC236}">
                <a16:creationId xmlns:a16="http://schemas.microsoft.com/office/drawing/2014/main" id="{15FEB4AB-F7D5-E14C-9E51-B8A2A81C63EB}"/>
              </a:ext>
            </a:extLst>
          </p:cNvPr>
          <p:cNvPicPr>
            <a:picLocks noChangeAspect="1"/>
          </p:cNvPicPr>
          <p:nvPr/>
        </p:nvPicPr>
        <p:blipFill>
          <a:blip r:embed="rId3"/>
          <a:stretch>
            <a:fillRect/>
          </a:stretch>
        </p:blipFill>
        <p:spPr>
          <a:xfrm>
            <a:off x="5776565" y="2955487"/>
            <a:ext cx="4456996" cy="3583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Water next to the ocean&#10;&#10;Description automatically generated">
            <a:extLst>
              <a:ext uri="{FF2B5EF4-FFF2-40B4-BE49-F238E27FC236}">
                <a16:creationId xmlns:a16="http://schemas.microsoft.com/office/drawing/2014/main" id="{241F0130-D121-014F-8C9A-3D297C02A4D5}"/>
              </a:ext>
            </a:extLst>
          </p:cNvPr>
          <p:cNvPicPr/>
          <p:nvPr/>
        </p:nvPicPr>
        <p:blipFill>
          <a:blip r:embed="rId4"/>
          <a:stretch>
            <a:fillRect/>
          </a:stretch>
        </p:blipFill>
        <p:spPr>
          <a:xfrm>
            <a:off x="7203215" y="462987"/>
            <a:ext cx="4456996" cy="27139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8677236B-1CAB-4150-971A-99C92170FD56}"/>
              </a:ext>
            </a:extLst>
          </p:cNvPr>
          <p:cNvSpPr>
            <a:spLocks noGrp="1"/>
          </p:cNvSpPr>
          <p:nvPr>
            <p:ph type="sldNum" sz="quarter" idx="12"/>
          </p:nvPr>
        </p:nvSpPr>
        <p:spPr/>
        <p:txBody>
          <a:bodyPr/>
          <a:lstStyle/>
          <a:p>
            <a:fld id="{9E5C1847-099E-C048-852D-E28606CB6E04}" type="slidenum">
              <a:rPr lang="en-US" smtClean="0"/>
              <a:t>29</a:t>
            </a:fld>
            <a:endParaRPr lang="en-US" dirty="0"/>
          </a:p>
        </p:txBody>
      </p:sp>
      <p:sp>
        <p:nvSpPr>
          <p:cNvPr id="7" name="Footer Placeholder 7">
            <a:extLst>
              <a:ext uri="{FF2B5EF4-FFF2-40B4-BE49-F238E27FC236}">
                <a16:creationId xmlns:a16="http://schemas.microsoft.com/office/drawing/2014/main" id="{0D3A1333-7B1A-4A6B-B695-DC086EBDC33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8" name="Content Placeholder 2">
            <a:extLst>
              <a:ext uri="{FF2B5EF4-FFF2-40B4-BE49-F238E27FC236}">
                <a16:creationId xmlns:a16="http://schemas.microsoft.com/office/drawing/2014/main" id="{67D107E5-DDBC-4270-99EB-3E03481C8F60}"/>
              </a:ext>
            </a:extLst>
          </p:cNvPr>
          <p:cNvSpPr txBox="1">
            <a:spLocks/>
          </p:cNvSpPr>
          <p:nvPr/>
        </p:nvSpPr>
        <p:spPr>
          <a:xfrm>
            <a:off x="838200" y="2915700"/>
            <a:ext cx="4701352" cy="33228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AU" dirty="0"/>
              <a:t>The distress signal “CQD” (equivalent of SOS) was sent out.</a:t>
            </a:r>
          </a:p>
          <a:p>
            <a:pPr marL="0" indent="0">
              <a:lnSpc>
                <a:spcPct val="114000"/>
              </a:lnSpc>
              <a:spcBef>
                <a:spcPts val="1200"/>
              </a:spcBef>
              <a:spcAft>
                <a:spcPts val="600"/>
              </a:spcAft>
              <a:buFont typeface="Arial" panose="020B0604020202020204" pitchFamily="34" charset="0"/>
              <a:buNone/>
            </a:pPr>
            <a:r>
              <a:rPr lang="en-AU" dirty="0"/>
              <a:t>The last call from </a:t>
            </a:r>
            <a:r>
              <a:rPr lang="en-AU" i="1" dirty="0"/>
              <a:t>Titanic</a:t>
            </a:r>
            <a:r>
              <a:rPr lang="en-AU" dirty="0"/>
              <a:t> at 2.10am was CQ…… then silence.</a:t>
            </a:r>
          </a:p>
        </p:txBody>
      </p:sp>
    </p:spTree>
    <p:extLst>
      <p:ext uri="{BB962C8B-B14F-4D97-AF65-F5344CB8AC3E}">
        <p14:creationId xmlns:p14="http://schemas.microsoft.com/office/powerpoint/2010/main" val="2034801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D271D7-D2BD-438B-B4F2-B9790BECD713}"/>
              </a:ext>
            </a:extLst>
          </p:cNvPr>
          <p:cNvSpPr>
            <a:spLocks noGrp="1"/>
          </p:cNvSpPr>
          <p:nvPr>
            <p:ph type="sldNum" sz="quarter" idx="12"/>
          </p:nvPr>
        </p:nvSpPr>
        <p:spPr/>
        <p:txBody>
          <a:bodyPr/>
          <a:lstStyle/>
          <a:p>
            <a:fld id="{9E5C1847-099E-C048-852D-E28606CB6E04}" type="slidenum">
              <a:rPr lang="en-US" smtClean="0"/>
              <a:t>3</a:t>
            </a:fld>
            <a:endParaRPr lang="en-US" dirty="0"/>
          </a:p>
        </p:txBody>
      </p:sp>
      <p:sp>
        <p:nvSpPr>
          <p:cNvPr id="3" name="Footer Placeholder 7">
            <a:extLst>
              <a:ext uri="{FF2B5EF4-FFF2-40B4-BE49-F238E27FC236}">
                <a16:creationId xmlns:a16="http://schemas.microsoft.com/office/drawing/2014/main" id="{FDFFE3C4-8EE5-4E04-9A94-A03B9F21C00B}"/>
              </a:ext>
            </a:extLst>
          </p:cNvPr>
          <p:cNvSpPr>
            <a:spLocks noGrp="1"/>
          </p:cNvSpPr>
          <p:nvPr>
            <p:ph type="ftr" sz="quarter" idx="11"/>
          </p:nvPr>
        </p:nvSpPr>
        <p:spPr>
          <a:xfrm>
            <a:off x="816896" y="6356349"/>
            <a:ext cx="6379238" cy="365126"/>
          </a:xfrm>
        </p:spPr>
        <p:txBody>
          <a:bodyPr/>
          <a:lstStyle/>
          <a:p>
            <a:pPr algn="l"/>
            <a:r>
              <a:rPr lang="en-US" dirty="0"/>
              <a:t>Rotary Club of Canterbury: Let’s Stay Connected Project</a:t>
            </a:r>
          </a:p>
        </p:txBody>
      </p:sp>
      <p:sp>
        <p:nvSpPr>
          <p:cNvPr id="7" name="TextBox 6">
            <a:extLst>
              <a:ext uri="{FF2B5EF4-FFF2-40B4-BE49-F238E27FC236}">
                <a16:creationId xmlns:a16="http://schemas.microsoft.com/office/drawing/2014/main" id="{A56365DA-5EA0-4C9D-9177-86F75C7A49D0}"/>
              </a:ext>
            </a:extLst>
          </p:cNvPr>
          <p:cNvSpPr txBox="1"/>
          <p:nvPr/>
        </p:nvSpPr>
        <p:spPr>
          <a:xfrm>
            <a:off x="958515" y="769119"/>
            <a:ext cx="10395285" cy="2619179"/>
          </a:xfrm>
          <a:prstGeom prst="rect">
            <a:avLst/>
          </a:prstGeom>
          <a:noFill/>
        </p:spPr>
        <p:txBody>
          <a:bodyPr wrap="square">
            <a:spAutoFit/>
          </a:bodyPr>
          <a:lstStyle/>
          <a:p>
            <a:pPr>
              <a:lnSpc>
                <a:spcPct val="115000"/>
              </a:lnSpc>
              <a:spcBef>
                <a:spcPts val="1200"/>
              </a:spcBef>
              <a:spcAft>
                <a:spcPts val="600"/>
              </a:spcAft>
            </a:pPr>
            <a:r>
              <a:rPr lang="en-AU" sz="2800" dirty="0">
                <a:effectLst/>
                <a:latin typeface="Calibri" panose="020F0502020204030204" pitchFamily="34" charset="0"/>
                <a:ea typeface="Calibri" panose="020F0502020204030204" pitchFamily="34" charset="0"/>
                <a:cs typeface="Times New Roman" panose="02020603050405020304" pitchFamily="18" charset="0"/>
              </a:rPr>
              <a:t>I have been lucky to travel to several places significant to the </a:t>
            </a:r>
            <a:r>
              <a:rPr lang="en-AU" sz="28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8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spcAft>
                <a:spcPts val="600"/>
              </a:spcAft>
              <a:buFont typeface="Arial" panose="020B0604020202020204" pitchFamily="34" charset="0"/>
              <a:buChar char="•"/>
            </a:pPr>
            <a:r>
              <a:rPr lang="en-AU" sz="2800" b="1" dirty="0">
                <a:effectLst/>
                <a:latin typeface="Calibri" panose="020F0502020204030204" pitchFamily="34" charset="0"/>
                <a:ea typeface="Calibri" panose="020F0502020204030204" pitchFamily="34" charset="0"/>
                <a:cs typeface="Times New Roman" panose="02020603050405020304" pitchFamily="18" charset="0"/>
              </a:rPr>
              <a:t>Belfast</a:t>
            </a:r>
            <a:r>
              <a:rPr lang="en-AU" sz="2800" dirty="0">
                <a:effectLst/>
                <a:latin typeface="Calibri" panose="020F0502020204030204" pitchFamily="34" charset="0"/>
                <a:ea typeface="Calibri" panose="020F0502020204030204" pitchFamily="34" charset="0"/>
                <a:cs typeface="Times New Roman" panose="02020603050405020304" pitchFamily="18" charset="0"/>
              </a:rPr>
              <a:t> – where </a:t>
            </a:r>
            <a:r>
              <a:rPr lang="en-AU" sz="28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800" dirty="0">
                <a:effectLst/>
                <a:latin typeface="Calibri" panose="020F0502020204030204" pitchFamily="34" charset="0"/>
                <a:ea typeface="Calibri" panose="020F0502020204030204" pitchFamily="34" charset="0"/>
                <a:cs typeface="Times New Roman" panose="02020603050405020304" pitchFamily="18" charset="0"/>
              </a:rPr>
              <a:t> was built; </a:t>
            </a:r>
          </a:p>
          <a:p>
            <a:pPr marL="342900" indent="-342900">
              <a:spcAft>
                <a:spcPts val="600"/>
              </a:spcAft>
              <a:buFont typeface="Arial" panose="020B0604020202020204" pitchFamily="34" charset="0"/>
              <a:buChar char="•"/>
            </a:pPr>
            <a:r>
              <a:rPr lang="en-AU" sz="2800" b="1" dirty="0">
                <a:effectLst/>
                <a:latin typeface="Calibri" panose="020F0502020204030204" pitchFamily="34" charset="0"/>
                <a:ea typeface="Calibri" panose="020F0502020204030204" pitchFamily="34" charset="0"/>
                <a:cs typeface="Times New Roman" panose="02020603050405020304" pitchFamily="18" charset="0"/>
              </a:rPr>
              <a:t>Halifax</a:t>
            </a:r>
            <a:r>
              <a:rPr lang="en-AU" sz="2800" dirty="0">
                <a:effectLst/>
                <a:latin typeface="Calibri" panose="020F0502020204030204" pitchFamily="34" charset="0"/>
                <a:ea typeface="Calibri" panose="020F0502020204030204" pitchFamily="34" charset="0"/>
                <a:cs typeface="Times New Roman" panose="02020603050405020304" pitchFamily="18" charset="0"/>
              </a:rPr>
              <a:t>, Nova Scotia, Canada - cemetery and Maritime Museum</a:t>
            </a:r>
            <a:r>
              <a:rPr lang="en-AU" sz="2800" i="1"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spcAft>
                <a:spcPts val="600"/>
              </a:spcAft>
              <a:buFont typeface="Arial" panose="020B0604020202020204" pitchFamily="34" charset="0"/>
              <a:buChar char="•"/>
            </a:pPr>
            <a:r>
              <a:rPr lang="en-AU" sz="2800" b="1" dirty="0">
                <a:effectLst/>
                <a:latin typeface="Calibri" panose="020F0502020204030204" pitchFamily="34" charset="0"/>
                <a:ea typeface="Calibri" panose="020F0502020204030204" pitchFamily="34" charset="0"/>
                <a:cs typeface="Times New Roman" panose="02020603050405020304" pitchFamily="18" charset="0"/>
              </a:rPr>
              <a:t>Cherbourg</a:t>
            </a:r>
            <a:r>
              <a:rPr lang="en-AU" sz="2800" dirty="0">
                <a:effectLst/>
                <a:latin typeface="Calibri" panose="020F0502020204030204" pitchFamily="34" charset="0"/>
                <a:ea typeface="Calibri" panose="020F0502020204030204" pitchFamily="34" charset="0"/>
                <a:cs typeface="Times New Roman" panose="02020603050405020304" pitchFamily="18" charset="0"/>
              </a:rPr>
              <a:t>, France – </a:t>
            </a:r>
            <a:r>
              <a:rPr lang="en-AU" sz="2800" dirty="0">
                <a:latin typeface="Calibri" panose="020F0502020204030204" pitchFamily="34" charset="0"/>
                <a:ea typeface="Calibri" panose="020F0502020204030204" pitchFamily="34" charset="0"/>
                <a:cs typeface="Times New Roman" panose="02020603050405020304" pitchFamily="18" charset="0"/>
              </a:rPr>
              <a:t>where passengers were </a:t>
            </a:r>
            <a:r>
              <a:rPr lang="en-AU" sz="2800" dirty="0">
                <a:effectLst/>
                <a:latin typeface="Calibri" panose="020F0502020204030204" pitchFamily="34" charset="0"/>
                <a:ea typeface="Calibri" panose="020F0502020204030204" pitchFamily="34" charset="0"/>
                <a:cs typeface="Times New Roman" panose="02020603050405020304" pitchFamily="18" charset="0"/>
              </a:rPr>
              <a:t>ferried to the </a:t>
            </a:r>
            <a:r>
              <a:rPr lang="en-AU" sz="2800" i="1" dirty="0">
                <a:latin typeface="Calibri" panose="020F0502020204030204" pitchFamily="34" charset="0"/>
                <a:ea typeface="Calibri" panose="020F0502020204030204" pitchFamily="34" charset="0"/>
                <a:cs typeface="Times New Roman" panose="02020603050405020304" pitchFamily="18" charset="0"/>
              </a:rPr>
              <a:t>Titanic</a:t>
            </a:r>
            <a:r>
              <a:rPr lang="en-AU" sz="28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spcAft>
                <a:spcPts val="600"/>
              </a:spcAft>
              <a:buFont typeface="Arial" panose="020B0604020202020204" pitchFamily="34" charset="0"/>
              <a:buChar char="•"/>
            </a:pPr>
            <a:r>
              <a:rPr lang="en-AU" sz="2800" b="1" dirty="0">
                <a:effectLst/>
                <a:latin typeface="Calibri" panose="020F0502020204030204" pitchFamily="34" charset="0"/>
                <a:ea typeface="Calibri" panose="020F0502020204030204" pitchFamily="34" charset="0"/>
                <a:cs typeface="Times New Roman" panose="02020603050405020304" pitchFamily="18" charset="0"/>
              </a:rPr>
              <a:t>New York</a:t>
            </a:r>
            <a:r>
              <a:rPr lang="en-AU" sz="2800" dirty="0">
                <a:effectLst/>
                <a:latin typeface="Calibri" panose="020F0502020204030204" pitchFamily="34" charset="0"/>
                <a:ea typeface="Calibri" panose="020F0502020204030204" pitchFamily="34" charset="0"/>
                <a:cs typeface="Times New Roman" panose="02020603050405020304" pitchFamily="18" charset="0"/>
              </a:rPr>
              <a:t> – </a:t>
            </a:r>
            <a:r>
              <a:rPr lang="en-AU" sz="28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800" dirty="0">
                <a:latin typeface="Calibri" panose="020F0502020204030204" pitchFamily="34" charset="0"/>
                <a:ea typeface="Calibri" panose="020F0502020204030204" pitchFamily="34" charset="0"/>
                <a:cs typeface="Times New Roman" panose="02020603050405020304" pitchFamily="18" charset="0"/>
              </a:rPr>
              <a:t>’s</a:t>
            </a:r>
            <a:r>
              <a:rPr lang="en-AU" sz="2800" i="1" dirty="0">
                <a:latin typeface="Calibri" panose="020F0502020204030204" pitchFamily="34" charset="0"/>
                <a:ea typeface="Calibri" panose="020F0502020204030204" pitchFamily="34" charset="0"/>
                <a:cs typeface="Times New Roman" panose="02020603050405020304" pitchFamily="18" charset="0"/>
              </a:rPr>
              <a:t> </a:t>
            </a:r>
            <a:r>
              <a:rPr lang="en-AU" sz="2800" dirty="0">
                <a:effectLst/>
                <a:latin typeface="Calibri" panose="020F0502020204030204" pitchFamily="34" charset="0"/>
                <a:ea typeface="Calibri" panose="020F0502020204030204" pitchFamily="34" charset="0"/>
                <a:cs typeface="Times New Roman" panose="02020603050405020304" pitchFamily="18" charset="0"/>
              </a:rPr>
              <a:t>destination and where survivors were taken.</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1E5011F5-2161-414D-87BE-5690A3FB5480}"/>
              </a:ext>
            </a:extLst>
          </p:cNvPr>
          <p:cNvSpPr txBox="1"/>
          <p:nvPr/>
        </p:nvSpPr>
        <p:spPr>
          <a:xfrm>
            <a:off x="3048000" y="194260"/>
            <a:ext cx="6096000" cy="658835"/>
          </a:xfrm>
          <a:prstGeom prst="rect">
            <a:avLst/>
          </a:prstGeom>
          <a:noFill/>
        </p:spPr>
        <p:txBody>
          <a:bodyPr wrap="square">
            <a:spAutoFit/>
          </a:bodyPr>
          <a:lstStyle/>
          <a:p>
            <a:pPr algn="ctr">
              <a:lnSpc>
                <a:spcPct val="107000"/>
              </a:lnSpc>
              <a:spcAft>
                <a:spcPts val="800"/>
              </a:spcAft>
            </a:pPr>
            <a:r>
              <a:rPr lang="en-AU" sz="3600" b="1" dirty="0">
                <a:effectLst/>
                <a:latin typeface="Calibri Light" panose="020F0302020204030204" pitchFamily="34" charset="0"/>
                <a:ea typeface="Calibri" panose="020F0502020204030204" pitchFamily="34" charset="0"/>
                <a:cs typeface="Times New Roman" panose="02020603050405020304" pitchFamily="18" charset="0"/>
              </a:rPr>
              <a:t>Itinerary</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descr="A picture containing diagram&#10;&#10;Description automatically generated">
            <a:extLst>
              <a:ext uri="{FF2B5EF4-FFF2-40B4-BE49-F238E27FC236}">
                <a16:creationId xmlns:a16="http://schemas.microsoft.com/office/drawing/2014/main" id="{BEB5DCED-6993-44C3-818B-AFB6FB710174}"/>
              </a:ext>
            </a:extLst>
          </p:cNvPr>
          <p:cNvPicPr>
            <a:picLocks noChangeAspect="1"/>
          </p:cNvPicPr>
          <p:nvPr/>
        </p:nvPicPr>
        <p:blipFill>
          <a:blip r:embed="rId2"/>
          <a:stretch>
            <a:fillRect/>
          </a:stretch>
        </p:blipFill>
        <p:spPr>
          <a:xfrm>
            <a:off x="2283195" y="3388298"/>
            <a:ext cx="7389635" cy="29680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7284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EE7B-C155-CB4C-B9BD-A644BD5B365A}"/>
              </a:ext>
            </a:extLst>
          </p:cNvPr>
          <p:cNvSpPr>
            <a:spLocks noGrp="1"/>
          </p:cNvSpPr>
          <p:nvPr>
            <p:ph type="title"/>
          </p:nvPr>
        </p:nvSpPr>
        <p:spPr>
          <a:xfrm>
            <a:off x="838200" y="452966"/>
            <a:ext cx="10515600" cy="726016"/>
          </a:xfrm>
        </p:spPr>
        <p:txBody>
          <a:bodyPr>
            <a:normAutofit/>
          </a:bodyPr>
          <a:lstStyle/>
          <a:p>
            <a:r>
              <a:rPr lang="en-US" sz="3600" b="1" dirty="0"/>
              <a:t>The </a:t>
            </a:r>
            <a:r>
              <a:rPr lang="en-US" sz="3600" b="1" i="1" dirty="0"/>
              <a:t>Titanic</a:t>
            </a:r>
            <a:r>
              <a:rPr lang="en-US" sz="3600" b="1" dirty="0"/>
              <a:t> Sinks</a:t>
            </a:r>
          </a:p>
        </p:txBody>
      </p:sp>
      <p:pic>
        <p:nvPicPr>
          <p:cNvPr id="4" name="Content Placeholder 3">
            <a:extLst>
              <a:ext uri="{FF2B5EF4-FFF2-40B4-BE49-F238E27FC236}">
                <a16:creationId xmlns:a16="http://schemas.microsoft.com/office/drawing/2014/main" id="{34673E13-3D27-DE4B-947A-F82C31FC8EAA}"/>
              </a:ext>
            </a:extLst>
          </p:cNvPr>
          <p:cNvPicPr>
            <a:picLocks noGrp="1" noChangeAspect="1"/>
          </p:cNvPicPr>
          <p:nvPr>
            <p:ph idx="1"/>
          </p:nvPr>
        </p:nvPicPr>
        <p:blipFill>
          <a:blip r:embed="rId3"/>
          <a:stretch>
            <a:fillRect/>
          </a:stretch>
        </p:blipFill>
        <p:spPr>
          <a:xfrm>
            <a:off x="927358" y="1253331"/>
            <a:ext cx="6151283" cy="4351338"/>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81997521-9BE3-824F-B1F3-57CD38077F85}"/>
              </a:ext>
            </a:extLst>
          </p:cNvPr>
          <p:cNvSpPr txBox="1"/>
          <p:nvPr/>
        </p:nvSpPr>
        <p:spPr>
          <a:xfrm>
            <a:off x="7329948" y="1052131"/>
            <a:ext cx="3934694" cy="4753737"/>
          </a:xfrm>
          <a:prstGeom prst="rect">
            <a:avLst/>
          </a:prstGeom>
          <a:noFill/>
        </p:spPr>
        <p:txBody>
          <a:bodyPr wrap="square" rtlCol="0">
            <a:spAutoFit/>
          </a:bodyPr>
          <a:lstStyle/>
          <a:p>
            <a:pPr>
              <a:lnSpc>
                <a:spcPct val="115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The starboard side of the ship hit an iceberg, leaving five widely separated holes in the hull.</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Two hours and forty minutes later, at 2.20am, the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Titanic</a:t>
            </a:r>
            <a:r>
              <a:rPr lang="en-US" sz="2800" dirty="0">
                <a:effectLst/>
                <a:latin typeface="Calibri" panose="020F0502020204030204" pitchFamily="34" charset="0"/>
                <a:ea typeface="Calibri" panose="020F0502020204030204" pitchFamily="34" charset="0"/>
                <a:cs typeface="Times New Roman" panose="02020603050405020304" pitchFamily="18" charset="0"/>
              </a:rPr>
              <a:t> sank, taking with it over</a:t>
            </a:r>
            <a:r>
              <a:rPr lang="en-AU" sz="2800" dirty="0">
                <a:effectLst/>
                <a:latin typeface="Calibri" panose="020F0502020204030204" pitchFamily="34" charset="0"/>
                <a:ea typeface="Calibri" panose="020F0502020204030204" pitchFamily="34" charset="0"/>
                <a:cs typeface="Times New Roman" panose="02020603050405020304" pitchFamily="18" charset="0"/>
              </a:rPr>
              <a:t> 1,500 lives. </a:t>
            </a:r>
            <a:endParaRPr lang="en-AU" sz="2800" dirty="0"/>
          </a:p>
        </p:txBody>
      </p:sp>
      <p:sp>
        <p:nvSpPr>
          <p:cNvPr id="3" name="Slide Number Placeholder 2">
            <a:extLst>
              <a:ext uri="{FF2B5EF4-FFF2-40B4-BE49-F238E27FC236}">
                <a16:creationId xmlns:a16="http://schemas.microsoft.com/office/drawing/2014/main" id="{B9606C13-6F41-4662-BB13-89190A599B4C}"/>
              </a:ext>
            </a:extLst>
          </p:cNvPr>
          <p:cNvSpPr>
            <a:spLocks noGrp="1"/>
          </p:cNvSpPr>
          <p:nvPr>
            <p:ph type="sldNum" sz="quarter" idx="12"/>
          </p:nvPr>
        </p:nvSpPr>
        <p:spPr/>
        <p:txBody>
          <a:bodyPr/>
          <a:lstStyle/>
          <a:p>
            <a:fld id="{9E5C1847-099E-C048-852D-E28606CB6E04}" type="slidenum">
              <a:rPr lang="en-US" smtClean="0"/>
              <a:t>30</a:t>
            </a:fld>
            <a:endParaRPr lang="en-US" dirty="0"/>
          </a:p>
        </p:txBody>
      </p:sp>
      <p:sp>
        <p:nvSpPr>
          <p:cNvPr id="6" name="Footer Placeholder 7">
            <a:extLst>
              <a:ext uri="{FF2B5EF4-FFF2-40B4-BE49-F238E27FC236}">
                <a16:creationId xmlns:a16="http://schemas.microsoft.com/office/drawing/2014/main" id="{249DD995-FEE0-40CF-A427-D58FC6BD88CC}"/>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33396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395D-868C-4B4F-9D61-A94E20C5A07A}"/>
              </a:ext>
            </a:extLst>
          </p:cNvPr>
          <p:cNvSpPr>
            <a:spLocks noGrp="1"/>
          </p:cNvSpPr>
          <p:nvPr>
            <p:ph type="title"/>
          </p:nvPr>
        </p:nvSpPr>
        <p:spPr>
          <a:xfrm>
            <a:off x="7840132" y="365125"/>
            <a:ext cx="3513667" cy="1325563"/>
          </a:xfrm>
        </p:spPr>
        <p:txBody>
          <a:bodyPr>
            <a:normAutofit/>
          </a:bodyPr>
          <a:lstStyle/>
          <a:p>
            <a:r>
              <a:rPr lang="en-US" sz="3600" b="1" dirty="0"/>
              <a:t>Help Arrives</a:t>
            </a:r>
          </a:p>
        </p:txBody>
      </p:sp>
      <p:pic>
        <p:nvPicPr>
          <p:cNvPr id="4" name="Content Placeholder 3">
            <a:extLst>
              <a:ext uri="{FF2B5EF4-FFF2-40B4-BE49-F238E27FC236}">
                <a16:creationId xmlns:a16="http://schemas.microsoft.com/office/drawing/2014/main" id="{14A939ED-C257-C142-A780-E89B715BF1E2}"/>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17864" y="846667"/>
            <a:ext cx="6849735" cy="54318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344D0B5F-9FED-034C-AD09-E98C1220F58C}"/>
              </a:ext>
            </a:extLst>
          </p:cNvPr>
          <p:cNvSpPr txBox="1"/>
          <p:nvPr/>
        </p:nvSpPr>
        <p:spPr>
          <a:xfrm>
            <a:off x="7840337" y="1690688"/>
            <a:ext cx="3513463" cy="4378827"/>
          </a:xfrm>
          <a:prstGeom prst="rect">
            <a:avLst/>
          </a:prstGeom>
          <a:noFill/>
        </p:spPr>
        <p:txBody>
          <a:bodyPr wrap="square" rtlCol="0">
            <a:spAutoFit/>
          </a:bodyPr>
          <a:lstStyle/>
          <a:p>
            <a:pPr>
              <a:lnSpc>
                <a:spcPct val="114000"/>
              </a:lnSpc>
              <a:spcBef>
                <a:spcPts val="1200"/>
              </a:spcBef>
              <a:spcAft>
                <a:spcPts val="600"/>
              </a:spcAft>
            </a:pPr>
            <a:r>
              <a:rPr lang="en-US" sz="2800" dirty="0">
                <a:effectLst/>
                <a:ea typeface="Calibri" panose="020F0502020204030204" pitchFamily="34" charset="0"/>
                <a:cs typeface="Times New Roman" panose="02020603050405020304" pitchFamily="18" charset="0"/>
              </a:rPr>
              <a:t>The </a:t>
            </a:r>
            <a:r>
              <a:rPr lang="en-US" sz="2800" i="1" dirty="0">
                <a:effectLst/>
                <a:ea typeface="Calibri" panose="020F0502020204030204" pitchFamily="34" charset="0"/>
                <a:cs typeface="Times New Roman" panose="02020603050405020304" pitchFamily="18" charset="0"/>
              </a:rPr>
              <a:t>Carpathia</a:t>
            </a:r>
            <a:r>
              <a:rPr lang="en-US" sz="2800" dirty="0">
                <a:effectLst/>
                <a:ea typeface="Calibri" panose="020F0502020204030204" pitchFamily="34" charset="0"/>
                <a:cs typeface="Times New Roman" panose="02020603050405020304" pitchFamily="18" charset="0"/>
              </a:rPr>
              <a:t> was </a:t>
            </a:r>
            <a:r>
              <a:rPr lang="en-AU" sz="2800" dirty="0">
                <a:effectLst/>
                <a:ea typeface="Calibri" panose="020F0502020204030204" pitchFamily="34" charset="0"/>
                <a:cs typeface="Times New Roman" panose="02020603050405020304" pitchFamily="18" charset="0"/>
              </a:rPr>
              <a:t>fifty-eight miles away from the sinking </a:t>
            </a:r>
            <a:r>
              <a:rPr lang="en-AU" sz="2800" i="1" dirty="0">
                <a:effectLst/>
                <a:ea typeface="Calibri" panose="020F0502020204030204" pitchFamily="34" charset="0"/>
                <a:cs typeface="Times New Roman" panose="02020603050405020304" pitchFamily="18" charset="0"/>
              </a:rPr>
              <a:t>Titanic</a:t>
            </a:r>
            <a:r>
              <a:rPr lang="en-AU" sz="2800" dirty="0">
                <a:effectLst/>
                <a:ea typeface="Calibri" panose="020F0502020204030204" pitchFamily="34" charset="0"/>
                <a:cs typeface="Times New Roman" panose="02020603050405020304" pitchFamily="18" charset="0"/>
              </a:rPr>
              <a:t> when they received the CQD / SOS message</a:t>
            </a:r>
            <a:r>
              <a:rPr lang="en-US" sz="2800" dirty="0">
                <a:effectLst/>
                <a:ea typeface="Calibri" panose="020F0502020204030204" pitchFamily="34" charset="0"/>
                <a:cs typeface="Times New Roman" panose="02020603050405020304" pitchFamily="18" charset="0"/>
              </a:rPr>
              <a:t>. </a:t>
            </a:r>
            <a:endParaRPr lang="en-AU" sz="2800" dirty="0">
              <a:effectLst/>
              <a:ea typeface="Calibri" panose="020F0502020204030204" pitchFamily="34" charset="0"/>
              <a:cs typeface="Times New Roman" panose="02020603050405020304" pitchFamily="18" charset="0"/>
            </a:endParaRPr>
          </a:p>
          <a:p>
            <a:pPr>
              <a:lnSpc>
                <a:spcPct val="114000"/>
              </a:lnSpc>
              <a:spcBef>
                <a:spcPts val="2400"/>
              </a:spcBef>
              <a:spcAft>
                <a:spcPts val="600"/>
              </a:spcAft>
            </a:pPr>
            <a:r>
              <a:rPr lang="en-AU" sz="2800" dirty="0"/>
              <a:t>Carpathia in Halifax Harbour 1912.</a:t>
            </a:r>
          </a:p>
        </p:txBody>
      </p:sp>
      <p:sp>
        <p:nvSpPr>
          <p:cNvPr id="3" name="Slide Number Placeholder 2">
            <a:extLst>
              <a:ext uri="{FF2B5EF4-FFF2-40B4-BE49-F238E27FC236}">
                <a16:creationId xmlns:a16="http://schemas.microsoft.com/office/drawing/2014/main" id="{4541D605-DB54-4DAD-8B2A-F8F8BD1E84FD}"/>
              </a:ext>
            </a:extLst>
          </p:cNvPr>
          <p:cNvSpPr>
            <a:spLocks noGrp="1"/>
          </p:cNvSpPr>
          <p:nvPr>
            <p:ph type="sldNum" sz="quarter" idx="12"/>
          </p:nvPr>
        </p:nvSpPr>
        <p:spPr/>
        <p:txBody>
          <a:bodyPr/>
          <a:lstStyle/>
          <a:p>
            <a:fld id="{9E5C1847-099E-C048-852D-E28606CB6E04}" type="slidenum">
              <a:rPr lang="en-US" smtClean="0"/>
              <a:t>31</a:t>
            </a:fld>
            <a:endParaRPr lang="en-US" dirty="0"/>
          </a:p>
        </p:txBody>
      </p:sp>
      <p:sp>
        <p:nvSpPr>
          <p:cNvPr id="6" name="Footer Placeholder 7">
            <a:extLst>
              <a:ext uri="{FF2B5EF4-FFF2-40B4-BE49-F238E27FC236}">
                <a16:creationId xmlns:a16="http://schemas.microsoft.com/office/drawing/2014/main" id="{F7816D5E-7D1B-4B6A-808C-86B05CBF4B3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596302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3DE83-9F29-9A46-AB84-65071444FFEA}"/>
              </a:ext>
            </a:extLst>
          </p:cNvPr>
          <p:cNvSpPr>
            <a:spLocks noGrp="1"/>
          </p:cNvSpPr>
          <p:nvPr>
            <p:ph type="title"/>
          </p:nvPr>
        </p:nvSpPr>
        <p:spPr>
          <a:xfrm>
            <a:off x="4614855" y="460486"/>
            <a:ext cx="2962290" cy="770731"/>
          </a:xfrm>
        </p:spPr>
        <p:txBody>
          <a:bodyPr>
            <a:normAutofit/>
          </a:bodyPr>
          <a:lstStyle/>
          <a:p>
            <a:r>
              <a:rPr lang="en-US" sz="3600" b="1" dirty="0"/>
              <a:t>The </a:t>
            </a:r>
            <a:r>
              <a:rPr lang="en-US" sz="3600" b="1" i="1" dirty="0"/>
              <a:t>Carpathia</a:t>
            </a:r>
          </a:p>
        </p:txBody>
      </p:sp>
      <p:pic>
        <p:nvPicPr>
          <p:cNvPr id="4" name="Content Placeholder 3">
            <a:extLst>
              <a:ext uri="{FF2B5EF4-FFF2-40B4-BE49-F238E27FC236}">
                <a16:creationId xmlns:a16="http://schemas.microsoft.com/office/drawing/2014/main" id="{A2A1881C-42DA-A24C-A9E0-F2B1CA23AB15}"/>
              </a:ext>
            </a:extLst>
          </p:cNvPr>
          <p:cNvPicPr>
            <a:picLocks noGrp="1" noChangeAspect="1"/>
          </p:cNvPicPr>
          <p:nvPr>
            <p:ph idx="1"/>
          </p:nvPr>
        </p:nvPicPr>
        <p:blipFill>
          <a:blip r:embed="rId3"/>
          <a:stretch>
            <a:fillRect/>
          </a:stretch>
        </p:blipFill>
        <p:spPr>
          <a:xfrm>
            <a:off x="3623821" y="1685583"/>
            <a:ext cx="7529286" cy="421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1A1CB6F5-D386-E54C-BCC9-F27C924C7010}"/>
              </a:ext>
            </a:extLst>
          </p:cNvPr>
          <p:cNvSpPr txBox="1"/>
          <p:nvPr/>
        </p:nvSpPr>
        <p:spPr>
          <a:xfrm>
            <a:off x="758674" y="1685583"/>
            <a:ext cx="2648203" cy="4027385"/>
          </a:xfrm>
          <a:prstGeom prst="rect">
            <a:avLst/>
          </a:prstGeom>
          <a:noFill/>
        </p:spPr>
        <p:txBody>
          <a:bodyPr wrap="square" rtlCol="0">
            <a:spAutoFit/>
          </a:bodyPr>
          <a:lstStyle/>
          <a:p>
            <a:pPr>
              <a:lnSpc>
                <a:spcPct val="115000"/>
              </a:lnSpc>
              <a:spcBef>
                <a:spcPts val="1200"/>
              </a:spcBef>
              <a:spcAft>
                <a:spcPts val="600"/>
              </a:spcAft>
            </a:pPr>
            <a:r>
              <a:rPr lang="en-AU" sz="2800" dirty="0">
                <a:effectLst/>
                <a:latin typeface="Calibri" panose="020F0502020204030204" pitchFamily="34" charset="0"/>
                <a:ea typeface="Calibri" panose="020F0502020204030204" pitchFamily="34" charset="0"/>
                <a:cs typeface="Times New Roman" panose="02020603050405020304" pitchFamily="18" charset="0"/>
              </a:rPr>
              <a:t>Over an hour after the sinking, </a:t>
            </a:r>
            <a:r>
              <a:rPr lang="en-US" sz="2800" dirty="0">
                <a:effectLst/>
                <a:latin typeface="Calibri" panose="020F0502020204030204" pitchFamily="34" charset="0"/>
                <a:ea typeface="Calibri" panose="020F0502020204030204" pitchFamily="34" charset="0"/>
                <a:cs typeface="Times New Roman" panose="02020603050405020304" pitchFamily="18" charset="0"/>
              </a:rPr>
              <a:t>at 4am, </a:t>
            </a:r>
            <a:r>
              <a:rPr lang="en-AU" sz="2800" dirty="0">
                <a:effectLst/>
                <a:latin typeface="Calibri" panose="020F0502020204030204" pitchFamily="34" charset="0"/>
                <a:ea typeface="Calibri" panose="020F0502020204030204" pitchFamily="34" charset="0"/>
                <a:cs typeface="Times New Roman" panose="02020603050405020304" pitchFamily="18" charset="0"/>
              </a:rPr>
              <a:t>RMS </a:t>
            </a:r>
            <a:r>
              <a:rPr lang="en-AU" sz="2800" i="1" dirty="0">
                <a:effectLst/>
                <a:latin typeface="Calibri" panose="020F0502020204030204" pitchFamily="34" charset="0"/>
                <a:ea typeface="Calibri" panose="020F0502020204030204" pitchFamily="34" charset="0"/>
                <a:cs typeface="Times New Roman" panose="02020603050405020304" pitchFamily="18" charset="0"/>
              </a:rPr>
              <a:t>Carpathia</a:t>
            </a:r>
            <a:r>
              <a:rPr lang="en-AU" sz="2800" dirty="0">
                <a:effectLst/>
                <a:latin typeface="Calibri" panose="020F0502020204030204" pitchFamily="34" charset="0"/>
                <a:ea typeface="Calibri" panose="020F0502020204030204" pitchFamily="34" charset="0"/>
                <a:cs typeface="Times New Roman" panose="02020603050405020304" pitchFamily="18" charset="0"/>
              </a:rPr>
              <a:t> arrived and rescued about 705 people from the lifeboats.</a:t>
            </a:r>
          </a:p>
        </p:txBody>
      </p:sp>
      <p:sp>
        <p:nvSpPr>
          <p:cNvPr id="3" name="Slide Number Placeholder 2">
            <a:extLst>
              <a:ext uri="{FF2B5EF4-FFF2-40B4-BE49-F238E27FC236}">
                <a16:creationId xmlns:a16="http://schemas.microsoft.com/office/drawing/2014/main" id="{8D3FB1EC-4BA5-4FCD-B879-92F3D824AB57}"/>
              </a:ext>
            </a:extLst>
          </p:cNvPr>
          <p:cNvSpPr>
            <a:spLocks noGrp="1"/>
          </p:cNvSpPr>
          <p:nvPr>
            <p:ph type="sldNum" sz="quarter" idx="12"/>
          </p:nvPr>
        </p:nvSpPr>
        <p:spPr/>
        <p:txBody>
          <a:bodyPr/>
          <a:lstStyle/>
          <a:p>
            <a:fld id="{9E5C1847-099E-C048-852D-E28606CB6E04}" type="slidenum">
              <a:rPr lang="en-US" smtClean="0"/>
              <a:t>32</a:t>
            </a:fld>
            <a:endParaRPr lang="en-US" dirty="0"/>
          </a:p>
        </p:txBody>
      </p:sp>
      <p:sp>
        <p:nvSpPr>
          <p:cNvPr id="6" name="Footer Placeholder 7">
            <a:extLst>
              <a:ext uri="{FF2B5EF4-FFF2-40B4-BE49-F238E27FC236}">
                <a16:creationId xmlns:a16="http://schemas.microsoft.com/office/drawing/2014/main" id="{78F75FA2-E848-4B72-9F8D-C22758C399E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849715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FB1DA-55B6-2E43-BD49-466854B846A9}"/>
              </a:ext>
            </a:extLst>
          </p:cNvPr>
          <p:cNvSpPr>
            <a:spLocks noGrp="1"/>
          </p:cNvSpPr>
          <p:nvPr>
            <p:ph type="title"/>
          </p:nvPr>
        </p:nvSpPr>
        <p:spPr>
          <a:xfrm>
            <a:off x="838200" y="365125"/>
            <a:ext cx="5257800" cy="827203"/>
          </a:xfrm>
        </p:spPr>
        <p:txBody>
          <a:bodyPr>
            <a:normAutofit/>
          </a:bodyPr>
          <a:lstStyle/>
          <a:p>
            <a:r>
              <a:rPr lang="en-US" sz="3600" b="1" dirty="0"/>
              <a:t>The Youngest Survivor</a:t>
            </a:r>
          </a:p>
        </p:txBody>
      </p:sp>
      <p:sp>
        <p:nvSpPr>
          <p:cNvPr id="3" name="Content Placeholder 2">
            <a:extLst>
              <a:ext uri="{FF2B5EF4-FFF2-40B4-BE49-F238E27FC236}">
                <a16:creationId xmlns:a16="http://schemas.microsoft.com/office/drawing/2014/main" id="{DB64B7F9-B62C-E94D-81B1-315A42E25134}"/>
              </a:ext>
            </a:extLst>
          </p:cNvPr>
          <p:cNvSpPr>
            <a:spLocks noGrp="1"/>
          </p:cNvSpPr>
          <p:nvPr>
            <p:ph idx="1"/>
          </p:nvPr>
        </p:nvSpPr>
        <p:spPr>
          <a:xfrm>
            <a:off x="6570132" y="1505361"/>
            <a:ext cx="4783667" cy="4351338"/>
          </a:xfrm>
        </p:spPr>
        <p:txBody>
          <a:bodyPr>
            <a:normAutofit/>
          </a:bodyPr>
          <a:lstStyle/>
          <a:p>
            <a:pPr marL="0" indent="0">
              <a:lnSpc>
                <a:spcPct val="114000"/>
              </a:lnSpc>
              <a:spcBef>
                <a:spcPts val="1200"/>
              </a:spcBef>
              <a:spcAft>
                <a:spcPts val="600"/>
              </a:spcAft>
              <a:buNone/>
            </a:pPr>
            <a:r>
              <a:rPr lang="en-AU" dirty="0"/>
              <a:t>Eliza (Malvina) Dean was the youngest survivor of </a:t>
            </a:r>
            <a:r>
              <a:rPr lang="en-AU" i="1" dirty="0"/>
              <a:t>Titanic</a:t>
            </a:r>
            <a:r>
              <a:rPr lang="en-AU" dirty="0"/>
              <a:t>.  She was just 2 months old.</a:t>
            </a:r>
          </a:p>
          <a:p>
            <a:pPr marL="0" indent="0">
              <a:lnSpc>
                <a:spcPct val="114000"/>
              </a:lnSpc>
              <a:spcBef>
                <a:spcPts val="1200"/>
              </a:spcBef>
              <a:spcAft>
                <a:spcPts val="600"/>
              </a:spcAft>
              <a:buNone/>
            </a:pPr>
            <a:r>
              <a:rPr lang="en-AU" dirty="0"/>
              <a:t>She and her brother survived with their mother, Etta.</a:t>
            </a:r>
          </a:p>
          <a:p>
            <a:pPr marL="0" indent="0">
              <a:lnSpc>
                <a:spcPct val="114000"/>
              </a:lnSpc>
              <a:spcBef>
                <a:spcPts val="1200"/>
              </a:spcBef>
              <a:spcAft>
                <a:spcPts val="600"/>
              </a:spcAft>
              <a:buNone/>
            </a:pPr>
            <a:r>
              <a:rPr lang="en-US" dirty="0"/>
              <a:t>Malvina (right) and her brother Bertram (on the left).</a:t>
            </a:r>
          </a:p>
        </p:txBody>
      </p:sp>
      <p:pic>
        <p:nvPicPr>
          <p:cNvPr id="4" name="Picture 3">
            <a:extLst>
              <a:ext uri="{FF2B5EF4-FFF2-40B4-BE49-F238E27FC236}">
                <a16:creationId xmlns:a16="http://schemas.microsoft.com/office/drawing/2014/main" id="{DC61A51F-C9B6-E341-A79B-579B74C5F464}"/>
              </a:ext>
            </a:extLst>
          </p:cNvPr>
          <p:cNvPicPr>
            <a:picLocks noChangeAspect="1"/>
          </p:cNvPicPr>
          <p:nvPr/>
        </p:nvPicPr>
        <p:blipFill>
          <a:blip r:embed="rId3"/>
          <a:stretch>
            <a:fillRect/>
          </a:stretch>
        </p:blipFill>
        <p:spPr>
          <a:xfrm>
            <a:off x="927461" y="1506008"/>
            <a:ext cx="5079278" cy="41198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Slide Number Placeholder 5">
            <a:extLst>
              <a:ext uri="{FF2B5EF4-FFF2-40B4-BE49-F238E27FC236}">
                <a16:creationId xmlns:a16="http://schemas.microsoft.com/office/drawing/2014/main" id="{0DB75392-816B-4C96-8D0D-544E6DB195C0}"/>
              </a:ext>
            </a:extLst>
          </p:cNvPr>
          <p:cNvSpPr>
            <a:spLocks noGrp="1"/>
          </p:cNvSpPr>
          <p:nvPr>
            <p:ph type="sldNum" sz="quarter" idx="12"/>
          </p:nvPr>
        </p:nvSpPr>
        <p:spPr/>
        <p:txBody>
          <a:bodyPr/>
          <a:lstStyle/>
          <a:p>
            <a:fld id="{9E5C1847-099E-C048-852D-E28606CB6E04}" type="slidenum">
              <a:rPr lang="en-US" smtClean="0"/>
              <a:t>33</a:t>
            </a:fld>
            <a:endParaRPr lang="en-US" dirty="0"/>
          </a:p>
        </p:txBody>
      </p:sp>
      <p:sp>
        <p:nvSpPr>
          <p:cNvPr id="7" name="Footer Placeholder 7">
            <a:extLst>
              <a:ext uri="{FF2B5EF4-FFF2-40B4-BE49-F238E27FC236}">
                <a16:creationId xmlns:a16="http://schemas.microsoft.com/office/drawing/2014/main" id="{7E8F53ED-3517-4919-A74C-EEBD6C71D866}"/>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981084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4DFAB-C6F1-5145-9843-FB5B56BC8CB0}"/>
              </a:ext>
            </a:extLst>
          </p:cNvPr>
          <p:cNvSpPr>
            <a:spLocks noGrp="1"/>
          </p:cNvSpPr>
          <p:nvPr>
            <p:ph type="title"/>
          </p:nvPr>
        </p:nvSpPr>
        <p:spPr>
          <a:xfrm>
            <a:off x="838200" y="685103"/>
            <a:ext cx="2686665" cy="829494"/>
          </a:xfrm>
        </p:spPr>
        <p:txBody>
          <a:bodyPr>
            <a:normAutofit/>
          </a:bodyPr>
          <a:lstStyle/>
          <a:p>
            <a:r>
              <a:rPr lang="en-US" sz="3600" b="1" dirty="0"/>
              <a:t>Memorials</a:t>
            </a:r>
          </a:p>
        </p:txBody>
      </p:sp>
      <p:sp>
        <p:nvSpPr>
          <p:cNvPr id="3" name="Content Placeholder 2">
            <a:extLst>
              <a:ext uri="{FF2B5EF4-FFF2-40B4-BE49-F238E27FC236}">
                <a16:creationId xmlns:a16="http://schemas.microsoft.com/office/drawing/2014/main" id="{99708C74-7F44-2B48-976D-EC1995BE8471}"/>
              </a:ext>
            </a:extLst>
          </p:cNvPr>
          <p:cNvSpPr>
            <a:spLocks noGrp="1"/>
          </p:cNvSpPr>
          <p:nvPr>
            <p:ph idx="1"/>
          </p:nvPr>
        </p:nvSpPr>
        <p:spPr>
          <a:xfrm>
            <a:off x="838200" y="2047261"/>
            <a:ext cx="3660057" cy="2480494"/>
          </a:xfrm>
        </p:spPr>
        <p:txBody>
          <a:bodyPr>
            <a:normAutofit lnSpcReduction="10000"/>
          </a:bodyPr>
          <a:lstStyle/>
          <a:p>
            <a:pPr marL="0" indent="0">
              <a:lnSpc>
                <a:spcPct val="115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A memorial and headstones for those who perished on the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effectLst/>
                <a:latin typeface="Calibri" panose="020F0502020204030204" pitchFamily="34" charset="0"/>
                <a:ea typeface="Calibri" panose="020F0502020204030204" pitchFamily="34" charset="0"/>
                <a:cs typeface="Times New Roman" panose="02020603050405020304" pitchFamily="18" charset="0"/>
              </a:rPr>
              <a:t> can be found at the Fairview Lawn Cemetery in Halifax, Canada.</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B374A7D-E12C-4955-A2FD-7F787BE85251}"/>
              </a:ext>
            </a:extLst>
          </p:cNvPr>
          <p:cNvSpPr>
            <a:spLocks noGrp="1"/>
          </p:cNvSpPr>
          <p:nvPr>
            <p:ph type="sldNum" sz="quarter" idx="12"/>
          </p:nvPr>
        </p:nvSpPr>
        <p:spPr/>
        <p:txBody>
          <a:bodyPr/>
          <a:lstStyle/>
          <a:p>
            <a:fld id="{9E5C1847-099E-C048-852D-E28606CB6E04}" type="slidenum">
              <a:rPr lang="en-US" smtClean="0"/>
              <a:t>34</a:t>
            </a:fld>
            <a:endParaRPr lang="en-US" dirty="0"/>
          </a:p>
        </p:txBody>
      </p:sp>
      <p:sp>
        <p:nvSpPr>
          <p:cNvPr id="5" name="Footer Placeholder 7">
            <a:extLst>
              <a:ext uri="{FF2B5EF4-FFF2-40B4-BE49-F238E27FC236}">
                <a16:creationId xmlns:a16="http://schemas.microsoft.com/office/drawing/2014/main" id="{1A871F29-9C61-482C-8FE6-D82D9C20121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 picture containing grass, building, field, park&#10;&#10;Description automatically generated">
            <a:extLst>
              <a:ext uri="{FF2B5EF4-FFF2-40B4-BE49-F238E27FC236}">
                <a16:creationId xmlns:a16="http://schemas.microsoft.com/office/drawing/2014/main" id="{1B79EF0F-AA0B-4F7D-AFB5-01E0B449A1BD}"/>
              </a:ext>
            </a:extLst>
          </p:cNvPr>
          <p:cNvPicPr>
            <a:picLocks noChangeAspect="1"/>
          </p:cNvPicPr>
          <p:nvPr/>
        </p:nvPicPr>
        <p:blipFill>
          <a:blip r:embed="rId2"/>
          <a:stretch>
            <a:fillRect/>
          </a:stretch>
        </p:blipFill>
        <p:spPr>
          <a:xfrm>
            <a:off x="5052885" y="1513050"/>
            <a:ext cx="6300915" cy="4253569"/>
          </a:xfrm>
          <a:prstGeom prst="rect">
            <a:avLst/>
          </a:prstGeom>
        </p:spPr>
      </p:pic>
    </p:spTree>
    <p:extLst>
      <p:ext uri="{BB962C8B-B14F-4D97-AF65-F5344CB8AC3E}">
        <p14:creationId xmlns:p14="http://schemas.microsoft.com/office/powerpoint/2010/main" val="1955671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5CB0C-E5CF-4D46-A649-95624B8D82DC}"/>
              </a:ext>
            </a:extLst>
          </p:cNvPr>
          <p:cNvSpPr>
            <a:spLocks noGrp="1"/>
          </p:cNvSpPr>
          <p:nvPr>
            <p:ph type="title"/>
          </p:nvPr>
        </p:nvSpPr>
        <p:spPr>
          <a:xfrm>
            <a:off x="838200" y="365126"/>
            <a:ext cx="3704303" cy="786342"/>
          </a:xfrm>
        </p:spPr>
        <p:txBody>
          <a:bodyPr>
            <a:normAutofit/>
          </a:bodyPr>
          <a:lstStyle/>
          <a:p>
            <a:r>
              <a:rPr lang="en-US" sz="3600" b="1" dirty="0"/>
              <a:t>Finding The Wreck</a:t>
            </a:r>
          </a:p>
        </p:txBody>
      </p:sp>
      <p:sp>
        <p:nvSpPr>
          <p:cNvPr id="6" name="Content Placeholder 5">
            <a:extLst>
              <a:ext uri="{FF2B5EF4-FFF2-40B4-BE49-F238E27FC236}">
                <a16:creationId xmlns:a16="http://schemas.microsoft.com/office/drawing/2014/main" id="{35A499D0-68E6-C64B-A2E0-14865A55875E}"/>
              </a:ext>
            </a:extLst>
          </p:cNvPr>
          <p:cNvSpPr>
            <a:spLocks noGrp="1"/>
          </p:cNvSpPr>
          <p:nvPr>
            <p:ph idx="1"/>
          </p:nvPr>
        </p:nvSpPr>
        <p:spPr>
          <a:xfrm>
            <a:off x="838201" y="1457132"/>
            <a:ext cx="4102509" cy="4590983"/>
          </a:xfrm>
        </p:spPr>
        <p:txBody>
          <a:bodyPr>
            <a:noAutofit/>
          </a:bodyPr>
          <a:lstStyle/>
          <a:p>
            <a:pPr marL="0" indent="0">
              <a:lnSpc>
                <a:spcPct val="114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The </a:t>
            </a:r>
            <a:r>
              <a:rPr lang="en-AU" i="1" dirty="0">
                <a:effectLst/>
                <a:latin typeface="Calibri" panose="020F0502020204030204" pitchFamily="34" charset="0"/>
                <a:ea typeface="Calibri" panose="020F0502020204030204" pitchFamily="34" charset="0"/>
                <a:cs typeface="Times New Roman" panose="02020603050405020304" pitchFamily="18" charset="0"/>
              </a:rPr>
              <a:t>Titanic </a:t>
            </a:r>
            <a:r>
              <a:rPr lang="en-AU" dirty="0">
                <a:effectLst/>
                <a:latin typeface="Calibri" panose="020F0502020204030204" pitchFamily="34" charset="0"/>
                <a:ea typeface="Calibri" panose="020F0502020204030204" pitchFamily="34" charset="0"/>
                <a:cs typeface="Times New Roman" panose="02020603050405020304" pitchFamily="18" charset="0"/>
              </a:rPr>
              <a:t>wreck was discovered in 1985 (73 years after the disaster).</a:t>
            </a:r>
          </a:p>
          <a:p>
            <a:pPr marL="0" indent="0">
              <a:lnSpc>
                <a:spcPct val="114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Recovered artifacts are in various museums around the world.</a:t>
            </a:r>
          </a:p>
        </p:txBody>
      </p:sp>
      <p:pic>
        <p:nvPicPr>
          <p:cNvPr id="7" name="Picture 6">
            <a:extLst>
              <a:ext uri="{FF2B5EF4-FFF2-40B4-BE49-F238E27FC236}">
                <a16:creationId xmlns:a16="http://schemas.microsoft.com/office/drawing/2014/main" id="{06503F22-5840-1440-8EF3-79F4C1D689BE}"/>
              </a:ext>
            </a:extLst>
          </p:cNvPr>
          <p:cNvPicPr>
            <a:picLocks noChangeAspect="1"/>
          </p:cNvPicPr>
          <p:nvPr/>
        </p:nvPicPr>
        <p:blipFill>
          <a:blip r:embed="rId3"/>
          <a:stretch>
            <a:fillRect/>
          </a:stretch>
        </p:blipFill>
        <p:spPr>
          <a:xfrm>
            <a:off x="5046892" y="1417122"/>
            <a:ext cx="6297841" cy="4408489"/>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a:extLst>
              <a:ext uri="{FF2B5EF4-FFF2-40B4-BE49-F238E27FC236}">
                <a16:creationId xmlns:a16="http://schemas.microsoft.com/office/drawing/2014/main" id="{02450034-1720-47B3-BEE6-1062D36701B1}"/>
              </a:ext>
            </a:extLst>
          </p:cNvPr>
          <p:cNvSpPr>
            <a:spLocks noGrp="1"/>
          </p:cNvSpPr>
          <p:nvPr>
            <p:ph type="sldNum" sz="quarter" idx="12"/>
          </p:nvPr>
        </p:nvSpPr>
        <p:spPr/>
        <p:txBody>
          <a:bodyPr/>
          <a:lstStyle/>
          <a:p>
            <a:fld id="{9E5C1847-099E-C048-852D-E28606CB6E04}" type="slidenum">
              <a:rPr lang="en-US" smtClean="0"/>
              <a:t>35</a:t>
            </a:fld>
            <a:endParaRPr lang="en-US" dirty="0"/>
          </a:p>
        </p:txBody>
      </p:sp>
      <p:sp>
        <p:nvSpPr>
          <p:cNvPr id="9" name="Footer Placeholder 7">
            <a:extLst>
              <a:ext uri="{FF2B5EF4-FFF2-40B4-BE49-F238E27FC236}">
                <a16:creationId xmlns:a16="http://schemas.microsoft.com/office/drawing/2014/main" id="{1D76BFA3-BC97-414C-AECE-C18E4682B478}"/>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0936916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3A77C-F10B-404D-B5FB-A3A6AB3450DB}"/>
              </a:ext>
            </a:extLst>
          </p:cNvPr>
          <p:cNvSpPr>
            <a:spLocks noGrp="1"/>
          </p:cNvSpPr>
          <p:nvPr>
            <p:ph type="title"/>
          </p:nvPr>
        </p:nvSpPr>
        <p:spPr/>
        <p:txBody>
          <a:bodyPr>
            <a:normAutofit/>
          </a:bodyPr>
          <a:lstStyle/>
          <a:p>
            <a:pPr algn="ctr"/>
            <a:r>
              <a:rPr lang="en-US" sz="3600" b="1" dirty="0"/>
              <a:t>Titanic Experience Museum</a:t>
            </a:r>
          </a:p>
        </p:txBody>
      </p:sp>
      <p:pic>
        <p:nvPicPr>
          <p:cNvPr id="4" name="Content Placeholder 3">
            <a:extLst>
              <a:ext uri="{FF2B5EF4-FFF2-40B4-BE49-F238E27FC236}">
                <a16:creationId xmlns:a16="http://schemas.microsoft.com/office/drawing/2014/main" id="{CFC34259-F0BB-9948-90E5-4E607042257D}"/>
              </a:ext>
            </a:extLst>
          </p:cNvPr>
          <p:cNvPicPr>
            <a:picLocks noGrp="1" noChangeAspect="1"/>
          </p:cNvPicPr>
          <p:nvPr>
            <p:ph idx="1"/>
          </p:nvPr>
        </p:nvPicPr>
        <p:blipFill>
          <a:blip r:embed="rId3"/>
          <a:stretch>
            <a:fillRect/>
          </a:stretch>
        </p:blipFill>
        <p:spPr>
          <a:xfrm>
            <a:off x="838200" y="1690688"/>
            <a:ext cx="5763031" cy="435133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0F20CDF3-0E6E-B644-9F59-7AA46B3EB60B}"/>
              </a:ext>
            </a:extLst>
          </p:cNvPr>
          <p:cNvSpPr txBox="1"/>
          <p:nvPr/>
        </p:nvSpPr>
        <p:spPr>
          <a:xfrm>
            <a:off x="6946491" y="1690447"/>
            <a:ext cx="4291780" cy="4455772"/>
          </a:xfrm>
          <a:prstGeom prst="rect">
            <a:avLst/>
          </a:prstGeom>
          <a:noFill/>
        </p:spPr>
        <p:txBody>
          <a:bodyPr wrap="square" rtlCol="0">
            <a:spAutoFit/>
          </a:bodyPr>
          <a:lstStyle/>
          <a:p>
            <a:pPr>
              <a:lnSpc>
                <a:spcPct val="114000"/>
              </a:lnSpc>
              <a:spcBef>
                <a:spcPts val="1200"/>
              </a:spcBef>
              <a:spcAft>
                <a:spcPts val="600"/>
              </a:spcAft>
            </a:pPr>
            <a:r>
              <a:rPr lang="en-AU" sz="2800" dirty="0"/>
              <a:t>The Museum is on the site where the </a:t>
            </a:r>
            <a:r>
              <a:rPr lang="en-AU" sz="2800" i="1" dirty="0"/>
              <a:t>Titanic </a:t>
            </a:r>
            <a:r>
              <a:rPr lang="en-AU" sz="2800" dirty="0"/>
              <a:t>was built.              </a:t>
            </a:r>
          </a:p>
          <a:p>
            <a:pPr>
              <a:lnSpc>
                <a:spcPct val="114000"/>
              </a:lnSpc>
              <a:spcBef>
                <a:spcPts val="1200"/>
              </a:spcBef>
              <a:spcAft>
                <a:spcPts val="600"/>
              </a:spcAft>
            </a:pPr>
            <a:r>
              <a:rPr lang="en-AU" sz="2800" dirty="0"/>
              <a:t>The wings of the building are the same size as the bows of </a:t>
            </a:r>
            <a:r>
              <a:rPr lang="en-AU" sz="2800" i="1" dirty="0"/>
              <a:t>Titanic</a:t>
            </a:r>
            <a:r>
              <a:rPr lang="en-AU" sz="2800" dirty="0"/>
              <a:t>.</a:t>
            </a:r>
          </a:p>
          <a:p>
            <a:pPr>
              <a:lnSpc>
                <a:spcPct val="114000"/>
              </a:lnSpc>
              <a:spcBef>
                <a:spcPts val="1200"/>
              </a:spcBef>
              <a:spcAft>
                <a:spcPts val="600"/>
              </a:spcAft>
            </a:pPr>
            <a:r>
              <a:rPr lang="en-AU" sz="2800" dirty="0"/>
              <a:t>The colours of the building represent the cold grey sea, the stars and the icebergs.</a:t>
            </a:r>
          </a:p>
        </p:txBody>
      </p:sp>
      <p:sp>
        <p:nvSpPr>
          <p:cNvPr id="3" name="Slide Number Placeholder 2">
            <a:extLst>
              <a:ext uri="{FF2B5EF4-FFF2-40B4-BE49-F238E27FC236}">
                <a16:creationId xmlns:a16="http://schemas.microsoft.com/office/drawing/2014/main" id="{66B783D9-C88A-4D55-81F9-A5CE6EFEC541}"/>
              </a:ext>
            </a:extLst>
          </p:cNvPr>
          <p:cNvSpPr>
            <a:spLocks noGrp="1"/>
          </p:cNvSpPr>
          <p:nvPr>
            <p:ph type="sldNum" sz="quarter" idx="12"/>
          </p:nvPr>
        </p:nvSpPr>
        <p:spPr/>
        <p:txBody>
          <a:bodyPr/>
          <a:lstStyle/>
          <a:p>
            <a:fld id="{9E5C1847-099E-C048-852D-E28606CB6E04}" type="slidenum">
              <a:rPr lang="en-US" smtClean="0"/>
              <a:t>36</a:t>
            </a:fld>
            <a:endParaRPr lang="en-US" dirty="0"/>
          </a:p>
        </p:txBody>
      </p:sp>
      <p:sp>
        <p:nvSpPr>
          <p:cNvPr id="6" name="Footer Placeholder 7">
            <a:extLst>
              <a:ext uri="{FF2B5EF4-FFF2-40B4-BE49-F238E27FC236}">
                <a16:creationId xmlns:a16="http://schemas.microsoft.com/office/drawing/2014/main" id="{90CD632F-81F6-42A3-B307-A8738EC9754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079332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B783D9-C88A-4D55-81F9-A5CE6EFEC541}"/>
              </a:ext>
            </a:extLst>
          </p:cNvPr>
          <p:cNvSpPr>
            <a:spLocks noGrp="1"/>
          </p:cNvSpPr>
          <p:nvPr>
            <p:ph type="sldNum" sz="quarter" idx="12"/>
          </p:nvPr>
        </p:nvSpPr>
        <p:spPr/>
        <p:txBody>
          <a:bodyPr/>
          <a:lstStyle/>
          <a:p>
            <a:fld id="{9E5C1847-099E-C048-852D-E28606CB6E04}" type="slidenum">
              <a:rPr lang="en-US" smtClean="0"/>
              <a:t>37</a:t>
            </a:fld>
            <a:endParaRPr lang="en-US" dirty="0"/>
          </a:p>
        </p:txBody>
      </p:sp>
      <p:sp>
        <p:nvSpPr>
          <p:cNvPr id="6" name="Footer Placeholder 7">
            <a:extLst>
              <a:ext uri="{FF2B5EF4-FFF2-40B4-BE49-F238E27FC236}">
                <a16:creationId xmlns:a16="http://schemas.microsoft.com/office/drawing/2014/main" id="{90CD632F-81F6-42A3-B307-A8738EC9754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10" name="Content Placeholder 9">
            <a:extLst>
              <a:ext uri="{FF2B5EF4-FFF2-40B4-BE49-F238E27FC236}">
                <a16:creationId xmlns:a16="http://schemas.microsoft.com/office/drawing/2014/main" id="{0C39ADBF-E128-4441-8D48-7EE501AEDFC6}"/>
              </a:ext>
            </a:extLst>
          </p:cNvPr>
          <p:cNvSpPr>
            <a:spLocks noGrp="1"/>
          </p:cNvSpPr>
          <p:nvPr>
            <p:ph idx="1"/>
          </p:nvPr>
        </p:nvSpPr>
        <p:spPr>
          <a:xfrm>
            <a:off x="2777053" y="1253331"/>
            <a:ext cx="7241458" cy="4351338"/>
          </a:xfrm>
        </p:spPr>
        <p:txBody>
          <a:bodyPr/>
          <a:lstStyle/>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I hope you enjoyed my version of the </a:t>
            </a:r>
            <a:r>
              <a:rPr lang="en-AU"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dirty="0">
                <a:effectLst/>
                <a:latin typeface="Calibri" panose="020F0502020204030204" pitchFamily="34" charset="0"/>
                <a:ea typeface="Calibri" panose="020F0502020204030204" pitchFamily="34" charset="0"/>
                <a:cs typeface="Times New Roman" panose="02020603050405020304" pitchFamily="18" charset="0"/>
              </a:rPr>
              <a:t> experience as much as I have in putting it together.</a:t>
            </a:r>
          </a:p>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 </a:t>
            </a:r>
          </a:p>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Rosemary Waghorne</a:t>
            </a:r>
          </a:p>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September 2020</a:t>
            </a:r>
          </a:p>
          <a:p>
            <a:endParaRPr lang="en-AU" dirty="0"/>
          </a:p>
        </p:txBody>
      </p:sp>
    </p:spTree>
    <p:extLst>
      <p:ext uri="{BB962C8B-B14F-4D97-AF65-F5344CB8AC3E}">
        <p14:creationId xmlns:p14="http://schemas.microsoft.com/office/powerpoint/2010/main" val="10381075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38</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927274" y="370822"/>
            <a:ext cx="1838293" cy="714937"/>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2206716" y="1771683"/>
            <a:ext cx="7778568" cy="3874779"/>
          </a:xfrm>
          <a:prstGeom prst="rect">
            <a:avLst/>
          </a:prstGeom>
          <a:noFill/>
        </p:spPr>
        <p:txBody>
          <a:bodyPr wrap="square" rtlCol="0">
            <a:spAutoFit/>
          </a:bodyPr>
          <a:lstStyle/>
          <a:p>
            <a:r>
              <a:rPr lang="en-US" sz="1446" dirty="0">
                <a:ea typeface="Times New Roman" panose="02020603050405020304" pitchFamily="18" charset="0"/>
              </a:rPr>
              <a:t>The Rotary Club of Canterbury “Let’s Stay Connected Project” has been developed as a response to an identified need within the Aged Care sector.</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You can download this and other booklets from the Rotary Club of Canterbury website (</a:t>
            </a:r>
            <a:r>
              <a:rPr lang="en-US" sz="1446" u="sng" dirty="0">
                <a:solidFill>
                  <a:srgbClr val="0000FF"/>
                </a:solidFill>
                <a:ea typeface="Times New Roman" panose="02020603050405020304" pitchFamily="18" charset="0"/>
                <a:hlinkClick r:id="rId3"/>
              </a:rPr>
              <a:t>www.canterburyrotary.org</a:t>
            </a:r>
            <a:r>
              <a:rPr lang="en-US" sz="1446" dirty="0">
                <a:ea typeface="Times New Roman" panose="02020603050405020304" pitchFamily="18" charset="0"/>
              </a:rPr>
              <a:t>).</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Source references for this book are held at the Rotary Club of Canterbury. Contact </a:t>
            </a:r>
            <a:r>
              <a:rPr lang="en-US" sz="1446" u="sng" dirty="0">
                <a:solidFill>
                  <a:srgbClr val="0000FF"/>
                </a:solidFill>
                <a:ea typeface="Times New Roman" panose="02020603050405020304" pitchFamily="18" charset="0"/>
                <a:hlinkClick r:id="rId4"/>
              </a:rPr>
              <a:t>president@caterburyrotary.org</a:t>
            </a:r>
            <a:r>
              <a:rPr lang="en-US" sz="1446" u="sng" dirty="0">
                <a:solidFill>
                  <a:srgbClr val="0000FF"/>
                </a:solidFill>
                <a:ea typeface="Times New Roman" panose="02020603050405020304" pitchFamily="18" charset="0"/>
              </a:rPr>
              <a:t> </a:t>
            </a:r>
            <a:r>
              <a:rPr lang="en-US" sz="1446" dirty="0">
                <a:solidFill>
                  <a:srgbClr val="000000"/>
                </a:solidFill>
                <a:ea typeface="Times New Roman" panose="02020603050405020304" pitchFamily="18" charset="0"/>
              </a:rPr>
              <a:t>for further details.  </a:t>
            </a:r>
            <a:endParaRPr lang="en-AU" sz="1446" dirty="0">
              <a:ea typeface="Arial Unicode MS"/>
            </a:endParaRPr>
          </a:p>
          <a:p>
            <a:r>
              <a:rPr lang="en-US" sz="1446" dirty="0">
                <a:solidFill>
                  <a:srgbClr val="000000"/>
                </a:solidFill>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Material in this book was reproduced in accordance with Section 113F of the Copyright Act (1968). </a:t>
            </a:r>
            <a:endParaRPr lang="en-AU" sz="1446" dirty="0">
              <a:ea typeface="Arial Unicode MS"/>
            </a:endParaRPr>
          </a:p>
        </p:txBody>
      </p:sp>
      <p:sp>
        <p:nvSpPr>
          <p:cNvPr id="8" name="Footer Placeholder 7">
            <a:extLst>
              <a:ext uri="{FF2B5EF4-FFF2-40B4-BE49-F238E27FC236}">
                <a16:creationId xmlns:a16="http://schemas.microsoft.com/office/drawing/2014/main" id="{84DCD2E7-3D93-4A02-9602-987CAAA54E61}"/>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027097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66B06-C282-D940-916E-A3B2C14C2173}"/>
              </a:ext>
            </a:extLst>
          </p:cNvPr>
          <p:cNvSpPr>
            <a:spLocks noGrp="1"/>
          </p:cNvSpPr>
          <p:nvPr>
            <p:ph type="title"/>
          </p:nvPr>
        </p:nvSpPr>
        <p:spPr>
          <a:xfrm>
            <a:off x="4258733" y="368710"/>
            <a:ext cx="3344333" cy="975108"/>
          </a:xfrm>
        </p:spPr>
        <p:txBody>
          <a:bodyPr>
            <a:normAutofit/>
          </a:bodyPr>
          <a:lstStyle/>
          <a:p>
            <a:r>
              <a:rPr lang="en-US" sz="3600" b="1" dirty="0"/>
              <a:t>A Mail Ship</a:t>
            </a:r>
          </a:p>
        </p:txBody>
      </p:sp>
      <p:pic>
        <p:nvPicPr>
          <p:cNvPr id="4" name="Content Placeholder 3">
            <a:extLst>
              <a:ext uri="{FF2B5EF4-FFF2-40B4-BE49-F238E27FC236}">
                <a16:creationId xmlns:a16="http://schemas.microsoft.com/office/drawing/2014/main" id="{0551C70A-BD8D-034E-AB6C-D1EF0B3A6125}"/>
              </a:ext>
            </a:extLst>
          </p:cNvPr>
          <p:cNvPicPr>
            <a:picLocks noGrp="1" noChangeAspect="1"/>
          </p:cNvPicPr>
          <p:nvPr>
            <p:ph idx="1"/>
          </p:nvPr>
        </p:nvPicPr>
        <p:blipFill rotWithShape="1">
          <a:blip r:embed="rId3"/>
          <a:srcRect b="28542"/>
          <a:stretch/>
        </p:blipFill>
        <p:spPr>
          <a:xfrm>
            <a:off x="519641" y="1636182"/>
            <a:ext cx="7083425" cy="3796243"/>
          </a:xfrm>
        </p:spPr>
      </p:pic>
      <p:sp>
        <p:nvSpPr>
          <p:cNvPr id="5" name="TextBox 4">
            <a:extLst>
              <a:ext uri="{FF2B5EF4-FFF2-40B4-BE49-F238E27FC236}">
                <a16:creationId xmlns:a16="http://schemas.microsoft.com/office/drawing/2014/main" id="{2B11DC4C-F9F9-024F-9189-FE9F14651022}"/>
              </a:ext>
            </a:extLst>
          </p:cNvPr>
          <p:cNvSpPr txBox="1"/>
          <p:nvPr/>
        </p:nvSpPr>
        <p:spPr>
          <a:xfrm>
            <a:off x="7997825" y="1361098"/>
            <a:ext cx="3344333" cy="4716163"/>
          </a:xfrm>
          <a:prstGeom prst="rect">
            <a:avLst/>
          </a:prstGeom>
          <a:noFill/>
        </p:spPr>
        <p:txBody>
          <a:bodyPr wrap="square" rtlCol="0">
            <a:spAutoFit/>
          </a:bodyPr>
          <a:lstStyle/>
          <a:p>
            <a:pPr>
              <a:lnSpc>
                <a:spcPct val="114000"/>
              </a:lnSpc>
              <a:spcBef>
                <a:spcPts val="1200"/>
              </a:spcBef>
              <a:spcAft>
                <a:spcPts val="600"/>
              </a:spcAft>
            </a:pPr>
            <a:r>
              <a:rPr lang="en-US" sz="2800" dirty="0"/>
              <a:t>The </a:t>
            </a:r>
            <a:r>
              <a:rPr lang="en-US" sz="2800" i="1" dirty="0"/>
              <a:t>Titanic</a:t>
            </a:r>
            <a:r>
              <a:rPr lang="en-US" sz="2800" dirty="0"/>
              <a:t> was not only a passenger ship – it was also a Royal Mail Ship for the British Royal Mail Service. </a:t>
            </a:r>
          </a:p>
          <a:p>
            <a:pPr>
              <a:lnSpc>
                <a:spcPct val="114000"/>
              </a:lnSpc>
              <a:spcBef>
                <a:spcPts val="1200"/>
              </a:spcBef>
              <a:spcAft>
                <a:spcPts val="600"/>
              </a:spcAft>
            </a:pPr>
            <a:r>
              <a:rPr lang="en-US" sz="2800" dirty="0"/>
              <a:t>Over 7 million items of mail were lost when </a:t>
            </a:r>
            <a:r>
              <a:rPr lang="en-US" sz="2800" i="1" dirty="0"/>
              <a:t>Titanic</a:t>
            </a:r>
            <a:r>
              <a:rPr lang="en-US" sz="2800" dirty="0"/>
              <a:t> sank.</a:t>
            </a:r>
          </a:p>
        </p:txBody>
      </p:sp>
      <p:sp>
        <p:nvSpPr>
          <p:cNvPr id="3" name="Slide Number Placeholder 2">
            <a:extLst>
              <a:ext uri="{FF2B5EF4-FFF2-40B4-BE49-F238E27FC236}">
                <a16:creationId xmlns:a16="http://schemas.microsoft.com/office/drawing/2014/main" id="{1DD0D618-CE72-4287-ABC0-105DC0F2A405}"/>
              </a:ext>
            </a:extLst>
          </p:cNvPr>
          <p:cNvSpPr>
            <a:spLocks noGrp="1"/>
          </p:cNvSpPr>
          <p:nvPr>
            <p:ph type="sldNum" sz="quarter" idx="12"/>
          </p:nvPr>
        </p:nvSpPr>
        <p:spPr/>
        <p:txBody>
          <a:bodyPr/>
          <a:lstStyle/>
          <a:p>
            <a:fld id="{9E5C1847-099E-C048-852D-E28606CB6E04}" type="slidenum">
              <a:rPr lang="en-US" smtClean="0"/>
              <a:t>4</a:t>
            </a:fld>
            <a:endParaRPr lang="en-US" dirty="0"/>
          </a:p>
        </p:txBody>
      </p:sp>
      <p:sp>
        <p:nvSpPr>
          <p:cNvPr id="6" name="Footer Placeholder 7">
            <a:extLst>
              <a:ext uri="{FF2B5EF4-FFF2-40B4-BE49-F238E27FC236}">
                <a16:creationId xmlns:a16="http://schemas.microsoft.com/office/drawing/2014/main" id="{DF88613C-1029-456B-94FD-874F901C78A1}"/>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694480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E983E7CE-64FB-B348-8158-E8E40DFA8300}"/>
              </a:ext>
            </a:extLst>
          </p:cNvPr>
          <p:cNvSpPr>
            <a:spLocks noGrp="1"/>
          </p:cNvSpPr>
          <p:nvPr>
            <p:ph type="title"/>
          </p:nvPr>
        </p:nvSpPr>
        <p:spPr>
          <a:xfrm>
            <a:off x="838200" y="335600"/>
            <a:ext cx="3852981" cy="725738"/>
          </a:xfrm>
        </p:spPr>
        <p:txBody>
          <a:bodyPr>
            <a:normAutofit/>
          </a:bodyPr>
          <a:lstStyle/>
          <a:p>
            <a:pPr algn="ctr">
              <a:lnSpc>
                <a:spcPct val="107000"/>
              </a:lnSpc>
              <a:spcAft>
                <a:spcPts val="800"/>
              </a:spcAft>
            </a:pPr>
            <a:r>
              <a:rPr lang="en-AU" sz="36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Building The </a:t>
            </a:r>
            <a:r>
              <a:rPr lang="en-AU" sz="3600" b="1" i="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Titanic</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D2F04DB-95BB-2349-B79C-7F539B475A44}"/>
              </a:ext>
            </a:extLst>
          </p:cNvPr>
          <p:cNvSpPr>
            <a:spLocks noGrp="1"/>
          </p:cNvSpPr>
          <p:nvPr>
            <p:ph idx="1"/>
          </p:nvPr>
        </p:nvSpPr>
        <p:spPr>
          <a:xfrm>
            <a:off x="838200" y="1401811"/>
            <a:ext cx="2517944" cy="2506512"/>
          </a:xfrm>
        </p:spPr>
        <p:txBody>
          <a:bodyPr>
            <a:normAutofit/>
          </a:bodyPr>
          <a:lstStyle/>
          <a:p>
            <a:pPr marL="0" indent="0">
              <a:lnSpc>
                <a:spcPct val="114000"/>
              </a:lnSpc>
              <a:spcBef>
                <a:spcPts val="1200"/>
              </a:spcBef>
              <a:spcAft>
                <a:spcPts val="600"/>
              </a:spcAft>
              <a:buNone/>
            </a:pPr>
            <a:r>
              <a:rPr lang="en-US" i="1" dirty="0"/>
              <a:t>Titanic</a:t>
            </a:r>
            <a:r>
              <a:rPr lang="en-US" dirty="0"/>
              <a:t> was built by Harland and Wolff Company.</a:t>
            </a:r>
          </a:p>
          <a:p>
            <a:endParaRPr lang="en-US" dirty="0"/>
          </a:p>
        </p:txBody>
      </p:sp>
      <p:pic>
        <p:nvPicPr>
          <p:cNvPr id="5" name="Picture 4">
            <a:extLst>
              <a:ext uri="{FF2B5EF4-FFF2-40B4-BE49-F238E27FC236}">
                <a16:creationId xmlns:a16="http://schemas.microsoft.com/office/drawing/2014/main" id="{B27EEC50-AC46-564D-AC6B-330BCCD797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7775" y="1401810"/>
            <a:ext cx="3852980" cy="29161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6E8F4AB-EEA6-E54E-9C4E-263249B80B1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72649" y="3417670"/>
            <a:ext cx="4381151" cy="29161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8811C6FD-1AA3-47CF-A2B2-113BBFD778C8}"/>
              </a:ext>
            </a:extLst>
          </p:cNvPr>
          <p:cNvSpPr>
            <a:spLocks noGrp="1"/>
          </p:cNvSpPr>
          <p:nvPr>
            <p:ph type="sldNum" sz="quarter" idx="12"/>
          </p:nvPr>
        </p:nvSpPr>
        <p:spPr/>
        <p:txBody>
          <a:bodyPr/>
          <a:lstStyle/>
          <a:p>
            <a:fld id="{9E5C1847-099E-C048-852D-E28606CB6E04}" type="slidenum">
              <a:rPr lang="en-US" smtClean="0"/>
              <a:t>5</a:t>
            </a:fld>
            <a:endParaRPr lang="en-US" dirty="0"/>
          </a:p>
        </p:txBody>
      </p:sp>
      <p:sp>
        <p:nvSpPr>
          <p:cNvPr id="9" name="Footer Placeholder 7">
            <a:extLst>
              <a:ext uri="{FF2B5EF4-FFF2-40B4-BE49-F238E27FC236}">
                <a16:creationId xmlns:a16="http://schemas.microsoft.com/office/drawing/2014/main" id="{B0791E2A-174C-47E3-94C5-D79BA0C1E2D5}"/>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10" name="Content Placeholder 2">
            <a:extLst>
              <a:ext uri="{FF2B5EF4-FFF2-40B4-BE49-F238E27FC236}">
                <a16:creationId xmlns:a16="http://schemas.microsoft.com/office/drawing/2014/main" id="{0F824EF3-60C3-4271-9666-31F30792C33F}"/>
              </a:ext>
            </a:extLst>
          </p:cNvPr>
          <p:cNvSpPr txBox="1">
            <a:spLocks/>
          </p:cNvSpPr>
          <p:nvPr/>
        </p:nvSpPr>
        <p:spPr>
          <a:xfrm>
            <a:off x="807031" y="4354736"/>
            <a:ext cx="5873987" cy="22275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1200"/>
              </a:spcBef>
              <a:spcAft>
                <a:spcPts val="600"/>
              </a:spcAft>
              <a:buNone/>
            </a:pPr>
            <a:r>
              <a:rPr lang="en-US" dirty="0"/>
              <a:t>The two cranes used to build the </a:t>
            </a:r>
            <a:r>
              <a:rPr lang="en-US" i="1" dirty="0"/>
              <a:t>Titanic</a:t>
            </a:r>
            <a:r>
              <a:rPr lang="en-US" dirty="0"/>
              <a:t> are still in use – Goliath and Samson. They are 100m wide and 150m high.</a:t>
            </a:r>
          </a:p>
          <a:p>
            <a:endParaRPr lang="en-US" dirty="0"/>
          </a:p>
        </p:txBody>
      </p:sp>
    </p:spTree>
    <p:extLst>
      <p:ext uri="{BB962C8B-B14F-4D97-AF65-F5344CB8AC3E}">
        <p14:creationId xmlns:p14="http://schemas.microsoft.com/office/powerpoint/2010/main" val="299473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large ship in the water&#10;&#10;Description automatically generated">
            <a:extLst>
              <a:ext uri="{FF2B5EF4-FFF2-40B4-BE49-F238E27FC236}">
                <a16:creationId xmlns:a16="http://schemas.microsoft.com/office/drawing/2014/main" id="{9413ED4F-0104-1C49-88DF-9B5006EA126F}"/>
              </a:ext>
            </a:extLst>
          </p:cNvPr>
          <p:cNvPicPr>
            <a:picLocks noGrp="1" noChangeAspect="1"/>
          </p:cNvPicPr>
          <p:nvPr>
            <p:ph idx="1"/>
          </p:nvPr>
        </p:nvPicPr>
        <p:blipFill>
          <a:blip r:embed="rId3"/>
          <a:stretch>
            <a:fillRect/>
          </a:stretch>
        </p:blipFill>
        <p:spPr>
          <a:xfrm>
            <a:off x="5007347" y="1443317"/>
            <a:ext cx="6346453" cy="4351338"/>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7CB49598-E93B-404F-A332-CAD6157BC70C}"/>
              </a:ext>
            </a:extLst>
          </p:cNvPr>
          <p:cNvSpPr txBox="1"/>
          <p:nvPr/>
        </p:nvSpPr>
        <p:spPr>
          <a:xfrm>
            <a:off x="699403" y="1443317"/>
            <a:ext cx="3708400" cy="4201150"/>
          </a:xfrm>
          <a:prstGeom prst="rect">
            <a:avLst/>
          </a:prstGeom>
          <a:noFill/>
        </p:spPr>
        <p:txBody>
          <a:bodyPr wrap="square" rtlCol="0">
            <a:spAutoFit/>
          </a:bodyPr>
          <a:lstStyle/>
          <a:p>
            <a:pPr>
              <a:spcBef>
                <a:spcPts val="1200"/>
              </a:spcBef>
              <a:spcAft>
                <a:spcPts val="600"/>
              </a:spcAft>
            </a:pPr>
            <a:r>
              <a:rPr lang="en-US" sz="2800" dirty="0"/>
              <a:t>The </a:t>
            </a:r>
            <a:r>
              <a:rPr lang="en-US" sz="2800" i="1" dirty="0"/>
              <a:t>Titanic</a:t>
            </a:r>
            <a:r>
              <a:rPr lang="en-US" sz="2800" dirty="0"/>
              <a:t>’s keel was laid on 31 March 1909 and took about 26 months to build.</a:t>
            </a:r>
          </a:p>
          <a:p>
            <a:pPr>
              <a:spcBef>
                <a:spcPts val="1200"/>
              </a:spcBef>
              <a:spcAft>
                <a:spcPts val="600"/>
              </a:spcAft>
            </a:pPr>
            <a:r>
              <a:rPr lang="en-AU" sz="2800" dirty="0"/>
              <a:t>They used 2,000 steel hull plates, up to 6 feet (1.8m) wide and 30 feet (9.1m) long, weighing 2.5 to 3 tons.</a:t>
            </a:r>
            <a:endParaRPr lang="en-US" sz="2800" dirty="0"/>
          </a:p>
        </p:txBody>
      </p:sp>
      <p:sp>
        <p:nvSpPr>
          <p:cNvPr id="3" name="Slide Number Placeholder 2">
            <a:extLst>
              <a:ext uri="{FF2B5EF4-FFF2-40B4-BE49-F238E27FC236}">
                <a16:creationId xmlns:a16="http://schemas.microsoft.com/office/drawing/2014/main" id="{41E0293C-7538-41E8-9EBD-C563CB65189E}"/>
              </a:ext>
            </a:extLst>
          </p:cNvPr>
          <p:cNvSpPr>
            <a:spLocks noGrp="1"/>
          </p:cNvSpPr>
          <p:nvPr>
            <p:ph type="sldNum" sz="quarter" idx="12"/>
          </p:nvPr>
        </p:nvSpPr>
        <p:spPr/>
        <p:txBody>
          <a:bodyPr/>
          <a:lstStyle/>
          <a:p>
            <a:fld id="{9E5C1847-099E-C048-852D-E28606CB6E04}" type="slidenum">
              <a:rPr lang="en-US" smtClean="0"/>
              <a:t>6</a:t>
            </a:fld>
            <a:endParaRPr lang="en-US" dirty="0"/>
          </a:p>
        </p:txBody>
      </p:sp>
      <p:sp>
        <p:nvSpPr>
          <p:cNvPr id="7" name="Footer Placeholder 7">
            <a:extLst>
              <a:ext uri="{FF2B5EF4-FFF2-40B4-BE49-F238E27FC236}">
                <a16:creationId xmlns:a16="http://schemas.microsoft.com/office/drawing/2014/main" id="{03E825D3-9E36-4CE9-A9EA-692B09C8AE9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useBgFill="1">
        <p:nvSpPr>
          <p:cNvPr id="9" name="Title 1">
            <a:extLst>
              <a:ext uri="{FF2B5EF4-FFF2-40B4-BE49-F238E27FC236}">
                <a16:creationId xmlns:a16="http://schemas.microsoft.com/office/drawing/2014/main" id="{376789B1-6013-46C9-AA87-FF25D015F1DD}"/>
              </a:ext>
            </a:extLst>
          </p:cNvPr>
          <p:cNvSpPr>
            <a:spLocks noGrp="1"/>
          </p:cNvSpPr>
          <p:nvPr>
            <p:ph type="title"/>
          </p:nvPr>
        </p:nvSpPr>
        <p:spPr>
          <a:xfrm>
            <a:off x="699403" y="487795"/>
            <a:ext cx="3953471" cy="725738"/>
          </a:xfrm>
        </p:spPr>
        <p:txBody>
          <a:bodyPr>
            <a:normAutofit/>
          </a:bodyPr>
          <a:lstStyle/>
          <a:p>
            <a:pPr>
              <a:lnSpc>
                <a:spcPct val="107000"/>
              </a:lnSpc>
              <a:spcAft>
                <a:spcPts val="800"/>
              </a:spcAft>
            </a:pPr>
            <a:r>
              <a:rPr lang="en-AU" sz="36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Building The </a:t>
            </a:r>
            <a:r>
              <a:rPr lang="en-AU" sz="3600" b="1" i="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Titanic</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0400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E15D4-C06B-EF4E-B3B5-2D15462AA91A}"/>
              </a:ext>
            </a:extLst>
          </p:cNvPr>
          <p:cNvSpPr>
            <a:spLocks noGrp="1"/>
          </p:cNvSpPr>
          <p:nvPr>
            <p:ph type="title"/>
          </p:nvPr>
        </p:nvSpPr>
        <p:spPr>
          <a:xfrm>
            <a:off x="678392" y="905125"/>
            <a:ext cx="4860926" cy="1567141"/>
          </a:xfrm>
        </p:spPr>
        <p:txBody>
          <a:bodyPr>
            <a:normAutofit fontScale="90000"/>
          </a:bodyPr>
          <a:lstStyle/>
          <a:p>
            <a:pPr>
              <a:lnSpc>
                <a:spcPct val="114000"/>
              </a:lnSpc>
              <a:spcBef>
                <a:spcPts val="1200"/>
              </a:spcBef>
              <a:spcAft>
                <a:spcPts val="600"/>
              </a:spcAft>
            </a:pPr>
            <a:r>
              <a:rPr lang="en-US" sz="2800" dirty="0">
                <a:latin typeface="+mn-lt"/>
              </a:rPr>
              <a:t>The stern and one of the steam engines built by </a:t>
            </a:r>
            <a:r>
              <a:rPr lang="en-AU" sz="2800" dirty="0">
                <a:latin typeface="+mn-lt"/>
              </a:rPr>
              <a:t>Harland &amp; Wolff’s Engine Works, Belfast, May 1911.</a:t>
            </a:r>
            <a:endParaRPr lang="en-US" sz="2800" dirty="0">
              <a:latin typeface="+mn-lt"/>
            </a:endParaRPr>
          </a:p>
        </p:txBody>
      </p:sp>
      <p:pic>
        <p:nvPicPr>
          <p:cNvPr id="5" name="Picture 4">
            <a:extLst>
              <a:ext uri="{FF2B5EF4-FFF2-40B4-BE49-F238E27FC236}">
                <a16:creationId xmlns:a16="http://schemas.microsoft.com/office/drawing/2014/main" id="{B0F7C2DB-795D-2B41-B111-B55604952232}"/>
              </a:ext>
            </a:extLst>
          </p:cNvPr>
          <p:cNvPicPr>
            <a:picLocks noChangeAspect="1"/>
          </p:cNvPicPr>
          <p:nvPr/>
        </p:nvPicPr>
        <p:blipFill>
          <a:blip r:embed="rId3"/>
          <a:stretch>
            <a:fillRect/>
          </a:stretch>
        </p:blipFill>
        <p:spPr>
          <a:xfrm>
            <a:off x="838200" y="2723092"/>
            <a:ext cx="4701117" cy="35682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a:extLst>
              <a:ext uri="{FF2B5EF4-FFF2-40B4-BE49-F238E27FC236}">
                <a16:creationId xmlns:a16="http://schemas.microsoft.com/office/drawing/2014/main" id="{2F07DC06-52F4-4FBE-8393-6A108BFAF884}"/>
              </a:ext>
            </a:extLst>
          </p:cNvPr>
          <p:cNvSpPr>
            <a:spLocks noGrp="1"/>
          </p:cNvSpPr>
          <p:nvPr>
            <p:ph type="sldNum" sz="quarter" idx="12"/>
          </p:nvPr>
        </p:nvSpPr>
        <p:spPr/>
        <p:txBody>
          <a:bodyPr/>
          <a:lstStyle/>
          <a:p>
            <a:fld id="{9E5C1847-099E-C048-852D-E28606CB6E04}" type="slidenum">
              <a:rPr lang="en-US" smtClean="0"/>
              <a:t>7</a:t>
            </a:fld>
            <a:endParaRPr lang="en-US" dirty="0"/>
          </a:p>
        </p:txBody>
      </p:sp>
      <p:sp>
        <p:nvSpPr>
          <p:cNvPr id="6" name="Footer Placeholder 7">
            <a:extLst>
              <a:ext uri="{FF2B5EF4-FFF2-40B4-BE49-F238E27FC236}">
                <a16:creationId xmlns:a16="http://schemas.microsoft.com/office/drawing/2014/main" id="{A677CD04-03ED-468A-B5B6-DD629224FB92}"/>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useBgFill="1">
        <p:nvSpPr>
          <p:cNvPr id="7" name="Title 1">
            <a:extLst>
              <a:ext uri="{FF2B5EF4-FFF2-40B4-BE49-F238E27FC236}">
                <a16:creationId xmlns:a16="http://schemas.microsoft.com/office/drawing/2014/main" id="{7F21D8CE-B446-4CE2-B7B8-35A9D5D717BE}"/>
              </a:ext>
            </a:extLst>
          </p:cNvPr>
          <p:cNvSpPr txBox="1">
            <a:spLocks/>
          </p:cNvSpPr>
          <p:nvPr/>
        </p:nvSpPr>
        <p:spPr>
          <a:xfrm>
            <a:off x="699403" y="179388"/>
            <a:ext cx="10515600" cy="7257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AU" sz="3600" b="1"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Building The </a:t>
            </a:r>
            <a:r>
              <a:rPr lang="en-AU" sz="3600" b="1" i="1"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Titanic</a:t>
            </a:r>
            <a:endParaRPr lang="en-AU" sz="3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CCED9702-357B-D344-A4E9-0550DE72D16F}"/>
              </a:ext>
            </a:extLst>
          </p:cNvPr>
          <p:cNvPicPr>
            <a:picLocks noGrp="1" noChangeAspect="1"/>
          </p:cNvPicPr>
          <p:nvPr>
            <p:ph idx="1"/>
          </p:nvPr>
        </p:nvPicPr>
        <p:blipFill>
          <a:blip r:embed="rId4"/>
          <a:stretch>
            <a:fillRect/>
          </a:stretch>
        </p:blipFill>
        <p:spPr>
          <a:xfrm>
            <a:off x="6652685" y="860915"/>
            <a:ext cx="4181398" cy="5430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74929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4E98D-D161-114D-B73E-5C2CF454C38F}"/>
              </a:ext>
            </a:extLst>
          </p:cNvPr>
          <p:cNvSpPr>
            <a:spLocks noGrp="1"/>
          </p:cNvSpPr>
          <p:nvPr>
            <p:ph type="title"/>
          </p:nvPr>
        </p:nvSpPr>
        <p:spPr>
          <a:xfrm>
            <a:off x="766245" y="233249"/>
            <a:ext cx="4076688" cy="939724"/>
          </a:xfrm>
        </p:spPr>
        <p:txBody>
          <a:bodyPr>
            <a:normAutofit/>
          </a:bodyPr>
          <a:lstStyle/>
          <a:p>
            <a:r>
              <a:rPr lang="en-US" sz="3600" b="1" dirty="0"/>
              <a:t>Rudder Facts</a:t>
            </a:r>
          </a:p>
        </p:txBody>
      </p:sp>
      <p:pic>
        <p:nvPicPr>
          <p:cNvPr id="5" name="Picture 4">
            <a:extLst>
              <a:ext uri="{FF2B5EF4-FFF2-40B4-BE49-F238E27FC236}">
                <a16:creationId xmlns:a16="http://schemas.microsoft.com/office/drawing/2014/main" id="{316E6DA9-5B43-CF48-B443-BBB8F20D1DD9}"/>
              </a:ext>
            </a:extLst>
          </p:cNvPr>
          <p:cNvPicPr>
            <a:picLocks noChangeAspect="1"/>
          </p:cNvPicPr>
          <p:nvPr/>
        </p:nvPicPr>
        <p:blipFill>
          <a:blip r:embed="rId3"/>
          <a:stretch>
            <a:fillRect/>
          </a:stretch>
        </p:blipFill>
        <p:spPr>
          <a:xfrm>
            <a:off x="4842933" y="1476564"/>
            <a:ext cx="6843888" cy="41063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FD814423-C7DB-0841-94C4-0A64113D6419}"/>
              </a:ext>
            </a:extLst>
          </p:cNvPr>
          <p:cNvSpPr txBox="1"/>
          <p:nvPr/>
        </p:nvSpPr>
        <p:spPr>
          <a:xfrm>
            <a:off x="749039" y="1350129"/>
            <a:ext cx="3695290" cy="4157741"/>
          </a:xfrm>
          <a:prstGeom prst="rect">
            <a:avLst/>
          </a:prstGeom>
          <a:noFill/>
        </p:spPr>
        <p:txBody>
          <a:bodyPr wrap="square" rtlCol="0">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Height of </a:t>
            </a:r>
            <a:r>
              <a:rPr lang="en-AU" sz="2400" i="1" dirty="0">
                <a:effectLst/>
                <a:latin typeface="Calibri" panose="020F0502020204030204" pitchFamily="34" charset="0"/>
                <a:ea typeface="Calibri" panose="020F0502020204030204" pitchFamily="34" charset="0"/>
                <a:cs typeface="Calibri" panose="020F0502020204030204" pitchFamily="34" charset="0"/>
              </a:rPr>
              <a:t>Titanic</a:t>
            </a:r>
            <a:r>
              <a:rPr lang="en-AU" sz="2400" dirty="0">
                <a:effectLst/>
                <a:latin typeface="Calibri" panose="020F0502020204030204" pitchFamily="34" charset="0"/>
                <a:ea typeface="Calibri" panose="020F0502020204030204" pitchFamily="34" charset="0"/>
                <a:cs typeface="Calibri" panose="020F0502020204030204" pitchFamily="34" charset="0"/>
              </a:rPr>
              <a:t>’s rudder – 78 feet 8 inches (23.8m).</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Weight of rudder – 100 tons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Span of central propeller – 17 feet (5.2m).</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Span of each outer propeller – 23 feet 6 inches (7 m).</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CBDEF8D-8AAD-4505-8E75-461E80EF948B}"/>
              </a:ext>
            </a:extLst>
          </p:cNvPr>
          <p:cNvSpPr>
            <a:spLocks noGrp="1"/>
          </p:cNvSpPr>
          <p:nvPr>
            <p:ph type="sldNum" sz="quarter" idx="12"/>
          </p:nvPr>
        </p:nvSpPr>
        <p:spPr/>
        <p:txBody>
          <a:bodyPr/>
          <a:lstStyle/>
          <a:p>
            <a:fld id="{9E5C1847-099E-C048-852D-E28606CB6E04}" type="slidenum">
              <a:rPr lang="en-US" smtClean="0"/>
              <a:t>8</a:t>
            </a:fld>
            <a:endParaRPr lang="en-US" dirty="0"/>
          </a:p>
        </p:txBody>
      </p:sp>
      <p:sp>
        <p:nvSpPr>
          <p:cNvPr id="7" name="Footer Placeholder 7">
            <a:extLst>
              <a:ext uri="{FF2B5EF4-FFF2-40B4-BE49-F238E27FC236}">
                <a16:creationId xmlns:a16="http://schemas.microsoft.com/office/drawing/2014/main" id="{16C6957E-0E09-4699-88F3-0A9DE223DE97}"/>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791332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3968-2774-4843-92F6-6851DC7D25B1}"/>
              </a:ext>
            </a:extLst>
          </p:cNvPr>
          <p:cNvSpPr>
            <a:spLocks noGrp="1"/>
          </p:cNvSpPr>
          <p:nvPr>
            <p:ph type="title"/>
          </p:nvPr>
        </p:nvSpPr>
        <p:spPr>
          <a:xfrm>
            <a:off x="8034867" y="365124"/>
            <a:ext cx="3462867" cy="1325563"/>
          </a:xfrm>
        </p:spPr>
        <p:txBody>
          <a:bodyPr>
            <a:normAutofit/>
          </a:bodyPr>
          <a:lstStyle/>
          <a:p>
            <a:r>
              <a:rPr lang="en-US" sz="3600" b="1" dirty="0"/>
              <a:t>The Biggest Ship</a:t>
            </a:r>
          </a:p>
        </p:txBody>
      </p:sp>
      <p:sp>
        <p:nvSpPr>
          <p:cNvPr id="3" name="Content Placeholder 2">
            <a:extLst>
              <a:ext uri="{FF2B5EF4-FFF2-40B4-BE49-F238E27FC236}">
                <a16:creationId xmlns:a16="http://schemas.microsoft.com/office/drawing/2014/main" id="{B37D0D98-D27F-2747-9719-B7EAFE0DB3B2}"/>
              </a:ext>
            </a:extLst>
          </p:cNvPr>
          <p:cNvSpPr>
            <a:spLocks noGrp="1"/>
          </p:cNvSpPr>
          <p:nvPr>
            <p:ph idx="1"/>
          </p:nvPr>
        </p:nvSpPr>
        <p:spPr>
          <a:xfrm>
            <a:off x="8144933" y="1825625"/>
            <a:ext cx="3208866" cy="4351338"/>
          </a:xfrm>
        </p:spPr>
        <p:txBody>
          <a:bodyPr>
            <a:normAutofit/>
          </a:bodyPr>
          <a:lstStyle/>
          <a:p>
            <a:pPr marL="0" indent="0">
              <a:lnSpc>
                <a:spcPct val="114000"/>
              </a:lnSpc>
              <a:spcBef>
                <a:spcPts val="1200"/>
              </a:spcBef>
              <a:spcAft>
                <a:spcPts val="600"/>
              </a:spcAft>
              <a:buNone/>
            </a:pPr>
            <a:r>
              <a:rPr lang="en-AU" i="1" dirty="0"/>
              <a:t>Titanic</a:t>
            </a:r>
            <a:r>
              <a:rPr lang="en-AU" dirty="0"/>
              <a:t> was one of the biggest ships ever built.  You can see from the size of these boilers.  </a:t>
            </a:r>
          </a:p>
          <a:p>
            <a:pPr marL="0" indent="0">
              <a:lnSpc>
                <a:spcPct val="114000"/>
              </a:lnSpc>
              <a:spcBef>
                <a:spcPts val="1200"/>
              </a:spcBef>
              <a:spcAft>
                <a:spcPts val="600"/>
              </a:spcAft>
              <a:buNone/>
            </a:pPr>
            <a:r>
              <a:rPr lang="en-AU" dirty="0"/>
              <a:t>Can you see the man at the back?</a:t>
            </a:r>
          </a:p>
        </p:txBody>
      </p:sp>
      <p:pic>
        <p:nvPicPr>
          <p:cNvPr id="4" name="Picture 3">
            <a:extLst>
              <a:ext uri="{FF2B5EF4-FFF2-40B4-BE49-F238E27FC236}">
                <a16:creationId xmlns:a16="http://schemas.microsoft.com/office/drawing/2014/main" id="{4A478D69-2ACD-E141-8939-84AD52D2F5C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266" y="745067"/>
            <a:ext cx="6620934" cy="543189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Slide Number Placeholder 4">
            <a:extLst>
              <a:ext uri="{FF2B5EF4-FFF2-40B4-BE49-F238E27FC236}">
                <a16:creationId xmlns:a16="http://schemas.microsoft.com/office/drawing/2014/main" id="{FE4711F0-A6C8-4E75-BE85-BAC250875B57}"/>
              </a:ext>
            </a:extLst>
          </p:cNvPr>
          <p:cNvSpPr>
            <a:spLocks noGrp="1"/>
          </p:cNvSpPr>
          <p:nvPr>
            <p:ph type="sldNum" sz="quarter" idx="12"/>
          </p:nvPr>
        </p:nvSpPr>
        <p:spPr/>
        <p:txBody>
          <a:bodyPr/>
          <a:lstStyle/>
          <a:p>
            <a:fld id="{9E5C1847-099E-C048-852D-E28606CB6E04}" type="slidenum">
              <a:rPr lang="en-US" smtClean="0"/>
              <a:t>9</a:t>
            </a:fld>
            <a:endParaRPr lang="en-US" dirty="0"/>
          </a:p>
        </p:txBody>
      </p:sp>
      <p:sp>
        <p:nvSpPr>
          <p:cNvPr id="6" name="Footer Placeholder 7">
            <a:extLst>
              <a:ext uri="{FF2B5EF4-FFF2-40B4-BE49-F238E27FC236}">
                <a16:creationId xmlns:a16="http://schemas.microsoft.com/office/drawing/2014/main" id="{1A7BBEAB-4C39-4193-A32A-AD914786CDC9}"/>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150496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4136</TotalTime>
  <Words>2600</Words>
  <Application>Microsoft Macintosh PowerPoint</Application>
  <PresentationFormat>Widescreen</PresentationFormat>
  <Paragraphs>288</Paragraphs>
  <Slides>38</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Times New Roman</vt:lpstr>
      <vt:lpstr>Office Theme</vt:lpstr>
      <vt:lpstr>PowerPoint Presentation</vt:lpstr>
      <vt:lpstr>PowerPoint Presentation</vt:lpstr>
      <vt:lpstr>PowerPoint Presentation</vt:lpstr>
      <vt:lpstr>A Mail Ship</vt:lpstr>
      <vt:lpstr>Building The Titanic</vt:lpstr>
      <vt:lpstr>Building The Titanic</vt:lpstr>
      <vt:lpstr>The stern and one of the steam engines built by Harland &amp; Wolff’s Engine Works, Belfast, May 1911.</vt:lpstr>
      <vt:lpstr>Rudder Facts</vt:lpstr>
      <vt:lpstr>The Biggest Ship</vt:lpstr>
      <vt:lpstr>Construction Facts and Figures</vt:lpstr>
      <vt:lpstr>Construction Facts and Figures</vt:lpstr>
      <vt:lpstr>Launch</vt:lpstr>
      <vt:lpstr>Mementos and Monuments</vt:lpstr>
      <vt:lpstr>Mementos and Monuments</vt:lpstr>
      <vt:lpstr>Mementos and Monuments</vt:lpstr>
      <vt:lpstr>Facts on the Crew</vt:lpstr>
      <vt:lpstr>Maiden Voyage</vt:lpstr>
      <vt:lpstr>Getting to The Titanic</vt:lpstr>
      <vt:lpstr>Passenger Facts</vt:lpstr>
      <vt:lpstr>Class Distinction</vt:lpstr>
      <vt:lpstr>First Class – Grand Style</vt:lpstr>
      <vt:lpstr>First Class – Luxurious Amenities</vt:lpstr>
      <vt:lpstr>First Class Accommodation</vt:lpstr>
      <vt:lpstr>PowerPoint Presentation</vt:lpstr>
      <vt:lpstr>Second Class Amenities</vt:lpstr>
      <vt:lpstr>Second Class Accommodation</vt:lpstr>
      <vt:lpstr>Third Class</vt:lpstr>
      <vt:lpstr>Third Class</vt:lpstr>
      <vt:lpstr>Disaster Strikes</vt:lpstr>
      <vt:lpstr>The Titanic Sinks</vt:lpstr>
      <vt:lpstr>Help Arrives</vt:lpstr>
      <vt:lpstr>The Carpathia</vt:lpstr>
      <vt:lpstr>The Youngest Survivor</vt:lpstr>
      <vt:lpstr>Memorials</vt:lpstr>
      <vt:lpstr>Finding The Wreck</vt:lpstr>
      <vt:lpstr>Titanic Experience Museum</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edda williams</dc:creator>
  <cp:lastModifiedBy>edda williams</cp:lastModifiedBy>
  <cp:revision>46</cp:revision>
  <dcterms:created xsi:type="dcterms:W3CDTF">2020-09-20T11:20:55Z</dcterms:created>
  <dcterms:modified xsi:type="dcterms:W3CDTF">2020-10-14T06:16:40Z</dcterms:modified>
</cp:coreProperties>
</file>