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6" r:id="rId1"/>
  </p:sldMasterIdLst>
  <p:notesMasterIdLst>
    <p:notesMasterId r:id="rId37"/>
  </p:notesMasterIdLst>
  <p:sldIdLst>
    <p:sldId id="256" r:id="rId2"/>
    <p:sldId id="284" r:id="rId3"/>
    <p:sldId id="293" r:id="rId4"/>
    <p:sldId id="257" r:id="rId5"/>
    <p:sldId id="259" r:id="rId6"/>
    <p:sldId id="285" r:id="rId7"/>
    <p:sldId id="258" r:id="rId8"/>
    <p:sldId id="266" r:id="rId9"/>
    <p:sldId id="270" r:id="rId10"/>
    <p:sldId id="260" r:id="rId11"/>
    <p:sldId id="261" r:id="rId12"/>
    <p:sldId id="262" r:id="rId13"/>
    <p:sldId id="281" r:id="rId14"/>
    <p:sldId id="263" r:id="rId15"/>
    <p:sldId id="286" r:id="rId16"/>
    <p:sldId id="267" r:id="rId17"/>
    <p:sldId id="268" r:id="rId18"/>
    <p:sldId id="269" r:id="rId19"/>
    <p:sldId id="264" r:id="rId20"/>
    <p:sldId id="271" r:id="rId21"/>
    <p:sldId id="287" r:id="rId22"/>
    <p:sldId id="272" r:id="rId23"/>
    <p:sldId id="274" r:id="rId24"/>
    <p:sldId id="289" r:id="rId25"/>
    <p:sldId id="288" r:id="rId26"/>
    <p:sldId id="275" r:id="rId27"/>
    <p:sldId id="276" r:id="rId28"/>
    <p:sldId id="277" r:id="rId29"/>
    <p:sldId id="290" r:id="rId30"/>
    <p:sldId id="280" r:id="rId31"/>
    <p:sldId id="291" r:id="rId32"/>
    <p:sldId id="278" r:id="rId33"/>
    <p:sldId id="279" r:id="rId34"/>
    <p:sldId id="292" r:id="rId35"/>
    <p:sldId id="294" r:id="rId36"/>
  </p:sldIdLst>
  <p:sldSz cx="17610138" cy="990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urphy" initials="AM" lastIdx="2" clrIdx="0">
    <p:extLst>
      <p:ext uri="{19B8F6BF-5375-455C-9EA6-DF929625EA0E}">
        <p15:presenceInfo xmlns:p15="http://schemas.microsoft.com/office/powerpoint/2012/main" userId="b9cc0e8ac87075cf" providerId="Windows Live"/>
      </p:ext>
    </p:extLst>
  </p:cmAuthor>
  <p:cmAuthor id="2" name="edda williams" initials="ew" lastIdx="46" clrIdx="1">
    <p:extLst>
      <p:ext uri="{19B8F6BF-5375-455C-9EA6-DF929625EA0E}">
        <p15:presenceInfo xmlns:p15="http://schemas.microsoft.com/office/powerpoint/2012/main" userId="53bae707107804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A1EC9-BB1D-4E12-8202-E270C2A0B207}" v="70" dt="2020-09-22T02:53:29.779"/>
    <p1510:client id="{A18BEFC6-C9AF-438F-BE3B-2D28F0BDB43E}" v="152" dt="2020-09-21T12:34:01.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94382" autoAdjust="0"/>
  </p:normalViewPr>
  <p:slideViewPr>
    <p:cSldViewPr snapToGrid="0">
      <p:cViewPr varScale="1">
        <p:scale>
          <a:sx n="50" d="100"/>
          <a:sy n="50" d="100"/>
        </p:scale>
        <p:origin x="870" y="48"/>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FF90E-E4B5-4DA2-9386-03082ECCE78E}" type="datetimeFigureOut">
              <a:rPr lang="en-US" smtClean="0"/>
              <a:t>10/17/2020</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892D-63A4-42F1-A2F8-59889A30EFAF}" type="slidenum">
              <a:rPr lang="en-US" smtClean="0"/>
              <a:t>‹#›</a:t>
            </a:fld>
            <a:endParaRPr lang="en-US" dirty="0"/>
          </a:p>
        </p:txBody>
      </p:sp>
    </p:spTree>
    <p:extLst>
      <p:ext uri="{BB962C8B-B14F-4D97-AF65-F5344CB8AC3E}">
        <p14:creationId xmlns:p14="http://schemas.microsoft.com/office/powerpoint/2010/main" val="333253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dirty="0"/>
              <a:t>https://www.visitvictoria.com/regions/the-murray/things-to-do/tours/cruises-and-boat-tours/murray-river-paddlesteamers-echuca</a:t>
            </a:r>
          </a:p>
          <a:p>
            <a:endParaRPr lang="en-US" dirty="0"/>
          </a:p>
        </p:txBody>
      </p:sp>
      <p:sp>
        <p:nvSpPr>
          <p:cNvPr id="4" name="Slide Number Placeholder 3"/>
          <p:cNvSpPr>
            <a:spLocks noGrp="1"/>
          </p:cNvSpPr>
          <p:nvPr>
            <p:ph type="sldNum" sz="quarter" idx="5"/>
          </p:nvPr>
        </p:nvSpPr>
        <p:spPr/>
        <p:txBody>
          <a:bodyPr/>
          <a:lstStyle/>
          <a:p>
            <a:fld id="{3780892D-63A4-42F1-A2F8-59889A30EFAF}" type="slidenum">
              <a:rPr lang="en-US" smtClean="0"/>
              <a:t>1</a:t>
            </a:fld>
            <a:endParaRPr lang="en-US" dirty="0"/>
          </a:p>
        </p:txBody>
      </p:sp>
    </p:spTree>
    <p:extLst>
      <p:ext uri="{BB962C8B-B14F-4D97-AF65-F5344CB8AC3E}">
        <p14:creationId xmlns:p14="http://schemas.microsoft.com/office/powerpoint/2010/main" val="1480148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https://sovereignhilledblog.com/2016/04/22/in-praise-of-washing-machines/</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80892D-63A4-42F1-A2F8-59889A30EFAF}" type="slidenum">
              <a:rPr lang="en-US" smtClean="0"/>
              <a:t>10</a:t>
            </a:fld>
            <a:endParaRPr lang="en-US" dirty="0"/>
          </a:p>
        </p:txBody>
      </p:sp>
    </p:spTree>
    <p:extLst>
      <p:ext uri="{BB962C8B-B14F-4D97-AF65-F5344CB8AC3E}">
        <p14:creationId xmlns:p14="http://schemas.microsoft.com/office/powerpoint/2010/main" val="270184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https://blogs.sydneylivingmuseums.com.au/cook/curious-and-curiouser/meat-safe/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http://www.antiques.com/classified/1119271/Antique-Baldwin-Refrigerator-Co--Antique-Ice-Chest</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11</a:t>
            </a:fld>
            <a:endParaRPr lang="en-US" dirty="0"/>
          </a:p>
        </p:txBody>
      </p:sp>
    </p:spTree>
    <p:extLst>
      <p:ext uri="{BB962C8B-B14F-4D97-AF65-F5344CB8AC3E}">
        <p14:creationId xmlns:p14="http://schemas.microsoft.com/office/powerpoint/2010/main" val="248695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https://www.wikiwand.com/en/Iceman_(occupation)</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12</a:t>
            </a:fld>
            <a:endParaRPr lang="en-US" dirty="0"/>
          </a:p>
        </p:txBody>
      </p:sp>
    </p:spTree>
    <p:extLst>
      <p:ext uri="{BB962C8B-B14F-4D97-AF65-F5344CB8AC3E}">
        <p14:creationId xmlns:p14="http://schemas.microsoft.com/office/powerpoint/2010/main" val="331161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https://startsat60.com/media/opinion/remember-when-fresh-bread-and-milk-were-delivered-to-your-door</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13</a:t>
            </a:fld>
            <a:endParaRPr lang="en-US" dirty="0"/>
          </a:p>
        </p:txBody>
      </p:sp>
    </p:spTree>
    <p:extLst>
      <p:ext uri="{BB962C8B-B14F-4D97-AF65-F5344CB8AC3E}">
        <p14:creationId xmlns:p14="http://schemas.microsoft.com/office/powerpoint/2010/main" val="229026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https://ehive.com/collections/4907/objects/507762/tin-arnotts-biscuits</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80892D-63A4-42F1-A2F8-59889A30EFAF}" type="slidenum">
              <a:rPr lang="en-US" smtClean="0"/>
              <a:t>14</a:t>
            </a:fld>
            <a:endParaRPr lang="en-US" dirty="0"/>
          </a:p>
        </p:txBody>
      </p:sp>
    </p:spTree>
    <p:extLst>
      <p:ext uri="{BB962C8B-B14F-4D97-AF65-F5344CB8AC3E}">
        <p14:creationId xmlns:p14="http://schemas.microsoft.com/office/powerpoint/2010/main" val="258985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google.com/search?q=olden+days+coal+stoves&amp;rlz=1C1ASUT_enAU843AU843&amp;sxsrf=ALeKk01iP6BPq3NzqNhGZ5RVxtdHNu1ZHw:1597804229995&amp;tbm=isch&amp;source=iu&amp;ictx=1&amp;fir=06DTEyhcvi2XwM%252Cjo6rcmLbiFzOeM%252C_&amp;vet=1&amp;usg=AI4_-kSC5xArVd0xKcyHJhSBIbQuol9dzA&amp;sa=X&amp;ved=2ahUKEwjYqLLMnKbrAhV_xzgGHZRmCbsQ9QEwB3oECAYQIw&amp;biw=1366&amp;bih=625#imgrc=AaSDDjRatu4BHM</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15</a:t>
            </a:fld>
            <a:endParaRPr lang="en-US" dirty="0"/>
          </a:p>
        </p:txBody>
      </p:sp>
    </p:spTree>
    <p:extLst>
      <p:ext uri="{BB962C8B-B14F-4D97-AF65-F5344CB8AC3E}">
        <p14:creationId xmlns:p14="http://schemas.microsoft.com/office/powerpoint/2010/main" val="13978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Photo supplied by the author</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16</a:t>
            </a:fld>
            <a:endParaRPr lang="en-US" dirty="0"/>
          </a:p>
        </p:txBody>
      </p:sp>
    </p:spTree>
    <p:extLst>
      <p:ext uri="{BB962C8B-B14F-4D97-AF65-F5344CB8AC3E}">
        <p14:creationId xmlns:p14="http://schemas.microsoft.com/office/powerpoint/2010/main" val="158044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Photo supplied by the author</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17</a:t>
            </a:fld>
            <a:endParaRPr lang="en-US" dirty="0"/>
          </a:p>
        </p:txBody>
      </p:sp>
    </p:spTree>
    <p:extLst>
      <p:ext uri="{BB962C8B-B14F-4D97-AF65-F5344CB8AC3E}">
        <p14:creationId xmlns:p14="http://schemas.microsoft.com/office/powerpoint/2010/main" val="98094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Photos supplied by the author</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18</a:t>
            </a:fld>
            <a:endParaRPr lang="en-US" dirty="0"/>
          </a:p>
        </p:txBody>
      </p:sp>
    </p:spTree>
    <p:extLst>
      <p:ext uri="{BB962C8B-B14F-4D97-AF65-F5344CB8AC3E}">
        <p14:creationId xmlns:p14="http://schemas.microsoft.com/office/powerpoint/2010/main" val="1094376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https://thesunpapers.com/2017/01/25/presentation-on-examining-backyard-chickens-taking-place-in-cherry-hill-on-feb-20/</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https://i.ytimg.com/vi/93VnfdBgn1M/hqdefault.jpg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780892D-63A4-42F1-A2F8-59889A30EFAF}" type="slidenum">
              <a:rPr lang="en-US" smtClean="0"/>
              <a:t>19</a:t>
            </a:fld>
            <a:endParaRPr lang="en-US" dirty="0"/>
          </a:p>
        </p:txBody>
      </p:sp>
    </p:spTree>
    <p:extLst>
      <p:ext uri="{BB962C8B-B14F-4D97-AF65-F5344CB8AC3E}">
        <p14:creationId xmlns:p14="http://schemas.microsoft.com/office/powerpoint/2010/main" val="369704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https://en.wikipedia.org/wiki/Echuca</a:t>
            </a:r>
          </a:p>
        </p:txBody>
      </p:sp>
      <p:sp>
        <p:nvSpPr>
          <p:cNvPr id="4" name="Slide Number Placeholder 3"/>
          <p:cNvSpPr>
            <a:spLocks noGrp="1"/>
          </p:cNvSpPr>
          <p:nvPr>
            <p:ph type="sldNum" sz="quarter" idx="5"/>
          </p:nvPr>
        </p:nvSpPr>
        <p:spPr/>
        <p:txBody>
          <a:bodyPr/>
          <a:lstStyle/>
          <a:p>
            <a:fld id="{3780892D-63A4-42F1-A2F8-59889A30EFAF}" type="slidenum">
              <a:rPr lang="en-US" smtClean="0"/>
              <a:t>2</a:t>
            </a:fld>
            <a:endParaRPr lang="en-US" dirty="0"/>
          </a:p>
        </p:txBody>
      </p:sp>
    </p:spTree>
    <p:extLst>
      <p:ext uri="{BB962C8B-B14F-4D97-AF65-F5344CB8AC3E}">
        <p14:creationId xmlns:p14="http://schemas.microsoft.com/office/powerpoint/2010/main" val="257933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Photos provided by the author</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20</a:t>
            </a:fld>
            <a:endParaRPr lang="en-US" dirty="0"/>
          </a:p>
        </p:txBody>
      </p:sp>
    </p:spTree>
    <p:extLst>
      <p:ext uri="{BB962C8B-B14F-4D97-AF65-F5344CB8AC3E}">
        <p14:creationId xmlns:p14="http://schemas.microsoft.com/office/powerpoint/2010/main" val="127915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Segoe UI" panose="020B0502040204020203" pitchFamily="34" charset="0"/>
              </a:rPr>
              <a:t>Photo of St Joseph's College supplied by the author.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https://www.boltonrevisited.org.uk/p-henry-hopwood.html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21</a:t>
            </a:fld>
            <a:endParaRPr lang="en-US" dirty="0"/>
          </a:p>
        </p:txBody>
      </p:sp>
    </p:spTree>
    <p:extLst>
      <p:ext uri="{BB962C8B-B14F-4D97-AF65-F5344CB8AC3E}">
        <p14:creationId xmlns:p14="http://schemas.microsoft.com/office/powerpoint/2010/main" val="281542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https://www.sje.vic.edu.au</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https://www.sje.vic.edu.au/architecture/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22</a:t>
            </a:fld>
            <a:endParaRPr lang="en-US" dirty="0"/>
          </a:p>
        </p:txBody>
      </p:sp>
    </p:spTree>
    <p:extLst>
      <p:ext uri="{BB962C8B-B14F-4D97-AF65-F5344CB8AC3E}">
        <p14:creationId xmlns:p14="http://schemas.microsoft.com/office/powerpoint/2010/main" val="4087634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https://www.abc.net.au/radio/centralvic/contact-us/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https://www.flickr.com/photos/free-stock/8425146207/in/photostream/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https://www.ebay.com.au/itm/Vintage-Malvern-Star-Bicycles-/282442553516</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80892D-63A4-42F1-A2F8-59889A30EFAF}" type="slidenum">
              <a:rPr lang="en-US" smtClean="0"/>
              <a:t>23</a:t>
            </a:fld>
            <a:endParaRPr lang="en-US" dirty="0"/>
          </a:p>
        </p:txBody>
      </p:sp>
    </p:spTree>
    <p:extLst>
      <p:ext uri="{BB962C8B-B14F-4D97-AF65-F5344CB8AC3E}">
        <p14:creationId xmlns:p14="http://schemas.microsoft.com/office/powerpoint/2010/main" val="220062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https://startsat60.com/media/opinion/nostalgia/old-school-desks-inkwell-remember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https://www.worthpoint.com/worthopedia/ceramic-school-desk-inkwells-1920s-1775227180</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24</a:t>
            </a:fld>
            <a:endParaRPr lang="en-US" dirty="0"/>
          </a:p>
        </p:txBody>
      </p:sp>
    </p:spTree>
    <p:extLst>
      <p:ext uri="{BB962C8B-B14F-4D97-AF65-F5344CB8AC3E}">
        <p14:creationId xmlns:p14="http://schemas.microsoft.com/office/powerpoint/2010/main" val="2477127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https://en.wikipedia.org/wiki/Blue_Hills_(radio_serial)</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25</a:t>
            </a:fld>
            <a:endParaRPr lang="en-US" dirty="0"/>
          </a:p>
        </p:txBody>
      </p:sp>
    </p:spTree>
    <p:extLst>
      <p:ext uri="{BB962C8B-B14F-4D97-AF65-F5344CB8AC3E}">
        <p14:creationId xmlns:p14="http://schemas.microsoft.com/office/powerpoint/2010/main" val="3445316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https://www.facebook.com/pg/LostEchucaMoama/photos/?tab=album&amp;album_id=669870236364602</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26</a:t>
            </a:fld>
            <a:endParaRPr lang="en-US" dirty="0"/>
          </a:p>
        </p:txBody>
      </p:sp>
    </p:spTree>
    <p:extLst>
      <p:ext uri="{BB962C8B-B14F-4D97-AF65-F5344CB8AC3E}">
        <p14:creationId xmlns:p14="http://schemas.microsoft.com/office/powerpoint/2010/main" val="92009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https://www.driverbuslines.com.au/about-us/company-history</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27</a:t>
            </a:fld>
            <a:endParaRPr lang="en-US" dirty="0"/>
          </a:p>
        </p:txBody>
      </p:sp>
    </p:spTree>
    <p:extLst>
      <p:ext uri="{BB962C8B-B14F-4D97-AF65-F5344CB8AC3E}">
        <p14:creationId xmlns:p14="http://schemas.microsoft.com/office/powerpoint/2010/main" val="1764036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https://collection.maas.museum/object/167251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http://sstb2007.blogspot.com/2012/11/pittwater-palm-beach-and-balmoral.html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28</a:t>
            </a:fld>
            <a:endParaRPr lang="en-US" dirty="0"/>
          </a:p>
        </p:txBody>
      </p:sp>
    </p:spTree>
    <p:extLst>
      <p:ext uri="{BB962C8B-B14F-4D97-AF65-F5344CB8AC3E}">
        <p14:creationId xmlns:p14="http://schemas.microsoft.com/office/powerpoint/2010/main" val="3204954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https://www.freepngimg.com/food/grocery/ratings/page/13</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https://i.pinimg.com/originals/94/d8/e7/94d8e7698757ff797db4acc41f67059b.jpg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29</a:t>
            </a:fld>
            <a:endParaRPr lang="en-US" dirty="0"/>
          </a:p>
        </p:txBody>
      </p:sp>
    </p:spTree>
    <p:extLst>
      <p:ext uri="{BB962C8B-B14F-4D97-AF65-F5344CB8AC3E}">
        <p14:creationId xmlns:p14="http://schemas.microsoft.com/office/powerpoint/2010/main" val="38638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https://en.wikipedia.org/wiki/Echuca</a:t>
            </a:r>
          </a:p>
        </p:txBody>
      </p:sp>
      <p:sp>
        <p:nvSpPr>
          <p:cNvPr id="4" name="Slide Number Placeholder 3"/>
          <p:cNvSpPr>
            <a:spLocks noGrp="1"/>
          </p:cNvSpPr>
          <p:nvPr>
            <p:ph type="sldNum" sz="quarter" idx="5"/>
          </p:nvPr>
        </p:nvSpPr>
        <p:spPr/>
        <p:txBody>
          <a:bodyPr/>
          <a:lstStyle/>
          <a:p>
            <a:fld id="{3780892D-63A4-42F1-A2F8-59889A30EFAF}" type="slidenum">
              <a:rPr lang="en-US" smtClean="0"/>
              <a:t>3</a:t>
            </a:fld>
            <a:endParaRPr lang="en-US" dirty="0"/>
          </a:p>
        </p:txBody>
      </p:sp>
    </p:spTree>
    <p:extLst>
      <p:ext uri="{BB962C8B-B14F-4D97-AF65-F5344CB8AC3E}">
        <p14:creationId xmlns:p14="http://schemas.microsoft.com/office/powerpoint/2010/main" val="1100019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https://www.family-getaways-melbourne.com/luna-park-melbourne.html</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30</a:t>
            </a:fld>
            <a:endParaRPr lang="en-US" dirty="0"/>
          </a:p>
        </p:txBody>
      </p:sp>
    </p:spTree>
    <p:extLst>
      <p:ext uri="{BB962C8B-B14F-4D97-AF65-F5344CB8AC3E}">
        <p14:creationId xmlns:p14="http://schemas.microsoft.com/office/powerpoint/2010/main" val="2616100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31</a:t>
            </a:fld>
            <a:endParaRPr lang="en-US" dirty="0"/>
          </a:p>
        </p:txBody>
      </p:sp>
    </p:spTree>
    <p:extLst>
      <p:ext uri="{BB962C8B-B14F-4D97-AF65-F5344CB8AC3E}">
        <p14:creationId xmlns:p14="http://schemas.microsoft.com/office/powerpoint/2010/main" val="323600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https://en.wikipedia.org/wiki/Holden_FC</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Segoe UI" panose="020B0502040204020203" pitchFamily="34" charset="0"/>
              </a:rPr>
              <a:t>Photo supplied by the author</a:t>
            </a:r>
            <a:endParaRPr lang="en-US"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32</a:t>
            </a:fld>
            <a:endParaRPr lang="en-US" dirty="0"/>
          </a:p>
        </p:txBody>
      </p:sp>
    </p:spTree>
    <p:extLst>
      <p:ext uri="{BB962C8B-B14F-4D97-AF65-F5344CB8AC3E}">
        <p14:creationId xmlns:p14="http://schemas.microsoft.com/office/powerpoint/2010/main" val="1129796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Photo supplied by the owner</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33</a:t>
            </a:fld>
            <a:endParaRPr lang="en-US" dirty="0"/>
          </a:p>
        </p:txBody>
      </p:sp>
    </p:spTree>
    <p:extLst>
      <p:ext uri="{BB962C8B-B14F-4D97-AF65-F5344CB8AC3E}">
        <p14:creationId xmlns:p14="http://schemas.microsoft.com/office/powerpoint/2010/main" val="3804348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Photo supplied by the author</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34</a:t>
            </a:fld>
            <a:endParaRPr lang="en-US" dirty="0"/>
          </a:p>
        </p:txBody>
      </p:sp>
    </p:spTree>
    <p:extLst>
      <p:ext uri="{BB962C8B-B14F-4D97-AF65-F5344CB8AC3E}">
        <p14:creationId xmlns:p14="http://schemas.microsoft.com/office/powerpoint/2010/main" val="815137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https://en.wikipedia.org/wiki/Echuca</a:t>
            </a:r>
          </a:p>
        </p:txBody>
      </p:sp>
      <p:sp>
        <p:nvSpPr>
          <p:cNvPr id="4" name="Slide Number Placeholder 3"/>
          <p:cNvSpPr>
            <a:spLocks noGrp="1"/>
          </p:cNvSpPr>
          <p:nvPr>
            <p:ph type="sldNum" sz="quarter" idx="5"/>
          </p:nvPr>
        </p:nvSpPr>
        <p:spPr/>
        <p:txBody>
          <a:bodyPr/>
          <a:lstStyle/>
          <a:p>
            <a:fld id="{3780892D-63A4-42F1-A2F8-59889A30EFAF}" type="slidenum">
              <a:rPr lang="en-US" smtClean="0"/>
              <a:t>35</a:t>
            </a:fld>
            <a:endParaRPr lang="en-US" dirty="0"/>
          </a:p>
        </p:txBody>
      </p:sp>
    </p:spTree>
    <p:extLst>
      <p:ext uri="{BB962C8B-B14F-4D97-AF65-F5344CB8AC3E}">
        <p14:creationId xmlns:p14="http://schemas.microsoft.com/office/powerpoint/2010/main" val="338542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Photo supplied by author</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80892D-63A4-42F1-A2F8-59889A30EFAF}" type="slidenum">
              <a:rPr lang="en-US" smtClean="0"/>
              <a:t>4</a:t>
            </a:fld>
            <a:endParaRPr lang="en-US" dirty="0"/>
          </a:p>
        </p:txBody>
      </p:sp>
    </p:spTree>
    <p:extLst>
      <p:ext uri="{BB962C8B-B14F-4D97-AF65-F5344CB8AC3E}">
        <p14:creationId xmlns:p14="http://schemas.microsoft.com/office/powerpoint/2010/main" val="168915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Photo supplied by author</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780892D-63A4-42F1-A2F8-59889A30EFAF}" type="slidenum">
              <a:rPr lang="en-US" smtClean="0"/>
              <a:t>5</a:t>
            </a:fld>
            <a:endParaRPr lang="en-US" dirty="0"/>
          </a:p>
        </p:txBody>
      </p:sp>
    </p:spTree>
    <p:extLst>
      <p:ext uri="{BB962C8B-B14F-4D97-AF65-F5344CB8AC3E}">
        <p14:creationId xmlns:p14="http://schemas.microsoft.com/office/powerpoint/2010/main" val="89576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Photo supplied by author</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6</a:t>
            </a:fld>
            <a:endParaRPr lang="en-US" dirty="0"/>
          </a:p>
        </p:txBody>
      </p:sp>
    </p:spTree>
    <p:extLst>
      <p:ext uri="{BB962C8B-B14F-4D97-AF65-F5344CB8AC3E}">
        <p14:creationId xmlns:p14="http://schemas.microsoft.com/office/powerpoint/2010/main" val="22339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https://www.homestolove.com.au/gallery-georgies-elegant-federation-house-renovation-1692</a:t>
            </a:r>
          </a:p>
        </p:txBody>
      </p:sp>
      <p:sp>
        <p:nvSpPr>
          <p:cNvPr id="4" name="Slide Number Placeholder 3"/>
          <p:cNvSpPr>
            <a:spLocks noGrp="1"/>
          </p:cNvSpPr>
          <p:nvPr>
            <p:ph type="sldNum" sz="quarter" idx="5"/>
          </p:nvPr>
        </p:nvSpPr>
        <p:spPr/>
        <p:txBody>
          <a:bodyPr/>
          <a:lstStyle/>
          <a:p>
            <a:fld id="{3780892D-63A4-42F1-A2F8-59889A30EFAF}" type="slidenum">
              <a:rPr lang="en-US" smtClean="0"/>
              <a:t>7</a:t>
            </a:fld>
            <a:endParaRPr lang="en-US" dirty="0"/>
          </a:p>
        </p:txBody>
      </p:sp>
    </p:spTree>
    <p:extLst>
      <p:ext uri="{BB962C8B-B14F-4D97-AF65-F5344CB8AC3E}">
        <p14:creationId xmlns:p14="http://schemas.microsoft.com/office/powerpoint/2010/main" val="76663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Photo supplied by author</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8</a:t>
            </a:fld>
            <a:endParaRPr lang="en-US" dirty="0"/>
          </a:p>
        </p:txBody>
      </p:sp>
    </p:spTree>
    <p:extLst>
      <p:ext uri="{BB962C8B-B14F-4D97-AF65-F5344CB8AC3E}">
        <p14:creationId xmlns:p14="http://schemas.microsoft.com/office/powerpoint/2010/main" val="162183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Photo supplied by author</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3780892D-63A4-42F1-A2F8-59889A30EFAF}" type="slidenum">
              <a:rPr lang="en-US" smtClean="0"/>
              <a:t>9</a:t>
            </a:fld>
            <a:endParaRPr lang="en-US" dirty="0"/>
          </a:p>
        </p:txBody>
      </p:sp>
    </p:spTree>
    <p:extLst>
      <p:ext uri="{BB962C8B-B14F-4D97-AF65-F5344CB8AC3E}">
        <p14:creationId xmlns:p14="http://schemas.microsoft.com/office/powerpoint/2010/main" val="106234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4BF3-4661-42D7-8347-E175E3872E8A}"/>
              </a:ext>
            </a:extLst>
          </p:cNvPr>
          <p:cNvSpPr>
            <a:spLocks noGrp="1"/>
          </p:cNvSpPr>
          <p:nvPr>
            <p:ph type="ctrTitle"/>
          </p:nvPr>
        </p:nvSpPr>
        <p:spPr>
          <a:xfrm>
            <a:off x="2201267" y="1621191"/>
            <a:ext cx="13207604" cy="3448756"/>
          </a:xfrm>
        </p:spPr>
        <p:txBody>
          <a:bodyPr anchor="b"/>
          <a:lstStyle>
            <a:lvl1pPr algn="ctr">
              <a:defRPr sz="8666"/>
            </a:lvl1pPr>
          </a:lstStyle>
          <a:p>
            <a:r>
              <a:rPr lang="en-US"/>
              <a:t>Click to edit Master title style</a:t>
            </a:r>
            <a:endParaRPr lang="en-AU"/>
          </a:p>
        </p:txBody>
      </p:sp>
      <p:sp>
        <p:nvSpPr>
          <p:cNvPr id="3" name="Subtitle 2">
            <a:extLst>
              <a:ext uri="{FF2B5EF4-FFF2-40B4-BE49-F238E27FC236}">
                <a16:creationId xmlns:a16="http://schemas.microsoft.com/office/drawing/2014/main" id="{304D9D73-AF74-40F6-A84F-9B77C676EE6A}"/>
              </a:ext>
            </a:extLst>
          </p:cNvPr>
          <p:cNvSpPr>
            <a:spLocks noGrp="1"/>
          </p:cNvSpPr>
          <p:nvPr>
            <p:ph type="subTitle" idx="1"/>
          </p:nvPr>
        </p:nvSpPr>
        <p:spPr>
          <a:xfrm>
            <a:off x="2201267" y="5202944"/>
            <a:ext cx="13207604"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ED1BAAF-7306-4C5E-BCED-52E2AE1103E4}"/>
              </a:ext>
            </a:extLst>
          </p:cNvPr>
          <p:cNvSpPr>
            <a:spLocks noGrp="1"/>
          </p:cNvSpPr>
          <p:nvPr>
            <p:ph type="dt" sz="half" idx="10"/>
          </p:nvPr>
        </p:nvSpPr>
        <p:spPr/>
        <p:txBody>
          <a:bodyPr/>
          <a:lstStyle/>
          <a:p>
            <a:fld id="{05A130FE-3AFE-46C4-B12D-2FCBB38BBBD3}" type="datetime1">
              <a:rPr lang="en-US" smtClean="0"/>
              <a:t>10/17/2020</a:t>
            </a:fld>
            <a:endParaRPr lang="en-US" dirty="0"/>
          </a:p>
        </p:txBody>
      </p:sp>
      <p:sp>
        <p:nvSpPr>
          <p:cNvPr id="5" name="Footer Placeholder 4">
            <a:extLst>
              <a:ext uri="{FF2B5EF4-FFF2-40B4-BE49-F238E27FC236}">
                <a16:creationId xmlns:a16="http://schemas.microsoft.com/office/drawing/2014/main" id="{61921CF0-60C3-407C-8D00-F749400D06DD}"/>
              </a:ext>
            </a:extLst>
          </p:cNvPr>
          <p:cNvSpPr>
            <a:spLocks noGrp="1"/>
          </p:cNvSpPr>
          <p:nvPr>
            <p:ph type="ftr" sz="quarter" idx="11"/>
          </p:nvPr>
        </p:nvSpPr>
        <p:spPr/>
        <p:txBody>
          <a:bodyPr/>
          <a:lstStyle/>
          <a:p>
            <a:r>
              <a:rPr lang="en-US" dirty="0"/>
              <a:t>Rotary Club of Canterbury: Let's Stay Connected Project</a:t>
            </a:r>
          </a:p>
        </p:txBody>
      </p:sp>
      <p:sp>
        <p:nvSpPr>
          <p:cNvPr id="6" name="Slide Number Placeholder 5">
            <a:extLst>
              <a:ext uri="{FF2B5EF4-FFF2-40B4-BE49-F238E27FC236}">
                <a16:creationId xmlns:a16="http://schemas.microsoft.com/office/drawing/2014/main" id="{69349D99-EE88-4B0F-A47A-5C00D8C017B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339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0EC5-6EFF-4F81-A07A-B30CFF39A8C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B4FB04-98A8-45F3-8343-1FD473DC1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058B31-4562-4B75-8C04-85DFEEA40493}"/>
              </a:ext>
            </a:extLst>
          </p:cNvPr>
          <p:cNvSpPr>
            <a:spLocks noGrp="1"/>
          </p:cNvSpPr>
          <p:nvPr>
            <p:ph type="dt" sz="half" idx="10"/>
          </p:nvPr>
        </p:nvSpPr>
        <p:spPr/>
        <p:txBody>
          <a:bodyPr/>
          <a:lstStyle/>
          <a:p>
            <a:fld id="{34678905-1885-496F-BFA4-7C9AC1CC7C45}" type="datetime1">
              <a:rPr lang="en-US" smtClean="0"/>
              <a:t>10/17/2020</a:t>
            </a:fld>
            <a:endParaRPr lang="en-US" dirty="0"/>
          </a:p>
        </p:txBody>
      </p:sp>
      <p:sp>
        <p:nvSpPr>
          <p:cNvPr id="5" name="Footer Placeholder 4">
            <a:extLst>
              <a:ext uri="{FF2B5EF4-FFF2-40B4-BE49-F238E27FC236}">
                <a16:creationId xmlns:a16="http://schemas.microsoft.com/office/drawing/2014/main" id="{B77E3EDC-2AFA-46F9-871A-0692CE6074B4}"/>
              </a:ext>
            </a:extLst>
          </p:cNvPr>
          <p:cNvSpPr>
            <a:spLocks noGrp="1"/>
          </p:cNvSpPr>
          <p:nvPr>
            <p:ph type="ftr" sz="quarter" idx="11"/>
          </p:nvPr>
        </p:nvSpPr>
        <p:spPr/>
        <p:txBody>
          <a:bodyPr/>
          <a:lstStyle/>
          <a:p>
            <a:r>
              <a:rPr lang="en-US" dirty="0"/>
              <a:t>Rotary Club of Canterbury: Let's Stay Connected Project</a:t>
            </a:r>
          </a:p>
        </p:txBody>
      </p:sp>
      <p:sp>
        <p:nvSpPr>
          <p:cNvPr id="6" name="Slide Number Placeholder 5">
            <a:extLst>
              <a:ext uri="{FF2B5EF4-FFF2-40B4-BE49-F238E27FC236}">
                <a16:creationId xmlns:a16="http://schemas.microsoft.com/office/drawing/2014/main" id="{58E3A7F9-9465-4757-AE95-5794BB152EF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769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40BE64-813C-41F7-A85B-7AFD45D785E1}"/>
              </a:ext>
            </a:extLst>
          </p:cNvPr>
          <p:cNvSpPr>
            <a:spLocks noGrp="1"/>
          </p:cNvSpPr>
          <p:nvPr>
            <p:ph type="title" orient="vert"/>
          </p:nvPr>
        </p:nvSpPr>
        <p:spPr>
          <a:xfrm>
            <a:off x="12602255" y="527403"/>
            <a:ext cx="3797186" cy="8394877"/>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78301DF-EA55-4698-9DEC-262054173DC9}"/>
              </a:ext>
            </a:extLst>
          </p:cNvPr>
          <p:cNvSpPr>
            <a:spLocks noGrp="1"/>
          </p:cNvSpPr>
          <p:nvPr>
            <p:ph type="body" orient="vert" idx="1"/>
          </p:nvPr>
        </p:nvSpPr>
        <p:spPr>
          <a:xfrm>
            <a:off x="1210697" y="527403"/>
            <a:ext cx="11171431"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1CEDE5-39BF-41DF-A81D-06A329ED089A}"/>
              </a:ext>
            </a:extLst>
          </p:cNvPr>
          <p:cNvSpPr>
            <a:spLocks noGrp="1"/>
          </p:cNvSpPr>
          <p:nvPr>
            <p:ph type="dt" sz="half" idx="10"/>
          </p:nvPr>
        </p:nvSpPr>
        <p:spPr/>
        <p:txBody>
          <a:bodyPr/>
          <a:lstStyle/>
          <a:p>
            <a:fld id="{9323C726-DB5C-4BE4-ADD2-D962E200C1A3}" type="datetime1">
              <a:rPr lang="en-US" smtClean="0"/>
              <a:t>10/17/2020</a:t>
            </a:fld>
            <a:endParaRPr lang="en-US" dirty="0"/>
          </a:p>
        </p:txBody>
      </p:sp>
      <p:sp>
        <p:nvSpPr>
          <p:cNvPr id="5" name="Footer Placeholder 4">
            <a:extLst>
              <a:ext uri="{FF2B5EF4-FFF2-40B4-BE49-F238E27FC236}">
                <a16:creationId xmlns:a16="http://schemas.microsoft.com/office/drawing/2014/main" id="{6E7DE00D-433C-470B-B453-F3C46A4C5891}"/>
              </a:ext>
            </a:extLst>
          </p:cNvPr>
          <p:cNvSpPr>
            <a:spLocks noGrp="1"/>
          </p:cNvSpPr>
          <p:nvPr>
            <p:ph type="ftr" sz="quarter" idx="11"/>
          </p:nvPr>
        </p:nvSpPr>
        <p:spPr/>
        <p:txBody>
          <a:bodyPr/>
          <a:lstStyle/>
          <a:p>
            <a:r>
              <a:rPr lang="en-US" dirty="0"/>
              <a:t>Rotary Club of Canterbury: Let's Stay Connected Project</a:t>
            </a:r>
          </a:p>
        </p:txBody>
      </p:sp>
      <p:sp>
        <p:nvSpPr>
          <p:cNvPr id="6" name="Slide Number Placeholder 5">
            <a:extLst>
              <a:ext uri="{FF2B5EF4-FFF2-40B4-BE49-F238E27FC236}">
                <a16:creationId xmlns:a16="http://schemas.microsoft.com/office/drawing/2014/main" id="{7ADD9B04-51D9-4BE5-8BF1-84A6E416EA4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703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3731-211D-42BC-B729-2B1552D0165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0A4E977-9DE1-4382-A098-FF14679F4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3B541E-581C-4A8B-9F3F-6D9CABBF47CC}"/>
              </a:ext>
            </a:extLst>
          </p:cNvPr>
          <p:cNvSpPr>
            <a:spLocks noGrp="1"/>
          </p:cNvSpPr>
          <p:nvPr>
            <p:ph type="dt" sz="half" idx="10"/>
          </p:nvPr>
        </p:nvSpPr>
        <p:spPr/>
        <p:txBody>
          <a:bodyPr/>
          <a:lstStyle/>
          <a:p>
            <a:fld id="{D4D917AE-95F3-4F10-A98B-A01CD6B7C36E}" type="datetime1">
              <a:rPr lang="en-US" smtClean="0"/>
              <a:t>10/17/2020</a:t>
            </a:fld>
            <a:endParaRPr lang="en-US" dirty="0"/>
          </a:p>
        </p:txBody>
      </p:sp>
      <p:sp>
        <p:nvSpPr>
          <p:cNvPr id="5" name="Footer Placeholder 4">
            <a:extLst>
              <a:ext uri="{FF2B5EF4-FFF2-40B4-BE49-F238E27FC236}">
                <a16:creationId xmlns:a16="http://schemas.microsoft.com/office/drawing/2014/main" id="{000FF1EC-38DE-4C4D-A723-8C22F5A27CF2}"/>
              </a:ext>
            </a:extLst>
          </p:cNvPr>
          <p:cNvSpPr>
            <a:spLocks noGrp="1"/>
          </p:cNvSpPr>
          <p:nvPr>
            <p:ph type="ftr" sz="quarter" idx="11"/>
          </p:nvPr>
        </p:nvSpPr>
        <p:spPr/>
        <p:txBody>
          <a:bodyPr/>
          <a:lstStyle/>
          <a:p>
            <a:r>
              <a:rPr lang="en-US" dirty="0"/>
              <a:t>Rotary Club of Canterbury: Let's Stay Connected Project</a:t>
            </a:r>
          </a:p>
        </p:txBody>
      </p:sp>
      <p:sp>
        <p:nvSpPr>
          <p:cNvPr id="6" name="Slide Number Placeholder 5">
            <a:extLst>
              <a:ext uri="{FF2B5EF4-FFF2-40B4-BE49-F238E27FC236}">
                <a16:creationId xmlns:a16="http://schemas.microsoft.com/office/drawing/2014/main" id="{DF9D490D-4914-41DD-B030-E5B9D88E9EE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224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6BDA-F39C-40A0-A45B-905B9CE0AB7C}"/>
              </a:ext>
            </a:extLst>
          </p:cNvPr>
          <p:cNvSpPr>
            <a:spLocks noGrp="1"/>
          </p:cNvSpPr>
          <p:nvPr>
            <p:ph type="title"/>
          </p:nvPr>
        </p:nvSpPr>
        <p:spPr>
          <a:xfrm>
            <a:off x="1201525" y="2469622"/>
            <a:ext cx="15188744" cy="4120620"/>
          </a:xfrm>
        </p:spPr>
        <p:txBody>
          <a:bodyPr anchor="b"/>
          <a:lstStyle>
            <a:lvl1pPr>
              <a:defRPr sz="8666"/>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996F846-932D-4A13-9969-E2CC9915699D}"/>
              </a:ext>
            </a:extLst>
          </p:cNvPr>
          <p:cNvSpPr>
            <a:spLocks noGrp="1"/>
          </p:cNvSpPr>
          <p:nvPr>
            <p:ph type="body" idx="1"/>
          </p:nvPr>
        </p:nvSpPr>
        <p:spPr>
          <a:xfrm>
            <a:off x="1201525" y="6629225"/>
            <a:ext cx="15188744"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2CC657-08F2-4FEB-8709-17DC280C083B}"/>
              </a:ext>
            </a:extLst>
          </p:cNvPr>
          <p:cNvSpPr>
            <a:spLocks noGrp="1"/>
          </p:cNvSpPr>
          <p:nvPr>
            <p:ph type="dt" sz="half" idx="10"/>
          </p:nvPr>
        </p:nvSpPr>
        <p:spPr/>
        <p:txBody>
          <a:bodyPr/>
          <a:lstStyle/>
          <a:p>
            <a:fld id="{C74883D2-DDB9-4F73-9572-0F1B5B48054B}" type="datetime1">
              <a:rPr lang="en-US" smtClean="0"/>
              <a:t>10/17/2020</a:t>
            </a:fld>
            <a:endParaRPr lang="en-US" dirty="0"/>
          </a:p>
        </p:txBody>
      </p:sp>
      <p:sp>
        <p:nvSpPr>
          <p:cNvPr id="5" name="Footer Placeholder 4">
            <a:extLst>
              <a:ext uri="{FF2B5EF4-FFF2-40B4-BE49-F238E27FC236}">
                <a16:creationId xmlns:a16="http://schemas.microsoft.com/office/drawing/2014/main" id="{346D00C9-6952-4CC2-A519-0044B89F5909}"/>
              </a:ext>
            </a:extLst>
          </p:cNvPr>
          <p:cNvSpPr>
            <a:spLocks noGrp="1"/>
          </p:cNvSpPr>
          <p:nvPr>
            <p:ph type="ftr" sz="quarter" idx="11"/>
          </p:nvPr>
        </p:nvSpPr>
        <p:spPr/>
        <p:txBody>
          <a:bodyPr/>
          <a:lstStyle/>
          <a:p>
            <a:r>
              <a:rPr lang="en-US" dirty="0"/>
              <a:t>Rotary Club of Canterbury: Let's Stay Connected Project</a:t>
            </a:r>
          </a:p>
        </p:txBody>
      </p:sp>
      <p:sp>
        <p:nvSpPr>
          <p:cNvPr id="6" name="Slide Number Placeholder 5">
            <a:extLst>
              <a:ext uri="{FF2B5EF4-FFF2-40B4-BE49-F238E27FC236}">
                <a16:creationId xmlns:a16="http://schemas.microsoft.com/office/drawing/2014/main" id="{9F937E17-EBF8-4991-952D-CAF703008EF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687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9C73-C986-4C40-8BF6-F4DAAB645D3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1067C5-91F6-4338-A5DD-F7150434C796}"/>
              </a:ext>
            </a:extLst>
          </p:cNvPr>
          <p:cNvSpPr>
            <a:spLocks noGrp="1"/>
          </p:cNvSpPr>
          <p:nvPr>
            <p:ph sz="half" idx="1"/>
          </p:nvPr>
        </p:nvSpPr>
        <p:spPr>
          <a:xfrm>
            <a:off x="1210697"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D389EFC-6B58-4531-BA65-232B6E113430}"/>
              </a:ext>
            </a:extLst>
          </p:cNvPr>
          <p:cNvSpPr>
            <a:spLocks noGrp="1"/>
          </p:cNvSpPr>
          <p:nvPr>
            <p:ph sz="half" idx="2"/>
          </p:nvPr>
        </p:nvSpPr>
        <p:spPr>
          <a:xfrm>
            <a:off x="8915132"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1C0630B-9551-4C06-93D0-C3A2F1D9D175}"/>
              </a:ext>
            </a:extLst>
          </p:cNvPr>
          <p:cNvSpPr>
            <a:spLocks noGrp="1"/>
          </p:cNvSpPr>
          <p:nvPr>
            <p:ph type="dt" sz="half" idx="10"/>
          </p:nvPr>
        </p:nvSpPr>
        <p:spPr/>
        <p:txBody>
          <a:bodyPr/>
          <a:lstStyle/>
          <a:p>
            <a:fld id="{AC46E280-F552-4336-AA1B-D12E9951C426}" type="datetime1">
              <a:rPr lang="en-US" smtClean="0"/>
              <a:t>10/17/2020</a:t>
            </a:fld>
            <a:endParaRPr lang="en-US" dirty="0"/>
          </a:p>
        </p:txBody>
      </p:sp>
      <p:sp>
        <p:nvSpPr>
          <p:cNvPr id="6" name="Footer Placeholder 5">
            <a:extLst>
              <a:ext uri="{FF2B5EF4-FFF2-40B4-BE49-F238E27FC236}">
                <a16:creationId xmlns:a16="http://schemas.microsoft.com/office/drawing/2014/main" id="{66745A39-BA87-49B3-8358-C551B888C8CE}"/>
              </a:ext>
            </a:extLst>
          </p:cNvPr>
          <p:cNvSpPr>
            <a:spLocks noGrp="1"/>
          </p:cNvSpPr>
          <p:nvPr>
            <p:ph type="ftr" sz="quarter" idx="11"/>
          </p:nvPr>
        </p:nvSpPr>
        <p:spPr/>
        <p:txBody>
          <a:bodyPr/>
          <a:lstStyle/>
          <a:p>
            <a:r>
              <a:rPr lang="en-US" dirty="0"/>
              <a:t>Rotary Club of Canterbury: Let's Stay Connected Project</a:t>
            </a:r>
          </a:p>
        </p:txBody>
      </p:sp>
      <p:sp>
        <p:nvSpPr>
          <p:cNvPr id="7" name="Slide Number Placeholder 6">
            <a:extLst>
              <a:ext uri="{FF2B5EF4-FFF2-40B4-BE49-F238E27FC236}">
                <a16:creationId xmlns:a16="http://schemas.microsoft.com/office/drawing/2014/main" id="{129C0C6E-DCC9-4636-B951-5FD6FDE1B38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7474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B355-B548-40DE-B9D1-24256866DA01}"/>
              </a:ext>
            </a:extLst>
          </p:cNvPr>
          <p:cNvSpPr>
            <a:spLocks noGrp="1"/>
          </p:cNvSpPr>
          <p:nvPr>
            <p:ph type="title"/>
          </p:nvPr>
        </p:nvSpPr>
        <p:spPr>
          <a:xfrm>
            <a:off x="1212991" y="527404"/>
            <a:ext cx="15188744" cy="191470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D524B8-B347-41DF-B9FE-5A093E58CF0D}"/>
              </a:ext>
            </a:extLst>
          </p:cNvPr>
          <p:cNvSpPr>
            <a:spLocks noGrp="1"/>
          </p:cNvSpPr>
          <p:nvPr>
            <p:ph type="body" idx="1"/>
          </p:nvPr>
        </p:nvSpPr>
        <p:spPr>
          <a:xfrm>
            <a:off x="1212991" y="2428347"/>
            <a:ext cx="744991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a:extLst>
              <a:ext uri="{FF2B5EF4-FFF2-40B4-BE49-F238E27FC236}">
                <a16:creationId xmlns:a16="http://schemas.microsoft.com/office/drawing/2014/main" id="{79F940A6-632E-4948-AEA6-52BC712DE97C}"/>
              </a:ext>
            </a:extLst>
          </p:cNvPr>
          <p:cNvSpPr>
            <a:spLocks noGrp="1"/>
          </p:cNvSpPr>
          <p:nvPr>
            <p:ph sz="half" idx="2"/>
          </p:nvPr>
        </p:nvSpPr>
        <p:spPr>
          <a:xfrm>
            <a:off x="1212991" y="3618442"/>
            <a:ext cx="744991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627928F-5FB8-4369-8884-2EE592A7BFCC}"/>
              </a:ext>
            </a:extLst>
          </p:cNvPr>
          <p:cNvSpPr>
            <a:spLocks noGrp="1"/>
          </p:cNvSpPr>
          <p:nvPr>
            <p:ph type="body" sz="quarter" idx="3"/>
          </p:nvPr>
        </p:nvSpPr>
        <p:spPr>
          <a:xfrm>
            <a:off x="8915133" y="2428347"/>
            <a:ext cx="7486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a:extLst>
              <a:ext uri="{FF2B5EF4-FFF2-40B4-BE49-F238E27FC236}">
                <a16:creationId xmlns:a16="http://schemas.microsoft.com/office/drawing/2014/main" id="{41930DCA-2C1D-49F3-881C-50639DF304A1}"/>
              </a:ext>
            </a:extLst>
          </p:cNvPr>
          <p:cNvSpPr>
            <a:spLocks noGrp="1"/>
          </p:cNvSpPr>
          <p:nvPr>
            <p:ph sz="quarter" idx="4"/>
          </p:nvPr>
        </p:nvSpPr>
        <p:spPr>
          <a:xfrm>
            <a:off x="8915133" y="3618442"/>
            <a:ext cx="7486602"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C3876E3-4C07-4B43-8D5D-A9D77C3A4A04}"/>
              </a:ext>
            </a:extLst>
          </p:cNvPr>
          <p:cNvSpPr>
            <a:spLocks noGrp="1"/>
          </p:cNvSpPr>
          <p:nvPr>
            <p:ph type="dt" sz="half" idx="10"/>
          </p:nvPr>
        </p:nvSpPr>
        <p:spPr/>
        <p:txBody>
          <a:bodyPr/>
          <a:lstStyle/>
          <a:p>
            <a:fld id="{C8A34922-BEE1-4102-B0B1-6076048226E6}" type="datetime1">
              <a:rPr lang="en-US" smtClean="0"/>
              <a:t>10/17/2020</a:t>
            </a:fld>
            <a:endParaRPr lang="en-US" dirty="0"/>
          </a:p>
        </p:txBody>
      </p:sp>
      <p:sp>
        <p:nvSpPr>
          <p:cNvPr id="8" name="Footer Placeholder 7">
            <a:extLst>
              <a:ext uri="{FF2B5EF4-FFF2-40B4-BE49-F238E27FC236}">
                <a16:creationId xmlns:a16="http://schemas.microsoft.com/office/drawing/2014/main" id="{7A633CD1-D1BD-42D3-A10D-1CAB2C1EB48D}"/>
              </a:ext>
            </a:extLst>
          </p:cNvPr>
          <p:cNvSpPr>
            <a:spLocks noGrp="1"/>
          </p:cNvSpPr>
          <p:nvPr>
            <p:ph type="ftr" sz="quarter" idx="11"/>
          </p:nvPr>
        </p:nvSpPr>
        <p:spPr/>
        <p:txBody>
          <a:bodyPr/>
          <a:lstStyle/>
          <a:p>
            <a:r>
              <a:rPr lang="en-US" dirty="0"/>
              <a:t>Rotary Club of Canterbury: Let's Stay Connected Project</a:t>
            </a:r>
          </a:p>
        </p:txBody>
      </p:sp>
      <p:sp>
        <p:nvSpPr>
          <p:cNvPr id="9" name="Slide Number Placeholder 8">
            <a:extLst>
              <a:ext uri="{FF2B5EF4-FFF2-40B4-BE49-F238E27FC236}">
                <a16:creationId xmlns:a16="http://schemas.microsoft.com/office/drawing/2014/main" id="{AAA09828-201A-4034-8525-FED557184BA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115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DF1E-BA2F-4AC5-9A30-963D117E6D3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2EB31EE-3256-4619-9230-860EA63999EA}"/>
              </a:ext>
            </a:extLst>
          </p:cNvPr>
          <p:cNvSpPr>
            <a:spLocks noGrp="1"/>
          </p:cNvSpPr>
          <p:nvPr>
            <p:ph type="dt" sz="half" idx="10"/>
          </p:nvPr>
        </p:nvSpPr>
        <p:spPr/>
        <p:txBody>
          <a:bodyPr/>
          <a:lstStyle/>
          <a:p>
            <a:fld id="{73E18ADC-7AC8-4254-95D2-0BAE4EF06395}" type="datetime1">
              <a:rPr lang="en-US" smtClean="0"/>
              <a:t>10/17/2020</a:t>
            </a:fld>
            <a:endParaRPr lang="en-US" dirty="0"/>
          </a:p>
        </p:txBody>
      </p:sp>
      <p:sp>
        <p:nvSpPr>
          <p:cNvPr id="4" name="Footer Placeholder 3">
            <a:extLst>
              <a:ext uri="{FF2B5EF4-FFF2-40B4-BE49-F238E27FC236}">
                <a16:creationId xmlns:a16="http://schemas.microsoft.com/office/drawing/2014/main" id="{E7DB635C-45AF-4DB3-A06B-F4D8861967C0}"/>
              </a:ext>
            </a:extLst>
          </p:cNvPr>
          <p:cNvSpPr>
            <a:spLocks noGrp="1"/>
          </p:cNvSpPr>
          <p:nvPr>
            <p:ph type="ftr" sz="quarter" idx="11"/>
          </p:nvPr>
        </p:nvSpPr>
        <p:spPr/>
        <p:txBody>
          <a:bodyPr/>
          <a:lstStyle/>
          <a:p>
            <a:r>
              <a:rPr lang="en-US" dirty="0"/>
              <a:t>Rotary Club of Canterbury: Let's Stay Connected Project</a:t>
            </a:r>
          </a:p>
        </p:txBody>
      </p:sp>
      <p:sp>
        <p:nvSpPr>
          <p:cNvPr id="5" name="Slide Number Placeholder 4">
            <a:extLst>
              <a:ext uri="{FF2B5EF4-FFF2-40B4-BE49-F238E27FC236}">
                <a16:creationId xmlns:a16="http://schemas.microsoft.com/office/drawing/2014/main" id="{B66CDE73-DA98-4055-A67B-CC6E21D9DDC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431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3B70F-616B-4D28-BF67-B4A519E29C39}"/>
              </a:ext>
            </a:extLst>
          </p:cNvPr>
          <p:cNvSpPr>
            <a:spLocks noGrp="1"/>
          </p:cNvSpPr>
          <p:nvPr>
            <p:ph type="dt" sz="half" idx="10"/>
          </p:nvPr>
        </p:nvSpPr>
        <p:spPr/>
        <p:txBody>
          <a:bodyPr/>
          <a:lstStyle/>
          <a:p>
            <a:fld id="{F4402BC3-1FB5-4A17-9461-1BA3FB311A76}" type="datetime1">
              <a:rPr lang="en-US" smtClean="0"/>
              <a:t>10/17/2020</a:t>
            </a:fld>
            <a:endParaRPr lang="en-US" dirty="0"/>
          </a:p>
        </p:txBody>
      </p:sp>
      <p:sp>
        <p:nvSpPr>
          <p:cNvPr id="3" name="Footer Placeholder 2">
            <a:extLst>
              <a:ext uri="{FF2B5EF4-FFF2-40B4-BE49-F238E27FC236}">
                <a16:creationId xmlns:a16="http://schemas.microsoft.com/office/drawing/2014/main" id="{44A365B2-D127-447D-9752-7758AA1FFEF9}"/>
              </a:ext>
            </a:extLst>
          </p:cNvPr>
          <p:cNvSpPr>
            <a:spLocks noGrp="1"/>
          </p:cNvSpPr>
          <p:nvPr>
            <p:ph type="ftr" sz="quarter" idx="11"/>
          </p:nvPr>
        </p:nvSpPr>
        <p:spPr/>
        <p:txBody>
          <a:bodyPr/>
          <a:lstStyle/>
          <a:p>
            <a:r>
              <a:rPr lang="en-US" dirty="0"/>
              <a:t>Rotary Club of Canterbury: Let's Stay Connected Project</a:t>
            </a:r>
          </a:p>
        </p:txBody>
      </p:sp>
      <p:sp>
        <p:nvSpPr>
          <p:cNvPr id="4" name="Slide Number Placeholder 3">
            <a:extLst>
              <a:ext uri="{FF2B5EF4-FFF2-40B4-BE49-F238E27FC236}">
                <a16:creationId xmlns:a16="http://schemas.microsoft.com/office/drawing/2014/main" id="{4BAC05CE-EFAF-4BA4-9AA3-C68D813131E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886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2900-F926-40C0-8FF8-E787E1CFA61F}"/>
              </a:ext>
            </a:extLst>
          </p:cNvPr>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4B179C5-4272-4B4B-8980-0841F2386526}"/>
              </a:ext>
            </a:extLst>
          </p:cNvPr>
          <p:cNvSpPr>
            <a:spLocks noGrp="1"/>
          </p:cNvSpPr>
          <p:nvPr>
            <p:ph idx="1"/>
          </p:nvPr>
        </p:nvSpPr>
        <p:spPr>
          <a:xfrm>
            <a:off x="7486603" y="1426281"/>
            <a:ext cx="8915132"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320050C-A517-49AD-8F96-B28C2DBD5E3F}"/>
              </a:ext>
            </a:extLst>
          </p:cNvPr>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A03B87A0-3ACD-48E4-ADD8-BEAAB86605C9}"/>
              </a:ext>
            </a:extLst>
          </p:cNvPr>
          <p:cNvSpPr>
            <a:spLocks noGrp="1"/>
          </p:cNvSpPr>
          <p:nvPr>
            <p:ph type="dt" sz="half" idx="10"/>
          </p:nvPr>
        </p:nvSpPr>
        <p:spPr/>
        <p:txBody>
          <a:bodyPr/>
          <a:lstStyle/>
          <a:p>
            <a:fld id="{77A64A3D-F364-458C-99E2-4EE4350B6043}" type="datetime1">
              <a:rPr lang="en-US" smtClean="0"/>
              <a:t>10/17/2020</a:t>
            </a:fld>
            <a:endParaRPr lang="en-US" dirty="0"/>
          </a:p>
        </p:txBody>
      </p:sp>
      <p:sp>
        <p:nvSpPr>
          <p:cNvPr id="6" name="Footer Placeholder 5">
            <a:extLst>
              <a:ext uri="{FF2B5EF4-FFF2-40B4-BE49-F238E27FC236}">
                <a16:creationId xmlns:a16="http://schemas.microsoft.com/office/drawing/2014/main" id="{DCB8AE32-DA85-4DFA-947F-D0B7153C11D2}"/>
              </a:ext>
            </a:extLst>
          </p:cNvPr>
          <p:cNvSpPr>
            <a:spLocks noGrp="1"/>
          </p:cNvSpPr>
          <p:nvPr>
            <p:ph type="ftr" sz="quarter" idx="11"/>
          </p:nvPr>
        </p:nvSpPr>
        <p:spPr/>
        <p:txBody>
          <a:bodyPr/>
          <a:lstStyle/>
          <a:p>
            <a:r>
              <a:rPr lang="en-US" dirty="0"/>
              <a:t>Rotary Club of Canterbury: Let's Stay Connected Project</a:t>
            </a:r>
          </a:p>
        </p:txBody>
      </p:sp>
      <p:sp>
        <p:nvSpPr>
          <p:cNvPr id="7" name="Slide Number Placeholder 6">
            <a:extLst>
              <a:ext uri="{FF2B5EF4-FFF2-40B4-BE49-F238E27FC236}">
                <a16:creationId xmlns:a16="http://schemas.microsoft.com/office/drawing/2014/main" id="{58745E31-40CF-414A-9045-5CDFE036380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543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80F4-5B11-405C-ACF3-F189B46ECA3B}"/>
              </a:ext>
            </a:extLst>
          </p:cNvPr>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337528B-AF8B-4132-92AD-322DFE03FDD5}"/>
              </a:ext>
            </a:extLst>
          </p:cNvPr>
          <p:cNvSpPr>
            <a:spLocks noGrp="1"/>
          </p:cNvSpPr>
          <p:nvPr>
            <p:ph type="pic" idx="1"/>
          </p:nvPr>
        </p:nvSpPr>
        <p:spPr>
          <a:xfrm>
            <a:off x="7486603" y="1426281"/>
            <a:ext cx="8915132"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AU" dirty="0"/>
          </a:p>
        </p:txBody>
      </p:sp>
      <p:sp>
        <p:nvSpPr>
          <p:cNvPr id="4" name="Text Placeholder 3">
            <a:extLst>
              <a:ext uri="{FF2B5EF4-FFF2-40B4-BE49-F238E27FC236}">
                <a16:creationId xmlns:a16="http://schemas.microsoft.com/office/drawing/2014/main" id="{12979BE6-F74C-4B4F-A35C-3FB364CA1F9B}"/>
              </a:ext>
            </a:extLst>
          </p:cNvPr>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14C52960-2372-47AC-AC6D-3989FFF3E8C5}"/>
              </a:ext>
            </a:extLst>
          </p:cNvPr>
          <p:cNvSpPr>
            <a:spLocks noGrp="1"/>
          </p:cNvSpPr>
          <p:nvPr>
            <p:ph type="dt" sz="half" idx="10"/>
          </p:nvPr>
        </p:nvSpPr>
        <p:spPr/>
        <p:txBody>
          <a:bodyPr/>
          <a:lstStyle/>
          <a:p>
            <a:fld id="{E4427631-0C96-4533-A905-BC1D2BD58C07}" type="datetime1">
              <a:rPr lang="en-US" smtClean="0"/>
              <a:t>10/17/2020</a:t>
            </a:fld>
            <a:endParaRPr lang="en-US" dirty="0"/>
          </a:p>
        </p:txBody>
      </p:sp>
      <p:sp>
        <p:nvSpPr>
          <p:cNvPr id="6" name="Footer Placeholder 5">
            <a:extLst>
              <a:ext uri="{FF2B5EF4-FFF2-40B4-BE49-F238E27FC236}">
                <a16:creationId xmlns:a16="http://schemas.microsoft.com/office/drawing/2014/main" id="{3DBE870D-D0FF-4872-B7A2-2F98F3CBE183}"/>
              </a:ext>
            </a:extLst>
          </p:cNvPr>
          <p:cNvSpPr>
            <a:spLocks noGrp="1"/>
          </p:cNvSpPr>
          <p:nvPr>
            <p:ph type="ftr" sz="quarter" idx="11"/>
          </p:nvPr>
        </p:nvSpPr>
        <p:spPr/>
        <p:txBody>
          <a:bodyPr/>
          <a:lstStyle/>
          <a:p>
            <a:r>
              <a:rPr lang="en-US" dirty="0"/>
              <a:t>Rotary Club of Canterbury: Let's Stay Connected Project</a:t>
            </a:r>
          </a:p>
        </p:txBody>
      </p:sp>
      <p:sp>
        <p:nvSpPr>
          <p:cNvPr id="7" name="Slide Number Placeholder 6">
            <a:extLst>
              <a:ext uri="{FF2B5EF4-FFF2-40B4-BE49-F238E27FC236}">
                <a16:creationId xmlns:a16="http://schemas.microsoft.com/office/drawing/2014/main" id="{3536DFA9-EA13-4F9E-BE8B-54A1895A9E5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247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263D5C-8221-4F72-8C71-032B501D00FC}"/>
              </a:ext>
            </a:extLst>
          </p:cNvPr>
          <p:cNvSpPr>
            <a:spLocks noGrp="1"/>
          </p:cNvSpPr>
          <p:nvPr>
            <p:ph type="title"/>
          </p:nvPr>
        </p:nvSpPr>
        <p:spPr>
          <a:xfrm>
            <a:off x="1210697" y="527404"/>
            <a:ext cx="15188744" cy="191470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EDCEE14-E97C-424E-92A4-68285F7EE579}"/>
              </a:ext>
            </a:extLst>
          </p:cNvPr>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AD142FB-4811-4053-93B8-96E5DB4B9035}"/>
              </a:ext>
            </a:extLst>
          </p:cNvPr>
          <p:cNvSpPr>
            <a:spLocks noGrp="1"/>
          </p:cNvSpPr>
          <p:nvPr>
            <p:ph type="dt" sz="half" idx="2"/>
          </p:nvPr>
        </p:nvSpPr>
        <p:spPr>
          <a:xfrm>
            <a:off x="1210697" y="9181395"/>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913602A7-28FB-44F8-97FC-988F5C697C72}" type="datetime1">
              <a:rPr lang="en-US" smtClean="0"/>
              <a:t>10/17/2020</a:t>
            </a:fld>
            <a:endParaRPr lang="en-US" dirty="0"/>
          </a:p>
        </p:txBody>
      </p:sp>
      <p:sp>
        <p:nvSpPr>
          <p:cNvPr id="5" name="Footer Placeholder 4">
            <a:extLst>
              <a:ext uri="{FF2B5EF4-FFF2-40B4-BE49-F238E27FC236}">
                <a16:creationId xmlns:a16="http://schemas.microsoft.com/office/drawing/2014/main" id="{66E4F382-C808-4BE9-B1BE-AAE3BE8612DA}"/>
              </a:ext>
            </a:extLst>
          </p:cNvPr>
          <p:cNvSpPr>
            <a:spLocks noGrp="1"/>
          </p:cNvSpPr>
          <p:nvPr>
            <p:ph type="ftr" sz="quarter" idx="3"/>
          </p:nvPr>
        </p:nvSpPr>
        <p:spPr>
          <a:xfrm>
            <a:off x="5833358" y="9181395"/>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r>
              <a:rPr lang="en-US" dirty="0"/>
              <a:t>Rotary Club of Canterbury: Let's Stay Connected Project</a:t>
            </a:r>
          </a:p>
        </p:txBody>
      </p:sp>
      <p:sp>
        <p:nvSpPr>
          <p:cNvPr id="6" name="Slide Number Placeholder 5">
            <a:extLst>
              <a:ext uri="{FF2B5EF4-FFF2-40B4-BE49-F238E27FC236}">
                <a16:creationId xmlns:a16="http://schemas.microsoft.com/office/drawing/2014/main" id="{BA0CC765-6DF1-430B-8A47-BB0A8F627F0F}"/>
              </a:ext>
            </a:extLst>
          </p:cNvPr>
          <p:cNvSpPr>
            <a:spLocks noGrp="1"/>
          </p:cNvSpPr>
          <p:nvPr>
            <p:ph type="sldNum" sz="quarter" idx="4"/>
          </p:nvPr>
        </p:nvSpPr>
        <p:spPr>
          <a:xfrm>
            <a:off x="12437160" y="9181395"/>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265845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2.png"/><Relationship Id="rId4" Type="http://schemas.openxmlformats.org/officeDocument/2006/relationships/hyperlink" Target="mailto:president@caterburyrotar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lumMod val="9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C1B5-6EAF-48A9-AEB9-3B43AEA27C10}"/>
              </a:ext>
            </a:extLst>
          </p:cNvPr>
          <p:cNvSpPr>
            <a:spLocks noGrp="1"/>
          </p:cNvSpPr>
          <p:nvPr>
            <p:ph type="ctrTitle"/>
          </p:nvPr>
        </p:nvSpPr>
        <p:spPr>
          <a:xfrm>
            <a:off x="2255733" y="616227"/>
            <a:ext cx="13098675" cy="2999809"/>
          </a:xfrm>
        </p:spPr>
        <p:txBody>
          <a:bodyPr>
            <a:normAutofit fontScale="90000"/>
          </a:bodyPr>
          <a:lstStyle/>
          <a:p>
            <a:r>
              <a:rPr lang="en-US" sz="8000" b="1" dirty="0">
                <a:latin typeface="Calibri" panose="020F0502020204030204" pitchFamily="34" charset="0"/>
                <a:cs typeface="Calibri" panose="020F0502020204030204" pitchFamily="34" charset="0"/>
              </a:rPr>
              <a:t>Growing up </a:t>
            </a:r>
            <a:br>
              <a:rPr lang="en-US" sz="8000" b="1" dirty="0">
                <a:latin typeface="Calibri" panose="020F0502020204030204" pitchFamily="34" charset="0"/>
                <a:cs typeface="Calibri" panose="020F0502020204030204" pitchFamily="34" charset="0"/>
              </a:rPr>
            </a:br>
            <a:r>
              <a:rPr lang="en-US" sz="8000" b="1" dirty="0">
                <a:latin typeface="Calibri" panose="020F0502020204030204" pitchFamily="34" charset="0"/>
                <a:cs typeface="Calibri" panose="020F0502020204030204" pitchFamily="34" charset="0"/>
              </a:rPr>
              <a:t>in a </a:t>
            </a:r>
            <a:br>
              <a:rPr lang="en-US" sz="8000" b="1" dirty="0">
                <a:latin typeface="Calibri" panose="020F0502020204030204" pitchFamily="34" charset="0"/>
                <a:cs typeface="Calibri" panose="020F0502020204030204" pitchFamily="34" charset="0"/>
              </a:rPr>
            </a:br>
            <a:r>
              <a:rPr lang="en-US" sz="8000" b="1" dirty="0">
                <a:latin typeface="Calibri" panose="020F0502020204030204" pitchFamily="34" charset="0"/>
                <a:cs typeface="Calibri" panose="020F0502020204030204" pitchFamily="34" charset="0"/>
              </a:rPr>
              <a:t>country town</a:t>
            </a:r>
            <a:endParaRPr lang="en-AU" sz="80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91EF1EA-00B5-4B1C-93D4-9BCD27049F67}"/>
              </a:ext>
            </a:extLst>
          </p:cNvPr>
          <p:cNvSpPr>
            <a:spLocks noGrp="1"/>
          </p:cNvSpPr>
          <p:nvPr>
            <p:ph type="subTitle" idx="1"/>
          </p:nvPr>
        </p:nvSpPr>
        <p:spPr/>
        <p:txBody>
          <a:bodyPr/>
          <a:lstStyle/>
          <a:p>
            <a:r>
              <a:rPr lang="en-US" dirty="0"/>
              <a:t>Echuca on the Murray</a:t>
            </a:r>
            <a:endParaRPr lang="en-AU" dirty="0"/>
          </a:p>
        </p:txBody>
      </p:sp>
      <p:sp>
        <p:nvSpPr>
          <p:cNvPr id="9" name="Footer Placeholder 8">
            <a:extLst>
              <a:ext uri="{FF2B5EF4-FFF2-40B4-BE49-F238E27FC236}">
                <a16:creationId xmlns:a16="http://schemas.microsoft.com/office/drawing/2014/main" id="{04DBBCF7-33F4-47C6-845C-42D32F755F09}"/>
              </a:ext>
            </a:extLst>
          </p:cNvPr>
          <p:cNvSpPr>
            <a:spLocks noGrp="1"/>
          </p:cNvSpPr>
          <p:nvPr>
            <p:ph type="ftr" sz="quarter" idx="11"/>
          </p:nvPr>
        </p:nvSpPr>
        <p:spPr>
          <a:xfrm>
            <a:off x="500648" y="9219462"/>
            <a:ext cx="8529911" cy="330200"/>
          </a:xfrm>
        </p:spPr>
        <p:txBody>
          <a:bodyPr/>
          <a:lstStyle/>
          <a:p>
            <a:r>
              <a:rPr lang="en-US" dirty="0">
                <a:latin typeface="Calibri" panose="020F0502020204030204" pitchFamily="34" charset="0"/>
                <a:cs typeface="Calibri" panose="020F0502020204030204" pitchFamily="34" charset="0"/>
              </a:rPr>
              <a:t>Rotary Club of Canterbury: Let's Stay Connected Project</a:t>
            </a:r>
          </a:p>
        </p:txBody>
      </p:sp>
      <p:sp>
        <p:nvSpPr>
          <p:cNvPr id="10" name="Slide Number Placeholder 9">
            <a:extLst>
              <a:ext uri="{FF2B5EF4-FFF2-40B4-BE49-F238E27FC236}">
                <a16:creationId xmlns:a16="http://schemas.microsoft.com/office/drawing/2014/main" id="{08A7191D-3972-4516-9716-74AC41077D02}"/>
              </a:ext>
            </a:extLst>
          </p:cNvPr>
          <p:cNvSpPr>
            <a:spLocks noGrp="1"/>
          </p:cNvSpPr>
          <p:nvPr>
            <p:ph type="sldNum" sz="quarter" idx="12"/>
          </p:nvPr>
        </p:nvSpPr>
        <p:spPr>
          <a:xfrm>
            <a:off x="13513673" y="9161387"/>
            <a:ext cx="3050403" cy="330200"/>
          </a:xfrm>
        </p:spPr>
        <p:txBody>
          <a:bodyPr/>
          <a:lstStyle/>
          <a:p>
            <a:fld id="{4FAB73BC-B049-4115-A692-8D63A059BFB8}" type="slidenum">
              <a:rPr lang="en-US" smtClean="0">
                <a:latin typeface="Calibri" panose="020F0502020204030204" pitchFamily="34" charset="0"/>
                <a:cs typeface="Calibri" panose="020F0502020204030204" pitchFamily="34" charset="0"/>
              </a:rPr>
              <a:pPr/>
              <a:t>1</a:t>
            </a:fld>
            <a:endParaRPr lang="en-US" dirty="0">
              <a:latin typeface="Calibri" panose="020F0502020204030204" pitchFamily="34" charset="0"/>
              <a:cs typeface="Calibri" panose="020F0502020204030204" pitchFamily="34" charset="0"/>
            </a:endParaRPr>
          </a:p>
        </p:txBody>
      </p:sp>
      <p:pic>
        <p:nvPicPr>
          <p:cNvPr id="6" name="Picture 5" descr="A small boat in a body of water&#10;&#10;Description automatically generated">
            <a:extLst>
              <a:ext uri="{FF2B5EF4-FFF2-40B4-BE49-F238E27FC236}">
                <a16:creationId xmlns:a16="http://schemas.microsoft.com/office/drawing/2014/main" id="{640F644C-D1C2-4AD0-83DA-71F89F84CBFC}"/>
              </a:ext>
            </a:extLst>
          </p:cNvPr>
          <p:cNvPicPr>
            <a:picLocks noChangeAspect="1"/>
          </p:cNvPicPr>
          <p:nvPr/>
        </p:nvPicPr>
        <p:blipFill>
          <a:blip r:embed="rId3"/>
          <a:stretch>
            <a:fillRect/>
          </a:stretch>
        </p:blipFill>
        <p:spPr>
          <a:xfrm>
            <a:off x="4244907" y="3930113"/>
            <a:ext cx="9120324" cy="5130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drawing&#10;&#10;Description automatically generated">
            <a:extLst>
              <a:ext uri="{FF2B5EF4-FFF2-40B4-BE49-F238E27FC236}">
                <a16:creationId xmlns:a16="http://schemas.microsoft.com/office/drawing/2014/main" id="{776FC11C-685A-4AEE-AB4E-03028230677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00648" y="356338"/>
            <a:ext cx="2138643" cy="849007"/>
          </a:xfrm>
          <a:prstGeom prst="rect">
            <a:avLst/>
          </a:prstGeom>
        </p:spPr>
      </p:pic>
    </p:spTree>
    <p:extLst>
      <p:ext uri="{BB962C8B-B14F-4D97-AF65-F5344CB8AC3E}">
        <p14:creationId xmlns:p14="http://schemas.microsoft.com/office/powerpoint/2010/main" val="300668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pic>
        <p:nvPicPr>
          <p:cNvPr id="2056" name="Picture 8" descr="history for kids | Sovereign Hill Education Blog">
            <a:extLst>
              <a:ext uri="{FF2B5EF4-FFF2-40B4-BE49-F238E27FC236}">
                <a16:creationId xmlns:a16="http://schemas.microsoft.com/office/drawing/2014/main" id="{4C1765ED-1CF5-4E73-8CA0-C40BB0E48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503" y="1551678"/>
            <a:ext cx="6862003" cy="70868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2327758-B52B-415A-B4A8-F0AFDBE63CA5}"/>
              </a:ext>
            </a:extLst>
          </p:cNvPr>
          <p:cNvSpPr>
            <a:spLocks noGrp="1"/>
          </p:cNvSpPr>
          <p:nvPr>
            <p:ph type="ftr" sz="quarter" idx="11"/>
          </p:nvPr>
        </p:nvSpPr>
        <p:spPr>
          <a:xfrm>
            <a:off x="1411358" y="9107927"/>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4" name="Slide Number Placeholder 3">
            <a:extLst>
              <a:ext uri="{FF2B5EF4-FFF2-40B4-BE49-F238E27FC236}">
                <a16:creationId xmlns:a16="http://schemas.microsoft.com/office/drawing/2014/main" id="{F274B70C-3EAC-4435-AD29-3CDB01B32E0A}"/>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10</a:t>
            </a:fld>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B572C60-0E9E-4C08-BA5C-C698E4BDC17B}"/>
              </a:ext>
            </a:extLst>
          </p:cNvPr>
          <p:cNvSpPr txBox="1"/>
          <p:nvPr/>
        </p:nvSpPr>
        <p:spPr>
          <a:xfrm>
            <a:off x="1554631" y="1207842"/>
            <a:ext cx="5417251" cy="1107996"/>
          </a:xfrm>
          <a:prstGeom prst="rect">
            <a:avLst/>
          </a:prstGeom>
          <a:noFill/>
        </p:spPr>
        <p:txBody>
          <a:bodyPr wrap="square">
            <a:spAutoFit/>
          </a:bodyPr>
          <a:lstStyle/>
          <a:p>
            <a:r>
              <a:rPr lang="en-US" sz="6600" b="1" dirty="0">
                <a:latin typeface="Calibri" panose="020F0502020204030204" pitchFamily="34" charset="0"/>
                <a:cs typeface="Calibri" panose="020F0502020204030204" pitchFamily="34" charset="0"/>
              </a:rPr>
              <a:t>House Fittings </a:t>
            </a:r>
            <a:endParaRPr lang="en-AU" sz="6600" dirty="0"/>
          </a:p>
        </p:txBody>
      </p:sp>
      <p:sp>
        <p:nvSpPr>
          <p:cNvPr id="9" name="TextBox 8">
            <a:extLst>
              <a:ext uri="{FF2B5EF4-FFF2-40B4-BE49-F238E27FC236}">
                <a16:creationId xmlns:a16="http://schemas.microsoft.com/office/drawing/2014/main" id="{9943D8A4-A849-4165-A01E-1FA6830D0459}"/>
              </a:ext>
            </a:extLst>
          </p:cNvPr>
          <p:cNvSpPr txBox="1"/>
          <p:nvPr/>
        </p:nvSpPr>
        <p:spPr>
          <a:xfrm>
            <a:off x="1554631" y="3213251"/>
            <a:ext cx="6862005" cy="4301883"/>
          </a:xfrm>
          <a:prstGeom prst="rect">
            <a:avLst/>
          </a:prstGeom>
          <a:noFill/>
        </p:spPr>
        <p:txBody>
          <a:bodyPr wrap="square">
            <a:spAutoFit/>
          </a:bodyPr>
          <a:lstStyle/>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Our house was built in the late 1800’s. There was a very grand verandah and large rose gardens which accommodated my grandfather’s prize roses.</a:t>
            </a:r>
          </a:p>
          <a:p>
            <a:pPr marL="0" indent="0">
              <a:lnSpc>
                <a:spcPct val="114000"/>
              </a:lnSpc>
              <a:spcBef>
                <a:spcPts val="600"/>
              </a:spcBef>
              <a:spcAft>
                <a:spcPts val="600"/>
              </a:spcAft>
              <a:buNone/>
            </a:pPr>
            <a:endParaRPr lang="en-US" sz="2800" dirty="0">
              <a:latin typeface="Calibri" panose="020F0502020204030204" pitchFamily="34" charset="0"/>
              <a:cs typeface="Calibri" panose="020F0502020204030204" pitchFamily="34" charset="0"/>
            </a:endParaRPr>
          </a:p>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But some things were very old-fashioned – an outside toilet, a copper for washing and a chip heater in the bathroom.</a:t>
            </a: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1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54907-537E-44D4-AF8C-D509BA17269E}"/>
              </a:ext>
            </a:extLst>
          </p:cNvPr>
          <p:cNvSpPr>
            <a:spLocks noGrp="1"/>
          </p:cNvSpPr>
          <p:nvPr>
            <p:ph idx="1"/>
          </p:nvPr>
        </p:nvSpPr>
        <p:spPr>
          <a:xfrm>
            <a:off x="1443224" y="2433177"/>
            <a:ext cx="5454956" cy="2519823"/>
          </a:xfrm>
        </p:spPr>
        <p:txBody>
          <a:bodyPr>
            <a:noAutofit/>
          </a:bodyPr>
          <a:lstStyle/>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The ice chest and the safe with fly-wire protection were both in the large kitchen.  Hot water for the dishes came from a small electric heater above the sink.</a:t>
            </a:r>
            <a:endParaRPr lang="en-AU" sz="2800" dirty="0">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0E906FB4-8583-410B-AD20-D9DD0AF4DD27}"/>
              </a:ext>
            </a:extLst>
          </p:cNvPr>
          <p:cNvSpPr>
            <a:spLocks noGrp="1"/>
          </p:cNvSpPr>
          <p:nvPr>
            <p:ph type="ftr" sz="quarter" idx="11"/>
          </p:nvPr>
        </p:nvSpPr>
        <p:spPr>
          <a:xfrm>
            <a:off x="874643" y="9164076"/>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7" name="Slide Number Placeholder 6">
            <a:extLst>
              <a:ext uri="{FF2B5EF4-FFF2-40B4-BE49-F238E27FC236}">
                <a16:creationId xmlns:a16="http://schemas.microsoft.com/office/drawing/2014/main" id="{B1A2CAF0-35F1-4D8A-9308-5D3531697557}"/>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11</a:t>
            </a:fld>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116F5D2-F643-4CE5-A28A-2369FB55A54F}"/>
              </a:ext>
            </a:extLst>
          </p:cNvPr>
          <p:cNvSpPr txBox="1"/>
          <p:nvPr/>
        </p:nvSpPr>
        <p:spPr>
          <a:xfrm>
            <a:off x="8350762" y="4496764"/>
            <a:ext cx="914400" cy="369332"/>
          </a:xfrm>
          <a:prstGeom prst="rect">
            <a:avLst/>
          </a:prstGeom>
          <a:noFill/>
        </p:spPr>
        <p:txBody>
          <a:bodyPr wrap="square" rtlCol="0">
            <a:spAutoFit/>
          </a:bodyPr>
          <a:lstStyle/>
          <a:p>
            <a:endParaRPr lang="en-AU" dirty="0"/>
          </a:p>
        </p:txBody>
      </p:sp>
      <p:pic>
        <p:nvPicPr>
          <p:cNvPr id="2" name="Picture 1">
            <a:extLst>
              <a:ext uri="{FF2B5EF4-FFF2-40B4-BE49-F238E27FC236}">
                <a16:creationId xmlns:a16="http://schemas.microsoft.com/office/drawing/2014/main" id="{0BCE6E6E-34F4-4747-9EA0-C49EE33461FF}"/>
              </a:ext>
            </a:extLst>
          </p:cNvPr>
          <p:cNvPicPr>
            <a:picLocks noChangeAspect="1"/>
          </p:cNvPicPr>
          <p:nvPr/>
        </p:nvPicPr>
        <p:blipFill rotWithShape="1">
          <a:blip r:embed="rId3"/>
          <a:srcRect l="16405" r="14659"/>
          <a:stretch/>
        </p:blipFill>
        <p:spPr>
          <a:xfrm flipH="1">
            <a:off x="3331029" y="5014658"/>
            <a:ext cx="4517594" cy="4149418"/>
          </a:xfrm>
          <a:prstGeom prst="rect">
            <a:avLst/>
          </a:prstGeom>
        </p:spPr>
      </p:pic>
      <p:pic>
        <p:nvPicPr>
          <p:cNvPr id="6" name="Picture 5">
            <a:extLst>
              <a:ext uri="{FF2B5EF4-FFF2-40B4-BE49-F238E27FC236}">
                <a16:creationId xmlns:a16="http://schemas.microsoft.com/office/drawing/2014/main" id="{1DF0B444-3F54-2046-96E9-F96E4F1816DC}"/>
              </a:ext>
            </a:extLst>
          </p:cNvPr>
          <p:cNvPicPr>
            <a:picLocks noChangeAspect="1"/>
          </p:cNvPicPr>
          <p:nvPr/>
        </p:nvPicPr>
        <p:blipFill>
          <a:blip r:embed="rId4"/>
          <a:stretch>
            <a:fillRect/>
          </a:stretch>
        </p:blipFill>
        <p:spPr>
          <a:xfrm>
            <a:off x="7569408" y="1332912"/>
            <a:ext cx="9493513" cy="6260215"/>
          </a:xfrm>
          <a:prstGeom prst="rect">
            <a:avLst/>
          </a:prstGeom>
        </p:spPr>
      </p:pic>
      <p:sp>
        <p:nvSpPr>
          <p:cNvPr id="8" name="TextBox 7">
            <a:extLst>
              <a:ext uri="{FF2B5EF4-FFF2-40B4-BE49-F238E27FC236}">
                <a16:creationId xmlns:a16="http://schemas.microsoft.com/office/drawing/2014/main" id="{5952E17F-0605-41AB-AAF5-5FE3F5137330}"/>
              </a:ext>
            </a:extLst>
          </p:cNvPr>
          <p:cNvSpPr txBox="1"/>
          <p:nvPr/>
        </p:nvSpPr>
        <p:spPr>
          <a:xfrm>
            <a:off x="1328895" y="1003316"/>
            <a:ext cx="6240513" cy="1384995"/>
          </a:xfrm>
          <a:prstGeom prst="rect">
            <a:avLst/>
          </a:prstGeom>
          <a:noFill/>
        </p:spPr>
        <p:txBody>
          <a:bodyPr wrap="square" rtlCol="0">
            <a:spAutoFit/>
          </a:bodyPr>
          <a:lstStyle/>
          <a:p>
            <a:r>
              <a:rPr lang="en-US" sz="6600" b="1" dirty="0">
                <a:latin typeface="Calibri" panose="020F0502020204030204" pitchFamily="34" charset="0"/>
                <a:cs typeface="Calibri" panose="020F0502020204030204" pitchFamily="34" charset="0"/>
              </a:rPr>
              <a:t>House Fittings</a:t>
            </a:r>
            <a:endParaRPr lang="en-US" sz="66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393270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23B0-BFA5-40B9-9A0C-AA92984C8361}"/>
              </a:ext>
            </a:extLst>
          </p:cNvPr>
          <p:cNvSpPr>
            <a:spLocks noGrp="1"/>
          </p:cNvSpPr>
          <p:nvPr>
            <p:ph type="title"/>
          </p:nvPr>
        </p:nvSpPr>
        <p:spPr>
          <a:xfrm>
            <a:off x="1431235" y="668391"/>
            <a:ext cx="7970066" cy="1969348"/>
          </a:xfrm>
        </p:spPr>
        <p:txBody>
          <a:bodyPr>
            <a:normAutofit/>
          </a:bodyPr>
          <a:lstStyle/>
          <a:p>
            <a:r>
              <a:rPr lang="en-US" sz="6600" b="1" dirty="0">
                <a:latin typeface="Calibri" panose="020F0502020204030204" pitchFamily="34" charset="0"/>
                <a:cs typeface="Calibri" panose="020F0502020204030204" pitchFamily="34" charset="0"/>
              </a:rPr>
              <a:t>Tradesmen and Shopkeepers</a:t>
            </a:r>
            <a:endParaRPr lang="en-AU" sz="6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A32DD52-D411-4F21-8ED5-B4A7FF50256F}"/>
              </a:ext>
            </a:extLst>
          </p:cNvPr>
          <p:cNvSpPr>
            <a:spLocks noGrp="1"/>
          </p:cNvSpPr>
          <p:nvPr>
            <p:ph idx="1"/>
          </p:nvPr>
        </p:nvSpPr>
        <p:spPr>
          <a:xfrm>
            <a:off x="1431235" y="4072919"/>
            <a:ext cx="6058136" cy="1648571"/>
          </a:xfrm>
        </p:spPr>
        <p:txBody>
          <a:bodyPr>
            <a:normAutofit/>
          </a:bodyPr>
          <a:lstStyle/>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The iceman came each day - he carried the blocks on his shoulder with an old sack for protection. </a:t>
            </a:r>
            <a:endParaRPr lang="en-AU"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5E3EE8DA-43B4-4DB3-8685-8FFB4CA4451F}"/>
              </a:ext>
            </a:extLst>
          </p:cNvPr>
          <p:cNvSpPr>
            <a:spLocks noGrp="1"/>
          </p:cNvSpPr>
          <p:nvPr>
            <p:ph type="ftr" sz="quarter" idx="11"/>
          </p:nvPr>
        </p:nvSpPr>
        <p:spPr>
          <a:xfrm>
            <a:off x="967666" y="9276284"/>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8400788A-2012-456D-9397-B8C64922204A}"/>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12</a:t>
            </a:fld>
            <a:endParaRPr lang="en-US" dirty="0">
              <a:latin typeface="Calibri" panose="020F0502020204030204" pitchFamily="34" charset="0"/>
              <a:cs typeface="Calibri" panose="020F0502020204030204" pitchFamily="34" charset="0"/>
            </a:endParaRPr>
          </a:p>
        </p:txBody>
      </p:sp>
      <p:pic>
        <p:nvPicPr>
          <p:cNvPr id="4098" name="Picture 2" descr="Iceman (occupation) - Wikipedia">
            <a:extLst>
              <a:ext uri="{FF2B5EF4-FFF2-40B4-BE49-F238E27FC236}">
                <a16:creationId xmlns:a16="http://schemas.microsoft.com/office/drawing/2014/main" id="{1799A774-258A-44C0-948C-15E838F31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999" y="287089"/>
            <a:ext cx="6913527" cy="92202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0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pic>
        <p:nvPicPr>
          <p:cNvPr id="5" name="Picture 4" descr="Remember when fresh bread and milk were delivered to your door ...">
            <a:extLst>
              <a:ext uri="{FF2B5EF4-FFF2-40B4-BE49-F238E27FC236}">
                <a16:creationId xmlns:a16="http://schemas.microsoft.com/office/drawing/2014/main" id="{CAEC499B-5013-4B83-8213-5A0E99E559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96"/>
          <a:stretch/>
        </p:blipFill>
        <p:spPr bwMode="auto">
          <a:xfrm>
            <a:off x="7125453" y="1819019"/>
            <a:ext cx="9477412" cy="70257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E6BECB-B9B0-4F0F-A362-F41F39FA9DA0}"/>
              </a:ext>
            </a:extLst>
          </p:cNvPr>
          <p:cNvSpPr txBox="1"/>
          <p:nvPr/>
        </p:nvSpPr>
        <p:spPr>
          <a:xfrm>
            <a:off x="1348108" y="2233890"/>
            <a:ext cx="5011129" cy="5438220"/>
          </a:xfrm>
          <a:prstGeom prst="rect">
            <a:avLst/>
          </a:prstGeom>
          <a:noFill/>
        </p:spPr>
        <p:txBody>
          <a:bodyPr wrap="square">
            <a:spAutoFit/>
          </a:bodyPr>
          <a:lstStyle/>
          <a:p>
            <a:pPr>
              <a:lnSpc>
                <a:spcPct val="114000"/>
              </a:lnSpc>
              <a:spcBef>
                <a:spcPts val="1200"/>
              </a:spcBef>
              <a:spcAft>
                <a:spcPts val="600"/>
              </a:spcAft>
            </a:pPr>
            <a:r>
              <a:rPr lang="en-US" sz="2800" dirty="0">
                <a:latin typeface="Calibri" panose="020F0502020204030204" pitchFamily="34" charset="0"/>
                <a:cs typeface="Calibri" panose="020F0502020204030204" pitchFamily="34" charset="0"/>
              </a:rPr>
              <a:t>The baker with his horse and cart came down the back lane. His loaves were in a basket and we could choose either a high tin or sandwich loaf. </a:t>
            </a:r>
          </a:p>
          <a:p>
            <a:pPr>
              <a:lnSpc>
                <a:spcPct val="114000"/>
              </a:lnSpc>
              <a:spcBef>
                <a:spcPts val="1200"/>
              </a:spcBef>
              <a:spcAft>
                <a:spcPts val="600"/>
              </a:spcAft>
            </a:pPr>
            <a:r>
              <a:rPr lang="en-US" sz="2800" dirty="0">
                <a:latin typeface="Calibri" panose="020F0502020204030204" pitchFamily="34" charset="0"/>
                <a:cs typeface="Calibri" panose="020F0502020204030204" pitchFamily="34" charset="0"/>
              </a:rPr>
              <a:t>Fresh milk was delivered daily the same way.</a:t>
            </a:r>
          </a:p>
          <a:p>
            <a:pPr>
              <a:lnSpc>
                <a:spcPct val="114000"/>
              </a:lnSpc>
              <a:spcBef>
                <a:spcPts val="1200"/>
              </a:spcBef>
              <a:spcAft>
                <a:spcPts val="600"/>
              </a:spcAft>
            </a:pPr>
            <a:r>
              <a:rPr lang="en-US" sz="2800" dirty="0">
                <a:latin typeface="Calibri" panose="020F0502020204030204" pitchFamily="34" charset="0"/>
                <a:cs typeface="Calibri" panose="020F0502020204030204" pitchFamily="34" charset="0"/>
              </a:rPr>
              <a:t>I used to love fresh bread with cold dripping from the roasting pan and lots of salt and pepper.</a:t>
            </a:r>
          </a:p>
        </p:txBody>
      </p:sp>
      <p:sp>
        <p:nvSpPr>
          <p:cNvPr id="2" name="Footer Placeholder 1">
            <a:extLst>
              <a:ext uri="{FF2B5EF4-FFF2-40B4-BE49-F238E27FC236}">
                <a16:creationId xmlns:a16="http://schemas.microsoft.com/office/drawing/2014/main" id="{1502465A-6B48-4D26-96D6-693C78AE5B9C}"/>
              </a:ext>
            </a:extLst>
          </p:cNvPr>
          <p:cNvSpPr>
            <a:spLocks noGrp="1"/>
          </p:cNvSpPr>
          <p:nvPr>
            <p:ph type="ftr" sz="quarter" idx="11"/>
          </p:nvPr>
        </p:nvSpPr>
        <p:spPr>
          <a:xfrm>
            <a:off x="1348108" y="9042523"/>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3" name="Slide Number Placeholder 2">
            <a:extLst>
              <a:ext uri="{FF2B5EF4-FFF2-40B4-BE49-F238E27FC236}">
                <a16:creationId xmlns:a16="http://schemas.microsoft.com/office/drawing/2014/main" id="{604688CC-6034-43B5-B7CE-BA605A6DFC6C}"/>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13</a:t>
            </a:fld>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96E6682-C207-4613-A6F7-A32D1F9104FC}"/>
              </a:ext>
            </a:extLst>
          </p:cNvPr>
          <p:cNvSpPr txBox="1"/>
          <p:nvPr/>
        </p:nvSpPr>
        <p:spPr>
          <a:xfrm>
            <a:off x="1348108" y="665357"/>
            <a:ext cx="11554691" cy="1107996"/>
          </a:xfrm>
          <a:prstGeom prst="rect">
            <a:avLst/>
          </a:prstGeom>
          <a:noFill/>
        </p:spPr>
        <p:txBody>
          <a:bodyPr wrap="square" rtlCol="0">
            <a:spAutoFit/>
          </a:bodyPr>
          <a:lstStyle/>
          <a:p>
            <a:r>
              <a:rPr lang="en-AU" sz="6600" b="1" dirty="0">
                <a:latin typeface="Calibri" panose="020F0502020204030204" pitchFamily="34" charset="0"/>
                <a:cs typeface="Calibri" panose="020F0502020204030204" pitchFamily="34" charset="0"/>
              </a:rPr>
              <a:t>Tradesmen and Shopkeepers</a:t>
            </a:r>
          </a:p>
        </p:txBody>
      </p:sp>
    </p:spTree>
    <p:extLst>
      <p:ext uri="{BB962C8B-B14F-4D97-AF65-F5344CB8AC3E}">
        <p14:creationId xmlns:p14="http://schemas.microsoft.com/office/powerpoint/2010/main" val="289659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E3F20-48ED-4CEA-9F71-927777FD309D}"/>
              </a:ext>
            </a:extLst>
          </p:cNvPr>
          <p:cNvSpPr>
            <a:spLocks noGrp="1"/>
          </p:cNvSpPr>
          <p:nvPr>
            <p:ph type="title"/>
          </p:nvPr>
        </p:nvSpPr>
        <p:spPr>
          <a:xfrm>
            <a:off x="1175793" y="719411"/>
            <a:ext cx="7629276" cy="1661993"/>
          </a:xfrm>
        </p:spPr>
        <p:txBody>
          <a:bodyPr>
            <a:noAutofit/>
          </a:bodyPr>
          <a:lstStyle/>
          <a:p>
            <a:r>
              <a:rPr lang="en-US" sz="6600" b="1" dirty="0">
                <a:latin typeface="Calibri" panose="020F0502020204030204" pitchFamily="34" charset="0"/>
                <a:cs typeface="Calibri" panose="020F0502020204030204" pitchFamily="34" charset="0"/>
              </a:rPr>
              <a:t>Tradesmen and Shopkeepers </a:t>
            </a:r>
            <a:endParaRPr lang="en-AU" sz="6600"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25BA3C0F-51AD-4EF9-BF8B-CB391860A5B9}"/>
              </a:ext>
            </a:extLst>
          </p:cNvPr>
          <p:cNvSpPr>
            <a:spLocks noGrp="1"/>
          </p:cNvSpPr>
          <p:nvPr>
            <p:ph type="ftr" sz="quarter" idx="11"/>
          </p:nvPr>
        </p:nvSpPr>
        <p:spPr>
          <a:xfrm>
            <a:off x="1419859" y="904976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4" name="Slide Number Placeholder 3">
            <a:extLst>
              <a:ext uri="{FF2B5EF4-FFF2-40B4-BE49-F238E27FC236}">
                <a16:creationId xmlns:a16="http://schemas.microsoft.com/office/drawing/2014/main" id="{380CC032-9E24-44C4-BBD4-1F244F81FEB5}"/>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14</a:t>
            </a:fld>
            <a:endParaRPr lang="en-US" dirty="0">
              <a:latin typeface="Calibri" panose="020F0502020204030204" pitchFamily="34" charset="0"/>
              <a:cs typeface="Calibri" panose="020F0502020204030204" pitchFamily="34" charset="0"/>
            </a:endParaRPr>
          </a:p>
        </p:txBody>
      </p:sp>
      <p:pic>
        <p:nvPicPr>
          <p:cNvPr id="3074" name="Picture 2" descr="Tin, 'Arnott's Biscuits'; William Arnott Pty Ltd; c. 1915; 2014.17 ...">
            <a:extLst>
              <a:ext uri="{FF2B5EF4-FFF2-40B4-BE49-F238E27FC236}">
                <a16:creationId xmlns:a16="http://schemas.microsoft.com/office/drawing/2014/main" id="{42E767D9-3DF9-4FC6-8949-245ACDF4D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218" y="1007883"/>
            <a:ext cx="6289662" cy="78862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29D190-D2C3-4917-957E-AEC5834483CE}"/>
              </a:ext>
            </a:extLst>
          </p:cNvPr>
          <p:cNvSpPr txBox="1"/>
          <p:nvPr/>
        </p:nvSpPr>
        <p:spPr>
          <a:xfrm>
            <a:off x="1175793" y="3732264"/>
            <a:ext cx="7005822" cy="3210174"/>
          </a:xfrm>
          <a:prstGeom prst="rect">
            <a:avLst/>
          </a:prstGeom>
          <a:noFill/>
        </p:spPr>
        <p:txBody>
          <a:bodyPr wrap="square" rtlCol="0">
            <a:sp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The grocer would telephone each Thursday for my mother’s order and deliver it on the Friday.</a:t>
            </a:r>
          </a:p>
          <a:p>
            <a:pPr>
              <a:lnSpc>
                <a:spcPct val="114000"/>
              </a:lnSpc>
              <a:spcBef>
                <a:spcPts val="600"/>
              </a:spcBef>
              <a:spcAft>
                <a:spcPts val="600"/>
              </a:spcAft>
            </a:pPr>
            <a:endParaRPr lang="en-US" sz="2800" dirty="0">
              <a:latin typeface="Calibri" panose="020F0502020204030204" pitchFamily="34" charset="0"/>
              <a:cs typeface="Calibri" panose="020F0502020204030204" pitchFamily="34" charset="0"/>
            </a:endParaRPr>
          </a:p>
          <a:p>
            <a:pPr marL="2160588" defTabSz="774700">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My treat was three pence worth of broken biscuits.   </a:t>
            </a:r>
          </a:p>
          <a:p>
            <a:endParaRPr lang="en-US" dirty="0"/>
          </a:p>
        </p:txBody>
      </p:sp>
    </p:spTree>
    <p:extLst>
      <p:ext uri="{BB962C8B-B14F-4D97-AF65-F5344CB8AC3E}">
        <p14:creationId xmlns:p14="http://schemas.microsoft.com/office/powerpoint/2010/main" val="356657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3D19-F9E2-47ED-AFB1-6D801EF31BE0}"/>
              </a:ext>
            </a:extLst>
          </p:cNvPr>
          <p:cNvSpPr>
            <a:spLocks noGrp="1"/>
          </p:cNvSpPr>
          <p:nvPr>
            <p:ph type="title"/>
          </p:nvPr>
        </p:nvSpPr>
        <p:spPr>
          <a:xfrm>
            <a:off x="1402330" y="1200018"/>
            <a:ext cx="6834186" cy="1981200"/>
          </a:xfrm>
        </p:spPr>
        <p:txBody>
          <a:bodyPr>
            <a:normAutofit/>
          </a:bodyPr>
          <a:lstStyle/>
          <a:p>
            <a:r>
              <a:rPr lang="en-AU" sz="6600" b="1" dirty="0">
                <a:latin typeface="Calibri" panose="020F0502020204030204" pitchFamily="34" charset="0"/>
                <a:cs typeface="Calibri" panose="020F0502020204030204" pitchFamily="34" charset="0"/>
              </a:rPr>
              <a:t>Tradesmen and Shopkeepers</a:t>
            </a:r>
          </a:p>
        </p:txBody>
      </p:sp>
      <p:sp>
        <p:nvSpPr>
          <p:cNvPr id="3" name="Footer Placeholder 2">
            <a:extLst>
              <a:ext uri="{FF2B5EF4-FFF2-40B4-BE49-F238E27FC236}">
                <a16:creationId xmlns:a16="http://schemas.microsoft.com/office/drawing/2014/main" id="{0A64A25D-AC24-4FB6-9DE3-29341FB6CD7E}"/>
              </a:ext>
            </a:extLst>
          </p:cNvPr>
          <p:cNvSpPr>
            <a:spLocks noGrp="1"/>
          </p:cNvSpPr>
          <p:nvPr>
            <p:ph type="ftr" sz="quarter" idx="11"/>
          </p:nvPr>
        </p:nvSpPr>
        <p:spPr>
          <a:xfrm>
            <a:off x="1402330" y="9026055"/>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6004DE4F-DF3A-419A-8E34-4AD25C8D0F21}"/>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15</a:t>
            </a:fld>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33BBD1F-4E9E-4AF2-A890-74C201E6955E}"/>
              </a:ext>
            </a:extLst>
          </p:cNvPr>
          <p:cNvPicPr>
            <a:picLocks noChangeAspect="1"/>
          </p:cNvPicPr>
          <p:nvPr/>
        </p:nvPicPr>
        <p:blipFill>
          <a:blip r:embed="rId3"/>
          <a:stretch>
            <a:fillRect/>
          </a:stretch>
        </p:blipFill>
        <p:spPr>
          <a:xfrm>
            <a:off x="8706637" y="1200018"/>
            <a:ext cx="7472677" cy="750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EBBA768-CD27-4FC6-B28C-62321407A015}"/>
              </a:ext>
            </a:extLst>
          </p:cNvPr>
          <p:cNvSpPr txBox="1"/>
          <p:nvPr/>
        </p:nvSpPr>
        <p:spPr>
          <a:xfrm>
            <a:off x="1402330" y="3886866"/>
            <a:ext cx="6169168" cy="3319435"/>
          </a:xfrm>
          <a:prstGeom prst="rect">
            <a:avLst/>
          </a:prstGeom>
          <a:noFill/>
        </p:spPr>
        <p:txBody>
          <a:bodyPr wrap="square" rtlCol="0">
            <a:spAutoFit/>
          </a:bodyPr>
          <a:lstStyle/>
          <a:p>
            <a:pPr>
              <a:lnSpc>
                <a:spcPct val="114000"/>
              </a:lnSpc>
              <a:spcBef>
                <a:spcPts val="600"/>
              </a:spcBef>
              <a:spcAft>
                <a:spcPts val="600"/>
              </a:spcAft>
            </a:pPr>
            <a:r>
              <a:rPr lang="en-AU" sz="2800" dirty="0">
                <a:latin typeface="Calibri" panose="020F0502020204030204" pitchFamily="34" charset="0"/>
                <a:cs typeface="Calibri" panose="020F0502020204030204" pitchFamily="34" charset="0"/>
              </a:rPr>
              <a:t>Looking back, the number of grocery items was limited, but we did rely so much more on home baked goods.</a:t>
            </a:r>
          </a:p>
          <a:p>
            <a:pPr>
              <a:lnSpc>
                <a:spcPct val="114000"/>
              </a:lnSpc>
              <a:spcBef>
                <a:spcPts val="600"/>
              </a:spcBef>
              <a:spcAft>
                <a:spcPts val="600"/>
              </a:spcAft>
            </a:pPr>
            <a:endParaRPr lang="en-AU" sz="2800" dirty="0">
              <a:latin typeface="Calibri" panose="020F0502020204030204" pitchFamily="34" charset="0"/>
              <a:cs typeface="Calibri" panose="020F0502020204030204" pitchFamily="34" charset="0"/>
            </a:endParaRPr>
          </a:p>
          <a:p>
            <a:pPr>
              <a:lnSpc>
                <a:spcPct val="114000"/>
              </a:lnSpc>
              <a:spcBef>
                <a:spcPts val="600"/>
              </a:spcBef>
              <a:spcAft>
                <a:spcPts val="600"/>
              </a:spcAft>
            </a:pPr>
            <a:r>
              <a:rPr lang="en-AU" sz="2800" dirty="0">
                <a:latin typeface="Calibri" panose="020F0502020204030204" pitchFamily="34" charset="0"/>
                <a:cs typeface="Calibri" panose="020F0502020204030204" pitchFamily="34" charset="0"/>
              </a:rPr>
              <a:t>Mum was a great cook, using the wood fired stove. </a:t>
            </a:r>
          </a:p>
        </p:txBody>
      </p:sp>
    </p:spTree>
    <p:extLst>
      <p:ext uri="{BB962C8B-B14F-4D97-AF65-F5344CB8AC3E}">
        <p14:creationId xmlns:p14="http://schemas.microsoft.com/office/powerpoint/2010/main" val="3780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F1BC59-148B-4A65-9D67-64A1A3920D86}"/>
              </a:ext>
            </a:extLst>
          </p:cNvPr>
          <p:cNvSpPr txBox="1"/>
          <p:nvPr/>
        </p:nvSpPr>
        <p:spPr>
          <a:xfrm>
            <a:off x="1050793" y="1078529"/>
            <a:ext cx="3449782" cy="1107996"/>
          </a:xfrm>
          <a:prstGeom prst="rect">
            <a:avLst/>
          </a:prstGeom>
          <a:noFill/>
        </p:spPr>
        <p:txBody>
          <a:bodyPr wrap="square" rtlCol="0">
            <a:spAutoFit/>
          </a:bodyPr>
          <a:lstStyle/>
          <a:p>
            <a:pPr algn="ctr"/>
            <a:r>
              <a:rPr lang="en-US" sz="6600" b="1" dirty="0">
                <a:latin typeface="Calibri" panose="020F0502020204030204" pitchFamily="34" charset="0"/>
                <a:cs typeface="Calibri" panose="020F0502020204030204" pitchFamily="34" charset="0"/>
              </a:rPr>
              <a:t>My Dad </a:t>
            </a:r>
          </a:p>
        </p:txBody>
      </p:sp>
      <p:sp>
        <p:nvSpPr>
          <p:cNvPr id="6" name="TextBox 5">
            <a:extLst>
              <a:ext uri="{FF2B5EF4-FFF2-40B4-BE49-F238E27FC236}">
                <a16:creationId xmlns:a16="http://schemas.microsoft.com/office/drawing/2014/main" id="{1C63964E-2D26-4AF3-BF5D-0D907D49A7F5}"/>
              </a:ext>
            </a:extLst>
          </p:cNvPr>
          <p:cNvSpPr txBox="1"/>
          <p:nvPr/>
        </p:nvSpPr>
        <p:spPr>
          <a:xfrm>
            <a:off x="1427523" y="2831835"/>
            <a:ext cx="4913364" cy="4793107"/>
          </a:xfrm>
          <a:prstGeom prst="rect">
            <a:avLst/>
          </a:prstGeom>
          <a:noFill/>
        </p:spPr>
        <p:txBody>
          <a:bodyPr wrap="square" rtlCol="0">
            <a:sp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My Dad had an accounting practice and walked or rode his bike to work each day.</a:t>
            </a:r>
          </a:p>
          <a:p>
            <a:pPr>
              <a:lnSpc>
                <a:spcPct val="114000"/>
              </a:lnSpc>
              <a:spcBef>
                <a:spcPts val="600"/>
              </a:spcBef>
              <a:spcAft>
                <a:spcPts val="600"/>
              </a:spcAft>
            </a:pPr>
            <a:endParaRPr lang="en-US" sz="2800" dirty="0">
              <a:latin typeface="Calibri" panose="020F0502020204030204" pitchFamily="34" charset="0"/>
              <a:cs typeface="Calibri" panose="020F0502020204030204" pitchFamily="34" charset="0"/>
            </a:endParaRPr>
          </a:p>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He was an accomplished musician.  His principal skill was at the piano, he also played the drums, the guitar, the ukulele and the xylophone.</a:t>
            </a:r>
          </a:p>
        </p:txBody>
      </p:sp>
      <p:pic>
        <p:nvPicPr>
          <p:cNvPr id="8" name="Picture 7" descr="A painting of a flat screen television&#10;&#10;Description automatically generated">
            <a:extLst>
              <a:ext uri="{FF2B5EF4-FFF2-40B4-BE49-F238E27FC236}">
                <a16:creationId xmlns:a16="http://schemas.microsoft.com/office/drawing/2014/main" id="{85054E34-0C0F-E64E-B8D4-2A1DA9C5D105}"/>
              </a:ext>
            </a:extLst>
          </p:cNvPr>
          <p:cNvPicPr>
            <a:picLocks noChangeAspect="1"/>
          </p:cNvPicPr>
          <p:nvPr/>
        </p:nvPicPr>
        <p:blipFill>
          <a:blip r:embed="rId3"/>
          <a:stretch>
            <a:fillRect/>
          </a:stretch>
        </p:blipFill>
        <p:spPr>
          <a:xfrm rot="5400000">
            <a:off x="8559353" y="-200118"/>
            <a:ext cx="7451330" cy="10306235"/>
          </a:xfrm>
          <a:prstGeom prst="rect">
            <a:avLst/>
          </a:prstGeom>
          <a:scene3d>
            <a:camera prst="orthographicFront">
              <a:rot lat="1800000" lon="21599979" rev="21299999"/>
            </a:camera>
            <a:lightRig rig="threePt" dir="t"/>
          </a:scene3d>
        </p:spPr>
      </p:pic>
      <p:sp>
        <p:nvSpPr>
          <p:cNvPr id="2" name="Footer Placeholder 1">
            <a:extLst>
              <a:ext uri="{FF2B5EF4-FFF2-40B4-BE49-F238E27FC236}">
                <a16:creationId xmlns:a16="http://schemas.microsoft.com/office/drawing/2014/main" id="{2EAC2A63-300F-40D8-B08D-A689034DA3EA}"/>
              </a:ext>
            </a:extLst>
          </p:cNvPr>
          <p:cNvSpPr>
            <a:spLocks noGrp="1"/>
          </p:cNvSpPr>
          <p:nvPr>
            <p:ph type="ftr" sz="quarter" idx="11"/>
          </p:nvPr>
        </p:nvSpPr>
        <p:spPr>
          <a:xfrm>
            <a:off x="1050793" y="9111082"/>
            <a:ext cx="7528334" cy="396240"/>
          </a:xfrm>
        </p:spPr>
        <p:txBody>
          <a:bodyPr/>
          <a:lstStyle/>
          <a:p>
            <a:pPr algn="l"/>
            <a:r>
              <a:rPr lang="en-US" dirty="0"/>
              <a:t>Rotary Club of Canterbury: Let's Stay Connected Project</a:t>
            </a:r>
          </a:p>
        </p:txBody>
      </p:sp>
      <p:sp>
        <p:nvSpPr>
          <p:cNvPr id="3" name="Slide Number Placeholder 2">
            <a:extLst>
              <a:ext uri="{FF2B5EF4-FFF2-40B4-BE49-F238E27FC236}">
                <a16:creationId xmlns:a16="http://schemas.microsoft.com/office/drawing/2014/main" id="{8CCE131C-D914-4CEE-8892-EEBFBDBD3A33}"/>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37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pic>
        <p:nvPicPr>
          <p:cNvPr id="17" name="Picture 16" descr="A picture containing food, clock&#10;&#10;Description automatically generated">
            <a:extLst>
              <a:ext uri="{FF2B5EF4-FFF2-40B4-BE49-F238E27FC236}">
                <a16:creationId xmlns:a16="http://schemas.microsoft.com/office/drawing/2014/main" id="{894DA7AF-3784-476E-B0A5-FB0307F26AD6}"/>
              </a:ext>
            </a:extLst>
          </p:cNvPr>
          <p:cNvPicPr>
            <a:picLocks noChangeAspect="1"/>
          </p:cNvPicPr>
          <p:nvPr/>
        </p:nvPicPr>
        <p:blipFill rotWithShape="1">
          <a:blip r:embed="rId3"/>
          <a:srcRect l="33623" t="5969" r="26540" b="56405"/>
          <a:stretch/>
        </p:blipFill>
        <p:spPr>
          <a:xfrm>
            <a:off x="8153015" y="1217663"/>
            <a:ext cx="6810388" cy="78934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2CE00B7E-40BE-497D-8F5D-43104FE35B1F}"/>
              </a:ext>
            </a:extLst>
          </p:cNvPr>
          <p:cNvSpPr txBox="1"/>
          <p:nvPr/>
        </p:nvSpPr>
        <p:spPr>
          <a:xfrm>
            <a:off x="1804014" y="962279"/>
            <a:ext cx="4671392" cy="1435778"/>
          </a:xfrm>
          <a:prstGeom prst="rect">
            <a:avLst/>
          </a:prstGeom>
          <a:noFill/>
        </p:spPr>
        <p:txBody>
          <a:bodyPr wrap="square" rtlCol="0">
            <a:spAutoFit/>
          </a:bodyPr>
          <a:lstStyle/>
          <a:p>
            <a:r>
              <a:rPr lang="en-US" sz="6600" b="1" dirty="0">
                <a:latin typeface="Calibri" panose="020F0502020204030204" pitchFamily="34" charset="0"/>
                <a:cs typeface="Calibri" panose="020F0502020204030204" pitchFamily="34" charset="0"/>
              </a:rPr>
              <a:t>My Mum </a:t>
            </a:r>
          </a:p>
          <a:p>
            <a:endParaRPr lang="en-US" dirty="0"/>
          </a:p>
        </p:txBody>
      </p:sp>
      <p:sp>
        <p:nvSpPr>
          <p:cNvPr id="8" name="TextBox 7">
            <a:extLst>
              <a:ext uri="{FF2B5EF4-FFF2-40B4-BE49-F238E27FC236}">
                <a16:creationId xmlns:a16="http://schemas.microsoft.com/office/drawing/2014/main" id="{2B94E54C-0BDC-444E-B1FF-E5CECDA1BCF5}"/>
              </a:ext>
            </a:extLst>
          </p:cNvPr>
          <p:cNvSpPr txBox="1"/>
          <p:nvPr/>
        </p:nvSpPr>
        <p:spPr>
          <a:xfrm>
            <a:off x="1804014" y="2739599"/>
            <a:ext cx="5506278" cy="5775555"/>
          </a:xfrm>
          <a:prstGeom prst="rect">
            <a:avLst/>
          </a:prstGeom>
          <a:noFill/>
        </p:spPr>
        <p:txBody>
          <a:bodyPr wrap="square" rtlCol="0">
            <a:sp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Mum busied herself with household duties and roles on the Baby Health Centre Committee, the Catholic Women’s League and on school committees. </a:t>
            </a:r>
          </a:p>
          <a:p>
            <a:pPr>
              <a:lnSpc>
                <a:spcPct val="114000"/>
              </a:lnSpc>
              <a:spcBef>
                <a:spcPts val="600"/>
              </a:spcBef>
              <a:spcAft>
                <a:spcPts val="600"/>
              </a:spcAft>
            </a:pPr>
            <a:endParaRPr lang="en-US" sz="2800" dirty="0">
              <a:latin typeface="Calibri" panose="020F0502020204030204" pitchFamily="34" charset="0"/>
              <a:cs typeface="Calibri" panose="020F0502020204030204" pitchFamily="34" charset="0"/>
            </a:endParaRPr>
          </a:p>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She reveled in depicting roles in the Echuca Drama Group. She frequently had the lead role in productions and won regional and State awards for her performances.</a:t>
            </a:r>
          </a:p>
        </p:txBody>
      </p:sp>
      <p:sp>
        <p:nvSpPr>
          <p:cNvPr id="2" name="Footer Placeholder 1">
            <a:extLst>
              <a:ext uri="{FF2B5EF4-FFF2-40B4-BE49-F238E27FC236}">
                <a16:creationId xmlns:a16="http://schemas.microsoft.com/office/drawing/2014/main" id="{35771C6E-D046-4CF4-BBB8-B95CAC63F882}"/>
              </a:ext>
            </a:extLst>
          </p:cNvPr>
          <p:cNvSpPr>
            <a:spLocks noGrp="1"/>
          </p:cNvSpPr>
          <p:nvPr>
            <p:ph type="ftr" sz="quarter" idx="11"/>
          </p:nvPr>
        </p:nvSpPr>
        <p:spPr>
          <a:xfrm>
            <a:off x="1804014" y="9081675"/>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3" name="Slide Number Placeholder 2">
            <a:extLst>
              <a:ext uri="{FF2B5EF4-FFF2-40B4-BE49-F238E27FC236}">
                <a16:creationId xmlns:a16="http://schemas.microsoft.com/office/drawing/2014/main" id="{3CD948B9-7F30-4236-BFFA-BB9708C8CF97}"/>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17</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872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B259-6DBB-41EF-B674-24B8E8C82791}"/>
              </a:ext>
            </a:extLst>
          </p:cNvPr>
          <p:cNvSpPr>
            <a:spLocks noGrp="1"/>
          </p:cNvSpPr>
          <p:nvPr>
            <p:ph type="title"/>
          </p:nvPr>
        </p:nvSpPr>
        <p:spPr>
          <a:xfrm>
            <a:off x="1669774" y="967408"/>
            <a:ext cx="4696690" cy="1171870"/>
          </a:xfrm>
        </p:spPr>
        <p:txBody>
          <a:bodyPr>
            <a:noAutofit/>
          </a:bodyPr>
          <a:lstStyle/>
          <a:p>
            <a:r>
              <a:rPr lang="en-US" sz="6600" b="1" dirty="0">
                <a:latin typeface="Calibri" panose="020F0502020204030204" pitchFamily="34" charset="0"/>
                <a:cs typeface="Calibri" panose="020F0502020204030204" pitchFamily="34" charset="0"/>
              </a:rPr>
              <a:t>Autographs </a:t>
            </a:r>
            <a:endParaRPr lang="en-AU" sz="6600" b="1" dirty="0">
              <a:latin typeface="Calibri" panose="020F0502020204030204" pitchFamily="34" charset="0"/>
              <a:cs typeface="Calibri" panose="020F0502020204030204" pitchFamily="34" charset="0"/>
            </a:endParaRPr>
          </a:p>
        </p:txBody>
      </p:sp>
      <p:pic>
        <p:nvPicPr>
          <p:cNvPr id="5" name="Content Placeholder 4" descr="A picture containing toiletry&#10;&#10;Description automatically generated">
            <a:extLst>
              <a:ext uri="{FF2B5EF4-FFF2-40B4-BE49-F238E27FC236}">
                <a16:creationId xmlns:a16="http://schemas.microsoft.com/office/drawing/2014/main" id="{5F54A5A9-8E8D-4AD8-939B-D36B99DCF9BE}"/>
              </a:ext>
            </a:extLst>
          </p:cNvPr>
          <p:cNvPicPr>
            <a:picLocks noGrp="1" noChangeAspect="1"/>
          </p:cNvPicPr>
          <p:nvPr>
            <p:ph idx="1"/>
          </p:nvPr>
        </p:nvPicPr>
        <p:blipFill rotWithShape="1">
          <a:blip r:embed="rId3"/>
          <a:srcRect b="18401"/>
          <a:stretch/>
        </p:blipFill>
        <p:spPr>
          <a:xfrm>
            <a:off x="8902779" y="1227669"/>
            <a:ext cx="6513163" cy="73967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Footer Placeholder 2">
            <a:extLst>
              <a:ext uri="{FF2B5EF4-FFF2-40B4-BE49-F238E27FC236}">
                <a16:creationId xmlns:a16="http://schemas.microsoft.com/office/drawing/2014/main" id="{2C0137C8-755E-4FB8-9615-2B792C17F497}"/>
              </a:ext>
            </a:extLst>
          </p:cNvPr>
          <p:cNvSpPr>
            <a:spLocks noGrp="1"/>
          </p:cNvSpPr>
          <p:nvPr>
            <p:ph type="ftr" sz="quarter" idx="11"/>
          </p:nvPr>
        </p:nvSpPr>
        <p:spPr>
          <a:xfrm>
            <a:off x="1669774" y="911108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4" name="Slide Number Placeholder 3">
            <a:extLst>
              <a:ext uri="{FF2B5EF4-FFF2-40B4-BE49-F238E27FC236}">
                <a16:creationId xmlns:a16="http://schemas.microsoft.com/office/drawing/2014/main" id="{206DAB2A-4D88-4633-9066-46E729883C22}"/>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18</a:t>
            </a:fld>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BD40945-E316-454D-8164-8903366E1893}"/>
              </a:ext>
            </a:extLst>
          </p:cNvPr>
          <p:cNvSpPr txBox="1"/>
          <p:nvPr/>
        </p:nvSpPr>
        <p:spPr>
          <a:xfrm>
            <a:off x="1669774" y="4610575"/>
            <a:ext cx="6475721" cy="2029210"/>
          </a:xfrm>
          <a:prstGeom prst="rect">
            <a:avLst/>
          </a:prstGeom>
          <a:noFill/>
        </p:spPr>
        <p:txBody>
          <a:bodyPr wrap="square">
            <a:sp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I also have an autograph book from those days featuring famous vocalists who would tour country centres and sing with Dad’s band.</a:t>
            </a:r>
          </a:p>
        </p:txBody>
      </p:sp>
      <p:sp>
        <p:nvSpPr>
          <p:cNvPr id="8" name="TextBox 7">
            <a:extLst>
              <a:ext uri="{FF2B5EF4-FFF2-40B4-BE49-F238E27FC236}">
                <a16:creationId xmlns:a16="http://schemas.microsoft.com/office/drawing/2014/main" id="{01053295-55FC-4580-A6A8-7B435507D297}"/>
              </a:ext>
            </a:extLst>
          </p:cNvPr>
          <p:cNvSpPr txBox="1"/>
          <p:nvPr/>
        </p:nvSpPr>
        <p:spPr>
          <a:xfrm>
            <a:off x="1681939" y="2626762"/>
            <a:ext cx="7123130" cy="769441"/>
          </a:xfrm>
          <a:prstGeom prst="rect">
            <a:avLst/>
          </a:prstGeom>
          <a:noFill/>
        </p:spPr>
        <p:txBody>
          <a:bodyPr wrap="square">
            <a:spAutoFit/>
          </a:bodyPr>
          <a:lstStyle/>
          <a:p>
            <a:r>
              <a:rPr lang="en-US" sz="4400" dirty="0">
                <a:latin typeface="Calibri" panose="020F0502020204030204" pitchFamily="34" charset="0"/>
                <a:cs typeface="Calibri" panose="020F0502020204030204" pitchFamily="34" charset="0"/>
              </a:rPr>
              <a:t>Bert Newton and Jack Davey</a:t>
            </a:r>
            <a:endParaRPr lang="en-AU" sz="4400" dirty="0"/>
          </a:p>
        </p:txBody>
      </p:sp>
    </p:spTree>
    <p:extLst>
      <p:ext uri="{BB962C8B-B14F-4D97-AF65-F5344CB8AC3E}">
        <p14:creationId xmlns:p14="http://schemas.microsoft.com/office/powerpoint/2010/main" val="114198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469E-1982-42F5-A33C-935DAD480A60}"/>
              </a:ext>
            </a:extLst>
          </p:cNvPr>
          <p:cNvSpPr>
            <a:spLocks noGrp="1"/>
          </p:cNvSpPr>
          <p:nvPr>
            <p:ph type="title"/>
          </p:nvPr>
        </p:nvSpPr>
        <p:spPr>
          <a:xfrm>
            <a:off x="891390" y="834074"/>
            <a:ext cx="8490728" cy="853053"/>
          </a:xfrm>
        </p:spPr>
        <p:txBody>
          <a:bodyPr>
            <a:noAutofit/>
          </a:bodyPr>
          <a:lstStyle/>
          <a:p>
            <a:pPr algn="ctr"/>
            <a:r>
              <a:rPr lang="en-US" sz="6930" b="1" dirty="0">
                <a:latin typeface="Calibri" panose="020F0502020204030204" pitchFamily="34" charset="0"/>
                <a:cs typeface="Calibri" panose="020F0502020204030204" pitchFamily="34" charset="0"/>
              </a:rPr>
              <a:t>More Extended Family </a:t>
            </a:r>
            <a:endParaRPr lang="en-AU" sz="693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CD3AAC0-A9CA-44A8-9599-CE2CD4796C7D}"/>
              </a:ext>
            </a:extLst>
          </p:cNvPr>
          <p:cNvSpPr>
            <a:spLocks noGrp="1"/>
          </p:cNvSpPr>
          <p:nvPr>
            <p:ph idx="1"/>
          </p:nvPr>
        </p:nvSpPr>
        <p:spPr>
          <a:xfrm>
            <a:off x="1226127" y="2514599"/>
            <a:ext cx="5907180" cy="5590309"/>
          </a:xfrm>
        </p:spPr>
        <p:txBody>
          <a:bodyPr>
            <a:noAutofit/>
          </a:bodyPr>
          <a:lstStyle/>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Eventually the land at the back of the house was subdivided.</a:t>
            </a: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One of Dad’s sisters, her husband and young son built a new home and came to live there. </a:t>
            </a:r>
          </a:p>
          <a:p>
            <a:pPr marL="0" indent="0">
              <a:lnSpc>
                <a:spcPct val="114000"/>
              </a:lnSpc>
              <a:spcBef>
                <a:spcPts val="1200"/>
              </a:spcBef>
              <a:spcAft>
                <a:spcPts val="600"/>
              </a:spcAft>
              <a:buNone/>
            </a:pPr>
            <a:endParaRPr lang="en-US" sz="2800" dirty="0">
              <a:latin typeface="Calibri" panose="020F0502020204030204" pitchFamily="34" charset="0"/>
              <a:cs typeface="Calibri" panose="020F0502020204030204" pitchFamily="34" charset="0"/>
            </a:endParaRPr>
          </a:p>
          <a:p>
            <a:pPr marL="0" indent="0">
              <a:lnSpc>
                <a:spcPct val="114000"/>
              </a:lnSpc>
              <a:spcBef>
                <a:spcPts val="1200"/>
              </a:spcBef>
              <a:spcAft>
                <a:spcPts val="600"/>
              </a:spcAft>
              <a:buNone/>
            </a:pPr>
            <a:endParaRPr lang="en-US" sz="2800" dirty="0">
              <a:latin typeface="Calibri" panose="020F0502020204030204" pitchFamily="34" charset="0"/>
              <a:cs typeface="Calibri" panose="020F0502020204030204" pitchFamily="34" charset="0"/>
            </a:endParaRP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It was exciting as they kept chooks and had a dog.</a:t>
            </a:r>
          </a:p>
        </p:txBody>
      </p:sp>
      <p:sp>
        <p:nvSpPr>
          <p:cNvPr id="6" name="Footer Placeholder 5">
            <a:extLst>
              <a:ext uri="{FF2B5EF4-FFF2-40B4-BE49-F238E27FC236}">
                <a16:creationId xmlns:a16="http://schemas.microsoft.com/office/drawing/2014/main" id="{D1561D5D-474F-4B52-9329-3E945D9D0CFD}"/>
              </a:ext>
            </a:extLst>
          </p:cNvPr>
          <p:cNvSpPr>
            <a:spLocks noGrp="1"/>
          </p:cNvSpPr>
          <p:nvPr>
            <p:ph type="ftr" sz="quarter" idx="11"/>
          </p:nvPr>
        </p:nvSpPr>
        <p:spPr>
          <a:xfrm>
            <a:off x="1372587" y="8933661"/>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7" name="Slide Number Placeholder 6">
            <a:extLst>
              <a:ext uri="{FF2B5EF4-FFF2-40B4-BE49-F238E27FC236}">
                <a16:creationId xmlns:a16="http://schemas.microsoft.com/office/drawing/2014/main" id="{33D0F946-B664-4D3B-9714-4C7BC728FA95}"/>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19</a:t>
            </a:fld>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AF83C14-2A1A-48A6-ACFD-C599865FCA9D}"/>
              </a:ext>
            </a:extLst>
          </p:cNvPr>
          <p:cNvPicPr>
            <a:picLocks noChangeAspect="1"/>
          </p:cNvPicPr>
          <p:nvPr/>
        </p:nvPicPr>
        <p:blipFill>
          <a:blip r:embed="rId3"/>
          <a:stretch>
            <a:fillRect/>
          </a:stretch>
        </p:blipFill>
        <p:spPr>
          <a:xfrm>
            <a:off x="9599696" y="834074"/>
            <a:ext cx="6637855" cy="44252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6D395AB1-4ED3-4BCA-98D3-294858868DBF}"/>
              </a:ext>
            </a:extLst>
          </p:cNvPr>
          <p:cNvPicPr>
            <a:picLocks noChangeAspect="1"/>
          </p:cNvPicPr>
          <p:nvPr/>
        </p:nvPicPr>
        <p:blipFill>
          <a:blip r:embed="rId4"/>
          <a:stretch>
            <a:fillRect/>
          </a:stretch>
        </p:blipFill>
        <p:spPr>
          <a:xfrm>
            <a:off x="7690817" y="5459954"/>
            <a:ext cx="7067826" cy="39756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0583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3F24F8-28C0-4709-B87C-13D9EF14025D}"/>
              </a:ext>
            </a:extLst>
          </p:cNvPr>
          <p:cNvSpPr>
            <a:spLocks noGrp="1"/>
          </p:cNvSpPr>
          <p:nvPr>
            <p:ph type="ftr" sz="quarter" idx="11"/>
          </p:nvPr>
        </p:nvSpPr>
        <p:spPr>
          <a:xfrm>
            <a:off x="374215" y="9110029"/>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8E4CE7F1-F7AE-4BB8-AE48-5077A660A76C}"/>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2</a:t>
            </a:fld>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ABEB220-4377-43CF-A4F0-49AF2A66CA6E}"/>
              </a:ext>
            </a:extLst>
          </p:cNvPr>
          <p:cNvSpPr txBox="1"/>
          <p:nvPr/>
        </p:nvSpPr>
        <p:spPr>
          <a:xfrm>
            <a:off x="3969326" y="2078182"/>
            <a:ext cx="10432473" cy="6124754"/>
          </a:xfrm>
          <a:prstGeom prst="rect">
            <a:avLst/>
          </a:prstGeom>
          <a:noFill/>
        </p:spPr>
        <p:txBody>
          <a:bodyPr wrap="square" rtlCol="0">
            <a:spAutoFit/>
          </a:bodyPr>
          <a:lstStyle/>
          <a:p>
            <a:r>
              <a:rPr lang="en-AU" sz="2800" dirty="0">
                <a:latin typeface="Calibri" panose="020F0502020204030204" pitchFamily="34" charset="0"/>
                <a:cs typeface="Calibri" panose="020F0502020204030204" pitchFamily="34" charset="0"/>
              </a:rPr>
              <a:t>Hello</a:t>
            </a:r>
          </a:p>
          <a:p>
            <a:endParaRPr lang="en-AU" sz="2800" dirty="0">
              <a:latin typeface="Calibri" panose="020F0502020204030204" pitchFamily="34" charset="0"/>
              <a:cs typeface="Calibri" panose="020F0502020204030204" pitchFamily="34" charset="0"/>
            </a:endParaRPr>
          </a:p>
          <a:p>
            <a:r>
              <a:rPr lang="en-AU" sz="2800" dirty="0">
                <a:latin typeface="Calibri" panose="020F0502020204030204" pitchFamily="34" charset="0"/>
                <a:cs typeface="Calibri" panose="020F0502020204030204" pitchFamily="34" charset="0"/>
              </a:rPr>
              <a:t>My name is Anne and I’m a member of the Rotary Club of Canterbury in Melbourne, Australia.</a:t>
            </a:r>
          </a:p>
          <a:p>
            <a:endParaRPr lang="en-AU" sz="2800" dirty="0">
              <a:latin typeface="Calibri" panose="020F0502020204030204" pitchFamily="34" charset="0"/>
              <a:cs typeface="Calibri" panose="020F0502020204030204" pitchFamily="34" charset="0"/>
            </a:endParaRPr>
          </a:p>
          <a:p>
            <a:r>
              <a:rPr lang="en-AU" sz="2800" dirty="0">
                <a:latin typeface="Calibri" panose="020F0502020204030204" pitchFamily="34" charset="0"/>
                <a:cs typeface="Calibri" panose="020F0502020204030204" pitchFamily="34" charset="0"/>
              </a:rPr>
              <a:t>I’ve written this book based on my memories of growing up in a country town in the state of Victoria.</a:t>
            </a:r>
          </a:p>
          <a:p>
            <a:endParaRPr lang="en-AU" sz="2800" dirty="0">
              <a:latin typeface="Calibri" panose="020F0502020204030204" pitchFamily="34" charset="0"/>
              <a:cs typeface="Calibri" panose="020F0502020204030204" pitchFamily="34" charset="0"/>
            </a:endParaRPr>
          </a:p>
          <a:p>
            <a:r>
              <a:rPr lang="en-AU" sz="2800" dirty="0">
                <a:latin typeface="Calibri" panose="020F0502020204030204" pitchFamily="34" charset="0"/>
                <a:cs typeface="Calibri" panose="020F0502020204030204" pitchFamily="34" charset="0"/>
              </a:rPr>
              <a:t>I hope you enjoy my story and it prompts you to recall happy moments from your childhood. I really enjoyed preparing it. </a:t>
            </a:r>
          </a:p>
          <a:p>
            <a:endParaRPr lang="en-AU" sz="2800" dirty="0">
              <a:latin typeface="Calibri" panose="020F0502020204030204" pitchFamily="34" charset="0"/>
              <a:cs typeface="Calibri" panose="020F0502020204030204" pitchFamily="34" charset="0"/>
            </a:endParaRPr>
          </a:p>
          <a:p>
            <a:pPr marL="3595688">
              <a:tabLst>
                <a:tab pos="3595688" algn="l"/>
              </a:tabLst>
            </a:pPr>
            <a:r>
              <a:rPr lang="en-AU" sz="2800" dirty="0">
                <a:latin typeface="Calibri" panose="020F0502020204030204" pitchFamily="34" charset="0"/>
                <a:cs typeface="Calibri" panose="020F0502020204030204" pitchFamily="34" charset="0"/>
              </a:rPr>
              <a:t>Kindest regards</a:t>
            </a:r>
          </a:p>
          <a:p>
            <a:endParaRPr lang="en-AU" sz="2800" dirty="0">
              <a:latin typeface="Calibri" panose="020F0502020204030204" pitchFamily="34" charset="0"/>
              <a:cs typeface="Calibri" panose="020F0502020204030204" pitchFamily="34" charset="0"/>
            </a:endParaRPr>
          </a:p>
          <a:p>
            <a:pPr marL="4384675"/>
            <a:r>
              <a:rPr lang="en-AU" sz="2800" dirty="0">
                <a:latin typeface="Calibri" panose="020F0502020204030204" pitchFamily="34" charset="0"/>
                <a:cs typeface="Calibri" panose="020F0502020204030204" pitchFamily="34" charset="0"/>
              </a:rPr>
              <a:t>Anne</a:t>
            </a:r>
          </a:p>
        </p:txBody>
      </p:sp>
      <p:pic>
        <p:nvPicPr>
          <p:cNvPr id="8" name="Picture 7" descr="A picture containing drawing&#10;&#10;Description automatically generated">
            <a:extLst>
              <a:ext uri="{FF2B5EF4-FFF2-40B4-BE49-F238E27FC236}">
                <a16:creationId xmlns:a16="http://schemas.microsoft.com/office/drawing/2014/main" id="{4466CE42-2B3A-48C8-88A5-10B103383DB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0648" y="356338"/>
            <a:ext cx="2138643" cy="849007"/>
          </a:xfrm>
          <a:prstGeom prst="rect">
            <a:avLst/>
          </a:prstGeom>
        </p:spPr>
      </p:pic>
    </p:spTree>
    <p:extLst>
      <p:ext uri="{BB962C8B-B14F-4D97-AF65-F5344CB8AC3E}">
        <p14:creationId xmlns:p14="http://schemas.microsoft.com/office/powerpoint/2010/main" val="28800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CB6E-6AB5-4977-BD3B-CA355865FB19}"/>
              </a:ext>
            </a:extLst>
          </p:cNvPr>
          <p:cNvSpPr>
            <a:spLocks noGrp="1"/>
          </p:cNvSpPr>
          <p:nvPr>
            <p:ph type="title"/>
          </p:nvPr>
        </p:nvSpPr>
        <p:spPr>
          <a:xfrm>
            <a:off x="918917" y="530164"/>
            <a:ext cx="8029817" cy="844952"/>
          </a:xfrm>
        </p:spPr>
        <p:txBody>
          <a:bodyPr>
            <a:noAutofit/>
          </a:bodyPr>
          <a:lstStyle/>
          <a:p>
            <a:pPr algn="ctr"/>
            <a:r>
              <a:rPr lang="en-US" sz="6600" b="1" dirty="0">
                <a:latin typeface="Calibri" panose="020F0502020204030204" pitchFamily="34" charset="0"/>
                <a:cs typeface="Calibri" panose="020F0502020204030204" pitchFamily="34" charset="0"/>
              </a:rPr>
              <a:t>Schooldays 1951-1963 </a:t>
            </a:r>
            <a:endParaRPr lang="en-AU" sz="6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A2EF69C-4942-4E50-8DC5-61BBDB79693B}"/>
              </a:ext>
            </a:extLst>
          </p:cNvPr>
          <p:cNvSpPr>
            <a:spLocks noGrp="1"/>
          </p:cNvSpPr>
          <p:nvPr>
            <p:ph idx="1"/>
          </p:nvPr>
        </p:nvSpPr>
        <p:spPr>
          <a:xfrm>
            <a:off x="954156" y="2522520"/>
            <a:ext cx="4154557" cy="4971584"/>
          </a:xfrm>
        </p:spPr>
        <p:txBody>
          <a:bodyPr>
            <a:normAutofit/>
          </a:bodyPr>
          <a:lstStyle/>
          <a:p>
            <a:pPr marL="0" indent="0">
              <a:lnSpc>
                <a:spcPct val="124000"/>
              </a:lnSpc>
              <a:spcBef>
                <a:spcPts val="1200"/>
              </a:spcBef>
              <a:spcAft>
                <a:spcPts val="600"/>
              </a:spcAft>
              <a:buNone/>
            </a:pPr>
            <a:r>
              <a:rPr lang="en-US" sz="2800" dirty="0">
                <a:latin typeface="Calibri" panose="020F0502020204030204" pitchFamily="34" charset="0"/>
                <a:cs typeface="Calibri" panose="020F0502020204030204" pitchFamily="34" charset="0"/>
              </a:rPr>
              <a:t>I attended the same school for the thirteen years of my education. </a:t>
            </a:r>
          </a:p>
          <a:p>
            <a:pPr marL="0" indent="0">
              <a:lnSpc>
                <a:spcPct val="124000"/>
              </a:lnSpc>
              <a:spcBef>
                <a:spcPts val="1200"/>
              </a:spcBef>
              <a:spcAft>
                <a:spcPts val="600"/>
              </a:spcAft>
              <a:buNone/>
            </a:pPr>
            <a:r>
              <a:rPr lang="en-US" sz="2800" dirty="0">
                <a:latin typeface="Calibri" panose="020F0502020204030204" pitchFamily="34" charset="0"/>
                <a:cs typeface="Calibri" panose="020F0502020204030204" pitchFamily="34" charset="0"/>
              </a:rPr>
              <a:t>It was The Brigidine Convent called St Joseph’s College.  </a:t>
            </a:r>
          </a:p>
          <a:p>
            <a:pPr marL="0" indent="0">
              <a:lnSpc>
                <a:spcPct val="124000"/>
              </a:lnSpc>
              <a:spcBef>
                <a:spcPts val="1200"/>
              </a:spcBef>
              <a:spcAft>
                <a:spcPts val="600"/>
              </a:spcAft>
              <a:buNone/>
            </a:pPr>
            <a:r>
              <a:rPr lang="en-US" sz="2800" dirty="0">
                <a:latin typeface="Calibri" panose="020F0502020204030204" pitchFamily="34" charset="0"/>
                <a:cs typeface="Calibri" panose="020F0502020204030204" pitchFamily="34" charset="0"/>
              </a:rPr>
              <a:t>We were taught principally by nuns.  </a:t>
            </a:r>
            <a:endParaRPr lang="en-AU"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C779577-374C-492E-9EDB-38CA2A05082C}"/>
              </a:ext>
            </a:extLst>
          </p:cNvPr>
          <p:cNvSpPr>
            <a:spLocks noGrp="1"/>
          </p:cNvSpPr>
          <p:nvPr>
            <p:ph type="ftr" sz="quarter" idx="11"/>
          </p:nvPr>
        </p:nvSpPr>
        <p:spPr>
          <a:xfrm>
            <a:off x="775252" y="9353997"/>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B8B42C6E-C304-4EA7-9675-359E2C815E31}"/>
              </a:ext>
            </a:extLst>
          </p:cNvPr>
          <p:cNvSpPr>
            <a:spLocks noGrp="1"/>
          </p:cNvSpPr>
          <p:nvPr>
            <p:ph type="sldNum" sz="quarter" idx="12"/>
          </p:nvPr>
        </p:nvSpPr>
        <p:spPr>
          <a:xfrm>
            <a:off x="15122706" y="9353997"/>
            <a:ext cx="2113217" cy="396240"/>
          </a:xfrm>
        </p:spPr>
        <p:txBody>
          <a:bodyPr/>
          <a:lstStyle/>
          <a:p>
            <a:fld id="{4FAB73BC-B049-4115-A692-8D63A059BFB8}" type="slidenum">
              <a:rPr lang="en-US" smtClean="0">
                <a:solidFill>
                  <a:schemeClr val="tx1"/>
                </a:solidFill>
                <a:latin typeface="Calibri" panose="020F0502020204030204" pitchFamily="34" charset="0"/>
                <a:cs typeface="Calibri" panose="020F0502020204030204" pitchFamily="34" charset="0"/>
              </a:rPr>
              <a:pPr/>
              <a:t>20</a:t>
            </a:fld>
            <a:endParaRPr lang="en-US" dirty="0">
              <a:solidFill>
                <a:schemeClr val="tx1"/>
              </a:solidFill>
              <a:latin typeface="Calibri" panose="020F0502020204030204" pitchFamily="34" charset="0"/>
              <a:cs typeface="Calibri" panose="020F0502020204030204" pitchFamily="34" charset="0"/>
            </a:endParaRPr>
          </a:p>
        </p:txBody>
      </p:sp>
      <p:pic>
        <p:nvPicPr>
          <p:cNvPr id="2058" name="Picture 10" descr="Brigidine Convent, Echuca, 1961 | Left-right: M. Ita, M. Rit… | Flickr">
            <a:extLst>
              <a:ext uri="{FF2B5EF4-FFF2-40B4-BE49-F238E27FC236}">
                <a16:creationId xmlns:a16="http://schemas.microsoft.com/office/drawing/2014/main" id="{B6724DE8-545B-49BD-8A2F-37F3C8EE8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099" y="1472646"/>
            <a:ext cx="11164824" cy="79031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0212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16D6-2CD8-49BD-953F-623CA8980B52}"/>
              </a:ext>
            </a:extLst>
          </p:cNvPr>
          <p:cNvSpPr>
            <a:spLocks noGrp="1"/>
          </p:cNvSpPr>
          <p:nvPr>
            <p:ph type="title"/>
          </p:nvPr>
        </p:nvSpPr>
        <p:spPr>
          <a:xfrm>
            <a:off x="923576" y="885808"/>
            <a:ext cx="9069097" cy="1122812"/>
          </a:xfrm>
        </p:spPr>
        <p:txBody>
          <a:bodyPr>
            <a:normAutofit/>
          </a:bodyPr>
          <a:lstStyle/>
          <a:p>
            <a:r>
              <a:rPr lang="en-AU" sz="6600" b="1" dirty="0">
                <a:latin typeface="Calibri" panose="020F0502020204030204" pitchFamily="34" charset="0"/>
                <a:cs typeface="Calibri" panose="020F0502020204030204" pitchFamily="34" charset="0"/>
              </a:rPr>
              <a:t>Schooldays 1951-1963 </a:t>
            </a:r>
          </a:p>
        </p:txBody>
      </p:sp>
      <p:sp>
        <p:nvSpPr>
          <p:cNvPr id="3" name="Footer Placeholder 2">
            <a:extLst>
              <a:ext uri="{FF2B5EF4-FFF2-40B4-BE49-F238E27FC236}">
                <a16:creationId xmlns:a16="http://schemas.microsoft.com/office/drawing/2014/main" id="{FB1E0797-DAA3-4FB0-AF8E-5F2CF6605249}"/>
              </a:ext>
            </a:extLst>
          </p:cNvPr>
          <p:cNvSpPr>
            <a:spLocks noGrp="1"/>
          </p:cNvSpPr>
          <p:nvPr>
            <p:ph type="ftr" sz="quarter" idx="11"/>
          </p:nvPr>
        </p:nvSpPr>
        <p:spPr>
          <a:xfrm>
            <a:off x="877914" y="8977809"/>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190D0CF7-7904-4839-AB76-2053E8747020}"/>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21</a:t>
            </a:fld>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CB92BDF-4315-4DC5-A1FD-3720A42035BD}"/>
              </a:ext>
            </a:extLst>
          </p:cNvPr>
          <p:cNvPicPr>
            <a:picLocks noChangeAspect="1"/>
          </p:cNvPicPr>
          <p:nvPr/>
        </p:nvPicPr>
        <p:blipFill rotWithShape="1">
          <a:blip r:embed="rId3"/>
          <a:srcRect l="3479" b="7568"/>
          <a:stretch/>
        </p:blipFill>
        <p:spPr>
          <a:xfrm>
            <a:off x="4497688" y="2008620"/>
            <a:ext cx="9980251" cy="60005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E4923CD1-42F3-4B4E-B0E3-A4C6A4478AD6}"/>
              </a:ext>
            </a:extLst>
          </p:cNvPr>
          <p:cNvPicPr>
            <a:picLocks noChangeAspect="1"/>
          </p:cNvPicPr>
          <p:nvPr/>
        </p:nvPicPr>
        <p:blipFill rotWithShape="1">
          <a:blip r:embed="rId4"/>
          <a:srcRect l="11953" t="2730" r="5646" b="3409"/>
          <a:stretch/>
        </p:blipFill>
        <p:spPr>
          <a:xfrm>
            <a:off x="13924735" y="5179792"/>
            <a:ext cx="2368210" cy="4327530"/>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1FD2A118-C10C-4831-ADF3-45D461D2C7F5}"/>
              </a:ext>
            </a:extLst>
          </p:cNvPr>
          <p:cNvSpPr txBox="1"/>
          <p:nvPr/>
        </p:nvSpPr>
        <p:spPr>
          <a:xfrm>
            <a:off x="995460" y="2594918"/>
            <a:ext cx="2973867" cy="5698611"/>
          </a:xfrm>
          <a:prstGeom prst="rect">
            <a:avLst/>
          </a:prstGeom>
          <a:noFill/>
        </p:spPr>
        <p:txBody>
          <a:bodyPr wrap="square" rtlCol="0">
            <a:spAutoFit/>
          </a:bodyPr>
          <a:lstStyle/>
          <a:p>
            <a:pPr>
              <a:lnSpc>
                <a:spcPct val="114000"/>
              </a:lnSpc>
              <a:spcBef>
                <a:spcPts val="600"/>
              </a:spcBef>
              <a:spcAft>
                <a:spcPts val="600"/>
              </a:spcAft>
            </a:pPr>
            <a:r>
              <a:rPr lang="en-AU" sz="2800" dirty="0">
                <a:latin typeface="Calibri" panose="020F0502020204030204" pitchFamily="34" charset="0"/>
                <a:cs typeface="Calibri" panose="020F0502020204030204" pitchFamily="34" charset="0"/>
              </a:rPr>
              <a:t>The main building was built by Henry Hopwood known as Echuca’s founder. </a:t>
            </a:r>
          </a:p>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He operated a lucrative ferry business on the closest point of the Murray River to Melbourne.</a:t>
            </a:r>
          </a:p>
        </p:txBody>
      </p:sp>
    </p:spTree>
    <p:extLst>
      <p:ext uri="{BB962C8B-B14F-4D97-AF65-F5344CB8AC3E}">
        <p14:creationId xmlns:p14="http://schemas.microsoft.com/office/powerpoint/2010/main" val="2121420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68A0-1F20-43D4-AEBD-D2C8DBDD8200}"/>
              </a:ext>
            </a:extLst>
          </p:cNvPr>
          <p:cNvSpPr>
            <a:spLocks noGrp="1"/>
          </p:cNvSpPr>
          <p:nvPr>
            <p:ph type="title"/>
          </p:nvPr>
        </p:nvSpPr>
        <p:spPr>
          <a:xfrm>
            <a:off x="764410" y="354091"/>
            <a:ext cx="5220754" cy="909363"/>
          </a:xfrm>
        </p:spPr>
        <p:txBody>
          <a:bodyPr>
            <a:noAutofit/>
          </a:bodyPr>
          <a:lstStyle/>
          <a:p>
            <a:r>
              <a:rPr lang="en-US" sz="6600" b="1" dirty="0">
                <a:latin typeface="Calibri" panose="020F0502020204030204" pitchFamily="34" charset="0"/>
                <a:cs typeface="Calibri" panose="020F0502020204030204" pitchFamily="34" charset="0"/>
              </a:rPr>
              <a:t>The Convent</a:t>
            </a:r>
            <a:endParaRPr lang="en-AU" sz="2000" dirty="0">
              <a:latin typeface="Calibri" panose="020F0502020204030204" pitchFamily="34" charset="0"/>
              <a:cs typeface="Calibri" panose="020F0502020204030204" pitchFamily="34" charset="0"/>
            </a:endParaRPr>
          </a:p>
        </p:txBody>
      </p:sp>
      <p:pic>
        <p:nvPicPr>
          <p:cNvPr id="3080" name="Picture 8" descr="Welcome to St Joseph's College">
            <a:extLst>
              <a:ext uri="{FF2B5EF4-FFF2-40B4-BE49-F238E27FC236}">
                <a16:creationId xmlns:a16="http://schemas.microsoft.com/office/drawing/2014/main" id="{B98E0316-1350-4454-855B-1E1BFE67AA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7372" y="1462466"/>
            <a:ext cx="9796733" cy="45952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D0191976-8B8E-4036-BC63-8B6F66A26536}"/>
              </a:ext>
            </a:extLst>
          </p:cNvPr>
          <p:cNvSpPr>
            <a:spLocks noGrp="1"/>
          </p:cNvSpPr>
          <p:nvPr>
            <p:ph type="ftr" sz="quarter" idx="11"/>
          </p:nvPr>
        </p:nvSpPr>
        <p:spPr>
          <a:xfrm>
            <a:off x="374215" y="9187941"/>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4" name="Slide Number Placeholder 3">
            <a:extLst>
              <a:ext uri="{FF2B5EF4-FFF2-40B4-BE49-F238E27FC236}">
                <a16:creationId xmlns:a16="http://schemas.microsoft.com/office/drawing/2014/main" id="{359863F8-6E90-4843-BC26-37BEDA69647A}"/>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22</a:t>
            </a:fld>
            <a:endParaRPr lang="en-US" dirty="0">
              <a:latin typeface="Calibri" panose="020F0502020204030204" pitchFamily="34" charset="0"/>
              <a:cs typeface="Calibri" panose="020F0502020204030204" pitchFamily="34" charset="0"/>
            </a:endParaRPr>
          </a:p>
        </p:txBody>
      </p:sp>
      <p:pic>
        <p:nvPicPr>
          <p:cNvPr id="3074" name="Picture 2" descr="Architecture - St Joseph's College">
            <a:extLst>
              <a:ext uri="{FF2B5EF4-FFF2-40B4-BE49-F238E27FC236}">
                <a16:creationId xmlns:a16="http://schemas.microsoft.com/office/drawing/2014/main" id="{997827FA-21F6-4EF1-B11F-B877FAF4A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1980" y="3452674"/>
            <a:ext cx="7157857" cy="59333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429EFC-5A8F-4A15-9EB9-D6B755FF4BD6}"/>
              </a:ext>
            </a:extLst>
          </p:cNvPr>
          <p:cNvSpPr txBox="1"/>
          <p:nvPr/>
        </p:nvSpPr>
        <p:spPr>
          <a:xfrm>
            <a:off x="907372" y="6930339"/>
            <a:ext cx="9044608" cy="1277594"/>
          </a:xfrm>
          <a:prstGeom prst="rect">
            <a:avLst/>
          </a:prstGeom>
          <a:noFill/>
        </p:spPr>
        <p:txBody>
          <a:bodyPr wrap="square" rtlCol="0">
            <a:spAutoFit/>
          </a:bodyPr>
          <a:lstStyle/>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Here is the Chapel at St Josephs and the front of the College. </a:t>
            </a:r>
          </a:p>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The buildings and gardens were really beautiful.</a:t>
            </a:r>
          </a:p>
        </p:txBody>
      </p:sp>
    </p:spTree>
    <p:extLst>
      <p:ext uri="{BB962C8B-B14F-4D97-AF65-F5344CB8AC3E}">
        <p14:creationId xmlns:p14="http://schemas.microsoft.com/office/powerpoint/2010/main" val="284513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00BE-F5CC-4ECF-A0C4-A6CB9112A0CC}"/>
              </a:ext>
            </a:extLst>
          </p:cNvPr>
          <p:cNvSpPr>
            <a:spLocks noGrp="1"/>
          </p:cNvSpPr>
          <p:nvPr>
            <p:ph type="title"/>
          </p:nvPr>
        </p:nvSpPr>
        <p:spPr>
          <a:xfrm>
            <a:off x="1546654" y="621715"/>
            <a:ext cx="5760720" cy="648181"/>
          </a:xfrm>
        </p:spPr>
        <p:txBody>
          <a:bodyPr>
            <a:noAutofit/>
          </a:bodyPr>
          <a:lstStyle/>
          <a:p>
            <a:r>
              <a:rPr lang="en-US" sz="6600" b="1" dirty="0">
                <a:latin typeface="Calibri" panose="020F0502020204030204" pitchFamily="34" charset="0"/>
                <a:cs typeface="Calibri" panose="020F0502020204030204" pitchFamily="34" charset="0"/>
              </a:rPr>
              <a:t>Schooldays </a:t>
            </a:r>
            <a:r>
              <a:rPr lang="en-US" sz="6930" b="1" dirty="0">
                <a:latin typeface="Calibri" panose="020F0502020204030204" pitchFamily="34" charset="0"/>
                <a:cs typeface="Calibri" panose="020F0502020204030204" pitchFamily="34" charset="0"/>
              </a:rPr>
              <a:t> </a:t>
            </a:r>
            <a:endParaRPr lang="en-AU" sz="693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FCE9C46-5183-478D-A6C6-EFE6E396DE3F}"/>
              </a:ext>
            </a:extLst>
          </p:cNvPr>
          <p:cNvSpPr>
            <a:spLocks noGrp="1"/>
          </p:cNvSpPr>
          <p:nvPr>
            <p:ph idx="1"/>
          </p:nvPr>
        </p:nvSpPr>
        <p:spPr>
          <a:xfrm>
            <a:off x="1546655" y="1474407"/>
            <a:ext cx="9796994" cy="2068732"/>
          </a:xfrm>
        </p:spPr>
        <p:txBody>
          <a:bodyPr>
            <a:noAutofit/>
          </a:bodyPr>
          <a:lstStyle/>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I walked or rode my bike, slightly over a mile, to school each day.  Through primary school I rode home for lunch. </a:t>
            </a: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Lunch was always accompanied by the 1pm news from the ABC. </a:t>
            </a:r>
          </a:p>
        </p:txBody>
      </p:sp>
      <p:sp>
        <p:nvSpPr>
          <p:cNvPr id="4" name="Footer Placeholder 3">
            <a:extLst>
              <a:ext uri="{FF2B5EF4-FFF2-40B4-BE49-F238E27FC236}">
                <a16:creationId xmlns:a16="http://schemas.microsoft.com/office/drawing/2014/main" id="{AF207317-299C-4B6F-9C58-DF04C22890C0}"/>
              </a:ext>
            </a:extLst>
          </p:cNvPr>
          <p:cNvSpPr>
            <a:spLocks noGrp="1"/>
          </p:cNvSpPr>
          <p:nvPr>
            <p:ph type="ftr" sz="quarter" idx="11"/>
          </p:nvPr>
        </p:nvSpPr>
        <p:spPr>
          <a:xfrm>
            <a:off x="1546655" y="9268040"/>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7" name="Slide Number Placeholder 6">
            <a:extLst>
              <a:ext uri="{FF2B5EF4-FFF2-40B4-BE49-F238E27FC236}">
                <a16:creationId xmlns:a16="http://schemas.microsoft.com/office/drawing/2014/main" id="{AB4F7034-3881-4F50-9FCE-3681E7030B64}"/>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23</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91B871E-9DB5-4E0C-8FB7-C3E55BA2BC99}"/>
              </a:ext>
            </a:extLst>
          </p:cNvPr>
          <p:cNvPicPr>
            <a:picLocks noChangeAspect="1"/>
          </p:cNvPicPr>
          <p:nvPr/>
        </p:nvPicPr>
        <p:blipFill>
          <a:blip r:embed="rId3"/>
          <a:stretch>
            <a:fillRect/>
          </a:stretch>
        </p:blipFill>
        <p:spPr>
          <a:xfrm>
            <a:off x="9611606" y="3911135"/>
            <a:ext cx="6996531" cy="5409818"/>
          </a:xfrm>
          <a:prstGeom prst="rect">
            <a:avLst/>
          </a:prstGeom>
        </p:spPr>
      </p:pic>
      <p:pic>
        <p:nvPicPr>
          <p:cNvPr id="9" name="Picture 8">
            <a:extLst>
              <a:ext uri="{FF2B5EF4-FFF2-40B4-BE49-F238E27FC236}">
                <a16:creationId xmlns:a16="http://schemas.microsoft.com/office/drawing/2014/main" id="{D85B6CEC-82B7-4576-992C-DA0E6247F60F}"/>
              </a:ext>
            </a:extLst>
          </p:cNvPr>
          <p:cNvPicPr>
            <a:picLocks noChangeAspect="1"/>
          </p:cNvPicPr>
          <p:nvPr/>
        </p:nvPicPr>
        <p:blipFill>
          <a:blip r:embed="rId4"/>
          <a:stretch>
            <a:fillRect/>
          </a:stretch>
        </p:blipFill>
        <p:spPr>
          <a:xfrm>
            <a:off x="13109872" y="771285"/>
            <a:ext cx="2953611" cy="2953611"/>
          </a:xfrm>
          <a:prstGeom prst="rect">
            <a:avLst/>
          </a:prstGeom>
        </p:spPr>
      </p:pic>
      <p:pic>
        <p:nvPicPr>
          <p:cNvPr id="5" name="Picture 4" descr="A person riding on the back of a bicycle&#10;&#10;Description automatically generated">
            <a:extLst>
              <a:ext uri="{FF2B5EF4-FFF2-40B4-BE49-F238E27FC236}">
                <a16:creationId xmlns:a16="http://schemas.microsoft.com/office/drawing/2014/main" id="{C41D759A-7627-C84C-9BA9-C82570EFDF31}"/>
              </a:ext>
            </a:extLst>
          </p:cNvPr>
          <p:cNvPicPr>
            <a:picLocks noChangeAspect="1"/>
          </p:cNvPicPr>
          <p:nvPr/>
        </p:nvPicPr>
        <p:blipFill>
          <a:blip r:embed="rId5"/>
          <a:stretch>
            <a:fillRect/>
          </a:stretch>
        </p:blipFill>
        <p:spPr>
          <a:xfrm>
            <a:off x="1546654" y="3628435"/>
            <a:ext cx="6869981" cy="52692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2562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BF80-B8D7-445F-AAD5-F55E5973B87E}"/>
              </a:ext>
            </a:extLst>
          </p:cNvPr>
          <p:cNvSpPr>
            <a:spLocks noGrp="1"/>
          </p:cNvSpPr>
          <p:nvPr>
            <p:ph type="title"/>
          </p:nvPr>
        </p:nvSpPr>
        <p:spPr>
          <a:xfrm>
            <a:off x="1361982" y="436694"/>
            <a:ext cx="5038818" cy="1272836"/>
          </a:xfrm>
        </p:spPr>
        <p:txBody>
          <a:bodyPr>
            <a:normAutofit/>
          </a:bodyPr>
          <a:lstStyle/>
          <a:p>
            <a:r>
              <a:rPr lang="en-AU" sz="6600" b="1" dirty="0">
                <a:latin typeface="Calibri" panose="020F0502020204030204" pitchFamily="34" charset="0"/>
                <a:cs typeface="Calibri" panose="020F0502020204030204" pitchFamily="34" charset="0"/>
              </a:rPr>
              <a:t>Schooldays</a:t>
            </a:r>
          </a:p>
        </p:txBody>
      </p:sp>
      <p:sp>
        <p:nvSpPr>
          <p:cNvPr id="4" name="Footer Placeholder 3">
            <a:extLst>
              <a:ext uri="{FF2B5EF4-FFF2-40B4-BE49-F238E27FC236}">
                <a16:creationId xmlns:a16="http://schemas.microsoft.com/office/drawing/2014/main" id="{2711E5A2-3BF1-44B2-8C5F-F2C0FB28C04C}"/>
              </a:ext>
            </a:extLst>
          </p:cNvPr>
          <p:cNvSpPr>
            <a:spLocks noGrp="1"/>
          </p:cNvSpPr>
          <p:nvPr>
            <p:ph type="ftr" sz="quarter" idx="11"/>
          </p:nvPr>
        </p:nvSpPr>
        <p:spPr>
          <a:xfrm>
            <a:off x="1086061" y="9147188"/>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6" name="Slide Number Placeholder 5">
            <a:extLst>
              <a:ext uri="{FF2B5EF4-FFF2-40B4-BE49-F238E27FC236}">
                <a16:creationId xmlns:a16="http://schemas.microsoft.com/office/drawing/2014/main" id="{1922B0CD-5701-4559-9B38-9537E35E98CE}"/>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24</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07E3D4E-9B8C-4A31-9F8A-110D710E9D98}"/>
              </a:ext>
            </a:extLst>
          </p:cNvPr>
          <p:cNvSpPr txBox="1"/>
          <p:nvPr/>
        </p:nvSpPr>
        <p:spPr>
          <a:xfrm>
            <a:off x="1361982" y="1709530"/>
            <a:ext cx="6905075" cy="2751266"/>
          </a:xfrm>
          <a:prstGeom prst="rect">
            <a:avLst/>
          </a:prstGeom>
          <a:noFill/>
        </p:spPr>
        <p:txBody>
          <a:bodyPr wrap="square" rtlCol="0">
            <a:spAutoFit/>
          </a:bodyPr>
          <a:lstStyle/>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At school I started writing on a slate with chalk, then moved to pencil and paper and then nibbed pens dipped in inkwells.  </a:t>
            </a:r>
          </a:p>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One of my roles was to clean the inkwells from our desks, on a weekly basis. </a:t>
            </a:r>
          </a:p>
        </p:txBody>
      </p:sp>
      <p:pic>
        <p:nvPicPr>
          <p:cNvPr id="5" name="Picture 4">
            <a:extLst>
              <a:ext uri="{FF2B5EF4-FFF2-40B4-BE49-F238E27FC236}">
                <a16:creationId xmlns:a16="http://schemas.microsoft.com/office/drawing/2014/main" id="{503E8A50-5B3C-4293-970A-30982B28BD0F}"/>
              </a:ext>
            </a:extLst>
          </p:cNvPr>
          <p:cNvPicPr>
            <a:picLocks noChangeAspect="1"/>
          </p:cNvPicPr>
          <p:nvPr/>
        </p:nvPicPr>
        <p:blipFill>
          <a:blip r:embed="rId3"/>
          <a:stretch>
            <a:fillRect/>
          </a:stretch>
        </p:blipFill>
        <p:spPr>
          <a:xfrm>
            <a:off x="7813964" y="1288679"/>
            <a:ext cx="9202739" cy="5500996"/>
          </a:xfrm>
          <a:prstGeom prst="rect">
            <a:avLst/>
          </a:prstGeom>
        </p:spPr>
      </p:pic>
      <p:pic>
        <p:nvPicPr>
          <p:cNvPr id="7" name="Picture 6">
            <a:extLst>
              <a:ext uri="{FF2B5EF4-FFF2-40B4-BE49-F238E27FC236}">
                <a16:creationId xmlns:a16="http://schemas.microsoft.com/office/drawing/2014/main" id="{D19D9282-9135-41CD-9857-1FB2CBA31A73}"/>
              </a:ext>
            </a:extLst>
          </p:cNvPr>
          <p:cNvPicPr>
            <a:picLocks noChangeAspect="1"/>
          </p:cNvPicPr>
          <p:nvPr/>
        </p:nvPicPr>
        <p:blipFill>
          <a:blip r:embed="rId4"/>
          <a:stretch>
            <a:fillRect/>
          </a:stretch>
        </p:blipFill>
        <p:spPr>
          <a:xfrm>
            <a:off x="3429567" y="4551882"/>
            <a:ext cx="5942465" cy="4595306"/>
          </a:xfrm>
          <a:prstGeom prst="rect">
            <a:avLst/>
          </a:prstGeom>
        </p:spPr>
      </p:pic>
    </p:spTree>
    <p:extLst>
      <p:ext uri="{BB962C8B-B14F-4D97-AF65-F5344CB8AC3E}">
        <p14:creationId xmlns:p14="http://schemas.microsoft.com/office/powerpoint/2010/main" val="2874987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E1BB-BFDE-4248-8DFD-3235AB013DC1}"/>
              </a:ext>
            </a:extLst>
          </p:cNvPr>
          <p:cNvSpPr>
            <a:spLocks noGrp="1"/>
          </p:cNvSpPr>
          <p:nvPr>
            <p:ph type="title"/>
          </p:nvPr>
        </p:nvSpPr>
        <p:spPr>
          <a:xfrm>
            <a:off x="1970528" y="801029"/>
            <a:ext cx="5213204" cy="1357808"/>
          </a:xfrm>
        </p:spPr>
        <p:txBody>
          <a:bodyPr>
            <a:normAutofit/>
          </a:bodyPr>
          <a:lstStyle/>
          <a:p>
            <a:r>
              <a:rPr lang="en-AU" sz="6600" b="1" dirty="0">
                <a:latin typeface="Calibri" panose="020F0502020204030204" pitchFamily="34" charset="0"/>
                <a:cs typeface="Calibri" panose="020F0502020204030204" pitchFamily="34" charset="0"/>
              </a:rPr>
              <a:t>Schooldays</a:t>
            </a:r>
          </a:p>
        </p:txBody>
      </p:sp>
      <p:sp>
        <p:nvSpPr>
          <p:cNvPr id="4" name="Footer Placeholder 3">
            <a:extLst>
              <a:ext uri="{FF2B5EF4-FFF2-40B4-BE49-F238E27FC236}">
                <a16:creationId xmlns:a16="http://schemas.microsoft.com/office/drawing/2014/main" id="{CD1E189A-E5D3-46A9-A406-3EF6385E3F73}"/>
              </a:ext>
            </a:extLst>
          </p:cNvPr>
          <p:cNvSpPr>
            <a:spLocks noGrp="1"/>
          </p:cNvSpPr>
          <p:nvPr>
            <p:ph type="ftr" sz="quarter" idx="11"/>
          </p:nvPr>
        </p:nvSpPr>
        <p:spPr>
          <a:xfrm>
            <a:off x="2122165" y="9015819"/>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78A42391-2D9E-4E45-B688-69E9691940FE}"/>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25</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A59C235-154D-429C-A88E-771FE8DF843D}"/>
              </a:ext>
            </a:extLst>
          </p:cNvPr>
          <p:cNvSpPr txBox="1"/>
          <p:nvPr/>
        </p:nvSpPr>
        <p:spPr>
          <a:xfrm>
            <a:off x="1970528" y="3092150"/>
            <a:ext cx="5504762" cy="4224939"/>
          </a:xfrm>
          <a:prstGeom prst="rect">
            <a:avLst/>
          </a:prstGeom>
          <a:noFill/>
        </p:spPr>
        <p:txBody>
          <a:bodyPr wrap="square" rtlCol="0">
            <a:spAutoFit/>
          </a:bodyPr>
          <a:lstStyle/>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In the evening we listened to  “Blue Hills” – a long running radio serial.</a:t>
            </a:r>
            <a:endParaRPr kumimoji="0" lang="en-AU" sz="2800" b="1" i="1" u="none" strike="noStrike" kern="1200" cap="none" spc="0" normalizeH="0" baseline="0" noProof="0" dirty="0">
              <a:ln>
                <a:noFill/>
              </a:ln>
              <a:solidFill>
                <a:srgbClr val="202122"/>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14000"/>
              </a:lnSpc>
              <a:spcBef>
                <a:spcPts val="1200"/>
              </a:spcBef>
              <a:spcAft>
                <a:spcPts val="600"/>
              </a:spcAft>
              <a:buClrTx/>
              <a:buSzTx/>
              <a:buFontTx/>
              <a:buNone/>
              <a:tabLst/>
              <a:defRPr/>
            </a:pPr>
            <a:r>
              <a:rPr kumimoji="0" lang="en-AU" sz="2800" b="1" i="1" u="none" strike="noStrike" kern="1200" cap="none" spc="0" normalizeH="0" baseline="0" noProof="0" dirty="0">
                <a:ln>
                  <a:noFill/>
                </a:ln>
                <a:solidFill>
                  <a:srgbClr val="202122"/>
                </a:solidFill>
                <a:effectLst/>
                <a:uLnTx/>
                <a:uFillTx/>
                <a:latin typeface="Calibri" panose="020F0502020204030204" pitchFamily="34" charset="0"/>
                <a:cs typeface="Calibri" panose="020F0502020204030204" pitchFamily="34" charset="0"/>
              </a:rPr>
              <a:t>Blue Hills</a:t>
            </a:r>
            <a:r>
              <a:rPr kumimoji="0" lang="en-AU" sz="2800" b="0" i="0" u="none" strike="noStrike" kern="1200" cap="none" spc="0" normalizeH="0" baseline="0" noProof="0" dirty="0">
                <a:ln>
                  <a:noFill/>
                </a:ln>
                <a:solidFill>
                  <a:srgbClr val="202122"/>
                </a:solidFill>
                <a:effectLst/>
                <a:uLnTx/>
                <a:uFillTx/>
                <a:latin typeface="Calibri" panose="020F0502020204030204" pitchFamily="34" charset="0"/>
                <a:cs typeface="Calibri" panose="020F0502020204030204" pitchFamily="34" charset="0"/>
              </a:rPr>
              <a:t>, created and written by </a:t>
            </a:r>
            <a:r>
              <a:rPr kumimoji="0" lang="en-AU"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Gwen Meredith, is an Australian radio serial </a:t>
            </a:r>
            <a:r>
              <a:rPr kumimoji="0" lang="en-AU" sz="2800" b="0" i="0" u="none" strike="noStrike" kern="1200" cap="none" spc="0" normalizeH="0" baseline="0" noProof="0" dirty="0">
                <a:ln>
                  <a:noFill/>
                </a:ln>
                <a:solidFill>
                  <a:srgbClr val="202122"/>
                </a:solidFill>
                <a:effectLst/>
                <a:uLnTx/>
                <a:uFillTx/>
                <a:latin typeface="Calibri" panose="020F0502020204030204" pitchFamily="34" charset="0"/>
                <a:cs typeface="Calibri" panose="020F0502020204030204" pitchFamily="34" charset="0"/>
              </a:rPr>
              <a:t>about the lives of families, set in a fictional typical Australian country town called Tanimbla.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B918708-5BFA-495B-BB53-6698C3EDD523}"/>
              </a:ext>
            </a:extLst>
          </p:cNvPr>
          <p:cNvPicPr>
            <a:picLocks noChangeAspect="1"/>
          </p:cNvPicPr>
          <p:nvPr/>
        </p:nvPicPr>
        <p:blipFill>
          <a:blip r:embed="rId3"/>
          <a:stretch>
            <a:fillRect/>
          </a:stretch>
        </p:blipFill>
        <p:spPr>
          <a:xfrm>
            <a:off x="8313459" y="630280"/>
            <a:ext cx="7528333" cy="8645439"/>
          </a:xfrm>
          <a:prstGeom prst="rect">
            <a:avLst/>
          </a:prstGeom>
        </p:spPr>
      </p:pic>
    </p:spTree>
    <p:extLst>
      <p:ext uri="{BB962C8B-B14F-4D97-AF65-F5344CB8AC3E}">
        <p14:creationId xmlns:p14="http://schemas.microsoft.com/office/powerpoint/2010/main" val="321726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23AB-FD6E-4E60-9D6F-7AB6906464BD}"/>
              </a:ext>
            </a:extLst>
          </p:cNvPr>
          <p:cNvSpPr>
            <a:spLocks noGrp="1"/>
          </p:cNvSpPr>
          <p:nvPr>
            <p:ph type="title"/>
          </p:nvPr>
        </p:nvSpPr>
        <p:spPr>
          <a:xfrm>
            <a:off x="555767" y="990195"/>
            <a:ext cx="4754091" cy="849166"/>
          </a:xfrm>
        </p:spPr>
        <p:txBody>
          <a:bodyPr>
            <a:normAutofit fontScale="90000"/>
          </a:bodyPr>
          <a:lstStyle/>
          <a:p>
            <a:r>
              <a:rPr lang="en-US" dirty="0"/>
              <a:t> </a:t>
            </a:r>
            <a:r>
              <a:rPr lang="en-US" sz="7300" b="1" dirty="0">
                <a:latin typeface="Calibri" panose="020F0502020204030204" pitchFamily="34" charset="0"/>
                <a:cs typeface="Calibri" panose="020F0502020204030204" pitchFamily="34" charset="0"/>
              </a:rPr>
              <a:t>Schooldays</a:t>
            </a:r>
            <a:r>
              <a:rPr lang="en-US" sz="7700" b="1" dirty="0">
                <a:latin typeface="Arial Black" panose="020B0A04020102020204" pitchFamily="34" charset="0"/>
                <a:cs typeface="Arial" panose="020B0604020202020204" pitchFamily="34" charset="0"/>
              </a:rPr>
              <a:t> </a:t>
            </a:r>
            <a:endParaRPr lang="en-AU" sz="7700" b="1" dirty="0">
              <a:latin typeface="Arial Black" panose="020B0A040201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302016-7123-41A6-A13F-6A0105322C36}"/>
              </a:ext>
            </a:extLst>
          </p:cNvPr>
          <p:cNvSpPr>
            <a:spLocks noGrp="1"/>
          </p:cNvSpPr>
          <p:nvPr>
            <p:ph idx="1"/>
          </p:nvPr>
        </p:nvSpPr>
        <p:spPr>
          <a:xfrm>
            <a:off x="895783" y="2367631"/>
            <a:ext cx="3904817" cy="5740961"/>
          </a:xfrm>
        </p:spPr>
        <p:txBody>
          <a:bodyPr>
            <a:normAutofit lnSpcReduction="10000"/>
          </a:bodyPr>
          <a:lstStyle/>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My schooldays were happy, and I enjoyed all aspects of my education.</a:t>
            </a:r>
          </a:p>
          <a:p>
            <a:pPr marL="0" indent="0">
              <a:lnSpc>
                <a:spcPct val="114000"/>
              </a:lnSpc>
              <a:spcBef>
                <a:spcPts val="1200"/>
              </a:spcBef>
              <a:spcAft>
                <a:spcPts val="600"/>
              </a:spcAft>
              <a:buNone/>
            </a:pPr>
            <a:endParaRPr lang="en-US" sz="2800" dirty="0">
              <a:latin typeface="Calibri" panose="020F0502020204030204" pitchFamily="34" charset="0"/>
              <a:cs typeface="Calibri" panose="020F0502020204030204" pitchFamily="34" charset="0"/>
            </a:endParaRP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Sport was a good part of the curriculum and I loved athletics, playing on the school tennis courts and swimming lessons at the pontoon on the river.</a:t>
            </a:r>
            <a:endParaRPr lang="en-AU"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81194D38-4EA7-4FA5-8E42-3B655344F14D}"/>
              </a:ext>
            </a:extLst>
          </p:cNvPr>
          <p:cNvSpPr>
            <a:spLocks noGrp="1"/>
          </p:cNvSpPr>
          <p:nvPr>
            <p:ph type="ftr" sz="quarter" idx="11"/>
          </p:nvPr>
        </p:nvSpPr>
        <p:spPr>
          <a:xfrm>
            <a:off x="566171" y="9234377"/>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1C474EA3-706D-474D-A7E2-92387A038588}"/>
              </a:ext>
            </a:extLst>
          </p:cNvPr>
          <p:cNvSpPr>
            <a:spLocks noGrp="1"/>
          </p:cNvSpPr>
          <p:nvPr>
            <p:ph type="sldNum" sz="quarter" idx="12"/>
          </p:nvPr>
        </p:nvSpPr>
        <p:spPr>
          <a:xfrm>
            <a:off x="15122706" y="9385121"/>
            <a:ext cx="2113217" cy="396240"/>
          </a:xfrm>
        </p:spPr>
        <p:txBody>
          <a:bodyPr/>
          <a:lstStyle/>
          <a:p>
            <a:fld id="{4FAB73BC-B049-4115-A692-8D63A059BFB8}" type="slidenum">
              <a:rPr lang="en-US" smtClean="0">
                <a:latin typeface="Calibri" panose="020F0502020204030204" pitchFamily="34" charset="0"/>
                <a:cs typeface="Calibri" panose="020F0502020204030204" pitchFamily="34" charset="0"/>
              </a:rPr>
              <a:pPr/>
              <a:t>26</a:t>
            </a:fld>
            <a:endParaRPr lang="en-US" dirty="0">
              <a:latin typeface="Calibri" panose="020F0502020204030204" pitchFamily="34" charset="0"/>
              <a:cs typeface="Calibri" panose="020F0502020204030204" pitchFamily="34" charset="0"/>
            </a:endParaRPr>
          </a:p>
        </p:txBody>
      </p:sp>
      <p:pic>
        <p:nvPicPr>
          <p:cNvPr id="3080" name="Picture 8">
            <a:extLst>
              <a:ext uri="{FF2B5EF4-FFF2-40B4-BE49-F238E27FC236}">
                <a16:creationId xmlns:a16="http://schemas.microsoft.com/office/drawing/2014/main" id="{3CEE0207-D770-430A-9AB0-29D430F58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858" y="1088497"/>
            <a:ext cx="11734109" cy="74027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8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CE2F-EF25-4263-BF4D-B40322D5D30B}"/>
              </a:ext>
            </a:extLst>
          </p:cNvPr>
          <p:cNvSpPr>
            <a:spLocks noGrp="1"/>
          </p:cNvSpPr>
          <p:nvPr>
            <p:ph type="title"/>
          </p:nvPr>
        </p:nvSpPr>
        <p:spPr>
          <a:xfrm>
            <a:off x="1020200" y="911269"/>
            <a:ext cx="5760720" cy="856526"/>
          </a:xfrm>
        </p:spPr>
        <p:txBody>
          <a:bodyPr>
            <a:noAutofit/>
          </a:bodyPr>
          <a:lstStyle/>
          <a:p>
            <a:r>
              <a:rPr lang="en-US" sz="6600" b="1" dirty="0">
                <a:latin typeface="Calibri" panose="020F0502020204030204" pitchFamily="34" charset="0"/>
                <a:cs typeface="Calibri" panose="020F0502020204030204" pitchFamily="34" charset="0"/>
              </a:rPr>
              <a:t>Schooldays</a:t>
            </a:r>
            <a:r>
              <a:rPr lang="en-US" sz="6600" b="1" dirty="0">
                <a:latin typeface="Arial Black" panose="020B0A04020102020204" pitchFamily="34" charset="0"/>
                <a:cs typeface="Arial" panose="020B0604020202020204" pitchFamily="34" charset="0"/>
              </a:rPr>
              <a:t> </a:t>
            </a:r>
            <a:endParaRPr lang="en-AU" sz="6600" b="1" dirty="0">
              <a:latin typeface="Arial Black" panose="020B0A040201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D7CB9E-CE13-4B4A-B0AD-E23B7134D142}"/>
              </a:ext>
            </a:extLst>
          </p:cNvPr>
          <p:cNvSpPr>
            <a:spLocks noGrp="1"/>
          </p:cNvSpPr>
          <p:nvPr>
            <p:ph idx="1"/>
          </p:nvPr>
        </p:nvSpPr>
        <p:spPr>
          <a:xfrm>
            <a:off x="1020200" y="1949224"/>
            <a:ext cx="4341509" cy="5319615"/>
          </a:xfrm>
        </p:spPr>
        <p:txBody>
          <a:bodyPr>
            <a:normAutofit fontScale="25000" lnSpcReduction="20000"/>
          </a:bodyPr>
          <a:lstStyle/>
          <a:p>
            <a:pPr marL="0" indent="0">
              <a:lnSpc>
                <a:spcPct val="134000"/>
              </a:lnSpc>
              <a:spcBef>
                <a:spcPts val="1200"/>
              </a:spcBef>
              <a:spcAft>
                <a:spcPts val="600"/>
              </a:spcAft>
              <a:buNone/>
            </a:pPr>
            <a:r>
              <a:rPr lang="en-US" sz="11200" dirty="0">
                <a:latin typeface="Calibri" panose="020F0502020204030204" pitchFamily="34" charset="0"/>
                <a:cs typeface="Calibri" panose="020F0502020204030204" pitchFamily="34" charset="0"/>
              </a:rPr>
              <a:t>St Joseph’s College was also a boarding school and students who boarded came from Hay, Deniliquin, Cobram and much further afield. </a:t>
            </a:r>
          </a:p>
          <a:p>
            <a:pPr marL="0" indent="0">
              <a:lnSpc>
                <a:spcPct val="134000"/>
              </a:lnSpc>
              <a:spcBef>
                <a:spcPts val="1200"/>
              </a:spcBef>
              <a:spcAft>
                <a:spcPts val="600"/>
              </a:spcAft>
              <a:buNone/>
            </a:pPr>
            <a:r>
              <a:rPr lang="en-US" sz="11200" dirty="0">
                <a:latin typeface="Calibri" panose="020F0502020204030204" pitchFamily="34" charset="0"/>
                <a:cs typeface="Calibri" panose="020F0502020204030204" pitchFamily="34" charset="0"/>
              </a:rPr>
              <a:t>Kids travelled by bus and train from other local townships such as Rochester, Gunbower, Lockington, Tongala, Kyabram and Mathoura. </a:t>
            </a:r>
          </a:p>
          <a:p>
            <a:endParaRPr lang="en-AU"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3A851AC-86CD-4751-A3D6-6DEEBE75DA08}"/>
              </a:ext>
            </a:extLst>
          </p:cNvPr>
          <p:cNvSpPr>
            <a:spLocks noGrp="1"/>
          </p:cNvSpPr>
          <p:nvPr>
            <p:ph type="ftr" sz="quarter" idx="11"/>
          </p:nvPr>
        </p:nvSpPr>
        <p:spPr>
          <a:xfrm>
            <a:off x="374215" y="911108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AFBFDC53-7E08-428C-B0BD-270DC4906D0C}"/>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27</a:t>
            </a:fld>
            <a:endParaRPr lang="en-US" dirty="0">
              <a:latin typeface="Calibri" panose="020F0502020204030204" pitchFamily="34" charset="0"/>
              <a:cs typeface="Calibri" panose="020F0502020204030204" pitchFamily="34" charset="0"/>
            </a:endParaRPr>
          </a:p>
        </p:txBody>
      </p:sp>
      <p:pic>
        <p:nvPicPr>
          <p:cNvPr id="6" name="Picture 18" descr="Driver Classics Heritage Fleet - Driver Bus Lines">
            <a:extLst>
              <a:ext uri="{FF2B5EF4-FFF2-40B4-BE49-F238E27FC236}">
                <a16:creationId xmlns:a16="http://schemas.microsoft.com/office/drawing/2014/main" id="{90F02095-EC9E-074C-ADBD-E34FC0D59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436" y="1092372"/>
            <a:ext cx="11440925" cy="71580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5054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41B9-3D3E-4D1E-99D0-19632ABCA38D}"/>
              </a:ext>
            </a:extLst>
          </p:cNvPr>
          <p:cNvSpPr>
            <a:spLocks noGrp="1"/>
          </p:cNvSpPr>
          <p:nvPr>
            <p:ph type="title"/>
          </p:nvPr>
        </p:nvSpPr>
        <p:spPr>
          <a:xfrm>
            <a:off x="674860" y="760643"/>
            <a:ext cx="7528334" cy="1222046"/>
          </a:xfrm>
        </p:spPr>
        <p:txBody>
          <a:bodyPr>
            <a:noAutofit/>
          </a:bodyPr>
          <a:lstStyle/>
          <a:p>
            <a:r>
              <a:rPr lang="en-US" sz="6600" b="1" dirty="0">
                <a:latin typeface="Calibri" panose="020F0502020204030204" pitchFamily="34" charset="0"/>
                <a:cs typeface="Calibri" panose="020F0502020204030204" pitchFamily="34" charset="0"/>
              </a:rPr>
              <a:t>Recreation and Fun</a:t>
            </a:r>
            <a:endParaRPr lang="en-AU" sz="6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9B3FC8D-69C9-4D28-B252-E111AC88CD88}"/>
              </a:ext>
            </a:extLst>
          </p:cNvPr>
          <p:cNvSpPr>
            <a:spLocks noGrp="1"/>
          </p:cNvSpPr>
          <p:nvPr>
            <p:ph idx="1"/>
          </p:nvPr>
        </p:nvSpPr>
        <p:spPr>
          <a:xfrm>
            <a:off x="674860" y="1982690"/>
            <a:ext cx="6494867" cy="5161736"/>
          </a:xfrm>
        </p:spPr>
        <p:txBody>
          <a:bodyPr>
            <a:noAutofit/>
          </a:bodyPr>
          <a:lstStyle/>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These are some of the things I remember from my childhood:</a:t>
            </a:r>
          </a:p>
        </p:txBody>
      </p:sp>
      <p:sp>
        <p:nvSpPr>
          <p:cNvPr id="4" name="Footer Placeholder 3">
            <a:extLst>
              <a:ext uri="{FF2B5EF4-FFF2-40B4-BE49-F238E27FC236}">
                <a16:creationId xmlns:a16="http://schemas.microsoft.com/office/drawing/2014/main" id="{034E6321-5325-42B4-831B-B067E3DE750B}"/>
              </a:ext>
            </a:extLst>
          </p:cNvPr>
          <p:cNvSpPr>
            <a:spLocks noGrp="1"/>
          </p:cNvSpPr>
          <p:nvPr>
            <p:ph type="ftr" sz="quarter" idx="11"/>
          </p:nvPr>
        </p:nvSpPr>
        <p:spPr>
          <a:xfrm>
            <a:off x="674860" y="910134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847668FF-4563-4762-948E-A239C2A0EE8A}"/>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28</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5AC4B55-08F5-45F0-8AE8-070141B4F832}"/>
              </a:ext>
            </a:extLst>
          </p:cNvPr>
          <p:cNvPicPr>
            <a:picLocks noChangeAspect="1"/>
          </p:cNvPicPr>
          <p:nvPr/>
        </p:nvPicPr>
        <p:blipFill rotWithShape="1">
          <a:blip r:embed="rId3"/>
          <a:srcRect r="15011"/>
          <a:stretch/>
        </p:blipFill>
        <p:spPr>
          <a:xfrm>
            <a:off x="7769623" y="1134496"/>
            <a:ext cx="9165655" cy="6009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2" name="Picture 2" descr="Billycart - MAAS Collection">
            <a:extLst>
              <a:ext uri="{FF2B5EF4-FFF2-40B4-BE49-F238E27FC236}">
                <a16:creationId xmlns:a16="http://schemas.microsoft.com/office/drawing/2014/main" id="{6F35795E-0F92-4F9A-988A-48DF78610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225"/>
          <a:stretch/>
        </p:blipFill>
        <p:spPr bwMode="auto">
          <a:xfrm>
            <a:off x="1809154" y="5784571"/>
            <a:ext cx="4226277" cy="2968561"/>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368EA4E-1C2A-44F1-9A9A-6064C53962D3}"/>
              </a:ext>
            </a:extLst>
          </p:cNvPr>
          <p:cNvSpPr txBox="1"/>
          <p:nvPr/>
        </p:nvSpPr>
        <p:spPr>
          <a:xfrm>
            <a:off x="8309368" y="7724743"/>
            <a:ext cx="8801100" cy="1046761"/>
          </a:xfrm>
          <a:prstGeom prst="rect">
            <a:avLst/>
          </a:prstGeom>
          <a:noFill/>
        </p:spPr>
        <p:txBody>
          <a:bodyPr wrap="square">
            <a:spAutoFit/>
          </a:bodyPr>
          <a:lstStyle/>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We had to take salt to the sandbank to get rid of the leeches that stuck to us.</a:t>
            </a:r>
          </a:p>
        </p:txBody>
      </p:sp>
      <p:graphicFrame>
        <p:nvGraphicFramePr>
          <p:cNvPr id="10" name="Table 10">
            <a:extLst>
              <a:ext uri="{FF2B5EF4-FFF2-40B4-BE49-F238E27FC236}">
                <a16:creationId xmlns:a16="http://schemas.microsoft.com/office/drawing/2014/main" id="{DBF9816A-16FF-4D61-859B-D30E21085778}"/>
              </a:ext>
            </a:extLst>
          </p:cNvPr>
          <p:cNvGraphicFramePr>
            <a:graphicFrameLocks noGrp="1"/>
          </p:cNvGraphicFramePr>
          <p:nvPr>
            <p:extLst>
              <p:ext uri="{D42A27DB-BD31-4B8C-83A1-F6EECF244321}">
                <p14:modId xmlns:p14="http://schemas.microsoft.com/office/powerpoint/2010/main" val="3527867477"/>
              </p:ext>
            </p:extLst>
          </p:nvPr>
        </p:nvGraphicFramePr>
        <p:xfrm>
          <a:off x="674860" y="3274922"/>
          <a:ext cx="6494868" cy="2072640"/>
        </p:xfrm>
        <a:graphic>
          <a:graphicData uri="http://schemas.openxmlformats.org/drawingml/2006/table">
            <a:tbl>
              <a:tblPr firstRow="1" bandRow="1">
                <a:tableStyleId>{5C22544A-7EE6-4342-B048-85BDC9FD1C3A}</a:tableStyleId>
              </a:tblPr>
              <a:tblGrid>
                <a:gridCol w="3247434">
                  <a:extLst>
                    <a:ext uri="{9D8B030D-6E8A-4147-A177-3AD203B41FA5}">
                      <a16:colId xmlns:a16="http://schemas.microsoft.com/office/drawing/2014/main" val="114052724"/>
                    </a:ext>
                  </a:extLst>
                </a:gridCol>
                <a:gridCol w="3247434">
                  <a:extLst>
                    <a:ext uri="{9D8B030D-6E8A-4147-A177-3AD203B41FA5}">
                      <a16:colId xmlns:a16="http://schemas.microsoft.com/office/drawing/2014/main" val="3402595075"/>
                    </a:ext>
                  </a:extLst>
                </a:gridCol>
              </a:tblGrid>
              <a:tr h="471573">
                <a:tc>
                  <a:txBody>
                    <a:bodyPr/>
                    <a:lstStyle/>
                    <a:p>
                      <a:pPr marL="342900" marR="0" lvl="0" indent="-342900" algn="l" defTabSz="13207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solidFill>
                            <a:schemeClr val="tx1"/>
                          </a:solidFill>
                          <a:latin typeface="Calibri" panose="020F0502020204030204" pitchFamily="34" charset="0"/>
                          <a:cs typeface="Calibri" panose="020F0502020204030204" pitchFamily="34" charset="0"/>
                        </a:rPr>
                        <a:t>billy-carting</a:t>
                      </a:r>
                    </a:p>
                  </a:txBody>
                  <a:tcPr>
                    <a:solidFill>
                      <a:schemeClr val="bg1"/>
                    </a:solidFill>
                  </a:tcPr>
                </a:tc>
                <a:tc>
                  <a:txBody>
                    <a:bodyPr/>
                    <a:lstStyle/>
                    <a:p>
                      <a:pPr marL="342900" marR="0" lvl="0" indent="-342900" algn="l" defTabSz="13207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solidFill>
                            <a:schemeClr val="tx1"/>
                          </a:solidFill>
                          <a:latin typeface="Calibri" panose="020F0502020204030204" pitchFamily="34" charset="0"/>
                          <a:cs typeface="Calibri" panose="020F0502020204030204" pitchFamily="34" charset="0"/>
                        </a:rPr>
                        <a:t>dress-ups</a:t>
                      </a:r>
                    </a:p>
                  </a:txBody>
                  <a:tcPr>
                    <a:solidFill>
                      <a:schemeClr val="bg1"/>
                    </a:solidFill>
                  </a:tcPr>
                </a:tc>
                <a:extLst>
                  <a:ext uri="{0D108BD9-81ED-4DB2-BD59-A6C34878D82A}">
                    <a16:rowId xmlns:a16="http://schemas.microsoft.com/office/drawing/2014/main" val="1834531310"/>
                  </a:ext>
                </a:extLst>
              </a:tr>
              <a:tr h="471573">
                <a:tc>
                  <a:txBody>
                    <a:bodyPr/>
                    <a:lstStyle/>
                    <a:p>
                      <a:pPr marL="342900" marR="0" lvl="0" indent="-342900" algn="l" defTabSz="13207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hidey </a:t>
                      </a:r>
                    </a:p>
                  </a:txBody>
                  <a:tcPr>
                    <a:solidFill>
                      <a:schemeClr val="bg1"/>
                    </a:solidFill>
                  </a:tcPr>
                </a:tc>
                <a:tc>
                  <a:txBody>
                    <a:bodyPr/>
                    <a:lstStyle/>
                    <a:p>
                      <a:pPr marL="342900" marR="0" lvl="0" indent="-342900" algn="l" defTabSz="13207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bike riding</a:t>
                      </a:r>
                    </a:p>
                  </a:txBody>
                  <a:tcPr>
                    <a:solidFill>
                      <a:schemeClr val="bg1"/>
                    </a:solidFill>
                  </a:tcPr>
                </a:tc>
                <a:extLst>
                  <a:ext uri="{0D108BD9-81ED-4DB2-BD59-A6C34878D82A}">
                    <a16:rowId xmlns:a16="http://schemas.microsoft.com/office/drawing/2014/main" val="625604980"/>
                  </a:ext>
                </a:extLst>
              </a:tr>
              <a:tr h="471573">
                <a:tc>
                  <a:txBody>
                    <a:bodyPr/>
                    <a:lstStyle/>
                    <a:p>
                      <a:pPr marL="342900" marR="0" lvl="0" indent="-342900" algn="l" defTabSz="13207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yabbying</a:t>
                      </a:r>
                    </a:p>
                  </a:txBody>
                  <a:tcPr>
                    <a:lnB w="12700" cmpd="sng">
                      <a:noFill/>
                    </a:lnB>
                    <a:solidFill>
                      <a:schemeClr val="bg1"/>
                    </a:solidFill>
                  </a:tcPr>
                </a:tc>
                <a:tc>
                  <a:txBody>
                    <a:bodyPr/>
                    <a:lstStyle/>
                    <a:p>
                      <a:pPr marL="342900" marR="0" lvl="0" indent="-342900" algn="l" defTabSz="13207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mushrooming</a:t>
                      </a:r>
                    </a:p>
                  </a:txBody>
                  <a:tcPr>
                    <a:solidFill>
                      <a:schemeClr val="bg1"/>
                    </a:solidFill>
                  </a:tcPr>
                </a:tc>
                <a:extLst>
                  <a:ext uri="{0D108BD9-81ED-4DB2-BD59-A6C34878D82A}">
                    <a16:rowId xmlns:a16="http://schemas.microsoft.com/office/drawing/2014/main" val="3766606917"/>
                  </a:ext>
                </a:extLst>
              </a:tr>
              <a:tr h="503012">
                <a:tc>
                  <a:txBody>
                    <a:bodyPr/>
                    <a:lstStyle/>
                    <a:p>
                      <a:pPr marL="342900" marR="0" lvl="0" indent="-342900" algn="l" defTabSz="13207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Calibri" panose="020F0502020204030204" pitchFamily="34" charset="0"/>
                          <a:cs typeface="Calibri" panose="020F0502020204030204" pitchFamily="34" charset="0"/>
                        </a:rPr>
                        <a:t>swimming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2800" dirty="0">
                        <a:latin typeface="Calibri" panose="020F0502020204030204" pitchFamily="34" charset="0"/>
                        <a:cs typeface="Calibri" panose="020F0502020204030204" pitchFamily="34" charset="0"/>
                      </a:endParaRPr>
                    </a:p>
                  </a:txBody>
                  <a:tcPr>
                    <a:lnL w="12700" cmpd="sng">
                      <a:noFill/>
                    </a:lnL>
                    <a:solidFill>
                      <a:schemeClr val="bg1"/>
                    </a:solidFill>
                  </a:tcPr>
                </a:tc>
                <a:extLst>
                  <a:ext uri="{0D108BD9-81ED-4DB2-BD59-A6C34878D82A}">
                    <a16:rowId xmlns:a16="http://schemas.microsoft.com/office/drawing/2014/main" val="2951849178"/>
                  </a:ext>
                </a:extLst>
              </a:tr>
            </a:tbl>
          </a:graphicData>
        </a:graphic>
      </p:graphicFrame>
    </p:spTree>
    <p:extLst>
      <p:ext uri="{BB962C8B-B14F-4D97-AF65-F5344CB8AC3E}">
        <p14:creationId xmlns:p14="http://schemas.microsoft.com/office/powerpoint/2010/main" val="428117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E7F5-D432-4887-B9BE-7D9C42F6BE63}"/>
              </a:ext>
            </a:extLst>
          </p:cNvPr>
          <p:cNvSpPr>
            <a:spLocks noGrp="1"/>
          </p:cNvSpPr>
          <p:nvPr>
            <p:ph type="title"/>
          </p:nvPr>
        </p:nvSpPr>
        <p:spPr>
          <a:xfrm>
            <a:off x="1008158" y="526886"/>
            <a:ext cx="7264182" cy="1457200"/>
          </a:xfrm>
        </p:spPr>
        <p:txBody>
          <a:bodyPr>
            <a:normAutofit/>
          </a:bodyPr>
          <a:lstStyle/>
          <a:p>
            <a:r>
              <a:rPr lang="en-AU" sz="6600" b="1" dirty="0">
                <a:latin typeface="Calibri" panose="020F0502020204030204" pitchFamily="34" charset="0"/>
                <a:cs typeface="Calibri" panose="020F0502020204030204" pitchFamily="34" charset="0"/>
              </a:rPr>
              <a:t>Recreation and Fun</a:t>
            </a:r>
          </a:p>
        </p:txBody>
      </p:sp>
      <p:sp>
        <p:nvSpPr>
          <p:cNvPr id="3" name="Footer Placeholder 2">
            <a:extLst>
              <a:ext uri="{FF2B5EF4-FFF2-40B4-BE49-F238E27FC236}">
                <a16:creationId xmlns:a16="http://schemas.microsoft.com/office/drawing/2014/main" id="{B1CA3429-D78B-4840-A08D-F8391E42DC61}"/>
              </a:ext>
            </a:extLst>
          </p:cNvPr>
          <p:cNvSpPr>
            <a:spLocks noGrp="1"/>
          </p:cNvSpPr>
          <p:nvPr>
            <p:ph type="ftr" sz="quarter" idx="11"/>
          </p:nvPr>
        </p:nvSpPr>
        <p:spPr>
          <a:xfrm>
            <a:off x="1008158" y="891296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4" name="Slide Number Placeholder 3">
            <a:extLst>
              <a:ext uri="{FF2B5EF4-FFF2-40B4-BE49-F238E27FC236}">
                <a16:creationId xmlns:a16="http://schemas.microsoft.com/office/drawing/2014/main" id="{080C91D3-FC0C-4C73-B443-5E3C0CC9DACE}"/>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29</a:t>
            </a:fld>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6410D30-7A22-4DD8-A683-579F7BAA248C}"/>
              </a:ext>
            </a:extLst>
          </p:cNvPr>
          <p:cNvSpPr txBox="1"/>
          <p:nvPr/>
        </p:nvSpPr>
        <p:spPr>
          <a:xfrm>
            <a:off x="1008157" y="3974839"/>
            <a:ext cx="4577633" cy="4346511"/>
          </a:xfrm>
          <a:prstGeom prst="rect">
            <a:avLst/>
          </a:prstGeom>
          <a:noFill/>
        </p:spPr>
        <p:txBody>
          <a:bodyPr wrap="square" rtlCol="0">
            <a:spAutoFit/>
          </a:bodyPr>
          <a:lstStyle/>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I also loved having a chocolate sundae from the Tarax bar.</a:t>
            </a:r>
          </a:p>
          <a:p>
            <a:pPr>
              <a:lnSpc>
                <a:spcPct val="114000"/>
              </a:lnSpc>
              <a:spcBef>
                <a:spcPts val="1200"/>
              </a:spcBef>
              <a:spcAft>
                <a:spcPts val="600"/>
              </a:spcAft>
            </a:pPr>
            <a:endParaRPr lang="en-AU" sz="2800" dirty="0">
              <a:latin typeface="Calibri" panose="020F0502020204030204" pitchFamily="34" charset="0"/>
              <a:cs typeface="Calibri" panose="020F0502020204030204" pitchFamily="34" charset="0"/>
            </a:endParaRPr>
          </a:p>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But my favourite treat was 3 pence worth of mixed lollies, including liquorice blocks – yum!!! </a:t>
            </a:r>
          </a:p>
          <a:p>
            <a:endParaRPr lang="en-AU" dirty="0"/>
          </a:p>
        </p:txBody>
      </p:sp>
      <p:pic>
        <p:nvPicPr>
          <p:cNvPr id="7" name="Picture 6">
            <a:extLst>
              <a:ext uri="{FF2B5EF4-FFF2-40B4-BE49-F238E27FC236}">
                <a16:creationId xmlns:a16="http://schemas.microsoft.com/office/drawing/2014/main" id="{9C1724C1-0FD5-4257-AF3C-FFDB1990F05C}"/>
              </a:ext>
            </a:extLst>
          </p:cNvPr>
          <p:cNvPicPr>
            <a:picLocks noChangeAspect="1"/>
          </p:cNvPicPr>
          <p:nvPr/>
        </p:nvPicPr>
        <p:blipFill>
          <a:blip r:embed="rId3"/>
          <a:stretch>
            <a:fillRect/>
          </a:stretch>
        </p:blipFill>
        <p:spPr>
          <a:xfrm>
            <a:off x="12639875" y="1076166"/>
            <a:ext cx="4316267" cy="7836796"/>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3C388F7-8DC9-4601-BE68-4DACE85944D2}"/>
              </a:ext>
            </a:extLst>
          </p:cNvPr>
          <p:cNvPicPr>
            <a:picLocks noChangeAspect="1"/>
          </p:cNvPicPr>
          <p:nvPr/>
        </p:nvPicPr>
        <p:blipFill>
          <a:blip r:embed="rId4"/>
          <a:stretch>
            <a:fillRect/>
          </a:stretch>
        </p:blipFill>
        <p:spPr>
          <a:xfrm>
            <a:off x="5944896" y="3633068"/>
            <a:ext cx="6335873" cy="5279894"/>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C09F8A05-4E9E-4DD2-93A4-A0953311950D}"/>
              </a:ext>
            </a:extLst>
          </p:cNvPr>
          <p:cNvSpPr txBox="1"/>
          <p:nvPr/>
        </p:nvSpPr>
        <p:spPr>
          <a:xfrm>
            <a:off x="1008157" y="1994695"/>
            <a:ext cx="11003733" cy="1046761"/>
          </a:xfrm>
          <a:prstGeom prst="rect">
            <a:avLst/>
          </a:prstGeom>
          <a:noFill/>
        </p:spPr>
        <p:txBody>
          <a:bodyPr wrap="square">
            <a:spAutoFit/>
          </a:bodyPr>
          <a:lstStyle/>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Our favourite take-a-way food was sixpence worth of fish and chips after a hard day at the river!!!</a:t>
            </a:r>
          </a:p>
        </p:txBody>
      </p:sp>
    </p:spTree>
    <p:extLst>
      <p:ext uri="{BB962C8B-B14F-4D97-AF65-F5344CB8AC3E}">
        <p14:creationId xmlns:p14="http://schemas.microsoft.com/office/powerpoint/2010/main" val="115937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BD59-4F7C-46FE-860A-C8C87A71A8E4}"/>
              </a:ext>
            </a:extLst>
          </p:cNvPr>
          <p:cNvSpPr>
            <a:spLocks noGrp="1"/>
          </p:cNvSpPr>
          <p:nvPr>
            <p:ph type="title"/>
          </p:nvPr>
        </p:nvSpPr>
        <p:spPr>
          <a:xfrm>
            <a:off x="1540887" y="357809"/>
            <a:ext cx="14528364" cy="1970289"/>
          </a:xfrm>
        </p:spPr>
        <p:txBody>
          <a:bodyPr/>
          <a:lstStyle/>
          <a:p>
            <a:r>
              <a:rPr lang="en-AU" b="1" dirty="0">
                <a:latin typeface="Calibri" panose="020F0502020204030204" pitchFamily="34" charset="0"/>
                <a:cs typeface="Calibri" panose="020F0502020204030204" pitchFamily="34" charset="0"/>
              </a:rPr>
              <a:t>	</a:t>
            </a:r>
            <a:r>
              <a:rPr lang="en-AU" sz="6600" b="1" dirty="0">
                <a:latin typeface="Calibri" panose="020F0502020204030204" pitchFamily="34" charset="0"/>
                <a:cs typeface="Calibri" panose="020F0502020204030204" pitchFamily="34" charset="0"/>
              </a:rPr>
              <a:t>Where is Echuca?</a:t>
            </a:r>
            <a:endParaRPr lang="en-AU" b="1"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F33F24F8-28C0-4709-B87C-13D9EF14025D}"/>
              </a:ext>
            </a:extLst>
          </p:cNvPr>
          <p:cNvSpPr>
            <a:spLocks noGrp="1"/>
          </p:cNvSpPr>
          <p:nvPr>
            <p:ph type="ftr" sz="quarter" idx="11"/>
          </p:nvPr>
        </p:nvSpPr>
        <p:spPr>
          <a:xfrm>
            <a:off x="374215" y="9110029"/>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8E4CE7F1-F7AE-4BB8-AE48-5077A660A76C}"/>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4076D82-B5C5-4B4C-BB67-B33A6AE1EF3C}"/>
              </a:ext>
            </a:extLst>
          </p:cNvPr>
          <p:cNvPicPr>
            <a:picLocks noChangeAspect="1"/>
          </p:cNvPicPr>
          <p:nvPr/>
        </p:nvPicPr>
        <p:blipFill>
          <a:blip r:embed="rId3"/>
          <a:stretch>
            <a:fillRect/>
          </a:stretch>
        </p:blipFill>
        <p:spPr>
          <a:xfrm>
            <a:off x="5256799" y="2016371"/>
            <a:ext cx="7096540" cy="6886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2CE4F504-EC85-4AC3-991A-4BF5AE3193BF}"/>
              </a:ext>
            </a:extLst>
          </p:cNvPr>
          <p:cNvSpPr txBox="1"/>
          <p:nvPr/>
        </p:nvSpPr>
        <p:spPr>
          <a:xfrm>
            <a:off x="12736179" y="3939998"/>
            <a:ext cx="3443135" cy="2026004"/>
          </a:xfrm>
          <a:prstGeom prst="rect">
            <a:avLst/>
          </a:prstGeom>
          <a:noFill/>
        </p:spPr>
        <p:txBody>
          <a:bodyPr wrap="square">
            <a:spAutoFit/>
          </a:bodyPr>
          <a:lstStyle/>
          <a:p>
            <a:pPr>
              <a:lnSpc>
                <a:spcPct val="114000"/>
              </a:lnSpc>
              <a:spcBef>
                <a:spcPts val="600"/>
              </a:spcBef>
            </a:pPr>
            <a:r>
              <a:rPr lang="en-AU" sz="2800" dirty="0">
                <a:latin typeface="Calibri" panose="020F0502020204030204" pitchFamily="34" charset="0"/>
                <a:cs typeface="Calibri" panose="020F0502020204030204" pitchFamily="34" charset="0"/>
              </a:rPr>
              <a:t>Echuca is situated just over 200 kilometres north of Melbourne, on the Murray River.</a:t>
            </a:r>
            <a:endParaRPr lang="en-AU" sz="2800" dirty="0"/>
          </a:p>
        </p:txBody>
      </p:sp>
    </p:spTree>
    <p:extLst>
      <p:ext uri="{BB962C8B-B14F-4D97-AF65-F5344CB8AC3E}">
        <p14:creationId xmlns:p14="http://schemas.microsoft.com/office/powerpoint/2010/main" val="527683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E1B7-7418-48B3-9E14-924129ED4002}"/>
              </a:ext>
            </a:extLst>
          </p:cNvPr>
          <p:cNvSpPr>
            <a:spLocks noGrp="1"/>
          </p:cNvSpPr>
          <p:nvPr>
            <p:ph type="title"/>
          </p:nvPr>
        </p:nvSpPr>
        <p:spPr>
          <a:xfrm>
            <a:off x="1314728" y="1071299"/>
            <a:ext cx="6254126" cy="914400"/>
          </a:xfrm>
        </p:spPr>
        <p:txBody>
          <a:bodyPr>
            <a:noAutofit/>
          </a:bodyPr>
          <a:lstStyle/>
          <a:p>
            <a:r>
              <a:rPr lang="en-US" sz="6930" b="1" dirty="0">
                <a:latin typeface="Calibri" panose="020F0502020204030204" pitchFamily="34" charset="0"/>
                <a:cs typeface="Calibri" panose="020F0502020204030204" pitchFamily="34" charset="0"/>
              </a:rPr>
              <a:t>School Holidays</a:t>
            </a:r>
            <a:endParaRPr lang="en-AU" sz="693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C1A3721-F05A-4D7D-8D1B-187F13DC7B9E}"/>
              </a:ext>
            </a:extLst>
          </p:cNvPr>
          <p:cNvSpPr>
            <a:spLocks noGrp="1"/>
          </p:cNvSpPr>
          <p:nvPr>
            <p:ph idx="1"/>
          </p:nvPr>
        </p:nvSpPr>
        <p:spPr>
          <a:xfrm>
            <a:off x="1314728" y="2889703"/>
            <a:ext cx="6254126" cy="4126594"/>
          </a:xfrm>
        </p:spPr>
        <p:txBody>
          <a:bodyPr>
            <a:normAutofit/>
          </a:bodyPr>
          <a:lstStyle/>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At least twice each year we travelled to Melbourne for fun-filled holidays. </a:t>
            </a: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We stayed with our Grandmother and Grandfather who lived in Maribyrnong. </a:t>
            </a: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We went to pantomimes and Luna Park in St Kilda. </a:t>
            </a:r>
            <a:endParaRPr lang="en-AU" sz="12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FAF79DD5-F735-430A-85A7-43B9F62EBED0}"/>
              </a:ext>
            </a:extLst>
          </p:cNvPr>
          <p:cNvSpPr>
            <a:spLocks noGrp="1"/>
          </p:cNvSpPr>
          <p:nvPr>
            <p:ph type="ftr" sz="quarter" idx="11"/>
          </p:nvPr>
        </p:nvSpPr>
        <p:spPr>
          <a:xfrm>
            <a:off x="1314728" y="8834701"/>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D5D769A6-DC3E-4F4B-80B3-E4FA8A5135AC}"/>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30</a:t>
            </a:fld>
            <a:endParaRPr lang="en-US" dirty="0">
              <a:latin typeface="Calibri" panose="020F0502020204030204" pitchFamily="34" charset="0"/>
              <a:cs typeface="Calibri" panose="020F0502020204030204" pitchFamily="34" charset="0"/>
            </a:endParaRPr>
          </a:p>
        </p:txBody>
      </p:sp>
      <p:pic>
        <p:nvPicPr>
          <p:cNvPr id="9" name="Picture 4" descr="Luna Park Melbourne Just For Fun">
            <a:extLst>
              <a:ext uri="{FF2B5EF4-FFF2-40B4-BE49-F238E27FC236}">
                <a16:creationId xmlns:a16="http://schemas.microsoft.com/office/drawing/2014/main" id="{1FA8801B-9936-4604-BCF6-30476D822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416" y="1071299"/>
            <a:ext cx="7827712" cy="85258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73381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3CE7-94A1-4766-8D10-2F379E15AA0A}"/>
              </a:ext>
            </a:extLst>
          </p:cNvPr>
          <p:cNvSpPr>
            <a:spLocks noGrp="1"/>
          </p:cNvSpPr>
          <p:nvPr>
            <p:ph type="title"/>
          </p:nvPr>
        </p:nvSpPr>
        <p:spPr>
          <a:xfrm>
            <a:off x="2151498" y="756241"/>
            <a:ext cx="6273077" cy="1284442"/>
          </a:xfrm>
        </p:spPr>
        <p:txBody>
          <a:bodyPr>
            <a:normAutofit/>
          </a:bodyPr>
          <a:lstStyle/>
          <a:p>
            <a:r>
              <a:rPr lang="en-AU" sz="6600" b="1" dirty="0">
                <a:latin typeface="Calibri" panose="020F0502020204030204" pitchFamily="34" charset="0"/>
                <a:cs typeface="Calibri" panose="020F0502020204030204" pitchFamily="34" charset="0"/>
              </a:rPr>
              <a:t>School Holidays</a:t>
            </a:r>
          </a:p>
        </p:txBody>
      </p:sp>
      <p:sp>
        <p:nvSpPr>
          <p:cNvPr id="3" name="Footer Placeholder 2">
            <a:extLst>
              <a:ext uri="{FF2B5EF4-FFF2-40B4-BE49-F238E27FC236}">
                <a16:creationId xmlns:a16="http://schemas.microsoft.com/office/drawing/2014/main" id="{868D1D42-3F6D-4181-A12C-3BA790B66913}"/>
              </a:ext>
            </a:extLst>
          </p:cNvPr>
          <p:cNvSpPr>
            <a:spLocks noGrp="1"/>
          </p:cNvSpPr>
          <p:nvPr>
            <p:ph type="ftr" sz="quarter" idx="11"/>
          </p:nvPr>
        </p:nvSpPr>
        <p:spPr>
          <a:xfrm>
            <a:off x="2151498" y="891296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6" name="Slide Number Placeholder 5">
            <a:extLst>
              <a:ext uri="{FF2B5EF4-FFF2-40B4-BE49-F238E27FC236}">
                <a16:creationId xmlns:a16="http://schemas.microsoft.com/office/drawing/2014/main" id="{233B274E-33B8-417E-BC9D-E8AA28A0645B}"/>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31</a:t>
            </a:fld>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18E7B12-EC83-497D-886B-79424BB492E2}"/>
              </a:ext>
            </a:extLst>
          </p:cNvPr>
          <p:cNvPicPr>
            <a:picLocks noChangeAspect="1"/>
          </p:cNvPicPr>
          <p:nvPr/>
        </p:nvPicPr>
        <p:blipFill>
          <a:blip r:embed="rId3"/>
          <a:stretch>
            <a:fillRect/>
          </a:stretch>
        </p:blipFill>
        <p:spPr>
          <a:xfrm>
            <a:off x="9185564" y="980356"/>
            <a:ext cx="5800643" cy="7757917"/>
          </a:xfrm>
          <a:prstGeom prst="rect">
            <a:avLst/>
          </a:prstGeom>
        </p:spPr>
      </p:pic>
      <p:sp>
        <p:nvSpPr>
          <p:cNvPr id="5" name="TextBox 4">
            <a:extLst>
              <a:ext uri="{FF2B5EF4-FFF2-40B4-BE49-F238E27FC236}">
                <a16:creationId xmlns:a16="http://schemas.microsoft.com/office/drawing/2014/main" id="{457F1B07-22D4-4F93-A518-0DA693D020B7}"/>
              </a:ext>
            </a:extLst>
          </p:cNvPr>
          <p:cNvSpPr txBox="1"/>
          <p:nvPr/>
        </p:nvSpPr>
        <p:spPr>
          <a:xfrm>
            <a:off x="2151498" y="2877040"/>
            <a:ext cx="5800643" cy="3964547"/>
          </a:xfrm>
          <a:prstGeom prst="rect">
            <a:avLst/>
          </a:prstGeom>
          <a:noFill/>
        </p:spPr>
        <p:txBody>
          <a:bodyPr wrap="square" rtlCol="0">
            <a:spAutoFit/>
          </a:bodyPr>
          <a:lstStyle/>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We had tram rides to the city, lunch at Russell St, Collins St or the Myer Mural Hall. </a:t>
            </a:r>
          </a:p>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We saw the Christmas Carnival on the Myer rooftop.</a:t>
            </a:r>
          </a:p>
          <a:p>
            <a:pPr>
              <a:lnSpc>
                <a:spcPct val="114000"/>
              </a:lnSpc>
              <a:spcBef>
                <a:spcPts val="1200"/>
              </a:spcBef>
              <a:spcAft>
                <a:spcPts val="600"/>
              </a:spcAft>
            </a:pPr>
            <a:r>
              <a:rPr lang="en-AU" sz="2800" dirty="0">
                <a:latin typeface="Calibri" panose="020F0502020204030204" pitchFamily="34" charset="0"/>
                <a:cs typeface="Calibri" panose="020F0502020204030204" pitchFamily="34" charset="0"/>
              </a:rPr>
              <a:t>My favourite time was when we bought beautiful new clothes. </a:t>
            </a:r>
          </a:p>
        </p:txBody>
      </p:sp>
    </p:spTree>
    <p:extLst>
      <p:ext uri="{BB962C8B-B14F-4D97-AF65-F5344CB8AC3E}">
        <p14:creationId xmlns:p14="http://schemas.microsoft.com/office/powerpoint/2010/main" val="2912957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12A4-C633-4281-88F9-F01293403DE2}"/>
              </a:ext>
            </a:extLst>
          </p:cNvPr>
          <p:cNvSpPr>
            <a:spLocks noGrp="1"/>
          </p:cNvSpPr>
          <p:nvPr>
            <p:ph type="title"/>
          </p:nvPr>
        </p:nvSpPr>
        <p:spPr>
          <a:xfrm>
            <a:off x="1254860" y="764660"/>
            <a:ext cx="5704060" cy="1390389"/>
          </a:xfrm>
        </p:spPr>
        <p:txBody>
          <a:bodyPr>
            <a:noAutofit/>
          </a:bodyPr>
          <a:lstStyle/>
          <a:p>
            <a:r>
              <a:rPr lang="en-US" sz="6600" b="1" dirty="0">
                <a:latin typeface="Calibri" panose="020F0502020204030204" pitchFamily="34" charset="0"/>
                <a:cs typeface="Calibri" panose="020F0502020204030204" pitchFamily="34" charset="0"/>
              </a:rPr>
              <a:t>Teenage Years</a:t>
            </a:r>
            <a:endParaRPr lang="en-AU" sz="6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32F5420-43A9-45A0-B0FD-84C4E289F1B1}"/>
              </a:ext>
            </a:extLst>
          </p:cNvPr>
          <p:cNvSpPr>
            <a:spLocks noGrp="1"/>
          </p:cNvSpPr>
          <p:nvPr>
            <p:ph idx="1"/>
          </p:nvPr>
        </p:nvSpPr>
        <p:spPr>
          <a:xfrm>
            <a:off x="1254860" y="2626459"/>
            <a:ext cx="6033873" cy="5388751"/>
          </a:xfrm>
        </p:spPr>
        <p:txBody>
          <a:bodyPr>
            <a:normAutofit/>
          </a:bodyPr>
          <a:lstStyle/>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We still rode our bikes everywhere. </a:t>
            </a: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Our first car came in 1959 and was an FC Holden.</a:t>
            </a: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The bike riding carnival and athletics all made weekends busy. </a:t>
            </a: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We went to Saturday night dances with the current rock tunes; the fun didn’t kick off until the pubs closed in Moama, across the border, at 10pm.</a:t>
            </a:r>
          </a:p>
        </p:txBody>
      </p:sp>
      <p:sp>
        <p:nvSpPr>
          <p:cNvPr id="4" name="Footer Placeholder 3">
            <a:extLst>
              <a:ext uri="{FF2B5EF4-FFF2-40B4-BE49-F238E27FC236}">
                <a16:creationId xmlns:a16="http://schemas.microsoft.com/office/drawing/2014/main" id="{2CF2A673-F143-478E-9AA9-BC81BB3192C9}"/>
              </a:ext>
            </a:extLst>
          </p:cNvPr>
          <p:cNvSpPr>
            <a:spLocks noGrp="1"/>
          </p:cNvSpPr>
          <p:nvPr>
            <p:ph type="ftr" sz="quarter" idx="11"/>
          </p:nvPr>
        </p:nvSpPr>
        <p:spPr>
          <a:xfrm>
            <a:off x="1198200" y="8912962"/>
            <a:ext cx="7528334" cy="396240"/>
          </a:xfrm>
        </p:spPr>
        <p:txBody>
          <a:bodyPr/>
          <a:lstStyle/>
          <a:p>
            <a:pPr algn="l"/>
            <a:r>
              <a:rPr lang="en-US" dirty="0"/>
              <a:t>Rotary Club of Canterbury: Let's Stay Connected Project</a:t>
            </a:r>
          </a:p>
        </p:txBody>
      </p:sp>
      <p:sp>
        <p:nvSpPr>
          <p:cNvPr id="5" name="Slide Number Placeholder 4">
            <a:extLst>
              <a:ext uri="{FF2B5EF4-FFF2-40B4-BE49-F238E27FC236}">
                <a16:creationId xmlns:a16="http://schemas.microsoft.com/office/drawing/2014/main" id="{DF7FC53C-DED3-469C-A55F-C35473F96FED}"/>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32</a:t>
            </a:fld>
            <a:endParaRPr lang="en-US" dirty="0">
              <a:latin typeface="Calibri" panose="020F0502020204030204" pitchFamily="34" charset="0"/>
              <a:cs typeface="Calibri" panose="020F0502020204030204" pitchFamily="34" charset="0"/>
            </a:endParaRPr>
          </a:p>
        </p:txBody>
      </p:sp>
      <p:pic>
        <p:nvPicPr>
          <p:cNvPr id="6158" name="Picture 14" descr="Cool track photo thread - Page 12 - Australian Cycling Forums ...">
            <a:extLst>
              <a:ext uri="{FF2B5EF4-FFF2-40B4-BE49-F238E27FC236}">
                <a16:creationId xmlns:a16="http://schemas.microsoft.com/office/drawing/2014/main" id="{D2A590D0-4C1D-41BB-B620-09257DE98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4239" y="5747176"/>
            <a:ext cx="4515075" cy="3363906"/>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A car parked in a field&#10;&#10;Description automatically generated">
            <a:extLst>
              <a:ext uri="{FF2B5EF4-FFF2-40B4-BE49-F238E27FC236}">
                <a16:creationId xmlns:a16="http://schemas.microsoft.com/office/drawing/2014/main" id="{87AA5319-A675-4B12-919B-8DC71E9AB209}"/>
              </a:ext>
            </a:extLst>
          </p:cNvPr>
          <p:cNvPicPr>
            <a:picLocks noChangeAspect="1"/>
          </p:cNvPicPr>
          <p:nvPr/>
        </p:nvPicPr>
        <p:blipFill>
          <a:blip r:embed="rId4"/>
          <a:stretch>
            <a:fillRect/>
          </a:stretch>
        </p:blipFill>
        <p:spPr>
          <a:xfrm>
            <a:off x="7969201" y="1095299"/>
            <a:ext cx="7346999" cy="49067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1722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D090-1F37-4FDD-91FD-D106C05AAAFD}"/>
              </a:ext>
            </a:extLst>
          </p:cNvPr>
          <p:cNvSpPr>
            <a:spLocks noGrp="1"/>
          </p:cNvSpPr>
          <p:nvPr>
            <p:ph type="title"/>
          </p:nvPr>
        </p:nvSpPr>
        <p:spPr>
          <a:xfrm>
            <a:off x="1571279" y="1176212"/>
            <a:ext cx="6667349" cy="889348"/>
          </a:xfrm>
        </p:spPr>
        <p:txBody>
          <a:bodyPr>
            <a:noAutofit/>
          </a:bodyPr>
          <a:lstStyle/>
          <a:p>
            <a:r>
              <a:rPr lang="en-US" sz="6600" b="1" dirty="0">
                <a:latin typeface="Calibri" panose="020F0502020204030204" pitchFamily="34" charset="0"/>
                <a:cs typeface="Calibri" panose="020F0502020204030204" pitchFamily="34" charset="0"/>
              </a:rPr>
              <a:t>Final School Days</a:t>
            </a:r>
            <a:endParaRPr lang="en-AU" sz="6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B656909-8F0C-4670-A904-B52F7CD9932D}"/>
              </a:ext>
            </a:extLst>
          </p:cNvPr>
          <p:cNvSpPr>
            <a:spLocks noGrp="1"/>
          </p:cNvSpPr>
          <p:nvPr>
            <p:ph idx="1"/>
          </p:nvPr>
        </p:nvSpPr>
        <p:spPr>
          <a:xfrm>
            <a:off x="1570382" y="3036444"/>
            <a:ext cx="6266089" cy="4905634"/>
          </a:xfrm>
        </p:spPr>
        <p:txBody>
          <a:bodyPr>
            <a:normAutofit/>
          </a:bodyPr>
          <a:lstStyle/>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I was made a prefect and Captain of the School House “Kildare” in my Leaving year and School Captain in my Matriculation year.</a:t>
            </a:r>
          </a:p>
          <a:p>
            <a:pPr marL="0" indent="0">
              <a:lnSpc>
                <a:spcPct val="114000"/>
              </a:lnSpc>
              <a:spcBef>
                <a:spcPts val="1200"/>
              </a:spcBef>
              <a:spcAft>
                <a:spcPts val="600"/>
              </a:spcAft>
              <a:buNone/>
            </a:pPr>
            <a:endParaRPr lang="en-US" sz="2800" dirty="0">
              <a:latin typeface="Calibri" panose="020F0502020204030204" pitchFamily="34" charset="0"/>
              <a:cs typeface="Calibri" panose="020F0502020204030204" pitchFamily="34" charset="0"/>
            </a:endParaRPr>
          </a:p>
          <a:p>
            <a:pPr marL="0" indent="0">
              <a:lnSpc>
                <a:spcPct val="114000"/>
              </a:lnSpc>
              <a:spcBef>
                <a:spcPts val="1200"/>
              </a:spcBef>
              <a:spcAft>
                <a:spcPts val="600"/>
              </a:spcAft>
              <a:buNone/>
            </a:pPr>
            <a:r>
              <a:rPr lang="en-US" sz="2800" dirty="0">
                <a:latin typeface="Calibri" panose="020F0502020204030204" pitchFamily="34" charset="0"/>
                <a:cs typeface="Calibri" panose="020F0502020204030204" pitchFamily="34" charset="0"/>
              </a:rPr>
              <a:t> School classes got smaller and smaller in those final years (by then we had become co-ed) and there were only 10 of us in Matric.  </a:t>
            </a:r>
          </a:p>
        </p:txBody>
      </p:sp>
      <p:sp>
        <p:nvSpPr>
          <p:cNvPr id="4" name="Footer Placeholder 3">
            <a:extLst>
              <a:ext uri="{FF2B5EF4-FFF2-40B4-BE49-F238E27FC236}">
                <a16:creationId xmlns:a16="http://schemas.microsoft.com/office/drawing/2014/main" id="{867A242C-EA87-4F04-9A76-ACEDDAF30A9A}"/>
              </a:ext>
            </a:extLst>
          </p:cNvPr>
          <p:cNvSpPr>
            <a:spLocks noGrp="1"/>
          </p:cNvSpPr>
          <p:nvPr>
            <p:ph type="ftr" sz="quarter" idx="11"/>
          </p:nvPr>
        </p:nvSpPr>
        <p:spPr>
          <a:xfrm>
            <a:off x="1570381" y="888974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54D31DD4-6021-4BB0-B0E0-BC40A3692A75}"/>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33</a:t>
            </a:fld>
            <a:endParaRPr lang="en-US" dirty="0">
              <a:latin typeface="Calibri" panose="020F0502020204030204" pitchFamily="34" charset="0"/>
              <a:cs typeface="Calibri" panose="020F0502020204030204" pitchFamily="34" charset="0"/>
            </a:endParaRPr>
          </a:p>
        </p:txBody>
      </p:sp>
      <p:pic>
        <p:nvPicPr>
          <p:cNvPr id="7" name="Picture 6" descr="A close up of a rug&#10;&#10;Description automatically generated">
            <a:extLst>
              <a:ext uri="{FF2B5EF4-FFF2-40B4-BE49-F238E27FC236}">
                <a16:creationId xmlns:a16="http://schemas.microsoft.com/office/drawing/2014/main" id="{6F677DB1-96F1-4AC9-B848-CF80426373EE}"/>
              </a:ext>
            </a:extLst>
          </p:cNvPr>
          <p:cNvPicPr>
            <a:picLocks noChangeAspect="1"/>
          </p:cNvPicPr>
          <p:nvPr/>
        </p:nvPicPr>
        <p:blipFill>
          <a:blip r:embed="rId3"/>
          <a:stretch>
            <a:fillRect/>
          </a:stretch>
        </p:blipFill>
        <p:spPr>
          <a:xfrm rot="16200000">
            <a:off x="8331766" y="2078043"/>
            <a:ext cx="7799989" cy="62660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3646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E3B6-3093-405B-8817-89FC7A35DF14}"/>
              </a:ext>
            </a:extLst>
          </p:cNvPr>
          <p:cNvSpPr>
            <a:spLocks noGrp="1"/>
          </p:cNvSpPr>
          <p:nvPr>
            <p:ph type="title"/>
          </p:nvPr>
        </p:nvSpPr>
        <p:spPr>
          <a:xfrm>
            <a:off x="1279038" y="928191"/>
            <a:ext cx="6492061" cy="1496957"/>
          </a:xfrm>
        </p:spPr>
        <p:txBody>
          <a:bodyPr>
            <a:normAutofit/>
          </a:bodyPr>
          <a:lstStyle/>
          <a:p>
            <a:r>
              <a:rPr lang="en-AU" sz="6600" b="1" dirty="0">
                <a:latin typeface="Calibri" panose="020F0502020204030204" pitchFamily="34" charset="0"/>
                <a:cs typeface="Calibri" panose="020F0502020204030204" pitchFamily="34" charset="0"/>
              </a:rPr>
              <a:t>Final School Days</a:t>
            </a:r>
          </a:p>
        </p:txBody>
      </p:sp>
      <p:sp>
        <p:nvSpPr>
          <p:cNvPr id="4" name="Footer Placeholder 3">
            <a:extLst>
              <a:ext uri="{FF2B5EF4-FFF2-40B4-BE49-F238E27FC236}">
                <a16:creationId xmlns:a16="http://schemas.microsoft.com/office/drawing/2014/main" id="{B0642329-3F73-4BC6-BE5B-D22D3C3960E6}"/>
              </a:ext>
            </a:extLst>
          </p:cNvPr>
          <p:cNvSpPr>
            <a:spLocks noGrp="1"/>
          </p:cNvSpPr>
          <p:nvPr>
            <p:ph type="ftr" sz="quarter" idx="11"/>
          </p:nvPr>
        </p:nvSpPr>
        <p:spPr>
          <a:xfrm>
            <a:off x="760901" y="911108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6" name="Slide Number Placeholder 5">
            <a:extLst>
              <a:ext uri="{FF2B5EF4-FFF2-40B4-BE49-F238E27FC236}">
                <a16:creationId xmlns:a16="http://schemas.microsoft.com/office/drawing/2014/main" id="{B78003AE-0259-4827-9CDE-73505E69C05C}"/>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34</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5F8178-6FD1-4B09-9CBB-0E68EB852258}"/>
              </a:ext>
            </a:extLst>
          </p:cNvPr>
          <p:cNvSpPr txBox="1"/>
          <p:nvPr/>
        </p:nvSpPr>
        <p:spPr>
          <a:xfrm>
            <a:off x="1279038" y="2820003"/>
            <a:ext cx="7345417" cy="4917436"/>
          </a:xfrm>
          <a:prstGeom prst="rect">
            <a:avLst/>
          </a:prstGeom>
          <a:noFill/>
        </p:spPr>
        <p:txBody>
          <a:bodyPr wrap="square" rtlCol="0">
            <a:spAutoFit/>
          </a:bodyPr>
          <a:lstStyle/>
          <a:p>
            <a:pPr>
              <a:lnSpc>
                <a:spcPct val="114000"/>
              </a:lnSpc>
              <a:spcBef>
                <a:spcPts val="1800"/>
              </a:spcBef>
              <a:spcAft>
                <a:spcPts val="600"/>
              </a:spcAft>
            </a:pPr>
            <a:r>
              <a:rPr lang="en-AU" sz="2800" dirty="0">
                <a:latin typeface="Calibri" panose="020F0502020204030204" pitchFamily="34" charset="0"/>
                <a:cs typeface="Calibri" panose="020F0502020204030204" pitchFamily="34" charset="0"/>
              </a:rPr>
              <a:t>I was suspended twice in my senior years, once for wearing shorts in a Junior Olympics event. </a:t>
            </a:r>
          </a:p>
          <a:p>
            <a:pPr>
              <a:lnSpc>
                <a:spcPct val="114000"/>
              </a:lnSpc>
              <a:spcBef>
                <a:spcPts val="1800"/>
              </a:spcBef>
              <a:spcAft>
                <a:spcPts val="600"/>
              </a:spcAft>
            </a:pPr>
            <a:r>
              <a:rPr lang="en-AU" sz="2800" dirty="0">
                <a:latin typeface="Calibri" panose="020F0502020204030204" pitchFamily="34" charset="0"/>
                <a:cs typeface="Calibri" panose="020F0502020204030204" pitchFamily="34" charset="0"/>
              </a:rPr>
              <a:t>The second time was for refusing to do PE, along with my girlfriends, on our debutante day. </a:t>
            </a:r>
          </a:p>
          <a:p>
            <a:pPr>
              <a:lnSpc>
                <a:spcPct val="114000"/>
              </a:lnSpc>
              <a:spcBef>
                <a:spcPts val="1800"/>
              </a:spcBef>
              <a:spcAft>
                <a:spcPts val="600"/>
              </a:spcAft>
            </a:pPr>
            <a:r>
              <a:rPr lang="en-AU" sz="2800" dirty="0">
                <a:latin typeface="Calibri" panose="020F0502020204030204" pitchFamily="34" charset="0"/>
                <a:cs typeface="Calibri" panose="020F0502020204030204" pitchFamily="34" charset="0"/>
              </a:rPr>
              <a:t>This was the completion of my secondary schooling and I loved my first formal dress.</a:t>
            </a:r>
          </a:p>
          <a:p>
            <a:pPr>
              <a:lnSpc>
                <a:spcPct val="114000"/>
              </a:lnSpc>
              <a:spcBef>
                <a:spcPts val="1800"/>
              </a:spcBef>
              <a:spcAft>
                <a:spcPts val="600"/>
              </a:spcAft>
            </a:pPr>
            <a:r>
              <a:rPr lang="en-AU" sz="2800" dirty="0">
                <a:latin typeface="Calibri" panose="020F0502020204030204" pitchFamily="34" charset="0"/>
                <a:cs typeface="Calibri" panose="020F0502020204030204" pitchFamily="34" charset="0"/>
              </a:rPr>
              <a:t>I moved to Melbourne to continue my education and here I am over 70 years later.</a:t>
            </a:r>
          </a:p>
        </p:txBody>
      </p:sp>
      <p:pic>
        <p:nvPicPr>
          <p:cNvPr id="5" name="Picture 4">
            <a:extLst>
              <a:ext uri="{FF2B5EF4-FFF2-40B4-BE49-F238E27FC236}">
                <a16:creationId xmlns:a16="http://schemas.microsoft.com/office/drawing/2014/main" id="{5332D07B-C581-44E3-87D4-7F63FB4EE5E1}"/>
              </a:ext>
            </a:extLst>
          </p:cNvPr>
          <p:cNvPicPr>
            <a:picLocks noChangeAspect="1"/>
          </p:cNvPicPr>
          <p:nvPr/>
        </p:nvPicPr>
        <p:blipFill rotWithShape="1">
          <a:blip r:embed="rId3"/>
          <a:srcRect l="13469" r="13567"/>
          <a:stretch/>
        </p:blipFill>
        <p:spPr>
          <a:xfrm>
            <a:off x="9577192" y="1103376"/>
            <a:ext cx="6175426" cy="78774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9536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3F24F8-28C0-4709-B87C-13D9EF14025D}"/>
              </a:ext>
            </a:extLst>
          </p:cNvPr>
          <p:cNvSpPr>
            <a:spLocks noGrp="1"/>
          </p:cNvSpPr>
          <p:nvPr>
            <p:ph type="ftr" sz="quarter" idx="11"/>
          </p:nvPr>
        </p:nvSpPr>
        <p:spPr>
          <a:xfrm>
            <a:off x="374215" y="9110029"/>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8E4CE7F1-F7AE-4BB8-AE48-5077A660A76C}"/>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35</a:t>
            </a:fld>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ABEB220-4377-43CF-A4F0-49AF2A66CA6E}"/>
              </a:ext>
            </a:extLst>
          </p:cNvPr>
          <p:cNvSpPr txBox="1"/>
          <p:nvPr/>
        </p:nvSpPr>
        <p:spPr>
          <a:xfrm>
            <a:off x="2639291" y="2078182"/>
            <a:ext cx="12331555" cy="7171194"/>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Calibri" panose="020F0502020204030204" pitchFamily="34" charset="0"/>
              </a:rPr>
              <a:t>The Rotary Club of Canterbury “Let’s Stay Connected Project” has been developed as a response to an identified need within the Aged Care sector.</a:t>
            </a:r>
            <a:endParaRPr lang="en-AU" sz="2400" dirty="0">
              <a:effectLst/>
              <a:latin typeface="Calibri" panose="020F0502020204030204" pitchFamily="34" charset="0"/>
              <a:ea typeface="Arial Unicode MS"/>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AU" sz="2400" dirty="0">
              <a:effectLst/>
              <a:latin typeface="Calibri" panose="020F0502020204030204" pitchFamily="34" charset="0"/>
              <a:ea typeface="Arial Unicode MS"/>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2400" dirty="0">
              <a:effectLst/>
              <a:latin typeface="Calibri" panose="020F0502020204030204" pitchFamily="34" charset="0"/>
              <a:ea typeface="Arial Unicode MS"/>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AU" sz="2400" dirty="0">
              <a:effectLst/>
              <a:latin typeface="Calibri" panose="020F0502020204030204" pitchFamily="34" charset="0"/>
              <a:ea typeface="Arial Unicode MS"/>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booklets have been designed for people in an aged care residence, village or at home to read by themselves, or to have a family or staff member share the booklet with them. </a:t>
            </a:r>
            <a:endParaRPr lang="en-AU" sz="2400" dirty="0">
              <a:effectLst/>
              <a:latin typeface="Calibri" panose="020F0502020204030204" pitchFamily="34" charset="0"/>
              <a:ea typeface="Arial Unicode MS"/>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AU" sz="2400" dirty="0">
              <a:effectLst/>
              <a:latin typeface="Calibri" panose="020F0502020204030204" pitchFamily="34" charset="0"/>
              <a:ea typeface="Arial Unicode MS"/>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You can download this and other booklets from the Rotary Club of Canterbury website (</a:t>
            </a:r>
            <a:r>
              <a:rPr lang="en-US" sz="2400" u="sng" dirty="0">
                <a:solidFill>
                  <a:srgbClr val="005DA2"/>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www.canterburyrotary.org</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endParaRPr lang="en-AU" sz="2400" dirty="0">
              <a:effectLst/>
              <a:latin typeface="Calibri" panose="020F0502020204030204" pitchFamily="34" charset="0"/>
              <a:ea typeface="Arial Unicode MS"/>
              <a:cs typeface="Calibri" panose="020F0502020204030204" pitchFamily="34" charset="0"/>
            </a:endParaRPr>
          </a:p>
          <a:p>
            <a:r>
              <a:rPr lang="en-US" sz="240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AU" sz="2400" dirty="0">
              <a:effectLst/>
              <a:latin typeface="Calibri" panose="020F0502020204030204" pitchFamily="34" charset="0"/>
              <a:ea typeface="Arial Unicode MS"/>
              <a:cs typeface="Calibri" panose="020F0502020204030204" pitchFamily="34" charset="0"/>
            </a:endParaRPr>
          </a:p>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Source references for this book are held at the Rotary Club of Canterbury. Contact </a:t>
            </a:r>
            <a:r>
              <a:rPr lang="en-US" sz="24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president@caterburyrotary.org</a:t>
            </a:r>
            <a:r>
              <a:rPr lang="en-US" sz="24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further details.  </a:t>
            </a:r>
            <a:endParaRPr lang="en-AU" sz="2400" dirty="0">
              <a:effectLst/>
              <a:latin typeface="Calibri" panose="020F0502020204030204" pitchFamily="34" charset="0"/>
              <a:ea typeface="Arial Unicode MS"/>
              <a:cs typeface="Calibri" panose="020F0502020204030204" pitchFamily="34" charset="0"/>
            </a:endParaRPr>
          </a:p>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2400" dirty="0">
              <a:effectLst/>
              <a:latin typeface="Calibri" panose="020F0502020204030204" pitchFamily="34" charset="0"/>
              <a:ea typeface="Arial Unicode MS"/>
              <a:cs typeface="Calibri" panose="020F0502020204030204" pitchFamily="34" charset="0"/>
            </a:endParaRPr>
          </a:p>
          <a:p>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Material in this book was reproduced in accordance with Section 113F of the Copyright Act (1968). </a:t>
            </a:r>
            <a:endParaRPr lang="en-AU" sz="2400" dirty="0">
              <a:effectLst/>
              <a:latin typeface="Calibri" panose="020F0502020204030204" pitchFamily="34" charset="0"/>
              <a:ea typeface="Arial Unicode MS"/>
              <a:cs typeface="Calibri" panose="020F0502020204030204" pitchFamily="34" charset="0"/>
            </a:endParaRPr>
          </a:p>
          <a:p>
            <a:endParaRPr lang="en-AU" sz="2800" dirty="0">
              <a:latin typeface="Calibri" panose="020F0502020204030204" pitchFamily="34" charset="0"/>
              <a:cs typeface="Calibri" panose="020F050202020403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4466CE42-2B3A-48C8-88A5-10B103383DB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00648" y="356338"/>
            <a:ext cx="2138643" cy="849007"/>
          </a:xfrm>
          <a:prstGeom prst="rect">
            <a:avLst/>
          </a:prstGeom>
        </p:spPr>
      </p:pic>
      <p:pic>
        <p:nvPicPr>
          <p:cNvPr id="10" name="Picture 9" descr="A close up of a sign&#10;&#10;Description automatically generated">
            <a:extLst>
              <a:ext uri="{FF2B5EF4-FFF2-40B4-BE49-F238E27FC236}">
                <a16:creationId xmlns:a16="http://schemas.microsoft.com/office/drawing/2014/main" id="{4A582912-4E24-465A-BC57-F016A0CFA4B5}"/>
              </a:ext>
            </a:extLst>
          </p:cNvPr>
          <p:cNvPicPr/>
          <p:nvPr/>
        </p:nvPicPr>
        <p:blipFill rotWithShape="1">
          <a:blip r:embed="rId6" cstate="print">
            <a:extLst>
              <a:ext uri="{28A0092B-C50C-407E-A947-70E740481C1C}">
                <a14:useLocalDpi xmlns:a14="http://schemas.microsoft.com/office/drawing/2010/main" val="0"/>
              </a:ext>
            </a:extLst>
          </a:blip>
          <a:srcRect l="41825"/>
          <a:stretch/>
        </p:blipFill>
        <p:spPr bwMode="auto">
          <a:xfrm>
            <a:off x="14970847" y="450641"/>
            <a:ext cx="2138643" cy="66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298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928134-B231-4794-A366-14A245831F28}"/>
              </a:ext>
            </a:extLst>
          </p:cNvPr>
          <p:cNvSpPr>
            <a:spLocks noGrp="1"/>
          </p:cNvSpPr>
          <p:nvPr>
            <p:ph type="title"/>
          </p:nvPr>
        </p:nvSpPr>
        <p:spPr>
          <a:xfrm>
            <a:off x="1737861" y="1347376"/>
            <a:ext cx="6551730" cy="1207960"/>
          </a:xfrm>
        </p:spPr>
        <p:txBody>
          <a:bodyPr>
            <a:normAutofit/>
          </a:bodyPr>
          <a:lstStyle/>
          <a:p>
            <a:pPr algn="ctr"/>
            <a:r>
              <a:rPr lang="en-US" sz="6600" b="1" dirty="0">
                <a:latin typeface="Calibri" panose="020F0502020204030204" pitchFamily="34" charset="0"/>
                <a:cs typeface="Calibri" panose="020F0502020204030204" pitchFamily="34" charset="0"/>
              </a:rPr>
              <a:t>A Post War Baby</a:t>
            </a:r>
            <a:endParaRPr lang="en-AU" sz="6600" b="1"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1A671C2-5D0A-457F-9778-77F119AFC858}"/>
              </a:ext>
            </a:extLst>
          </p:cNvPr>
          <p:cNvSpPr>
            <a:spLocks noGrp="1"/>
          </p:cNvSpPr>
          <p:nvPr>
            <p:ph idx="1"/>
          </p:nvPr>
        </p:nvSpPr>
        <p:spPr>
          <a:xfrm>
            <a:off x="1932709" y="3614803"/>
            <a:ext cx="6471003" cy="3299847"/>
          </a:xfrm>
        </p:spPr>
        <p:txBody>
          <a:bodyPr>
            <a:normAutofit fontScale="92500" lnSpcReduction="10000"/>
          </a:bodyPr>
          <a:lstStyle/>
          <a:p>
            <a:pPr marL="0" indent="0">
              <a:lnSpc>
                <a:spcPct val="114000"/>
              </a:lnSpc>
              <a:spcBef>
                <a:spcPts val="600"/>
              </a:spcBef>
              <a:spcAft>
                <a:spcPts val="600"/>
              </a:spcAft>
              <a:buNone/>
            </a:pPr>
            <a:r>
              <a:rPr lang="en-AU" sz="3000" dirty="0">
                <a:latin typeface="Calibri" panose="020F0502020204030204" pitchFamily="34" charset="0"/>
                <a:cs typeface="Calibri" panose="020F0502020204030204" pitchFamily="34" charset="0"/>
              </a:rPr>
              <a:t>I was among the early ‘baby boomers’, being born in 1946 in Echuca.</a:t>
            </a:r>
          </a:p>
          <a:p>
            <a:pPr marL="0" indent="0">
              <a:lnSpc>
                <a:spcPct val="114000"/>
              </a:lnSpc>
              <a:spcBef>
                <a:spcPts val="600"/>
              </a:spcBef>
              <a:spcAft>
                <a:spcPts val="600"/>
              </a:spcAft>
              <a:buNone/>
            </a:pPr>
            <a:endParaRPr lang="en-AU" sz="3000" dirty="0">
              <a:latin typeface="Calibri" panose="020F0502020204030204" pitchFamily="34" charset="0"/>
              <a:cs typeface="Calibri" panose="020F0502020204030204" pitchFamily="34" charset="0"/>
            </a:endParaRPr>
          </a:p>
          <a:p>
            <a:pPr marL="0" indent="0">
              <a:lnSpc>
                <a:spcPct val="114000"/>
              </a:lnSpc>
              <a:spcBef>
                <a:spcPts val="600"/>
              </a:spcBef>
              <a:spcAft>
                <a:spcPts val="600"/>
              </a:spcAft>
              <a:buNone/>
            </a:pPr>
            <a:r>
              <a:rPr lang="en-AU" sz="3000" dirty="0">
                <a:latin typeface="Calibri" panose="020F0502020204030204" pitchFamily="34" charset="0"/>
                <a:cs typeface="Calibri" panose="020F0502020204030204" pitchFamily="34" charset="0"/>
              </a:rPr>
              <a:t>I was named Anne and I am the eldest of a family of four children – three girls and a boy.</a:t>
            </a:r>
          </a:p>
          <a:p>
            <a:pPr marL="0" indent="0">
              <a:buNone/>
            </a:pPr>
            <a:endParaRPr lang="en-AU" sz="2800" dirty="0">
              <a:latin typeface="Calibri" panose="020F0502020204030204" pitchFamily="34" charset="0"/>
              <a:cs typeface="Calibri" panose="020F0502020204030204" pitchFamily="34" charset="0"/>
            </a:endParaRPr>
          </a:p>
          <a:p>
            <a:pPr marL="0" indent="0">
              <a:buNone/>
            </a:pPr>
            <a:endParaRPr lang="en-AU" sz="2800"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CB1C6D87-6701-4A4B-8B33-3838D6E2B234}"/>
              </a:ext>
            </a:extLst>
          </p:cNvPr>
          <p:cNvSpPr>
            <a:spLocks noGrp="1"/>
          </p:cNvSpPr>
          <p:nvPr>
            <p:ph type="ftr" sz="quarter" idx="11"/>
          </p:nvPr>
        </p:nvSpPr>
        <p:spPr>
          <a:xfrm>
            <a:off x="1737860" y="9306364"/>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6" name="Slide Number Placeholder 5">
            <a:extLst>
              <a:ext uri="{FF2B5EF4-FFF2-40B4-BE49-F238E27FC236}">
                <a16:creationId xmlns:a16="http://schemas.microsoft.com/office/drawing/2014/main" id="{CF6901E1-1794-443A-9891-555CDAA2C38F}"/>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4</a:t>
            </a:fld>
            <a:endParaRPr lang="en-US" dirty="0">
              <a:latin typeface="Calibri" panose="020F0502020204030204" pitchFamily="34" charset="0"/>
              <a:cs typeface="Calibri" panose="020F0502020204030204" pitchFamily="34" charset="0"/>
            </a:endParaRPr>
          </a:p>
        </p:txBody>
      </p:sp>
      <p:pic>
        <p:nvPicPr>
          <p:cNvPr id="3" name="Picture 2" descr="A person holding a baby&#10;&#10;Description automatically generated">
            <a:extLst>
              <a:ext uri="{FF2B5EF4-FFF2-40B4-BE49-F238E27FC236}">
                <a16:creationId xmlns:a16="http://schemas.microsoft.com/office/drawing/2014/main" id="{2C20B8B7-3EBA-7D4D-BEBD-73080D2B6D7A}"/>
              </a:ext>
            </a:extLst>
          </p:cNvPr>
          <p:cNvPicPr>
            <a:picLocks noChangeAspect="1"/>
          </p:cNvPicPr>
          <p:nvPr/>
        </p:nvPicPr>
        <p:blipFill>
          <a:blip r:embed="rId3"/>
          <a:stretch>
            <a:fillRect/>
          </a:stretch>
        </p:blipFill>
        <p:spPr>
          <a:xfrm>
            <a:off x="9465583" y="1595407"/>
            <a:ext cx="6406694" cy="7071092"/>
          </a:xfrm>
          <a:prstGeom prst="rect">
            <a:avLst/>
          </a:prstGeom>
        </p:spPr>
      </p:pic>
    </p:spTree>
    <p:extLst>
      <p:ext uri="{BB962C8B-B14F-4D97-AF65-F5344CB8AC3E}">
        <p14:creationId xmlns:p14="http://schemas.microsoft.com/office/powerpoint/2010/main" val="24453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845-AE3D-4EDA-980D-462B74E26198}"/>
              </a:ext>
            </a:extLst>
          </p:cNvPr>
          <p:cNvSpPr>
            <a:spLocks noGrp="1"/>
          </p:cNvSpPr>
          <p:nvPr>
            <p:ph type="title"/>
          </p:nvPr>
        </p:nvSpPr>
        <p:spPr>
          <a:xfrm>
            <a:off x="1927614" y="642196"/>
            <a:ext cx="5760720" cy="755828"/>
          </a:xfrm>
        </p:spPr>
        <p:txBody>
          <a:bodyPr>
            <a:noAutofit/>
          </a:bodyPr>
          <a:lstStyle/>
          <a:p>
            <a:r>
              <a:rPr lang="en-US" sz="6600" b="1" dirty="0">
                <a:latin typeface="Calibri" panose="020F0502020204030204" pitchFamily="34" charset="0"/>
                <a:cs typeface="Calibri" panose="020F0502020204030204" pitchFamily="34" charset="0"/>
              </a:rPr>
              <a:t>My Siblings</a:t>
            </a:r>
            <a:endParaRPr lang="en-AU" sz="6600" b="1" dirty="0">
              <a:latin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94A79A72-92D6-469C-84BF-70C11361936A}"/>
              </a:ext>
            </a:extLst>
          </p:cNvPr>
          <p:cNvSpPr>
            <a:spLocks noGrp="1"/>
          </p:cNvSpPr>
          <p:nvPr>
            <p:ph type="ftr" sz="quarter" idx="11"/>
          </p:nvPr>
        </p:nvSpPr>
        <p:spPr>
          <a:xfrm>
            <a:off x="1583574" y="9282853"/>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9" name="Slide Number Placeholder 8">
            <a:extLst>
              <a:ext uri="{FF2B5EF4-FFF2-40B4-BE49-F238E27FC236}">
                <a16:creationId xmlns:a16="http://schemas.microsoft.com/office/drawing/2014/main" id="{C9C6F74E-75AB-440A-BD1F-D32D9315594D}"/>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5</a:t>
            </a:fld>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805744A-4547-42DD-902C-5BFA5955808E}"/>
              </a:ext>
            </a:extLst>
          </p:cNvPr>
          <p:cNvSpPr txBox="1"/>
          <p:nvPr/>
        </p:nvSpPr>
        <p:spPr>
          <a:xfrm>
            <a:off x="1927614" y="3349783"/>
            <a:ext cx="3413313" cy="2520434"/>
          </a:xfrm>
          <a:prstGeom prst="rect">
            <a:avLst/>
          </a:prstGeom>
          <a:noFill/>
        </p:spPr>
        <p:txBody>
          <a:bodyPr wrap="square" rtlCol="0">
            <a:sp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I have two sisters, Caryl and Ailsa and a brother Bryan. There is a total of ten years separating us.</a:t>
            </a:r>
            <a:endParaRPr lang="en-AU" sz="2800" dirty="0">
              <a:latin typeface="Calibri" panose="020F0502020204030204" pitchFamily="34" charset="0"/>
              <a:cs typeface="Calibri" panose="020F0502020204030204" pitchFamily="34" charset="0"/>
            </a:endParaRPr>
          </a:p>
        </p:txBody>
      </p:sp>
      <p:pic>
        <p:nvPicPr>
          <p:cNvPr id="8" name="Content Placeholder 8" descr="A group of people posing for a photo&#10;&#10;Description automatically generated">
            <a:extLst>
              <a:ext uri="{FF2B5EF4-FFF2-40B4-BE49-F238E27FC236}">
                <a16:creationId xmlns:a16="http://schemas.microsoft.com/office/drawing/2014/main" id="{B854C8BC-6240-46AF-BED5-BD96ADFB1FA7}"/>
              </a:ext>
            </a:extLst>
          </p:cNvPr>
          <p:cNvPicPr>
            <a:picLocks noChangeAspect="1"/>
          </p:cNvPicPr>
          <p:nvPr/>
        </p:nvPicPr>
        <p:blipFill rotWithShape="1">
          <a:blip r:embed="rId3"/>
          <a:srcRect l="27451" r="13615" b="69989"/>
          <a:stretch/>
        </p:blipFill>
        <p:spPr>
          <a:xfrm>
            <a:off x="5924709" y="1736998"/>
            <a:ext cx="10965986" cy="71488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958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7839-4D5D-4D1A-9B27-5A87F68AA5FF}"/>
              </a:ext>
            </a:extLst>
          </p:cNvPr>
          <p:cNvSpPr>
            <a:spLocks noGrp="1"/>
          </p:cNvSpPr>
          <p:nvPr>
            <p:ph type="title"/>
          </p:nvPr>
        </p:nvSpPr>
        <p:spPr>
          <a:xfrm>
            <a:off x="1713321" y="724170"/>
            <a:ext cx="5588503" cy="1451114"/>
          </a:xfrm>
        </p:spPr>
        <p:txBody>
          <a:bodyPr>
            <a:normAutofit/>
          </a:bodyPr>
          <a:lstStyle/>
          <a:p>
            <a:pPr algn="ctr"/>
            <a:r>
              <a:rPr lang="en-AU" sz="6600" b="1" dirty="0">
                <a:latin typeface="Calibri" panose="020F0502020204030204" pitchFamily="34" charset="0"/>
                <a:cs typeface="Calibri" panose="020F0502020204030204" pitchFamily="34" charset="0"/>
              </a:rPr>
              <a:t>My Siblings</a:t>
            </a:r>
          </a:p>
        </p:txBody>
      </p:sp>
      <p:sp>
        <p:nvSpPr>
          <p:cNvPr id="3" name="Footer Placeholder 2">
            <a:extLst>
              <a:ext uri="{FF2B5EF4-FFF2-40B4-BE49-F238E27FC236}">
                <a16:creationId xmlns:a16="http://schemas.microsoft.com/office/drawing/2014/main" id="{3DD1D4D6-761F-46C0-915D-4D8BBF2D9908}"/>
              </a:ext>
            </a:extLst>
          </p:cNvPr>
          <p:cNvSpPr>
            <a:spLocks noGrp="1"/>
          </p:cNvSpPr>
          <p:nvPr>
            <p:ph type="ftr" sz="quarter" idx="11"/>
          </p:nvPr>
        </p:nvSpPr>
        <p:spPr>
          <a:xfrm>
            <a:off x="2345635" y="9130086"/>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6" name="Slide Number Placeholder 5">
            <a:extLst>
              <a:ext uri="{FF2B5EF4-FFF2-40B4-BE49-F238E27FC236}">
                <a16:creationId xmlns:a16="http://schemas.microsoft.com/office/drawing/2014/main" id="{DBF9E927-F75E-4B19-A565-F2E07BDBD1C5}"/>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3A88673-30E9-4BF5-A601-20114AC41E56}"/>
              </a:ext>
            </a:extLst>
          </p:cNvPr>
          <p:cNvPicPr>
            <a:picLocks noChangeAspect="1"/>
          </p:cNvPicPr>
          <p:nvPr/>
        </p:nvPicPr>
        <p:blipFill rotWithShape="1">
          <a:blip r:embed="rId3"/>
          <a:srcRect t="5560"/>
          <a:stretch/>
        </p:blipFill>
        <p:spPr>
          <a:xfrm>
            <a:off x="7641739" y="864041"/>
            <a:ext cx="8537575" cy="8177917"/>
          </a:xfrm>
          <a:prstGeom prst="rect">
            <a:avLst/>
          </a:prstGeom>
        </p:spPr>
      </p:pic>
      <p:sp>
        <p:nvSpPr>
          <p:cNvPr id="5" name="TextBox 4">
            <a:extLst>
              <a:ext uri="{FF2B5EF4-FFF2-40B4-BE49-F238E27FC236}">
                <a16:creationId xmlns:a16="http://schemas.microsoft.com/office/drawing/2014/main" id="{20BFE9DD-1F94-4EBF-B4AE-AE82DE37DBA4}"/>
              </a:ext>
            </a:extLst>
          </p:cNvPr>
          <p:cNvSpPr txBox="1"/>
          <p:nvPr/>
        </p:nvSpPr>
        <p:spPr>
          <a:xfrm>
            <a:off x="2345635" y="3817531"/>
            <a:ext cx="4616274" cy="1537985"/>
          </a:xfrm>
          <a:prstGeom prst="rect">
            <a:avLst/>
          </a:prstGeom>
          <a:noFill/>
        </p:spPr>
        <p:txBody>
          <a:bodyPr wrap="square" rtlCol="0">
            <a:spAutoFit/>
          </a:bodyPr>
          <a:lstStyle/>
          <a:p>
            <a:pPr>
              <a:lnSpc>
                <a:spcPct val="114000"/>
              </a:lnSpc>
              <a:spcBef>
                <a:spcPts val="600"/>
              </a:spcBef>
              <a:spcAft>
                <a:spcPts val="600"/>
              </a:spcAft>
            </a:pPr>
            <a:r>
              <a:rPr lang="en-AU" sz="2800" dirty="0">
                <a:latin typeface="Calibri" panose="020F0502020204030204" pitchFamily="34" charset="0"/>
                <a:cs typeface="Calibri" panose="020F0502020204030204" pitchFamily="34" charset="0"/>
              </a:rPr>
              <a:t>We loved to get into mischief, especially climbing the back fence.</a:t>
            </a:r>
          </a:p>
        </p:txBody>
      </p:sp>
    </p:spTree>
    <p:extLst>
      <p:ext uri="{BB962C8B-B14F-4D97-AF65-F5344CB8AC3E}">
        <p14:creationId xmlns:p14="http://schemas.microsoft.com/office/powerpoint/2010/main" val="276442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4F126A-0511-48FE-9A69-52353A574B35}"/>
              </a:ext>
            </a:extLst>
          </p:cNvPr>
          <p:cNvSpPr txBox="1"/>
          <p:nvPr/>
        </p:nvSpPr>
        <p:spPr>
          <a:xfrm>
            <a:off x="10523908" y="3554851"/>
            <a:ext cx="5552591" cy="2520434"/>
          </a:xfrm>
          <a:prstGeom prst="rect">
            <a:avLst/>
          </a:prstGeom>
          <a:noFill/>
        </p:spPr>
        <p:txBody>
          <a:bodyPr wrap="square" rtlCol="0">
            <a:sp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We were lucky enough to grow up in a large Victorian home, with a return verandah, which went some way to shielding us from the harsh summer sun (not so warm in winter though).  </a:t>
            </a:r>
          </a:p>
        </p:txBody>
      </p:sp>
      <p:sp>
        <p:nvSpPr>
          <p:cNvPr id="8" name="TextBox 7">
            <a:extLst>
              <a:ext uri="{FF2B5EF4-FFF2-40B4-BE49-F238E27FC236}">
                <a16:creationId xmlns:a16="http://schemas.microsoft.com/office/drawing/2014/main" id="{5172C4DD-614C-48A0-A4DE-FE6B92CA4E38}"/>
              </a:ext>
            </a:extLst>
          </p:cNvPr>
          <p:cNvSpPr txBox="1"/>
          <p:nvPr/>
        </p:nvSpPr>
        <p:spPr>
          <a:xfrm>
            <a:off x="7092016" y="4630402"/>
            <a:ext cx="3431892"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endParaRPr lang="en-AU" dirty="0"/>
          </a:p>
        </p:txBody>
      </p:sp>
      <p:pic>
        <p:nvPicPr>
          <p:cNvPr id="5" name="Picture 4" descr="A house with bushes in front of a brick building&#10;&#10;Description automatically generated">
            <a:extLst>
              <a:ext uri="{FF2B5EF4-FFF2-40B4-BE49-F238E27FC236}">
                <a16:creationId xmlns:a16="http://schemas.microsoft.com/office/drawing/2014/main" id="{543C7445-CD59-4CFD-920F-4B9612EBC398}"/>
              </a:ext>
            </a:extLst>
          </p:cNvPr>
          <p:cNvPicPr>
            <a:picLocks noChangeAspect="1"/>
          </p:cNvPicPr>
          <p:nvPr/>
        </p:nvPicPr>
        <p:blipFill>
          <a:blip r:embed="rId3"/>
          <a:stretch>
            <a:fillRect/>
          </a:stretch>
        </p:blipFill>
        <p:spPr>
          <a:xfrm>
            <a:off x="1184993" y="1188015"/>
            <a:ext cx="8964548" cy="725410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3">
            <a:extLst>
              <a:ext uri="{FF2B5EF4-FFF2-40B4-BE49-F238E27FC236}">
                <a16:creationId xmlns:a16="http://schemas.microsoft.com/office/drawing/2014/main" id="{C43C4339-D169-46B8-A398-D51059ACBD79}"/>
              </a:ext>
            </a:extLst>
          </p:cNvPr>
          <p:cNvSpPr>
            <a:spLocks noGrp="1"/>
          </p:cNvSpPr>
          <p:nvPr>
            <p:ph type="title"/>
          </p:nvPr>
        </p:nvSpPr>
        <p:spPr>
          <a:xfrm>
            <a:off x="11597628" y="1149903"/>
            <a:ext cx="4458936" cy="651184"/>
          </a:xfrm>
        </p:spPr>
        <p:txBody>
          <a:bodyPr>
            <a:noAutofit/>
          </a:bodyPr>
          <a:lstStyle/>
          <a:p>
            <a:r>
              <a:rPr lang="en-US" sz="6600" b="1" dirty="0">
                <a:latin typeface="Calibri" panose="020F0502020204030204" pitchFamily="34" charset="0"/>
                <a:cs typeface="Calibri" panose="020F0502020204030204" pitchFamily="34" charset="0"/>
              </a:rPr>
              <a:t>HOME</a:t>
            </a:r>
            <a:endParaRPr lang="en-AU" sz="6600" dirty="0"/>
          </a:p>
        </p:txBody>
      </p:sp>
      <p:sp>
        <p:nvSpPr>
          <p:cNvPr id="7" name="Footer Placeholder 6">
            <a:extLst>
              <a:ext uri="{FF2B5EF4-FFF2-40B4-BE49-F238E27FC236}">
                <a16:creationId xmlns:a16="http://schemas.microsoft.com/office/drawing/2014/main" id="{2047BC0D-B9F5-44C2-9369-F8EC466FA5CB}"/>
              </a:ext>
            </a:extLst>
          </p:cNvPr>
          <p:cNvSpPr>
            <a:spLocks noGrp="1"/>
          </p:cNvSpPr>
          <p:nvPr>
            <p:ph type="ftr" sz="quarter" idx="11"/>
          </p:nvPr>
        </p:nvSpPr>
        <p:spPr>
          <a:xfrm>
            <a:off x="997527" y="9111082"/>
            <a:ext cx="11571709" cy="396240"/>
          </a:xfrm>
        </p:spPr>
        <p:txBody>
          <a:bodyPr/>
          <a:lstStyle/>
          <a:p>
            <a:pPr algn="l"/>
            <a:r>
              <a:rPr lang="en-US" dirty="0"/>
              <a:t>Rotary Club of Canterbury: Let's Stay Connected Project</a:t>
            </a:r>
          </a:p>
        </p:txBody>
      </p:sp>
      <p:sp>
        <p:nvSpPr>
          <p:cNvPr id="9" name="Slide Number Placeholder 8">
            <a:extLst>
              <a:ext uri="{FF2B5EF4-FFF2-40B4-BE49-F238E27FC236}">
                <a16:creationId xmlns:a16="http://schemas.microsoft.com/office/drawing/2014/main" id="{E25441F3-D827-4868-B16E-33B1E5781B78}"/>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018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A5C8-758F-411D-A3C6-24AFF69F1CDD}"/>
              </a:ext>
            </a:extLst>
          </p:cNvPr>
          <p:cNvSpPr>
            <a:spLocks noGrp="1"/>
          </p:cNvSpPr>
          <p:nvPr>
            <p:ph type="title"/>
          </p:nvPr>
        </p:nvSpPr>
        <p:spPr>
          <a:xfrm>
            <a:off x="1396890" y="977573"/>
            <a:ext cx="7204870" cy="798653"/>
          </a:xfrm>
        </p:spPr>
        <p:txBody>
          <a:bodyPr>
            <a:noAutofit/>
          </a:bodyPr>
          <a:lstStyle/>
          <a:p>
            <a:pPr algn="ctr"/>
            <a:r>
              <a:rPr lang="en-US" sz="6600" b="1" dirty="0">
                <a:latin typeface="Calibri" panose="020F0502020204030204" pitchFamily="34" charset="0"/>
                <a:cs typeface="Calibri" panose="020F0502020204030204" pitchFamily="34" charset="0"/>
              </a:rPr>
              <a:t>An Extended Family</a:t>
            </a:r>
            <a:endParaRPr lang="en-AU" sz="6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0B55C0F-09BA-4A99-B256-5D87C5890736}"/>
              </a:ext>
            </a:extLst>
          </p:cNvPr>
          <p:cNvSpPr>
            <a:spLocks noGrp="1"/>
          </p:cNvSpPr>
          <p:nvPr>
            <p:ph idx="1"/>
          </p:nvPr>
        </p:nvSpPr>
        <p:spPr>
          <a:xfrm>
            <a:off x="1418920" y="2267495"/>
            <a:ext cx="6829233" cy="4923014"/>
          </a:xfrm>
        </p:spPr>
        <p:txBody>
          <a:bodyPr>
            <a:normAutofit/>
          </a:bodyPr>
          <a:lstStyle/>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My Dad, Mum and I initially shared the house with my paternal grandmother and one of dad’s younger sisters.  </a:t>
            </a:r>
          </a:p>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Nanna had a maid who came in everyday and her husband was the gardener and odd job man. </a:t>
            </a:r>
          </a:p>
          <a:p>
            <a:pPr marL="0" indent="0">
              <a:lnSpc>
                <a:spcPct val="114000"/>
              </a:lnSpc>
              <a:spcBef>
                <a:spcPts val="600"/>
              </a:spcBef>
              <a:spcAft>
                <a:spcPts val="600"/>
              </a:spcAft>
              <a:buNone/>
            </a:pPr>
            <a:r>
              <a:rPr lang="en-US" sz="2800" dirty="0">
                <a:latin typeface="Calibri" panose="020F0502020204030204" pitchFamily="34" charset="0"/>
                <a:cs typeface="Calibri" panose="020F0502020204030204" pitchFamily="34" charset="0"/>
              </a:rPr>
              <a:t>Later Dad’s sister married, and Nanna moved to live with one of her daughters in Melbourne</a:t>
            </a:r>
            <a:r>
              <a:rPr lang="en-US" sz="2400" dirty="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D522D53-0A9B-42D0-A23C-C0BA8FA0F80B}"/>
              </a:ext>
            </a:extLst>
          </p:cNvPr>
          <p:cNvSpPr>
            <a:spLocks noGrp="1"/>
          </p:cNvSpPr>
          <p:nvPr>
            <p:ph type="ftr" sz="quarter" idx="11"/>
          </p:nvPr>
        </p:nvSpPr>
        <p:spPr>
          <a:xfrm>
            <a:off x="1073426" y="911108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5" name="Slide Number Placeholder 4">
            <a:extLst>
              <a:ext uri="{FF2B5EF4-FFF2-40B4-BE49-F238E27FC236}">
                <a16:creationId xmlns:a16="http://schemas.microsoft.com/office/drawing/2014/main" id="{376A2C33-6BD0-49CC-BBEB-45671B50C0EB}"/>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8</a:t>
            </a:fld>
            <a:endParaRPr lang="en-US" dirty="0">
              <a:latin typeface="Calibri" panose="020F0502020204030204" pitchFamily="34" charset="0"/>
              <a:cs typeface="Calibri" panose="020F0502020204030204" pitchFamily="34" charset="0"/>
            </a:endParaRPr>
          </a:p>
        </p:txBody>
      </p:sp>
      <p:pic>
        <p:nvPicPr>
          <p:cNvPr id="6" name="Picture 5" descr="Two people posing for a photo&#10;&#10;Description automatically generated">
            <a:extLst>
              <a:ext uri="{FF2B5EF4-FFF2-40B4-BE49-F238E27FC236}">
                <a16:creationId xmlns:a16="http://schemas.microsoft.com/office/drawing/2014/main" id="{3C1EA586-4921-A843-AACB-D2B7AF1A7451}"/>
              </a:ext>
            </a:extLst>
          </p:cNvPr>
          <p:cNvPicPr>
            <a:picLocks noChangeAspect="1"/>
          </p:cNvPicPr>
          <p:nvPr/>
        </p:nvPicPr>
        <p:blipFill>
          <a:blip r:embed="rId3"/>
          <a:stretch>
            <a:fillRect/>
          </a:stretch>
        </p:blipFill>
        <p:spPr>
          <a:xfrm>
            <a:off x="9361986" y="894032"/>
            <a:ext cx="5760720" cy="84151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3060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BBD0-DA81-438B-877C-85246C86019E}"/>
              </a:ext>
            </a:extLst>
          </p:cNvPr>
          <p:cNvSpPr>
            <a:spLocks noGrp="1"/>
          </p:cNvSpPr>
          <p:nvPr>
            <p:ph type="title"/>
          </p:nvPr>
        </p:nvSpPr>
        <p:spPr>
          <a:xfrm>
            <a:off x="1349721" y="735005"/>
            <a:ext cx="5990306" cy="1226915"/>
          </a:xfrm>
        </p:spPr>
        <p:txBody>
          <a:bodyPr>
            <a:noAutofit/>
          </a:bodyPr>
          <a:lstStyle/>
          <a:p>
            <a:pPr algn="ctr"/>
            <a:r>
              <a:rPr lang="en-US" sz="6600" b="1" dirty="0">
                <a:latin typeface="Calibri" panose="020F0502020204030204" pitchFamily="34" charset="0"/>
                <a:cs typeface="Calibri" panose="020F0502020204030204" pitchFamily="34" charset="0"/>
              </a:rPr>
              <a:t>Hazy Memories</a:t>
            </a:r>
            <a:endParaRPr lang="en-AU" sz="6600" b="1" dirty="0">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29DE28BC-6C45-4C0C-ADDD-6015D7A6ED9E}"/>
              </a:ext>
            </a:extLst>
          </p:cNvPr>
          <p:cNvSpPr>
            <a:spLocks noGrp="1"/>
          </p:cNvSpPr>
          <p:nvPr>
            <p:ph type="ftr" sz="quarter" idx="11"/>
          </p:nvPr>
        </p:nvSpPr>
        <p:spPr>
          <a:xfrm>
            <a:off x="860291" y="9111082"/>
            <a:ext cx="7528334" cy="396240"/>
          </a:xfrm>
        </p:spPr>
        <p:txBody>
          <a:bodyPr/>
          <a:lstStyle/>
          <a:p>
            <a:pPr algn="l"/>
            <a:r>
              <a:rPr lang="en-US" dirty="0">
                <a:latin typeface="Calibri" panose="020F0502020204030204" pitchFamily="34" charset="0"/>
                <a:cs typeface="Calibri" panose="020F0502020204030204" pitchFamily="34" charset="0"/>
              </a:rPr>
              <a:t>Rotary Club of Canterbury: Let's Stay Connected Project</a:t>
            </a:r>
          </a:p>
        </p:txBody>
      </p:sp>
      <p:sp>
        <p:nvSpPr>
          <p:cNvPr id="4" name="Slide Number Placeholder 3">
            <a:extLst>
              <a:ext uri="{FF2B5EF4-FFF2-40B4-BE49-F238E27FC236}">
                <a16:creationId xmlns:a16="http://schemas.microsoft.com/office/drawing/2014/main" id="{19C3645E-A3FA-4D3A-9043-3B67F4048063}"/>
              </a:ext>
            </a:extLst>
          </p:cNvPr>
          <p:cNvSpPr>
            <a:spLocks noGrp="1"/>
          </p:cNvSpPr>
          <p:nvPr>
            <p:ph type="sldNum" sz="quarter" idx="12"/>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9</a:t>
            </a:fld>
            <a:endParaRPr lang="en-US" dirty="0">
              <a:latin typeface="Calibri" panose="020F0502020204030204" pitchFamily="34" charset="0"/>
              <a:cs typeface="Calibri" panose="020F0502020204030204" pitchFamily="34" charset="0"/>
            </a:endParaRPr>
          </a:p>
        </p:txBody>
      </p:sp>
      <p:pic>
        <p:nvPicPr>
          <p:cNvPr id="17" name="Picture 16" descr="A picture containing photo, room, old&#10;&#10;Description automatically generated">
            <a:extLst>
              <a:ext uri="{FF2B5EF4-FFF2-40B4-BE49-F238E27FC236}">
                <a16:creationId xmlns:a16="http://schemas.microsoft.com/office/drawing/2014/main" id="{06D9BDAC-FDB9-43E1-8A55-844A53E5B2BD}"/>
              </a:ext>
            </a:extLst>
          </p:cNvPr>
          <p:cNvPicPr>
            <a:picLocks noChangeAspect="1"/>
          </p:cNvPicPr>
          <p:nvPr/>
        </p:nvPicPr>
        <p:blipFill rotWithShape="1">
          <a:blip r:embed="rId3"/>
          <a:srcRect l="38200" t="11905" r="36871" b="67331"/>
          <a:stretch/>
        </p:blipFill>
        <p:spPr>
          <a:xfrm>
            <a:off x="8131874" y="814708"/>
            <a:ext cx="8128543" cy="84944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2F8CA99E-AB63-405C-A40F-46604A7B28D1}"/>
              </a:ext>
            </a:extLst>
          </p:cNvPr>
          <p:cNvSpPr txBox="1"/>
          <p:nvPr/>
        </p:nvSpPr>
        <p:spPr>
          <a:xfrm>
            <a:off x="1535089" y="2911013"/>
            <a:ext cx="5990306" cy="4301883"/>
          </a:xfrm>
          <a:prstGeom prst="rect">
            <a:avLst/>
          </a:prstGeom>
          <a:noFill/>
        </p:spPr>
        <p:txBody>
          <a:bodyPr wrap="square" rtlCol="0">
            <a:spAutoFit/>
          </a:bodyPr>
          <a:lstStyle/>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When I was thirteen months old, x-rays revealed I had been born with a dislocated hip. </a:t>
            </a:r>
          </a:p>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I was placed in a “frog” plaster for 10 months and lived in a specially made extended pram. </a:t>
            </a:r>
          </a:p>
          <a:p>
            <a:pPr>
              <a:lnSpc>
                <a:spcPct val="114000"/>
              </a:lnSpc>
              <a:spcBef>
                <a:spcPts val="600"/>
              </a:spcBef>
              <a:spcAft>
                <a:spcPts val="600"/>
              </a:spcAft>
            </a:pPr>
            <a:r>
              <a:rPr lang="en-US" sz="2800" dirty="0">
                <a:latin typeface="Calibri" panose="020F0502020204030204" pitchFamily="34" charset="0"/>
                <a:cs typeface="Calibri" panose="020F0502020204030204" pitchFamily="34" charset="0"/>
              </a:rPr>
              <a:t>Later I had calipers fitted as I learned to walk and play again.  </a:t>
            </a:r>
          </a:p>
        </p:txBody>
      </p:sp>
    </p:spTree>
    <p:extLst>
      <p:ext uri="{BB962C8B-B14F-4D97-AF65-F5344CB8AC3E}">
        <p14:creationId xmlns:p14="http://schemas.microsoft.com/office/powerpoint/2010/main" val="2321976615"/>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6788</TotalTime>
  <Words>2571</Words>
  <Application>Microsoft Office PowerPoint</Application>
  <PresentationFormat>Custom</PresentationFormat>
  <Paragraphs>297</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Calibri Light</vt:lpstr>
      <vt:lpstr>Segoe UI</vt:lpstr>
      <vt:lpstr>Office Theme</vt:lpstr>
      <vt:lpstr>Growing up  in a  country town</vt:lpstr>
      <vt:lpstr>PowerPoint Presentation</vt:lpstr>
      <vt:lpstr> Where is Echuca?</vt:lpstr>
      <vt:lpstr>A Post War Baby</vt:lpstr>
      <vt:lpstr>My Siblings</vt:lpstr>
      <vt:lpstr>My Siblings</vt:lpstr>
      <vt:lpstr>HOME</vt:lpstr>
      <vt:lpstr>An Extended Family</vt:lpstr>
      <vt:lpstr>Hazy Memories</vt:lpstr>
      <vt:lpstr>PowerPoint Presentation</vt:lpstr>
      <vt:lpstr>PowerPoint Presentation</vt:lpstr>
      <vt:lpstr>Tradesmen and Shopkeepers</vt:lpstr>
      <vt:lpstr>PowerPoint Presentation</vt:lpstr>
      <vt:lpstr>Tradesmen and Shopkeepers </vt:lpstr>
      <vt:lpstr>Tradesmen and Shopkeepers</vt:lpstr>
      <vt:lpstr>PowerPoint Presentation</vt:lpstr>
      <vt:lpstr>PowerPoint Presentation</vt:lpstr>
      <vt:lpstr>Autographs </vt:lpstr>
      <vt:lpstr>More Extended Family </vt:lpstr>
      <vt:lpstr>Schooldays 1951-1963 </vt:lpstr>
      <vt:lpstr>Schooldays 1951-1963 </vt:lpstr>
      <vt:lpstr>The Convent</vt:lpstr>
      <vt:lpstr>Schooldays  </vt:lpstr>
      <vt:lpstr>Schooldays</vt:lpstr>
      <vt:lpstr>Schooldays</vt:lpstr>
      <vt:lpstr> Schooldays </vt:lpstr>
      <vt:lpstr>Schooldays </vt:lpstr>
      <vt:lpstr>Recreation and Fun</vt:lpstr>
      <vt:lpstr>Recreation and Fun</vt:lpstr>
      <vt:lpstr>School Holidays</vt:lpstr>
      <vt:lpstr>School Holidays</vt:lpstr>
      <vt:lpstr>Teenage Years</vt:lpstr>
      <vt:lpstr>Final School Days</vt:lpstr>
      <vt:lpstr>Final School Days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up in a country town</dc:title>
  <dc:creator>Anne Murphy</dc:creator>
  <cp:lastModifiedBy>John Braine</cp:lastModifiedBy>
  <cp:revision>164</cp:revision>
  <dcterms:created xsi:type="dcterms:W3CDTF">2020-08-05T01:08:26Z</dcterms:created>
  <dcterms:modified xsi:type="dcterms:W3CDTF">2020-10-17T06:54:42Z</dcterms:modified>
</cp:coreProperties>
</file>