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comments/comment13.xml" ContentType="application/vnd.openxmlformats-officedocument.presentationml.comments+xml"/>
  <Override PartName="/ppt/comments/comment14.xml" ContentType="application/vnd.openxmlformats-officedocument.presentationml.comments+xml"/>
  <Override PartName="/ppt/comments/comment15.xml" ContentType="application/vnd.openxmlformats-officedocument.presentationml.comments+xml"/>
  <Override PartName="/ppt/comments/comment16.xml" ContentType="application/vnd.openxmlformats-officedocument.presentationml.comments+xml"/>
  <Override PartName="/ppt/comments/comment17.xml" ContentType="application/vnd.openxmlformats-officedocument.presentationml.comments+xml"/>
  <Override PartName="/ppt/comments/comment18.xml" ContentType="application/vnd.openxmlformats-officedocument.presentationml.comments+xml"/>
  <Override PartName="/ppt/comments/comment19.xml" ContentType="application/vnd.openxmlformats-officedocument.presentationml.comments+xml"/>
  <Override PartName="/ppt/comments/comment20.xml" ContentType="application/vnd.openxmlformats-officedocument.presentationml.comments+xml"/>
  <Override PartName="/ppt/comments/comment21.xml" ContentType="application/vnd.openxmlformats-officedocument.presentationml.comments+xml"/>
  <Override PartName="/ppt/comments/comment22.xml" ContentType="application/vnd.openxmlformats-officedocument.presentationml.comments+xml"/>
  <Override PartName="/ppt/comments/comment23.xml" ContentType="application/vnd.openxmlformats-officedocument.presentationml.comments+xml"/>
  <Override PartName="/ppt/comments/comment24.xml" ContentType="application/vnd.openxmlformats-officedocument.presentationml.comments+xml"/>
  <Override PartName="/ppt/comments/comment25.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Lst>
  <p:notesMasterIdLst>
    <p:notesMasterId r:id="rId33"/>
  </p:notesMasterIdLst>
  <p:sldIdLst>
    <p:sldId id="256" r:id="rId2"/>
    <p:sldId id="289" r:id="rId3"/>
    <p:sldId id="258" r:id="rId4"/>
    <p:sldId id="259" r:id="rId5"/>
    <p:sldId id="261" r:id="rId6"/>
    <p:sldId id="262" r:id="rId7"/>
    <p:sldId id="263" r:id="rId8"/>
    <p:sldId id="284" r:id="rId9"/>
    <p:sldId id="264" r:id="rId10"/>
    <p:sldId id="265" r:id="rId11"/>
    <p:sldId id="266" r:id="rId12"/>
    <p:sldId id="267" r:id="rId13"/>
    <p:sldId id="288" r:id="rId14"/>
    <p:sldId id="268" r:id="rId15"/>
    <p:sldId id="269" r:id="rId16"/>
    <p:sldId id="270" r:id="rId17"/>
    <p:sldId id="271" r:id="rId18"/>
    <p:sldId id="285" r:id="rId19"/>
    <p:sldId id="278" r:id="rId20"/>
    <p:sldId id="272" r:id="rId21"/>
    <p:sldId id="273" r:id="rId22"/>
    <p:sldId id="274" r:id="rId23"/>
    <p:sldId id="283" r:id="rId24"/>
    <p:sldId id="275" r:id="rId25"/>
    <p:sldId id="276" r:id="rId26"/>
    <p:sldId id="277" r:id="rId27"/>
    <p:sldId id="279" r:id="rId28"/>
    <p:sldId id="281" r:id="rId29"/>
    <p:sldId id="280" r:id="rId30"/>
    <p:sldId id="282" r:id="rId31"/>
    <p:sldId id="287" r:id="rId32"/>
  </p:sldIdLst>
  <p:sldSz cx="7019925" cy="91614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126F90-31FD-4D6E-ADA5-8DEEE786548D}">
          <p14:sldIdLst>
            <p14:sldId id="256"/>
            <p14:sldId id="289"/>
            <p14:sldId id="258"/>
            <p14:sldId id="259"/>
            <p14:sldId id="261"/>
            <p14:sldId id="262"/>
            <p14:sldId id="263"/>
            <p14:sldId id="284"/>
            <p14:sldId id="264"/>
            <p14:sldId id="265"/>
            <p14:sldId id="266"/>
            <p14:sldId id="267"/>
            <p14:sldId id="288"/>
            <p14:sldId id="268"/>
            <p14:sldId id="269"/>
          </p14:sldIdLst>
        </p14:section>
        <p14:section name="Untitled Section" id="{8235F236-F86B-4F19-9EC7-5101E5ED9D4A}">
          <p14:sldIdLst>
            <p14:sldId id="270"/>
            <p14:sldId id="271"/>
            <p14:sldId id="285"/>
            <p14:sldId id="278"/>
            <p14:sldId id="272"/>
            <p14:sldId id="273"/>
            <p14:sldId id="274"/>
            <p14:sldId id="283"/>
            <p14:sldId id="275"/>
            <p14:sldId id="276"/>
            <p14:sldId id="277"/>
            <p14:sldId id="279"/>
            <p14:sldId id="281"/>
            <p14:sldId id="280"/>
            <p14:sldId id="282"/>
            <p14:sldId id="28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urphy" initials="AM" lastIdx="2" clrIdx="0">
    <p:extLst>
      <p:ext uri="{19B8F6BF-5375-455C-9EA6-DF929625EA0E}">
        <p15:presenceInfo xmlns:p15="http://schemas.microsoft.com/office/powerpoint/2012/main" userId="b9cc0e8ac87075cf" providerId="Windows Live"/>
      </p:ext>
    </p:extLst>
  </p:cmAuthor>
  <p:cmAuthor id="2" name="edda williams" initials="ew" lastIdx="33" clrIdx="1">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B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C6EEA0-4C93-4D53-BD8F-C02E34F14BF0}" v="1" dt="2020-08-21T07:23:15.390"/>
    <p1510:client id="{CA5280DB-C259-4087-9FF3-3364399BAAA9}" v="23" dt="2020-08-20T11:41:39.7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5" autoAdjust="0"/>
    <p:restoredTop sz="94660"/>
  </p:normalViewPr>
  <p:slideViewPr>
    <p:cSldViewPr snapToGrid="0">
      <p:cViewPr varScale="1">
        <p:scale>
          <a:sx n="57" d="100"/>
          <a:sy n="57" d="100"/>
        </p:scale>
        <p:origin x="21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8-20T15:20:31.848" idx="33">
    <p:pos x="3997" y="1428"/>
    <p:text>https://www.igsrv.org/regulatory-veterinarian-(2-positions)-with-racing-victoria</p:text>
    <p:extLst>
      <p:ext uri="{C676402C-5697-4E1C-873F-D02D1690AC5C}">
        <p15:threadingInfo xmlns:p15="http://schemas.microsoft.com/office/powerpoint/2012/main" timeZoneBias="-60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2" dt="2020-08-15T21:32:36.729" idx="13">
    <p:pos x="2211" y="611"/>
    <p:text>WordPress.com</p:text>
    <p:extLst>
      <p:ext uri="{C676402C-5697-4E1C-873F-D02D1690AC5C}">
        <p15:threadingInfo xmlns:p15="http://schemas.microsoft.com/office/powerpoint/2012/main" timeZoneBias="-600"/>
      </p:ext>
    </p:extLst>
  </p:cm>
  <p:cm authorId="2" dt="2020-08-15T21:34:00.909" idx="14">
    <p:pos x="10" y="10"/>
    <p:text>WordPress.com</p:text>
    <p:extLst>
      <p:ext uri="{C676402C-5697-4E1C-873F-D02D1690AC5C}">
        <p15:threadingInfo xmlns:p15="http://schemas.microsoft.com/office/powerpoint/2012/main" timeZoneBias="-60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2" dt="2020-08-15T21:37:58.716" idx="15">
    <p:pos x="2281" y="2452"/>
    <p:text>https://www.nma.gov.au/explore/collection/highlights/1866-melbourne-cup</p:text>
    <p:extLst>
      <p:ext uri="{C676402C-5697-4E1C-873F-D02D1690AC5C}">
        <p15:threadingInfo xmlns:p15="http://schemas.microsoft.com/office/powerpoint/2012/main" timeZoneBias="-60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20-08-15T21:43:27.760" idx="16">
    <p:pos x="2066" y="1500"/>
    <p:text>https://www.betsfree.com.au/archer</p:text>
    <p:extLst>
      <p:ext uri="{C676402C-5697-4E1C-873F-D02D1690AC5C}">
        <p15:threadingInfo xmlns:p15="http://schemas.microsoft.com/office/powerpoint/2012/main" timeZoneBias="-60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20-08-15T21:45:15.511" idx="17">
    <p:pos x="2292" y="1223"/>
    <p:text>https://www.abc.net.au/news/2015-11-03/melbourne-cup-history-of-australian-horseracing/6908252</p:text>
    <p:extLst>
      <p:ext uri="{C676402C-5697-4E1C-873F-D02D1690AC5C}">
        <p15:threadingInfo xmlns:p15="http://schemas.microsoft.com/office/powerpoint/2012/main" timeZoneBias="-60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2" dt="2020-08-15T21:50:30.296" idx="18">
    <p:pos x="2287" y="1252"/>
    <p:text>https://www.abebooks.co.uk/book-search/author/dermot-weld/</p:text>
    <p:extLst>
      <p:ext uri="{C676402C-5697-4E1C-873F-D02D1690AC5C}">
        <p15:threadingInfo xmlns:p15="http://schemas.microsoft.com/office/powerpoint/2012/main" timeZoneBias="-60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2" dt="2020-08-15T21:54:29.358" idx="19">
    <p:pos x="4215" y="3738"/>
    <p:text>https://ambassadortravel.com.au/horse-racing-tours/160627-2015-cox-plate-trophy-slider/</p:text>
    <p:extLst>
      <p:ext uri="{C676402C-5697-4E1C-873F-D02D1690AC5C}">
        <p15:threadingInfo xmlns:p15="http://schemas.microsoft.com/office/powerpoint/2012/main" timeZoneBias="-600"/>
      </p:ext>
    </p:extLst>
  </p:cm>
  <p:cm authorId="2" dt="2020-08-15T21:55:55.258" idx="20">
    <p:pos x="1953" y="1141"/>
    <p:text>https://www.carters.com.au/index.cfm/item/778430-racebook-for-1956-victoria-derby-that-included-the-famous-triple</p:text>
    <p:extLst>
      <p:ext uri="{C676402C-5697-4E1C-873F-D02D1690AC5C}">
        <p15:threadingInfo xmlns:p15="http://schemas.microsoft.com/office/powerpoint/2012/main" timeZoneBias="-60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2" dt="2020-08-15T22:01:22.421" idx="21">
    <p:pos x="2418" y="2269"/>
    <p:text>https://www.liverpoolchampion.com.au/story/2036683/warwick-farm-horse-trainers-want-new-road-built/</p:text>
    <p:extLst>
      <p:ext uri="{C676402C-5697-4E1C-873F-D02D1690AC5C}">
        <p15:threadingInfo xmlns:p15="http://schemas.microsoft.com/office/powerpoint/2012/main" timeZoneBias="-600"/>
      </p:ext>
    </p:extLst>
  </p:cm>
  <p:cm authorId="2" dt="2020-08-15T22:03:09.409" idx="22">
    <p:pos x="5318" y="2800"/>
    <p:text>https://practicalpunting.com.au/News-Articles/Waterhouse-happy-with-Cup-runner-Runaway</p:text>
    <p:extLst>
      <p:ext uri="{C676402C-5697-4E1C-873F-D02D1690AC5C}">
        <p15:threadingInfo xmlns:p15="http://schemas.microsoft.com/office/powerpoint/2012/main" timeZoneBias="-60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2" dt="2020-08-15T22:09:40.732" idx="23">
    <p:pos x="1771" y="1333"/>
    <p:text>https://nnimgt-a.akamaihd.net/transform/v1/crop/frm/storypad-Bym9XyjaRTgU82FcsB2xwD/b5fc4824-15ac-4e2e-bb94-d807a59ef7e4.JPG/r370_490_3897_2468_w1200_h678_fmax.jpg</p:text>
    <p:extLst>
      <p:ext uri="{C676402C-5697-4E1C-873F-D02D1690AC5C}">
        <p15:threadingInfo xmlns:p15="http://schemas.microsoft.com/office/powerpoint/2012/main" timeZoneBias="-60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2" dt="2020-08-20T15:17:01.228" idx="32">
    <p:pos x="10" y="10"/>
    <p:text>https://www.horsetalk.co.nz/2016/08/08/horse-shiny-healthy-coat-skin/</p:text>
    <p:extLst>
      <p:ext uri="{C676402C-5697-4E1C-873F-D02D1690AC5C}">
        <p15:threadingInfo xmlns:p15="http://schemas.microsoft.com/office/powerpoint/2012/main" timeZoneBias="-600"/>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2" dt="2020-08-15T22:18:19.454" idx="24">
    <p:pos x="3730" y="476"/>
    <p:text>https://r-co.com.au/wp-content/uploads/2018/11/Caulfield-Cup-Carnival-1a.jpg</p:text>
    <p:extLst>
      <p:ext uri="{C676402C-5697-4E1C-873F-D02D1690AC5C}">
        <p15:threadingInfo xmlns:p15="http://schemas.microsoft.com/office/powerpoint/2012/main" timeZoneBias="-600"/>
      </p:ext>
    </p:extLst>
  </p:cm>
  <p:cm authorId="2" dt="2020-08-15T22:20:38.728" idx="25">
    <p:pos x="3567" y="3737"/>
    <p:text>https://dnu5embx6omws.cloudfront.net/photos/news/humidor-is-one-of-nine-rides-for-damian-lane-1508459645_636x424.jpg</p:text>
    <p:extLst>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8-01T17:11:10.971" idx="1">
    <p:pos x="10" y="10"/>
    <p:text/>
    <p:extLst>
      <p:ext uri="{C676402C-5697-4E1C-873F-D02D1690AC5C}">
        <p15:threadingInfo xmlns:p15="http://schemas.microsoft.com/office/powerpoint/2012/main" timeZoneBias="-600"/>
      </p:ext>
    </p:extLst>
  </p:cm>
  <p:cm authorId="2" dt="2020-08-15T18:18:26.095" idx="2">
    <p:pos x="5760" y="375"/>
    <p:text>sport-betting-1-350x204.jpg</p:text>
    <p:extLst>
      <p:ext uri="{C676402C-5697-4E1C-873F-D02D1690AC5C}">
        <p15:threadingInfo xmlns:p15="http://schemas.microsoft.com/office/powerpoint/2012/main" timeZoneBias="-600"/>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2" dt="2020-08-15T22:30:38.719" idx="26">
    <p:pos x="4299" y="2278"/>
    <p:text>https://ambassadortravel.com.au/horse-racing-tours/2020-cox-plate-carnival-racing-tour/2020-cox-plate-tour-1/mvrc-manikato-stakes-moonee-valley-racecourse/</p:text>
    <p:extLst>
      <p:ext uri="{C676402C-5697-4E1C-873F-D02D1690AC5C}">
        <p15:threadingInfo xmlns:p15="http://schemas.microsoft.com/office/powerpoint/2012/main" timeZoneBias="-600"/>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2" dt="2020-08-20T15:14:43.448" idx="30">
    <p:pos x="3793" y="3758"/>
    <p:text>https://www.bloodhorse.com/horse-racing/articles/239910/written-tycoon-joins-arrowfield-stud-roster</p:text>
    <p:extLst>
      <p:ext uri="{C676402C-5697-4E1C-873F-D02D1690AC5C}">
        <p15:threadingInfo xmlns:p15="http://schemas.microsoft.com/office/powerpoint/2012/main" timeZoneBias="-600"/>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2" dt="2020-08-20T15:13:15.105" idx="29">
    <p:pos x="4956" y="177"/>
    <p:text>https://www.dailymercury.com.au/topic/mackay-turf-club/</p:text>
    <p:extLst>
      <p:ext uri="{C676402C-5697-4E1C-873F-D02D1690AC5C}">
        <p15:threadingInfo xmlns:p15="http://schemas.microsoft.com/office/powerpoint/2012/main" timeZoneBias="-600"/>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2" dt="2020-08-20T15:12:50.890" idx="28">
    <p:pos x="4058" y="246"/>
    <p:text>https://www.dailymercury.com.au/topic/mackay-turf-club/</p:text>
    <p:extLst>
      <p:ext uri="{C676402C-5697-4E1C-873F-D02D1690AC5C}">
        <p15:threadingInfo xmlns:p15="http://schemas.microsoft.com/office/powerpoint/2012/main" timeZoneBias="-600"/>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2" dt="2020-08-20T15:16:30.054" idx="31">
    <p:pos x="4190" y="167"/>
    <p:text>https://www.agdequestrian.com.au</p:text>
    <p:extLst>
      <p:ext uri="{C676402C-5697-4E1C-873F-D02D1690AC5C}">
        <p15:threadingInfo xmlns:p15="http://schemas.microsoft.com/office/powerpoint/2012/main" timeZoneBias="-600"/>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2" dt="2020-08-20T15:08:48.341" idx="27">
    <p:pos x="4082" y="378"/>
    <p:text>https://www.horsetalk.co.nz/2016/08/08/horse-shiny-healthy-coat-skin/</p:text>
    <p:extLst>
      <p:ext uri="{C676402C-5697-4E1C-873F-D02D1690AC5C}">
        <p15:threadingInfo xmlns:p15="http://schemas.microsoft.com/office/powerpoint/2012/main" timeZoneBias="-6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0-08-15T18:17:45.335" idx="1">
    <p:pos x="4242" y="708"/>
    <p:text>toryboy_melbourne_cup_0.jpg</p:text>
    <p:extLst>
      <p:ext uri="{C676402C-5697-4E1C-873F-D02D1690AC5C}">
        <p15:threadingInfo xmlns:p15="http://schemas.microsoft.com/office/powerpoint/2012/main" timeZoneBias="-6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08-15T18:19:54.463" idx="3">
    <p:pos x="4242" y="708"/>
    <p:text> toryboy_melbourne_cup_0.jpg</p:text>
    <p:extLst>
      <p:ext uri="{C676402C-5697-4E1C-873F-D02D1690AC5C}">
        <p15:threadingInfo xmlns:p15="http://schemas.microsoft.com/office/powerpoint/2012/main" timeZoneBias="-6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20-08-15T18:24:37.667" idx="4">
    <p:pos x="2710" y="789"/>
    <p:text>https://westerndistrictfamilies.com/2020/02/26/take-a-photo-daystar/</p:text>
    <p:extLst>
      <p:ext uri="{C676402C-5697-4E1C-873F-D02D1690AC5C}">
        <p15:threadingInfo xmlns:p15="http://schemas.microsoft.com/office/powerpoint/2012/main" timeZoneBias="-600"/>
      </p:ext>
    </p:extLst>
  </p:cm>
  <p:cm authorId="2" dt="2020-08-15T18:25:55.169" idx="5">
    <p:pos x="5655" y="1718"/>
    <p:text>https://blog.qm.qld.gov.au/2017/11/02/george-watson-and-the-melbourne-cup/</p:text>
    <p:extLst>
      <p:ext uri="{C676402C-5697-4E1C-873F-D02D1690AC5C}">
        <p15:threadingInfo xmlns:p15="http://schemas.microsoft.com/office/powerpoint/2012/main" timeZoneBias="-6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20-08-15T19:17:44.646" idx="6">
    <p:pos x="2489" y="733"/>
    <p:text>https://en.wikipedia.org/wiki/Archer_(horse)</p:text>
    <p:extLst>
      <p:ext uri="{C676402C-5697-4E1C-873F-D02D1690AC5C}">
        <p15:threadingInfo xmlns:p15="http://schemas.microsoft.com/office/powerpoint/2012/main" timeZoneBias="-600"/>
      </p:ext>
    </p:extLst>
  </p:cm>
  <p:cm authorId="2" dt="2020-08-15T19:19:17.240" idx="7">
    <p:pos x="5594" y="1512"/>
    <p:text>turfmate.com.au</p:text>
    <p:extLst>
      <p:ext uri="{C676402C-5697-4E1C-873F-D02D1690AC5C}">
        <p15:threadingInfo xmlns:p15="http://schemas.microsoft.com/office/powerpoint/2012/main" timeZoneBias="-6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20-08-15T21:15:38.008" idx="8">
    <p:pos x="2321" y="1310"/>
    <p:text>horsebetting.com.au</p:text>
    <p:extLst>
      <p:ext uri="{C676402C-5697-4E1C-873F-D02D1690AC5C}">
        <p15:threadingInfo xmlns:p15="http://schemas.microsoft.com/office/powerpoint/2012/main" timeZoneBias="-600"/>
      </p:ext>
    </p:extLst>
  </p:cm>
  <p:cm authorId="2" dt="2020-08-15T21:19:41.771" idx="9">
    <p:pos x="3757" y="2992"/>
    <p:text>vintagevictoria.net.au</p:text>
    <p:extLst>
      <p:ext uri="{C676402C-5697-4E1C-873F-D02D1690AC5C}">
        <p15:threadingInfo xmlns:p15="http://schemas.microsoft.com/office/powerpoint/2012/main" timeZoneBias="-60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20-08-15T21:23:44.276" idx="10">
    <p:pos x="3568" y="2694"/>
    <p:text>http://online.sfsu.edu/hl/g.bk.html</p:text>
    <p:extLst>
      <p:ext uri="{C676402C-5697-4E1C-873F-D02D1690AC5C}">
        <p15:threadingInfo xmlns:p15="http://schemas.microsoft.com/office/powerpoint/2012/main" timeZoneBias="-60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20-08-15T21:26:57.270" idx="11">
    <p:pos x="1958" y="2163"/>
    <p:text>https://www.penguin.com.au/books/what-are-the-odds-the-bill-waterhouse-story-9781741666311</p:text>
    <p:extLst>
      <p:ext uri="{C676402C-5697-4E1C-873F-D02D1690AC5C}">
        <p15:threadingInfo xmlns:p15="http://schemas.microsoft.com/office/powerpoint/2012/main" timeZoneBias="-600"/>
      </p:ext>
    </p:extLst>
  </p:cm>
  <p:cm authorId="2" dt="2020-08-15T21:30:02.124" idx="12">
    <p:pos x="4108" y="3608"/>
    <p:text>https://www.newyorker.com/wp-content/uploads/2015/04/150420_a18969.jpg</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3AFE3442-0BC0-43DC-B508-DBB7531DC19A}" type="datetimeFigureOut">
              <a:rPr lang="en-AU" smtClean="0"/>
              <a:t>6/10/2020</a:t>
            </a:fld>
            <a:endParaRPr lang="en-AU"/>
          </a:p>
        </p:txBody>
      </p:sp>
      <p:sp>
        <p:nvSpPr>
          <p:cNvPr id="4" name="Slide Image Placeholder 3"/>
          <p:cNvSpPr>
            <a:spLocks noGrp="1" noRot="1" noChangeAspect="1"/>
          </p:cNvSpPr>
          <p:nvPr>
            <p:ph type="sldImg" idx="2"/>
          </p:nvPr>
        </p:nvSpPr>
        <p:spPr>
          <a:xfrm>
            <a:off x="2336800" y="1173163"/>
            <a:ext cx="2428875" cy="31686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DC93DA95-2C0A-46FC-984D-191C60061A6F}" type="slidenum">
              <a:rPr lang="en-AU" smtClean="0"/>
              <a:t>‹#›</a:t>
            </a:fld>
            <a:endParaRPr lang="en-AU"/>
          </a:p>
        </p:txBody>
      </p:sp>
    </p:spTree>
    <p:extLst>
      <p:ext uri="{BB962C8B-B14F-4D97-AF65-F5344CB8AC3E}">
        <p14:creationId xmlns:p14="http://schemas.microsoft.com/office/powerpoint/2010/main" val="181953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6495" y="1499342"/>
            <a:ext cx="5966936" cy="3189546"/>
          </a:xfrm>
        </p:spPr>
        <p:txBody>
          <a:bodyPr anchor="b"/>
          <a:lstStyle>
            <a:lvl1pPr algn="ctr">
              <a:defRPr sz="4606"/>
            </a:lvl1pPr>
          </a:lstStyle>
          <a:p>
            <a:r>
              <a:rPr lang="en-GB"/>
              <a:t>Click to edit Master title style</a:t>
            </a:r>
            <a:endParaRPr lang="en-US" dirty="0"/>
          </a:p>
        </p:txBody>
      </p:sp>
      <p:sp>
        <p:nvSpPr>
          <p:cNvPr id="3" name="Subtitle 2"/>
          <p:cNvSpPr>
            <a:spLocks noGrp="1"/>
          </p:cNvSpPr>
          <p:nvPr>
            <p:ph type="subTitle" idx="1"/>
          </p:nvPr>
        </p:nvSpPr>
        <p:spPr>
          <a:xfrm>
            <a:off x="877491" y="4811889"/>
            <a:ext cx="5264944" cy="2211899"/>
          </a:xfrm>
        </p:spPr>
        <p:txBody>
          <a:bodyPr/>
          <a:lstStyle>
            <a:lvl1pPr marL="0" indent="0" algn="ctr">
              <a:buNone/>
              <a:defRPr sz="1842"/>
            </a:lvl1pPr>
            <a:lvl2pPr marL="350992" indent="0" algn="ctr">
              <a:buNone/>
              <a:defRPr sz="1535"/>
            </a:lvl2pPr>
            <a:lvl3pPr marL="701985" indent="0" algn="ctr">
              <a:buNone/>
              <a:defRPr sz="1382"/>
            </a:lvl3pPr>
            <a:lvl4pPr marL="1052977" indent="0" algn="ctr">
              <a:buNone/>
              <a:defRPr sz="1228"/>
            </a:lvl4pPr>
            <a:lvl5pPr marL="1403970" indent="0" algn="ctr">
              <a:buNone/>
              <a:defRPr sz="1228"/>
            </a:lvl5pPr>
            <a:lvl6pPr marL="1754962" indent="0" algn="ctr">
              <a:buNone/>
              <a:defRPr sz="1228"/>
            </a:lvl6pPr>
            <a:lvl7pPr marL="2105955" indent="0" algn="ctr">
              <a:buNone/>
              <a:defRPr sz="1228"/>
            </a:lvl7pPr>
            <a:lvl8pPr marL="2456947" indent="0" algn="ctr">
              <a:buNone/>
              <a:defRPr sz="1228"/>
            </a:lvl8pPr>
            <a:lvl9pPr marL="2807940" indent="0" algn="ctr">
              <a:buNone/>
              <a:defRPr sz="122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412A39E-1AA1-4292-8155-B5E1022CE837}" type="datetime2">
              <a:rPr lang="en-US" smtClean="0"/>
              <a:t>Tuesday, October 6, 2020</a:t>
            </a:fld>
            <a:endParaRPr lang="en-US" dirty="0"/>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3465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936CC89-516B-4C6C-8257-1D291A2D93BD}" type="datetime2">
              <a:rPr lang="en-US" smtClean="0"/>
              <a:t>Tuesday, October 6, 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131961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3634" y="487763"/>
            <a:ext cx="1513671" cy="7763916"/>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82620" y="487763"/>
            <a:ext cx="4453265" cy="7763916"/>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D763F28-BD6E-4165-B54D-AA3D0B3E18AD}" type="datetime2">
              <a:rPr lang="en-US" smtClean="0"/>
              <a:t>Tuesday, October 6, 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707126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28699CF-17EE-4D2C-8FFF-4FC0E4FC4CDA}" type="datetime2">
              <a:rPr lang="en-US" smtClean="0"/>
              <a:t>Tuesday, October 6, 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069041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78964" y="2284007"/>
            <a:ext cx="6054685" cy="3810913"/>
          </a:xfrm>
        </p:spPr>
        <p:txBody>
          <a:bodyPr anchor="b"/>
          <a:lstStyle>
            <a:lvl1pPr>
              <a:defRPr sz="4606"/>
            </a:lvl1pPr>
          </a:lstStyle>
          <a:p>
            <a:r>
              <a:rPr lang="en-GB"/>
              <a:t>Click to edit Master title style</a:t>
            </a:r>
            <a:endParaRPr lang="en-US" dirty="0"/>
          </a:p>
        </p:txBody>
      </p:sp>
      <p:sp>
        <p:nvSpPr>
          <p:cNvPr id="3" name="Text Placeholder 2"/>
          <p:cNvSpPr>
            <a:spLocks noGrp="1"/>
          </p:cNvSpPr>
          <p:nvPr>
            <p:ph type="body" idx="1"/>
          </p:nvPr>
        </p:nvSpPr>
        <p:spPr>
          <a:xfrm>
            <a:off x="478964" y="6130973"/>
            <a:ext cx="6054685" cy="2004069"/>
          </a:xfrm>
        </p:spPr>
        <p:txBody>
          <a:bodyPr/>
          <a:lstStyle>
            <a:lvl1pPr marL="0" indent="0">
              <a:buNone/>
              <a:defRPr sz="1842">
                <a:solidFill>
                  <a:schemeClr val="tx1"/>
                </a:solidFill>
              </a:defRPr>
            </a:lvl1pPr>
            <a:lvl2pPr marL="350992" indent="0">
              <a:buNone/>
              <a:defRPr sz="1535">
                <a:solidFill>
                  <a:schemeClr val="tx1">
                    <a:tint val="75000"/>
                  </a:schemeClr>
                </a:solidFill>
              </a:defRPr>
            </a:lvl2pPr>
            <a:lvl3pPr marL="701985" indent="0">
              <a:buNone/>
              <a:defRPr sz="1382">
                <a:solidFill>
                  <a:schemeClr val="tx1">
                    <a:tint val="75000"/>
                  </a:schemeClr>
                </a:solidFill>
              </a:defRPr>
            </a:lvl3pPr>
            <a:lvl4pPr marL="1052977" indent="0">
              <a:buNone/>
              <a:defRPr sz="1228">
                <a:solidFill>
                  <a:schemeClr val="tx1">
                    <a:tint val="75000"/>
                  </a:schemeClr>
                </a:solidFill>
              </a:defRPr>
            </a:lvl4pPr>
            <a:lvl5pPr marL="1403970" indent="0">
              <a:buNone/>
              <a:defRPr sz="1228">
                <a:solidFill>
                  <a:schemeClr val="tx1">
                    <a:tint val="75000"/>
                  </a:schemeClr>
                </a:solidFill>
              </a:defRPr>
            </a:lvl5pPr>
            <a:lvl6pPr marL="1754962" indent="0">
              <a:buNone/>
              <a:defRPr sz="1228">
                <a:solidFill>
                  <a:schemeClr val="tx1">
                    <a:tint val="75000"/>
                  </a:schemeClr>
                </a:solidFill>
              </a:defRPr>
            </a:lvl6pPr>
            <a:lvl7pPr marL="2105955" indent="0">
              <a:buNone/>
              <a:defRPr sz="1228">
                <a:solidFill>
                  <a:schemeClr val="tx1">
                    <a:tint val="75000"/>
                  </a:schemeClr>
                </a:solidFill>
              </a:defRPr>
            </a:lvl7pPr>
            <a:lvl8pPr marL="2456947" indent="0">
              <a:buNone/>
              <a:defRPr sz="1228">
                <a:solidFill>
                  <a:schemeClr val="tx1">
                    <a:tint val="75000"/>
                  </a:schemeClr>
                </a:solidFill>
              </a:defRPr>
            </a:lvl8pPr>
            <a:lvl9pPr marL="2807940" indent="0">
              <a:buNone/>
              <a:defRPr sz="1228">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87D9CF9-BBBD-4CD6-9F36-CADE2E7440DB}" type="datetime2">
              <a:rPr lang="en-US" smtClean="0"/>
              <a:t>Tuesday, October 6, 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806423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82620" y="2438815"/>
            <a:ext cx="2983468" cy="581286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553837" y="2438815"/>
            <a:ext cx="2983468" cy="581286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365D7F7-2412-4A91-A231-0B687273917F}" type="datetime2">
              <a:rPr lang="en-US" smtClean="0"/>
              <a:t>Tuesday, October 6, 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531800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3534" y="487765"/>
            <a:ext cx="6054685" cy="1770793"/>
          </a:xfrm>
        </p:spPr>
        <p:txBody>
          <a:bodyPr/>
          <a:lstStyle/>
          <a:p>
            <a:r>
              <a:rPr lang="en-GB"/>
              <a:t>Click to edit Master title style</a:t>
            </a:r>
            <a:endParaRPr lang="en-US" dirty="0"/>
          </a:p>
        </p:txBody>
      </p:sp>
      <p:sp>
        <p:nvSpPr>
          <p:cNvPr id="3" name="Text Placeholder 2"/>
          <p:cNvSpPr>
            <a:spLocks noGrp="1"/>
          </p:cNvSpPr>
          <p:nvPr>
            <p:ph type="body" idx="1"/>
          </p:nvPr>
        </p:nvSpPr>
        <p:spPr>
          <a:xfrm>
            <a:off x="483535" y="2245832"/>
            <a:ext cx="2969757" cy="1100647"/>
          </a:xfrm>
        </p:spPr>
        <p:txBody>
          <a:bodyPr anchor="b"/>
          <a:lstStyle>
            <a:lvl1pPr marL="0" indent="0">
              <a:buNone/>
              <a:defRPr sz="1842" b="1"/>
            </a:lvl1pPr>
            <a:lvl2pPr marL="350992" indent="0">
              <a:buNone/>
              <a:defRPr sz="1535" b="1"/>
            </a:lvl2pPr>
            <a:lvl3pPr marL="701985" indent="0">
              <a:buNone/>
              <a:defRPr sz="1382" b="1"/>
            </a:lvl3pPr>
            <a:lvl4pPr marL="1052977" indent="0">
              <a:buNone/>
              <a:defRPr sz="1228" b="1"/>
            </a:lvl4pPr>
            <a:lvl5pPr marL="1403970" indent="0">
              <a:buNone/>
              <a:defRPr sz="1228" b="1"/>
            </a:lvl5pPr>
            <a:lvl6pPr marL="1754962" indent="0">
              <a:buNone/>
              <a:defRPr sz="1228" b="1"/>
            </a:lvl6pPr>
            <a:lvl7pPr marL="2105955" indent="0">
              <a:buNone/>
              <a:defRPr sz="1228" b="1"/>
            </a:lvl7pPr>
            <a:lvl8pPr marL="2456947" indent="0">
              <a:buNone/>
              <a:defRPr sz="1228" b="1"/>
            </a:lvl8pPr>
            <a:lvl9pPr marL="2807940" indent="0">
              <a:buNone/>
              <a:defRPr sz="1228" b="1"/>
            </a:lvl9pPr>
          </a:lstStyle>
          <a:p>
            <a:pPr lvl="0"/>
            <a:r>
              <a:rPr lang="en-GB"/>
              <a:t>Click to edit Master text styles</a:t>
            </a:r>
          </a:p>
        </p:txBody>
      </p:sp>
      <p:sp>
        <p:nvSpPr>
          <p:cNvPr id="4" name="Content Placeholder 3"/>
          <p:cNvSpPr>
            <a:spLocks noGrp="1"/>
          </p:cNvSpPr>
          <p:nvPr>
            <p:ph sz="half" idx="2"/>
          </p:nvPr>
        </p:nvSpPr>
        <p:spPr>
          <a:xfrm>
            <a:off x="483535" y="3346479"/>
            <a:ext cx="2969757" cy="49221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553838" y="2245832"/>
            <a:ext cx="2984382" cy="1100647"/>
          </a:xfrm>
        </p:spPr>
        <p:txBody>
          <a:bodyPr anchor="b"/>
          <a:lstStyle>
            <a:lvl1pPr marL="0" indent="0">
              <a:buNone/>
              <a:defRPr sz="1842" b="1"/>
            </a:lvl1pPr>
            <a:lvl2pPr marL="350992" indent="0">
              <a:buNone/>
              <a:defRPr sz="1535" b="1"/>
            </a:lvl2pPr>
            <a:lvl3pPr marL="701985" indent="0">
              <a:buNone/>
              <a:defRPr sz="1382" b="1"/>
            </a:lvl3pPr>
            <a:lvl4pPr marL="1052977" indent="0">
              <a:buNone/>
              <a:defRPr sz="1228" b="1"/>
            </a:lvl4pPr>
            <a:lvl5pPr marL="1403970" indent="0">
              <a:buNone/>
              <a:defRPr sz="1228" b="1"/>
            </a:lvl5pPr>
            <a:lvl6pPr marL="1754962" indent="0">
              <a:buNone/>
              <a:defRPr sz="1228" b="1"/>
            </a:lvl6pPr>
            <a:lvl7pPr marL="2105955" indent="0">
              <a:buNone/>
              <a:defRPr sz="1228" b="1"/>
            </a:lvl7pPr>
            <a:lvl8pPr marL="2456947" indent="0">
              <a:buNone/>
              <a:defRPr sz="1228" b="1"/>
            </a:lvl8pPr>
            <a:lvl9pPr marL="2807940" indent="0">
              <a:buNone/>
              <a:defRPr sz="1228" b="1"/>
            </a:lvl9pPr>
          </a:lstStyle>
          <a:p>
            <a:pPr lvl="0"/>
            <a:r>
              <a:rPr lang="en-GB"/>
              <a:t>Click to edit Master text styles</a:t>
            </a:r>
          </a:p>
        </p:txBody>
      </p:sp>
      <p:sp>
        <p:nvSpPr>
          <p:cNvPr id="6" name="Content Placeholder 5"/>
          <p:cNvSpPr>
            <a:spLocks noGrp="1"/>
          </p:cNvSpPr>
          <p:nvPr>
            <p:ph sz="quarter" idx="4"/>
          </p:nvPr>
        </p:nvSpPr>
        <p:spPr>
          <a:xfrm>
            <a:off x="3553838" y="3346479"/>
            <a:ext cx="2984382" cy="49221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436769F-5674-4BCB-886C-C79B66FEBF76}" type="datetime2">
              <a:rPr lang="en-US" smtClean="0"/>
              <a:t>Tuesday, October 6, 2020</a:t>
            </a:fld>
            <a:endParaRPr lang="en-US"/>
          </a:p>
        </p:txBody>
      </p:sp>
      <p:sp>
        <p:nvSpPr>
          <p:cNvPr id="8" name="Footer Placeholder 7"/>
          <p:cNvSpPr>
            <a:spLocks noGrp="1"/>
          </p:cNvSpPr>
          <p:nvPr>
            <p:ph type="ftr" sz="quarter" idx="11"/>
          </p:nvPr>
        </p:nvSpPr>
        <p:spPr/>
        <p:txBody>
          <a:bodyPr/>
          <a:lstStyle/>
          <a:p>
            <a:r>
              <a:rPr lang="en-US"/>
              <a:t>Rotary Club of Canterbury Connecting in Isolation Project</a:t>
            </a:r>
          </a:p>
        </p:txBody>
      </p:sp>
      <p:sp>
        <p:nvSpPr>
          <p:cNvPr id="9" name="Slide Number Placeholder 8"/>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680771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37E9A783-7FA6-4E50-8FE0-96AC8FF488E8}" type="datetime2">
              <a:rPr lang="en-US" smtClean="0"/>
              <a:t>Tuesday, October 6, 2020</a:t>
            </a:fld>
            <a:endParaRPr lang="en-US"/>
          </a:p>
        </p:txBody>
      </p:sp>
      <p:sp>
        <p:nvSpPr>
          <p:cNvPr id="4" name="Footer Placeholder 3"/>
          <p:cNvSpPr>
            <a:spLocks noGrp="1"/>
          </p:cNvSpPr>
          <p:nvPr>
            <p:ph type="ftr" sz="quarter" idx="11"/>
          </p:nvPr>
        </p:nvSpPr>
        <p:spPr/>
        <p:txBody>
          <a:bodyPr/>
          <a:lstStyle/>
          <a:p>
            <a:r>
              <a:rPr lang="en-US"/>
              <a:t>Rotary Club of Canterbury Connecting in Isolation Project</a:t>
            </a:r>
          </a:p>
        </p:txBody>
      </p:sp>
      <p:sp>
        <p:nvSpPr>
          <p:cNvPr id="5" name="Slide Number Placeholder 4"/>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315597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B349C-80FB-4014-8FA0-498F658643A5}" type="datetime2">
              <a:rPr lang="en-US" smtClean="0"/>
              <a:t>Tuesday, October 6, 2020</a:t>
            </a:fld>
            <a:endParaRPr lang="en-US"/>
          </a:p>
        </p:txBody>
      </p:sp>
      <p:sp>
        <p:nvSpPr>
          <p:cNvPr id="3" name="Footer Placeholder 2"/>
          <p:cNvSpPr>
            <a:spLocks noGrp="1"/>
          </p:cNvSpPr>
          <p:nvPr>
            <p:ph type="ftr" sz="quarter" idx="11"/>
          </p:nvPr>
        </p:nvSpPr>
        <p:spPr/>
        <p:txBody>
          <a:bodyPr/>
          <a:lstStyle/>
          <a:p>
            <a:r>
              <a:rPr lang="en-US"/>
              <a:t>Rotary Club of Canterbury Connecting in Isolation Project</a:t>
            </a:r>
          </a:p>
        </p:txBody>
      </p:sp>
      <p:sp>
        <p:nvSpPr>
          <p:cNvPr id="4" name="Slide Number Placeholder 3"/>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38698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3534" y="610764"/>
            <a:ext cx="2264109" cy="2137675"/>
          </a:xfrm>
        </p:spPr>
        <p:txBody>
          <a:bodyPr anchor="b"/>
          <a:lstStyle>
            <a:lvl1pPr>
              <a:defRPr sz="2457"/>
            </a:lvl1pPr>
          </a:lstStyle>
          <a:p>
            <a:r>
              <a:rPr lang="en-GB"/>
              <a:t>Click to edit Master title style</a:t>
            </a:r>
            <a:endParaRPr lang="en-US" dirty="0"/>
          </a:p>
        </p:txBody>
      </p:sp>
      <p:sp>
        <p:nvSpPr>
          <p:cNvPr id="3" name="Content Placeholder 2"/>
          <p:cNvSpPr>
            <a:spLocks noGrp="1"/>
          </p:cNvSpPr>
          <p:nvPr>
            <p:ph idx="1"/>
          </p:nvPr>
        </p:nvSpPr>
        <p:spPr>
          <a:xfrm>
            <a:off x="2984382" y="1319083"/>
            <a:ext cx="3553837" cy="6510577"/>
          </a:xfrm>
        </p:spPr>
        <p:txBody>
          <a:bodyPr/>
          <a:lstStyle>
            <a:lvl1pPr>
              <a:defRPr sz="2457"/>
            </a:lvl1pPr>
            <a:lvl2pPr>
              <a:defRPr sz="2150"/>
            </a:lvl2pPr>
            <a:lvl3pPr>
              <a:defRPr sz="1842"/>
            </a:lvl3pPr>
            <a:lvl4pPr>
              <a:defRPr sz="1535"/>
            </a:lvl4pPr>
            <a:lvl5pPr>
              <a:defRPr sz="1535"/>
            </a:lvl5pPr>
            <a:lvl6pPr>
              <a:defRPr sz="1535"/>
            </a:lvl6pPr>
            <a:lvl7pPr>
              <a:defRPr sz="1535"/>
            </a:lvl7pPr>
            <a:lvl8pPr>
              <a:defRPr sz="1535"/>
            </a:lvl8pPr>
            <a:lvl9pPr>
              <a:defRPr sz="153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83534" y="2748439"/>
            <a:ext cx="2264109" cy="5091823"/>
          </a:xfrm>
        </p:spPr>
        <p:txBody>
          <a:bodyPr/>
          <a:lstStyle>
            <a:lvl1pPr marL="0" indent="0">
              <a:buNone/>
              <a:defRPr sz="1228"/>
            </a:lvl1pPr>
            <a:lvl2pPr marL="350992" indent="0">
              <a:buNone/>
              <a:defRPr sz="1075"/>
            </a:lvl2pPr>
            <a:lvl3pPr marL="701985" indent="0">
              <a:buNone/>
              <a:defRPr sz="921"/>
            </a:lvl3pPr>
            <a:lvl4pPr marL="1052977" indent="0">
              <a:buNone/>
              <a:defRPr sz="768"/>
            </a:lvl4pPr>
            <a:lvl5pPr marL="1403970" indent="0">
              <a:buNone/>
              <a:defRPr sz="768"/>
            </a:lvl5pPr>
            <a:lvl6pPr marL="1754962" indent="0">
              <a:buNone/>
              <a:defRPr sz="768"/>
            </a:lvl6pPr>
            <a:lvl7pPr marL="2105955" indent="0">
              <a:buNone/>
              <a:defRPr sz="768"/>
            </a:lvl7pPr>
            <a:lvl8pPr marL="2456947" indent="0">
              <a:buNone/>
              <a:defRPr sz="768"/>
            </a:lvl8pPr>
            <a:lvl9pPr marL="2807940" indent="0">
              <a:buNone/>
              <a:defRPr sz="768"/>
            </a:lvl9pPr>
          </a:lstStyle>
          <a:p>
            <a:pPr lvl="0"/>
            <a:r>
              <a:rPr lang="en-GB"/>
              <a:t>Click to edit Master text styles</a:t>
            </a:r>
          </a:p>
        </p:txBody>
      </p:sp>
      <p:sp>
        <p:nvSpPr>
          <p:cNvPr id="5" name="Date Placeholder 4"/>
          <p:cNvSpPr>
            <a:spLocks noGrp="1"/>
          </p:cNvSpPr>
          <p:nvPr>
            <p:ph type="dt" sz="half" idx="10"/>
          </p:nvPr>
        </p:nvSpPr>
        <p:spPr/>
        <p:txBody>
          <a:bodyPr/>
          <a:lstStyle/>
          <a:p>
            <a:fld id="{195C276B-BFAD-42EB-A119-A22E76AB430A}" type="datetime2">
              <a:rPr lang="en-US" smtClean="0"/>
              <a:t>Tuesday, October 6, 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014534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3534" y="610764"/>
            <a:ext cx="2264109" cy="2137675"/>
          </a:xfrm>
        </p:spPr>
        <p:txBody>
          <a:bodyPr anchor="b"/>
          <a:lstStyle>
            <a:lvl1pPr>
              <a:defRPr sz="2457"/>
            </a:lvl1pPr>
          </a:lstStyle>
          <a:p>
            <a:r>
              <a:rPr lang="en-GB"/>
              <a:t>Click to edit Master title style</a:t>
            </a:r>
            <a:endParaRPr lang="en-US" dirty="0"/>
          </a:p>
        </p:txBody>
      </p:sp>
      <p:sp>
        <p:nvSpPr>
          <p:cNvPr id="3" name="Picture Placeholder 2"/>
          <p:cNvSpPr>
            <a:spLocks noGrp="1" noChangeAspect="1"/>
          </p:cNvSpPr>
          <p:nvPr>
            <p:ph type="pic" idx="1"/>
          </p:nvPr>
        </p:nvSpPr>
        <p:spPr>
          <a:xfrm>
            <a:off x="2984382" y="1319083"/>
            <a:ext cx="3553837" cy="6510577"/>
          </a:xfrm>
        </p:spPr>
        <p:txBody>
          <a:bodyPr anchor="t"/>
          <a:lstStyle>
            <a:lvl1pPr marL="0" indent="0">
              <a:buNone/>
              <a:defRPr sz="2457"/>
            </a:lvl1pPr>
            <a:lvl2pPr marL="350992" indent="0">
              <a:buNone/>
              <a:defRPr sz="2150"/>
            </a:lvl2pPr>
            <a:lvl3pPr marL="701985" indent="0">
              <a:buNone/>
              <a:defRPr sz="1842"/>
            </a:lvl3pPr>
            <a:lvl4pPr marL="1052977" indent="0">
              <a:buNone/>
              <a:defRPr sz="1535"/>
            </a:lvl4pPr>
            <a:lvl5pPr marL="1403970" indent="0">
              <a:buNone/>
              <a:defRPr sz="1535"/>
            </a:lvl5pPr>
            <a:lvl6pPr marL="1754962" indent="0">
              <a:buNone/>
              <a:defRPr sz="1535"/>
            </a:lvl6pPr>
            <a:lvl7pPr marL="2105955" indent="0">
              <a:buNone/>
              <a:defRPr sz="1535"/>
            </a:lvl7pPr>
            <a:lvl8pPr marL="2456947" indent="0">
              <a:buNone/>
              <a:defRPr sz="1535"/>
            </a:lvl8pPr>
            <a:lvl9pPr marL="2807940" indent="0">
              <a:buNone/>
              <a:defRPr sz="1535"/>
            </a:lvl9pPr>
          </a:lstStyle>
          <a:p>
            <a:r>
              <a:rPr lang="en-GB"/>
              <a:t>Click icon to add picture</a:t>
            </a:r>
            <a:endParaRPr lang="en-US" dirty="0"/>
          </a:p>
        </p:txBody>
      </p:sp>
      <p:sp>
        <p:nvSpPr>
          <p:cNvPr id="4" name="Text Placeholder 3"/>
          <p:cNvSpPr>
            <a:spLocks noGrp="1"/>
          </p:cNvSpPr>
          <p:nvPr>
            <p:ph type="body" sz="half" idx="2"/>
          </p:nvPr>
        </p:nvSpPr>
        <p:spPr>
          <a:xfrm>
            <a:off x="483534" y="2748439"/>
            <a:ext cx="2264109" cy="5091823"/>
          </a:xfrm>
        </p:spPr>
        <p:txBody>
          <a:bodyPr/>
          <a:lstStyle>
            <a:lvl1pPr marL="0" indent="0">
              <a:buNone/>
              <a:defRPr sz="1228"/>
            </a:lvl1pPr>
            <a:lvl2pPr marL="350992" indent="0">
              <a:buNone/>
              <a:defRPr sz="1075"/>
            </a:lvl2pPr>
            <a:lvl3pPr marL="701985" indent="0">
              <a:buNone/>
              <a:defRPr sz="921"/>
            </a:lvl3pPr>
            <a:lvl4pPr marL="1052977" indent="0">
              <a:buNone/>
              <a:defRPr sz="768"/>
            </a:lvl4pPr>
            <a:lvl5pPr marL="1403970" indent="0">
              <a:buNone/>
              <a:defRPr sz="768"/>
            </a:lvl5pPr>
            <a:lvl6pPr marL="1754962" indent="0">
              <a:buNone/>
              <a:defRPr sz="768"/>
            </a:lvl6pPr>
            <a:lvl7pPr marL="2105955" indent="0">
              <a:buNone/>
              <a:defRPr sz="768"/>
            </a:lvl7pPr>
            <a:lvl8pPr marL="2456947" indent="0">
              <a:buNone/>
              <a:defRPr sz="768"/>
            </a:lvl8pPr>
            <a:lvl9pPr marL="2807940" indent="0">
              <a:buNone/>
              <a:defRPr sz="768"/>
            </a:lvl9pPr>
          </a:lstStyle>
          <a:p>
            <a:pPr lvl="0"/>
            <a:r>
              <a:rPr lang="en-GB"/>
              <a:t>Click to edit Master text styles</a:t>
            </a:r>
          </a:p>
        </p:txBody>
      </p:sp>
      <p:sp>
        <p:nvSpPr>
          <p:cNvPr id="5" name="Date Placeholder 4"/>
          <p:cNvSpPr>
            <a:spLocks noGrp="1"/>
          </p:cNvSpPr>
          <p:nvPr>
            <p:ph type="dt" sz="half" idx="10"/>
          </p:nvPr>
        </p:nvSpPr>
        <p:spPr/>
        <p:txBody>
          <a:bodyPr/>
          <a:lstStyle/>
          <a:p>
            <a:fld id="{DEBD9BA8-B7DB-4688-A380-BA8751AFBC03}" type="datetime2">
              <a:rPr lang="en-US" smtClean="0"/>
              <a:t>Tuesday, October 6, 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131531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2620" y="487765"/>
            <a:ext cx="6054685" cy="177079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82620" y="2438815"/>
            <a:ext cx="6054685" cy="581286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82620" y="8491321"/>
            <a:ext cx="1579483" cy="487763"/>
          </a:xfrm>
          <a:prstGeom prst="rect">
            <a:avLst/>
          </a:prstGeom>
        </p:spPr>
        <p:txBody>
          <a:bodyPr vert="horz" lIns="91440" tIns="45720" rIns="91440" bIns="45720" rtlCol="0" anchor="ctr"/>
          <a:lstStyle>
            <a:lvl1pPr algn="l">
              <a:defRPr sz="921">
                <a:solidFill>
                  <a:schemeClr val="tx1">
                    <a:tint val="75000"/>
                  </a:schemeClr>
                </a:solidFill>
              </a:defRPr>
            </a:lvl1pPr>
          </a:lstStyle>
          <a:p>
            <a:fld id="{1CDDA190-0874-458F-BB18-BF271004D77A}" type="datetime2">
              <a:rPr lang="en-US" smtClean="0"/>
              <a:t>Tuesday, October 6, 2020</a:t>
            </a:fld>
            <a:endParaRPr lang="en-US" dirty="0"/>
          </a:p>
        </p:txBody>
      </p:sp>
      <p:sp>
        <p:nvSpPr>
          <p:cNvPr id="5" name="Footer Placeholder 4"/>
          <p:cNvSpPr>
            <a:spLocks noGrp="1"/>
          </p:cNvSpPr>
          <p:nvPr>
            <p:ph type="ftr" sz="quarter" idx="3"/>
          </p:nvPr>
        </p:nvSpPr>
        <p:spPr>
          <a:xfrm>
            <a:off x="2325350" y="8491321"/>
            <a:ext cx="2369225" cy="487763"/>
          </a:xfrm>
          <a:prstGeom prst="rect">
            <a:avLst/>
          </a:prstGeom>
        </p:spPr>
        <p:txBody>
          <a:bodyPr vert="horz" lIns="91440" tIns="45720" rIns="91440" bIns="45720" rtlCol="0" anchor="ctr"/>
          <a:lstStyle>
            <a:lvl1pPr algn="ctr">
              <a:defRPr sz="921">
                <a:solidFill>
                  <a:schemeClr val="tx1">
                    <a:tint val="75000"/>
                  </a:schemeClr>
                </a:solidFill>
              </a:defRPr>
            </a:lvl1pPr>
          </a:lstStyle>
          <a:p>
            <a:r>
              <a:rPr lang="en-US"/>
              <a:t>Rotary Club of Canterbury Connecting in Isolation Project</a:t>
            </a:r>
            <a:endParaRPr lang="en-US" dirty="0"/>
          </a:p>
        </p:txBody>
      </p:sp>
      <p:sp>
        <p:nvSpPr>
          <p:cNvPr id="6" name="Slide Number Placeholder 5"/>
          <p:cNvSpPr>
            <a:spLocks noGrp="1"/>
          </p:cNvSpPr>
          <p:nvPr>
            <p:ph type="sldNum" sz="quarter" idx="4"/>
          </p:nvPr>
        </p:nvSpPr>
        <p:spPr>
          <a:xfrm>
            <a:off x="4957822" y="8491321"/>
            <a:ext cx="1579483" cy="487763"/>
          </a:xfrm>
          <a:prstGeom prst="rect">
            <a:avLst/>
          </a:prstGeom>
        </p:spPr>
        <p:txBody>
          <a:bodyPr vert="horz" lIns="91440" tIns="45720" rIns="91440" bIns="45720" rtlCol="0" anchor="ctr"/>
          <a:lstStyle>
            <a:lvl1pPr algn="r">
              <a:defRPr sz="921">
                <a:solidFill>
                  <a:schemeClr val="tx1">
                    <a:tint val="75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516562742"/>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hf hdr="0" dt="0"/>
  <p:txStyles>
    <p:titleStyle>
      <a:lvl1pPr algn="l" defTabSz="701985" rtl="0" eaLnBrk="1" latinLnBrk="0" hangingPunct="1">
        <a:lnSpc>
          <a:spcPct val="90000"/>
        </a:lnSpc>
        <a:spcBef>
          <a:spcPct val="0"/>
        </a:spcBef>
        <a:buNone/>
        <a:defRPr sz="3378" kern="1200">
          <a:solidFill>
            <a:schemeClr val="tx1"/>
          </a:solidFill>
          <a:latin typeface="+mj-lt"/>
          <a:ea typeface="+mj-ea"/>
          <a:cs typeface="+mj-cs"/>
        </a:defRPr>
      </a:lvl1pPr>
    </p:titleStyle>
    <p:bodyStyle>
      <a:lvl1pPr marL="175496" indent="-175496" algn="l" defTabSz="701985" rtl="0" eaLnBrk="1" latinLnBrk="0" hangingPunct="1">
        <a:lnSpc>
          <a:spcPct val="90000"/>
        </a:lnSpc>
        <a:spcBef>
          <a:spcPts val="768"/>
        </a:spcBef>
        <a:buFont typeface="Arial" panose="020B0604020202020204" pitchFamily="34" charset="0"/>
        <a:buChar char="•"/>
        <a:defRPr sz="2150" kern="1200">
          <a:solidFill>
            <a:schemeClr val="tx1"/>
          </a:solidFill>
          <a:latin typeface="+mn-lt"/>
          <a:ea typeface="+mn-ea"/>
          <a:cs typeface="+mn-cs"/>
        </a:defRPr>
      </a:lvl1pPr>
      <a:lvl2pPr marL="526489" indent="-175496" algn="l" defTabSz="701985" rtl="0" eaLnBrk="1" latinLnBrk="0" hangingPunct="1">
        <a:lnSpc>
          <a:spcPct val="90000"/>
        </a:lnSpc>
        <a:spcBef>
          <a:spcPts val="384"/>
        </a:spcBef>
        <a:buFont typeface="Arial" panose="020B0604020202020204" pitchFamily="34" charset="0"/>
        <a:buChar char="•"/>
        <a:defRPr sz="1842" kern="1200">
          <a:solidFill>
            <a:schemeClr val="tx1"/>
          </a:solidFill>
          <a:latin typeface="+mn-lt"/>
          <a:ea typeface="+mn-ea"/>
          <a:cs typeface="+mn-cs"/>
        </a:defRPr>
      </a:lvl2pPr>
      <a:lvl3pPr marL="877481" indent="-175496" algn="l" defTabSz="701985" rtl="0" eaLnBrk="1" latinLnBrk="0" hangingPunct="1">
        <a:lnSpc>
          <a:spcPct val="90000"/>
        </a:lnSpc>
        <a:spcBef>
          <a:spcPts val="384"/>
        </a:spcBef>
        <a:buFont typeface="Arial" panose="020B0604020202020204" pitchFamily="34" charset="0"/>
        <a:buChar char="•"/>
        <a:defRPr sz="1535" kern="1200">
          <a:solidFill>
            <a:schemeClr val="tx1"/>
          </a:solidFill>
          <a:latin typeface="+mn-lt"/>
          <a:ea typeface="+mn-ea"/>
          <a:cs typeface="+mn-cs"/>
        </a:defRPr>
      </a:lvl3pPr>
      <a:lvl4pPr marL="1228474" indent="-175496" algn="l" defTabSz="701985" rtl="0" eaLnBrk="1" latinLnBrk="0" hangingPunct="1">
        <a:lnSpc>
          <a:spcPct val="90000"/>
        </a:lnSpc>
        <a:spcBef>
          <a:spcPts val="384"/>
        </a:spcBef>
        <a:buFont typeface="Arial" panose="020B0604020202020204" pitchFamily="34" charset="0"/>
        <a:buChar char="•"/>
        <a:defRPr sz="1382" kern="1200">
          <a:solidFill>
            <a:schemeClr val="tx1"/>
          </a:solidFill>
          <a:latin typeface="+mn-lt"/>
          <a:ea typeface="+mn-ea"/>
          <a:cs typeface="+mn-cs"/>
        </a:defRPr>
      </a:lvl4pPr>
      <a:lvl5pPr marL="1579466" indent="-175496" algn="l" defTabSz="701985" rtl="0" eaLnBrk="1" latinLnBrk="0" hangingPunct="1">
        <a:lnSpc>
          <a:spcPct val="90000"/>
        </a:lnSpc>
        <a:spcBef>
          <a:spcPts val="384"/>
        </a:spcBef>
        <a:buFont typeface="Arial" panose="020B0604020202020204" pitchFamily="34" charset="0"/>
        <a:buChar char="•"/>
        <a:defRPr sz="1382" kern="1200">
          <a:solidFill>
            <a:schemeClr val="tx1"/>
          </a:solidFill>
          <a:latin typeface="+mn-lt"/>
          <a:ea typeface="+mn-ea"/>
          <a:cs typeface="+mn-cs"/>
        </a:defRPr>
      </a:lvl5pPr>
      <a:lvl6pPr marL="1930458" indent="-175496" algn="l" defTabSz="701985" rtl="0" eaLnBrk="1" latinLnBrk="0" hangingPunct="1">
        <a:lnSpc>
          <a:spcPct val="90000"/>
        </a:lnSpc>
        <a:spcBef>
          <a:spcPts val="384"/>
        </a:spcBef>
        <a:buFont typeface="Arial" panose="020B0604020202020204" pitchFamily="34" charset="0"/>
        <a:buChar char="•"/>
        <a:defRPr sz="1382" kern="1200">
          <a:solidFill>
            <a:schemeClr val="tx1"/>
          </a:solidFill>
          <a:latin typeface="+mn-lt"/>
          <a:ea typeface="+mn-ea"/>
          <a:cs typeface="+mn-cs"/>
        </a:defRPr>
      </a:lvl6pPr>
      <a:lvl7pPr marL="2281451" indent="-175496" algn="l" defTabSz="701985" rtl="0" eaLnBrk="1" latinLnBrk="0" hangingPunct="1">
        <a:lnSpc>
          <a:spcPct val="90000"/>
        </a:lnSpc>
        <a:spcBef>
          <a:spcPts val="384"/>
        </a:spcBef>
        <a:buFont typeface="Arial" panose="020B0604020202020204" pitchFamily="34" charset="0"/>
        <a:buChar char="•"/>
        <a:defRPr sz="1382" kern="1200">
          <a:solidFill>
            <a:schemeClr val="tx1"/>
          </a:solidFill>
          <a:latin typeface="+mn-lt"/>
          <a:ea typeface="+mn-ea"/>
          <a:cs typeface="+mn-cs"/>
        </a:defRPr>
      </a:lvl7pPr>
      <a:lvl8pPr marL="2632443" indent="-175496" algn="l" defTabSz="701985" rtl="0" eaLnBrk="1" latinLnBrk="0" hangingPunct="1">
        <a:lnSpc>
          <a:spcPct val="90000"/>
        </a:lnSpc>
        <a:spcBef>
          <a:spcPts val="384"/>
        </a:spcBef>
        <a:buFont typeface="Arial" panose="020B0604020202020204" pitchFamily="34" charset="0"/>
        <a:buChar char="•"/>
        <a:defRPr sz="1382" kern="1200">
          <a:solidFill>
            <a:schemeClr val="tx1"/>
          </a:solidFill>
          <a:latin typeface="+mn-lt"/>
          <a:ea typeface="+mn-ea"/>
          <a:cs typeface="+mn-cs"/>
        </a:defRPr>
      </a:lvl8pPr>
      <a:lvl9pPr marL="2983436" indent="-175496" algn="l" defTabSz="701985" rtl="0" eaLnBrk="1" latinLnBrk="0" hangingPunct="1">
        <a:lnSpc>
          <a:spcPct val="90000"/>
        </a:lnSpc>
        <a:spcBef>
          <a:spcPts val="384"/>
        </a:spcBef>
        <a:buFont typeface="Arial" panose="020B0604020202020204" pitchFamily="34" charset="0"/>
        <a:buChar char="•"/>
        <a:defRPr sz="1382" kern="1200">
          <a:solidFill>
            <a:schemeClr val="tx1"/>
          </a:solidFill>
          <a:latin typeface="+mn-lt"/>
          <a:ea typeface="+mn-ea"/>
          <a:cs typeface="+mn-cs"/>
        </a:defRPr>
      </a:lvl9pPr>
    </p:bodyStyle>
    <p:otherStyle>
      <a:defPPr>
        <a:defRPr lang="en-US"/>
      </a:defPPr>
      <a:lvl1pPr marL="0" algn="l" defTabSz="701985" rtl="0" eaLnBrk="1" latinLnBrk="0" hangingPunct="1">
        <a:defRPr sz="1382" kern="1200">
          <a:solidFill>
            <a:schemeClr val="tx1"/>
          </a:solidFill>
          <a:latin typeface="+mn-lt"/>
          <a:ea typeface="+mn-ea"/>
          <a:cs typeface="+mn-cs"/>
        </a:defRPr>
      </a:lvl1pPr>
      <a:lvl2pPr marL="350992" algn="l" defTabSz="701985" rtl="0" eaLnBrk="1" latinLnBrk="0" hangingPunct="1">
        <a:defRPr sz="1382" kern="1200">
          <a:solidFill>
            <a:schemeClr val="tx1"/>
          </a:solidFill>
          <a:latin typeface="+mn-lt"/>
          <a:ea typeface="+mn-ea"/>
          <a:cs typeface="+mn-cs"/>
        </a:defRPr>
      </a:lvl2pPr>
      <a:lvl3pPr marL="701985" algn="l" defTabSz="701985" rtl="0" eaLnBrk="1" latinLnBrk="0" hangingPunct="1">
        <a:defRPr sz="1382" kern="1200">
          <a:solidFill>
            <a:schemeClr val="tx1"/>
          </a:solidFill>
          <a:latin typeface="+mn-lt"/>
          <a:ea typeface="+mn-ea"/>
          <a:cs typeface="+mn-cs"/>
        </a:defRPr>
      </a:lvl3pPr>
      <a:lvl4pPr marL="1052977" algn="l" defTabSz="701985" rtl="0" eaLnBrk="1" latinLnBrk="0" hangingPunct="1">
        <a:defRPr sz="1382" kern="1200">
          <a:solidFill>
            <a:schemeClr val="tx1"/>
          </a:solidFill>
          <a:latin typeface="+mn-lt"/>
          <a:ea typeface="+mn-ea"/>
          <a:cs typeface="+mn-cs"/>
        </a:defRPr>
      </a:lvl4pPr>
      <a:lvl5pPr marL="1403970" algn="l" defTabSz="701985" rtl="0" eaLnBrk="1" latinLnBrk="0" hangingPunct="1">
        <a:defRPr sz="1382" kern="1200">
          <a:solidFill>
            <a:schemeClr val="tx1"/>
          </a:solidFill>
          <a:latin typeface="+mn-lt"/>
          <a:ea typeface="+mn-ea"/>
          <a:cs typeface="+mn-cs"/>
        </a:defRPr>
      </a:lvl5pPr>
      <a:lvl6pPr marL="1754962" algn="l" defTabSz="701985" rtl="0" eaLnBrk="1" latinLnBrk="0" hangingPunct="1">
        <a:defRPr sz="1382" kern="1200">
          <a:solidFill>
            <a:schemeClr val="tx1"/>
          </a:solidFill>
          <a:latin typeface="+mn-lt"/>
          <a:ea typeface="+mn-ea"/>
          <a:cs typeface="+mn-cs"/>
        </a:defRPr>
      </a:lvl6pPr>
      <a:lvl7pPr marL="2105955" algn="l" defTabSz="701985" rtl="0" eaLnBrk="1" latinLnBrk="0" hangingPunct="1">
        <a:defRPr sz="1382" kern="1200">
          <a:solidFill>
            <a:schemeClr val="tx1"/>
          </a:solidFill>
          <a:latin typeface="+mn-lt"/>
          <a:ea typeface="+mn-ea"/>
          <a:cs typeface="+mn-cs"/>
        </a:defRPr>
      </a:lvl7pPr>
      <a:lvl8pPr marL="2456947" algn="l" defTabSz="701985" rtl="0" eaLnBrk="1" latinLnBrk="0" hangingPunct="1">
        <a:defRPr sz="1382" kern="1200">
          <a:solidFill>
            <a:schemeClr val="tx1"/>
          </a:solidFill>
          <a:latin typeface="+mn-lt"/>
          <a:ea typeface="+mn-ea"/>
          <a:cs typeface="+mn-cs"/>
        </a:defRPr>
      </a:lvl8pPr>
      <a:lvl9pPr marL="2807940" algn="l" defTabSz="701985" rtl="0" eaLnBrk="1" latinLnBrk="0" hangingPunct="1">
        <a:defRPr sz="138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comments" Target="../comments/commen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comments" Target="../comments/comment10.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3.xml"/><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com.au"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comments" Target="../comments/commen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comments" Target="../comments/comment16.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7.xml"/><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comments" Target="../comments/commen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comments" Target="../comments/comment19.xml"/></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20.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21.xml"/><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omments" Target="../comments/comment22.xml"/><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23.xml"/><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omments" Target="../comments/comment24.xml"/><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omments" Target="../comments/comment25.xml"/><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comments" Target="../comments/commen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comments" Target="../comments/commen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comments" Target="../comments/commen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2C07-EFB3-419D-97C7-03E0F0616FAE}"/>
              </a:ext>
            </a:extLst>
          </p:cNvPr>
          <p:cNvSpPr>
            <a:spLocks noGrp="1"/>
          </p:cNvSpPr>
          <p:nvPr>
            <p:ph type="ctrTitle"/>
          </p:nvPr>
        </p:nvSpPr>
        <p:spPr>
          <a:xfrm>
            <a:off x="1441062" y="870937"/>
            <a:ext cx="4137799" cy="986766"/>
          </a:xfrm>
        </p:spPr>
        <p:txBody>
          <a:bodyPr wrap="square" anchor="ctr">
            <a:normAutofit fontScale="90000"/>
          </a:bodyPr>
          <a:lstStyle/>
          <a:p>
            <a:r>
              <a:rPr lang="en-US" sz="4809" b="1" dirty="0">
                <a:latin typeface="+mn-lt"/>
              </a:rPr>
              <a:t>Horse Racing in Victoria</a:t>
            </a:r>
            <a:endParaRPr lang="en-AU" sz="4809" b="1" dirty="0">
              <a:latin typeface="+mn-lt"/>
            </a:endParaRPr>
          </a:p>
        </p:txBody>
      </p:sp>
      <p:sp>
        <p:nvSpPr>
          <p:cNvPr id="3" name="Subtitle 2">
            <a:extLst>
              <a:ext uri="{FF2B5EF4-FFF2-40B4-BE49-F238E27FC236}">
                <a16:creationId xmlns:a16="http://schemas.microsoft.com/office/drawing/2014/main" id="{D099C068-1FAA-412C-9592-00ABC5E78F33}"/>
              </a:ext>
            </a:extLst>
          </p:cNvPr>
          <p:cNvSpPr>
            <a:spLocks noGrp="1"/>
          </p:cNvSpPr>
          <p:nvPr>
            <p:ph type="subTitle" idx="1"/>
          </p:nvPr>
        </p:nvSpPr>
        <p:spPr>
          <a:xfrm>
            <a:off x="1689950" y="6897027"/>
            <a:ext cx="4137798" cy="986766"/>
          </a:xfrm>
          <a:solidFill>
            <a:schemeClr val="accent1">
              <a:lumMod val="20000"/>
              <a:lumOff val="80000"/>
            </a:schemeClr>
          </a:solidFill>
        </p:spPr>
        <p:txBody>
          <a:bodyPr anchor="ctr">
            <a:normAutofit/>
          </a:bodyPr>
          <a:lstStyle/>
          <a:p>
            <a:r>
              <a:rPr lang="en-US" sz="3741" b="1" dirty="0">
                <a:solidFill>
                  <a:schemeClr val="tx1">
                    <a:alpha val="60000"/>
                  </a:schemeClr>
                </a:solidFill>
              </a:rPr>
              <a:t>Following the Nags  </a:t>
            </a:r>
            <a:endParaRPr lang="en-AU" sz="3741" b="1" dirty="0">
              <a:solidFill>
                <a:schemeClr val="tx1">
                  <a:alpha val="60000"/>
                </a:schemeClr>
              </a:solidFill>
            </a:endParaRPr>
          </a:p>
        </p:txBody>
      </p:sp>
      <p:pic>
        <p:nvPicPr>
          <p:cNvPr id="6" name="Picture 5">
            <a:extLst>
              <a:ext uri="{FF2B5EF4-FFF2-40B4-BE49-F238E27FC236}">
                <a16:creationId xmlns:a16="http://schemas.microsoft.com/office/drawing/2014/main" id="{5BDA39B2-0444-3A4E-94DE-02F89439D5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824" y="2266851"/>
            <a:ext cx="5174050" cy="40948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76249E9-FC5C-4229-9156-9AE39A3EC1C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50146" y="309597"/>
            <a:ext cx="1443355" cy="561340"/>
          </a:xfrm>
          <a:prstGeom prst="rect">
            <a:avLst/>
          </a:prstGeom>
        </p:spPr>
      </p:pic>
      <p:sp>
        <p:nvSpPr>
          <p:cNvPr id="8" name="Footer Placeholder 7">
            <a:extLst>
              <a:ext uri="{FF2B5EF4-FFF2-40B4-BE49-F238E27FC236}">
                <a16:creationId xmlns:a16="http://schemas.microsoft.com/office/drawing/2014/main" id="{046AE108-9D8C-4476-A9C1-72B5F0824EE3}"/>
              </a:ext>
            </a:extLst>
          </p:cNvPr>
          <p:cNvSpPr>
            <a:spLocks noGrp="1"/>
          </p:cNvSpPr>
          <p:nvPr>
            <p:ph type="ftr" sz="quarter" idx="11"/>
          </p:nvPr>
        </p:nvSpPr>
        <p:spPr>
          <a:xfrm>
            <a:off x="776375" y="8491321"/>
            <a:ext cx="5174050" cy="487763"/>
          </a:xfrm>
        </p:spPr>
        <p:txBody>
          <a:bodyPr/>
          <a:lstStyle/>
          <a:p>
            <a:pPr algn="l"/>
            <a:r>
              <a:rPr lang="en-US" sz="1000" dirty="0"/>
              <a:t>Rotary Club of Canterbury Connecting in Isolation Project</a:t>
            </a:r>
          </a:p>
        </p:txBody>
      </p:sp>
      <p:sp>
        <p:nvSpPr>
          <p:cNvPr id="9" name="Slide Number Placeholder 8">
            <a:extLst>
              <a:ext uri="{FF2B5EF4-FFF2-40B4-BE49-F238E27FC236}">
                <a16:creationId xmlns:a16="http://schemas.microsoft.com/office/drawing/2014/main" id="{5864342E-D1F0-47DF-9438-E65F3BDB95C8}"/>
              </a:ext>
            </a:extLst>
          </p:cNvPr>
          <p:cNvSpPr>
            <a:spLocks noGrp="1"/>
          </p:cNvSpPr>
          <p:nvPr>
            <p:ph type="sldNum" sz="quarter" idx="12"/>
          </p:nvPr>
        </p:nvSpPr>
        <p:spPr/>
        <p:txBody>
          <a:bodyPr/>
          <a:lstStyle/>
          <a:p>
            <a:fld id="{DBA1B0FB-D917-4C8C-928F-313BD683BF39}" type="slidenum">
              <a:rPr lang="en-US" sz="1000" smtClean="0"/>
              <a:t>1</a:t>
            </a:fld>
            <a:endParaRPr lang="en-US" sz="1000" dirty="0"/>
          </a:p>
        </p:txBody>
      </p:sp>
    </p:spTree>
    <p:extLst>
      <p:ext uri="{BB962C8B-B14F-4D97-AF65-F5344CB8AC3E}">
        <p14:creationId xmlns:p14="http://schemas.microsoft.com/office/powerpoint/2010/main" val="375795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Australian Horse Racing History | SP Bookmakers | Big Philou ...">
            <a:extLst>
              <a:ext uri="{FF2B5EF4-FFF2-40B4-BE49-F238E27FC236}">
                <a16:creationId xmlns:a16="http://schemas.microsoft.com/office/drawing/2014/main" id="{6E014407-98EA-47E5-BBFF-A186389FEB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307" r="1" b="2518"/>
          <a:stretch/>
        </p:blipFill>
        <p:spPr bwMode="auto">
          <a:xfrm>
            <a:off x="1657287" y="4276827"/>
            <a:ext cx="4006986" cy="340468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3C4E52-09F8-46FC-B4E3-1A6AFB5E8380}"/>
              </a:ext>
            </a:extLst>
          </p:cNvPr>
          <p:cNvSpPr txBox="1"/>
          <p:nvPr/>
        </p:nvSpPr>
        <p:spPr>
          <a:xfrm>
            <a:off x="1564106" y="692528"/>
            <a:ext cx="4353813" cy="2683042"/>
          </a:xfrm>
          <a:prstGeom prst="rect">
            <a:avLst/>
          </a:prstGeom>
          <a:noFill/>
        </p:spPr>
        <p:txBody>
          <a:bodyPr wrap="square" rtlCol="0">
            <a:spAutoFit/>
          </a:bodyPr>
          <a:lstStyle/>
          <a:p>
            <a:r>
              <a:rPr lang="en-AU" sz="2400" dirty="0">
                <a:ea typeface="Tahoma" panose="020B0604030504040204" pitchFamily="34" charset="0"/>
                <a:cs typeface="Tahoma" panose="020B0604030504040204" pitchFamily="34" charset="0"/>
              </a:rPr>
              <a:t>SP bookies were a feature of local neighbourhoods in the early and middle 1900’s – some just operating from the kitchen table and using young boys as runners to collect and deliver bets and money.</a:t>
            </a:r>
          </a:p>
        </p:txBody>
      </p:sp>
      <p:sp>
        <p:nvSpPr>
          <p:cNvPr id="4" name="Footer Placeholder 3">
            <a:extLst>
              <a:ext uri="{FF2B5EF4-FFF2-40B4-BE49-F238E27FC236}">
                <a16:creationId xmlns:a16="http://schemas.microsoft.com/office/drawing/2014/main" id="{88EC3BAD-88FD-4C39-A954-3FBF898EA0F6}"/>
              </a:ext>
            </a:extLst>
          </p:cNvPr>
          <p:cNvSpPr>
            <a:spLocks noGrp="1"/>
          </p:cNvSpPr>
          <p:nvPr>
            <p:ph type="ftr" sz="quarter" idx="11"/>
          </p:nvPr>
        </p:nvSpPr>
        <p:spPr>
          <a:xfrm>
            <a:off x="1564106" y="8491321"/>
            <a:ext cx="3130470"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793231AB-DB2C-4D33-8CE4-D35BE9B47FB3}"/>
              </a:ext>
            </a:extLst>
          </p:cNvPr>
          <p:cNvSpPr>
            <a:spLocks noGrp="1"/>
          </p:cNvSpPr>
          <p:nvPr>
            <p:ph type="sldNum" sz="quarter" idx="12"/>
          </p:nvPr>
        </p:nvSpPr>
        <p:spPr/>
        <p:txBody>
          <a:bodyPr/>
          <a:lstStyle/>
          <a:p>
            <a:fld id="{DBA1B0FB-D917-4C8C-928F-313BD683BF39}" type="slidenum">
              <a:rPr lang="en-US" sz="1000" smtClean="0"/>
              <a:t>10</a:t>
            </a:fld>
            <a:endParaRPr lang="en-US" sz="1000" dirty="0"/>
          </a:p>
        </p:txBody>
      </p:sp>
    </p:spTree>
    <p:extLst>
      <p:ext uri="{BB962C8B-B14F-4D97-AF65-F5344CB8AC3E}">
        <p14:creationId xmlns:p14="http://schemas.microsoft.com/office/powerpoint/2010/main" val="2515191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3BBB96-4625-411E-99C4-BF47108BAB75}"/>
              </a:ext>
            </a:extLst>
          </p:cNvPr>
          <p:cNvSpPr txBox="1"/>
          <p:nvPr/>
        </p:nvSpPr>
        <p:spPr>
          <a:xfrm>
            <a:off x="671075" y="843481"/>
            <a:ext cx="5890214" cy="1569660"/>
          </a:xfrm>
          <a:prstGeom prst="rect">
            <a:avLst/>
          </a:prstGeom>
          <a:noFill/>
        </p:spPr>
        <p:txBody>
          <a:bodyPr wrap="square">
            <a:spAutoFit/>
          </a:bodyPr>
          <a:lstStyle/>
          <a:p>
            <a:r>
              <a:rPr lang="en-US" sz="2400" dirty="0">
                <a:ea typeface="Tahoma" panose="020B0604030504040204" pitchFamily="34" charset="0"/>
                <a:cs typeface="Tahoma" panose="020B0604030504040204" pitchFamily="34" charset="0"/>
              </a:rPr>
              <a:t>Face-to-face interaction in the betting ring, the ultimate battleground between bookie and punter, is no longer as relevant in horse racing with the advent of betting agencies.</a:t>
            </a:r>
            <a:endParaRPr lang="en-AU" sz="2400" dirty="0">
              <a:ea typeface="Tahoma" panose="020B0604030504040204" pitchFamily="34" charset="0"/>
              <a:cs typeface="Tahoma" panose="020B0604030504040204" pitchFamily="34" charset="0"/>
            </a:endParaRPr>
          </a:p>
        </p:txBody>
      </p:sp>
      <p:pic>
        <p:nvPicPr>
          <p:cNvPr id="6" name="Picture 2" descr="Bookmakers Cartoons and Comics - funny pictures from CartoonStock">
            <a:extLst>
              <a:ext uri="{FF2B5EF4-FFF2-40B4-BE49-F238E27FC236}">
                <a16:creationId xmlns:a16="http://schemas.microsoft.com/office/drawing/2014/main" id="{5CB0FA7A-737D-4C02-9056-BB5B71584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1824" y="5728408"/>
            <a:ext cx="3019474" cy="24457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FDE97193-B193-364A-A829-EA2EA44AA3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754" y="2945606"/>
            <a:ext cx="2305050" cy="32702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Footer Placeholder 1">
            <a:extLst>
              <a:ext uri="{FF2B5EF4-FFF2-40B4-BE49-F238E27FC236}">
                <a16:creationId xmlns:a16="http://schemas.microsoft.com/office/drawing/2014/main" id="{243762A2-61F1-4CB9-A516-F5D34818EE4C}"/>
              </a:ext>
            </a:extLst>
          </p:cNvPr>
          <p:cNvSpPr>
            <a:spLocks noGrp="1"/>
          </p:cNvSpPr>
          <p:nvPr>
            <p:ph type="ftr" sz="quarter" idx="11"/>
          </p:nvPr>
        </p:nvSpPr>
        <p:spPr>
          <a:xfrm>
            <a:off x="803754" y="8491321"/>
            <a:ext cx="3890821" cy="487763"/>
          </a:xfrm>
        </p:spPr>
        <p:txBody>
          <a:bodyPr/>
          <a:lstStyle/>
          <a:p>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E7A20D20-C9FB-415B-9F73-65D32696B803}"/>
              </a:ext>
            </a:extLst>
          </p:cNvPr>
          <p:cNvSpPr>
            <a:spLocks noGrp="1"/>
          </p:cNvSpPr>
          <p:nvPr>
            <p:ph type="sldNum" sz="quarter" idx="12"/>
          </p:nvPr>
        </p:nvSpPr>
        <p:spPr/>
        <p:txBody>
          <a:bodyPr/>
          <a:lstStyle/>
          <a:p>
            <a:fld id="{DBA1B0FB-D917-4C8C-928F-313BD683BF39}" type="slidenum">
              <a:rPr lang="en-US" sz="1000" smtClean="0"/>
              <a:t>11</a:t>
            </a:fld>
            <a:endParaRPr lang="en-US" dirty="0"/>
          </a:p>
        </p:txBody>
      </p:sp>
    </p:spTree>
    <p:extLst>
      <p:ext uri="{BB962C8B-B14F-4D97-AF65-F5344CB8AC3E}">
        <p14:creationId xmlns:p14="http://schemas.microsoft.com/office/powerpoint/2010/main" val="993584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AB (@tabcomau) | Twitter">
            <a:extLst>
              <a:ext uri="{FF2B5EF4-FFF2-40B4-BE49-F238E27FC236}">
                <a16:creationId xmlns:a16="http://schemas.microsoft.com/office/drawing/2014/main" id="{682DD576-CB84-4D78-B89A-E495F9959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68" y="3479194"/>
            <a:ext cx="2849248" cy="26830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The way to look for the most suitable UK making...">
            <a:extLst>
              <a:ext uri="{FF2B5EF4-FFF2-40B4-BE49-F238E27FC236}">
                <a16:creationId xmlns:a16="http://schemas.microsoft.com/office/drawing/2014/main" id="{012CF2A1-0E8E-4C4B-9117-AB02AE840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2020" y="5506352"/>
            <a:ext cx="3485620" cy="261866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E22D8BF-A692-4185-AD66-24DC6F2AEA62}"/>
              </a:ext>
            </a:extLst>
          </p:cNvPr>
          <p:cNvSpPr txBox="1"/>
          <p:nvPr/>
        </p:nvSpPr>
        <p:spPr>
          <a:xfrm>
            <a:off x="854242" y="632276"/>
            <a:ext cx="5505615" cy="3200876"/>
          </a:xfrm>
          <a:prstGeom prst="rect">
            <a:avLst/>
          </a:prstGeom>
          <a:noFill/>
        </p:spPr>
        <p:txBody>
          <a:bodyPr wrap="square">
            <a:spAutoFit/>
          </a:bodyPr>
          <a:lstStyle/>
          <a:p>
            <a:pPr>
              <a:spcBef>
                <a:spcPts val="600"/>
              </a:spcBef>
              <a:spcAft>
                <a:spcPts val="600"/>
              </a:spcAft>
            </a:pPr>
            <a:r>
              <a:rPr lang="en-US" sz="2400" dirty="0">
                <a:ea typeface="Tahoma" panose="020B0604030504040204" pitchFamily="34" charset="0"/>
                <a:cs typeface="Tahoma" panose="020B0604030504040204" pitchFamily="34" charset="0"/>
              </a:rPr>
              <a:t>Betting began being more regulated in 1961 with the advent of the TAB, then a state-owned monopoly betting organization.  </a:t>
            </a:r>
          </a:p>
          <a:p>
            <a:pPr>
              <a:spcBef>
                <a:spcPts val="600"/>
              </a:spcBef>
              <a:spcAft>
                <a:spcPts val="600"/>
              </a:spcAft>
            </a:pPr>
            <a:r>
              <a:rPr lang="en-US" sz="2400" dirty="0">
                <a:ea typeface="Tahoma" panose="020B0604030504040204" pitchFamily="34" charset="0"/>
                <a:cs typeface="Tahoma" panose="020B0604030504040204" pitchFamily="34" charset="0"/>
              </a:rPr>
              <a:t>Today the TAB has been privatized and there are a multitude of corporate betting agencies.  The majority of betting is now done online.</a:t>
            </a:r>
            <a:endParaRPr lang="en-AU" sz="2400" dirty="0">
              <a:ea typeface="Tahoma" panose="020B0604030504040204" pitchFamily="34" charset="0"/>
              <a:cs typeface="Tahoma" panose="020B0604030504040204" pitchFamily="34" charset="0"/>
            </a:endParaRPr>
          </a:p>
        </p:txBody>
      </p:sp>
      <p:sp>
        <p:nvSpPr>
          <p:cNvPr id="2" name="Footer Placeholder 1">
            <a:extLst>
              <a:ext uri="{FF2B5EF4-FFF2-40B4-BE49-F238E27FC236}">
                <a16:creationId xmlns:a16="http://schemas.microsoft.com/office/drawing/2014/main" id="{AF6A819D-4D75-48C1-BF10-C14176473969}"/>
              </a:ext>
            </a:extLst>
          </p:cNvPr>
          <p:cNvSpPr>
            <a:spLocks noGrp="1"/>
          </p:cNvSpPr>
          <p:nvPr>
            <p:ph type="ftr" sz="quarter" idx="11"/>
          </p:nvPr>
        </p:nvSpPr>
        <p:spPr>
          <a:xfrm>
            <a:off x="854242" y="8491321"/>
            <a:ext cx="3840333"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D5035BD6-2771-46B2-9F7F-0CE567BDD8ED}"/>
              </a:ext>
            </a:extLst>
          </p:cNvPr>
          <p:cNvSpPr>
            <a:spLocks noGrp="1"/>
          </p:cNvSpPr>
          <p:nvPr>
            <p:ph type="sldNum" sz="quarter" idx="12"/>
          </p:nvPr>
        </p:nvSpPr>
        <p:spPr/>
        <p:txBody>
          <a:bodyPr/>
          <a:lstStyle/>
          <a:p>
            <a:fld id="{DBA1B0FB-D917-4C8C-928F-313BD683BF39}" type="slidenum">
              <a:rPr lang="en-US" sz="1000" smtClean="0"/>
              <a:t>12</a:t>
            </a:fld>
            <a:endParaRPr lang="en-US" dirty="0"/>
          </a:p>
        </p:txBody>
      </p:sp>
    </p:spTree>
    <p:extLst>
      <p:ext uri="{BB962C8B-B14F-4D97-AF65-F5344CB8AC3E}">
        <p14:creationId xmlns:p14="http://schemas.microsoft.com/office/powerpoint/2010/main" val="3008574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97E2B9-001A-2749-BCE7-ABAB8EF5FD1C}"/>
              </a:ext>
            </a:extLst>
          </p:cNvPr>
          <p:cNvSpPr txBox="1"/>
          <p:nvPr/>
        </p:nvSpPr>
        <p:spPr>
          <a:xfrm>
            <a:off x="744237" y="1336765"/>
            <a:ext cx="3883181" cy="646331"/>
          </a:xfrm>
          <a:prstGeom prst="rect">
            <a:avLst/>
          </a:prstGeom>
          <a:noFill/>
        </p:spPr>
        <p:txBody>
          <a:bodyPr wrap="square" rtlCol="0">
            <a:spAutoFit/>
          </a:bodyPr>
          <a:lstStyle/>
          <a:p>
            <a:r>
              <a:rPr lang="en-US" sz="3600" dirty="0">
                <a:solidFill>
                  <a:srgbClr val="7030A0"/>
                </a:solidFill>
                <a:latin typeface="Britannic Bold" panose="020B0903060703020204" pitchFamily="34" charset="0"/>
              </a:rPr>
              <a:t>Thinking back </a:t>
            </a:r>
            <a:endParaRPr lang="en-US" sz="3600" b="1" dirty="0">
              <a:solidFill>
                <a:srgbClr val="7030A0"/>
              </a:solidFill>
            </a:endParaRPr>
          </a:p>
        </p:txBody>
      </p:sp>
      <p:pic>
        <p:nvPicPr>
          <p:cNvPr id="3" name="Picture 2">
            <a:extLst>
              <a:ext uri="{FF2B5EF4-FFF2-40B4-BE49-F238E27FC236}">
                <a16:creationId xmlns:a16="http://schemas.microsoft.com/office/drawing/2014/main" id="{0562E339-BB03-B546-998B-61085E927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314" y="686882"/>
            <a:ext cx="1862541" cy="1535779"/>
          </a:xfrm>
          <a:prstGeom prst="rect">
            <a:avLst/>
          </a:prstGeom>
        </p:spPr>
      </p:pic>
      <p:sp>
        <p:nvSpPr>
          <p:cNvPr id="4" name="TextBox 3">
            <a:extLst>
              <a:ext uri="{FF2B5EF4-FFF2-40B4-BE49-F238E27FC236}">
                <a16:creationId xmlns:a16="http://schemas.microsoft.com/office/drawing/2014/main" id="{165AB328-CAD9-F643-A579-9D362E041864}"/>
              </a:ext>
            </a:extLst>
          </p:cNvPr>
          <p:cNvSpPr txBox="1"/>
          <p:nvPr/>
        </p:nvSpPr>
        <p:spPr>
          <a:xfrm>
            <a:off x="1205345" y="3172691"/>
            <a:ext cx="4485771" cy="5078313"/>
          </a:xfrm>
          <a:prstGeom prst="rect">
            <a:avLst/>
          </a:prstGeom>
          <a:noFill/>
        </p:spPr>
        <p:txBody>
          <a:bodyPr wrap="square" rtlCol="0">
            <a:spAutoFit/>
          </a:bodyPr>
          <a:lstStyle/>
          <a:p>
            <a:pPr marL="342900" indent="-342900">
              <a:buAutoNum type="arabicPeriod"/>
            </a:pPr>
            <a:r>
              <a:rPr lang="en-US" sz="2800" b="1" dirty="0">
                <a:solidFill>
                  <a:srgbClr val="7030A0"/>
                </a:solidFill>
              </a:rPr>
              <a:t>Have you ever placed a bet on a horse race?</a:t>
            </a:r>
          </a:p>
          <a:p>
            <a:pPr marL="342900" indent="-342900">
              <a:buAutoNum type="arabicPeriod"/>
            </a:pPr>
            <a:endParaRPr lang="en-US" sz="2800" b="1" dirty="0">
              <a:solidFill>
                <a:srgbClr val="7030A0"/>
              </a:solidFill>
            </a:endParaRPr>
          </a:p>
          <a:p>
            <a:pPr marL="342900" indent="-342900">
              <a:buAutoNum type="arabicPeriod"/>
            </a:pPr>
            <a:endParaRPr lang="en-US" sz="2800" b="1" dirty="0">
              <a:solidFill>
                <a:srgbClr val="7030A0"/>
              </a:solidFill>
            </a:endParaRPr>
          </a:p>
          <a:p>
            <a:pPr marL="342900" indent="-342900">
              <a:buAutoNum type="arabicPeriod"/>
            </a:pPr>
            <a:r>
              <a:rPr lang="en-US" sz="2800" b="1" dirty="0">
                <a:solidFill>
                  <a:srgbClr val="7030A0"/>
                </a:solidFill>
              </a:rPr>
              <a:t>What about a trifecta? </a:t>
            </a:r>
          </a:p>
          <a:p>
            <a:pPr marL="342900" indent="-342900">
              <a:buAutoNum type="arabicPeriod"/>
            </a:pPr>
            <a:endParaRPr lang="en-US" sz="2800" b="1" dirty="0">
              <a:solidFill>
                <a:srgbClr val="7030A0"/>
              </a:solidFill>
            </a:endParaRPr>
          </a:p>
          <a:p>
            <a:pPr marL="342900" indent="-342900">
              <a:buAutoNum type="arabicPeriod"/>
            </a:pPr>
            <a:endParaRPr lang="en-US" sz="2800" b="1" dirty="0">
              <a:solidFill>
                <a:srgbClr val="7030A0"/>
              </a:solidFill>
            </a:endParaRPr>
          </a:p>
          <a:p>
            <a:pPr marL="342900" indent="-342900">
              <a:buAutoNum type="arabicPeriod"/>
            </a:pPr>
            <a:r>
              <a:rPr lang="en-US" sz="2800" b="1" dirty="0">
                <a:solidFill>
                  <a:srgbClr val="7030A0"/>
                </a:solidFill>
              </a:rPr>
              <a:t>Have you ever won a sweep in the Cup?</a:t>
            </a:r>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p:txBody>
      </p:sp>
      <p:sp>
        <p:nvSpPr>
          <p:cNvPr id="5" name="Footer Placeholder 4">
            <a:extLst>
              <a:ext uri="{FF2B5EF4-FFF2-40B4-BE49-F238E27FC236}">
                <a16:creationId xmlns:a16="http://schemas.microsoft.com/office/drawing/2014/main" id="{00991E4C-FDF8-464F-9C6F-8E9243EC8B83}"/>
              </a:ext>
            </a:extLst>
          </p:cNvPr>
          <p:cNvSpPr>
            <a:spLocks noGrp="1"/>
          </p:cNvSpPr>
          <p:nvPr>
            <p:ph type="ftr" sz="quarter" idx="11"/>
          </p:nvPr>
        </p:nvSpPr>
        <p:spPr/>
        <p:txBody>
          <a:bodyPr/>
          <a:lstStyle/>
          <a:p>
            <a:r>
              <a:rPr lang="en-US"/>
              <a:t>Rotary Club of Canterbury Connecting in Isolation Project</a:t>
            </a:r>
          </a:p>
        </p:txBody>
      </p:sp>
      <p:sp>
        <p:nvSpPr>
          <p:cNvPr id="6" name="Slide Number Placeholder 5">
            <a:extLst>
              <a:ext uri="{FF2B5EF4-FFF2-40B4-BE49-F238E27FC236}">
                <a16:creationId xmlns:a16="http://schemas.microsoft.com/office/drawing/2014/main" id="{B73456FA-137B-43B7-87ED-92A4B8099B9B}"/>
              </a:ext>
            </a:extLst>
          </p:cNvPr>
          <p:cNvSpPr>
            <a:spLocks noGrp="1"/>
          </p:cNvSpPr>
          <p:nvPr>
            <p:ph type="sldNum" sz="quarter" idx="12"/>
          </p:nvPr>
        </p:nvSpPr>
        <p:spPr/>
        <p:txBody>
          <a:bodyPr/>
          <a:lstStyle/>
          <a:p>
            <a:fld id="{DBA1B0FB-D917-4C8C-928F-313BD683BF39}" type="slidenum">
              <a:rPr lang="en-US" smtClean="0"/>
              <a:t>13</a:t>
            </a:fld>
            <a:endParaRPr lang="en-US"/>
          </a:p>
        </p:txBody>
      </p:sp>
    </p:spTree>
    <p:extLst>
      <p:ext uri="{BB962C8B-B14F-4D97-AF65-F5344CB8AC3E}">
        <p14:creationId xmlns:p14="http://schemas.microsoft.com/office/powerpoint/2010/main" val="223650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BAGOT'S PARTY: MELBOURNE CUP 2015 – Renee G – work eat laugh repeat">
            <a:extLst>
              <a:ext uri="{FF2B5EF4-FFF2-40B4-BE49-F238E27FC236}">
                <a16:creationId xmlns:a16="http://schemas.microsoft.com/office/drawing/2014/main" id="{9A90FF98-C65C-4084-A6EA-B619E2CE727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5679" y="1515260"/>
            <a:ext cx="3010756" cy="25920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Flemington Racecourse | Track Information | TAB">
            <a:extLst>
              <a:ext uri="{FF2B5EF4-FFF2-40B4-BE49-F238E27FC236}">
                <a16:creationId xmlns:a16="http://schemas.microsoft.com/office/drawing/2014/main" id="{76F6C846-DEA3-4388-A82B-4F30DDB34A1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5063" y="4578457"/>
            <a:ext cx="3825084" cy="29340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B529241-751E-4E9B-BE77-4CA2F16E4156}"/>
              </a:ext>
            </a:extLst>
          </p:cNvPr>
          <p:cNvSpPr txBox="1"/>
          <p:nvPr/>
        </p:nvSpPr>
        <p:spPr>
          <a:xfrm>
            <a:off x="4780147" y="2388043"/>
            <a:ext cx="1987224" cy="4154984"/>
          </a:xfrm>
          <a:prstGeom prst="rect">
            <a:avLst/>
          </a:prstGeom>
          <a:noFill/>
        </p:spPr>
        <p:txBody>
          <a:bodyPr wrap="square" rtlCol="0">
            <a:spAutoFit/>
          </a:bodyPr>
          <a:lstStyle/>
          <a:p>
            <a:r>
              <a:rPr lang="en-US" sz="2400" dirty="0">
                <a:solidFill>
                  <a:schemeClr val="tx2">
                    <a:lumMod val="10000"/>
                  </a:schemeClr>
                </a:solidFill>
                <a:cs typeface="Arial" panose="020B0604020202020204" pitchFamily="34" charset="0"/>
              </a:rPr>
              <a:t>The first races were held on land west of Spencer Street in 1938.  The first race-course was established in 1848 at Flemington.</a:t>
            </a:r>
            <a:endParaRPr lang="en-AU" sz="2400" dirty="0">
              <a:solidFill>
                <a:schemeClr val="tx2">
                  <a:lumMod val="10000"/>
                </a:schemeClr>
              </a:solidFill>
              <a:cs typeface="Arial" panose="020B0604020202020204" pitchFamily="34" charset="0"/>
            </a:endParaRPr>
          </a:p>
        </p:txBody>
      </p:sp>
      <p:sp>
        <p:nvSpPr>
          <p:cNvPr id="6" name="TextBox 5">
            <a:extLst>
              <a:ext uri="{FF2B5EF4-FFF2-40B4-BE49-F238E27FC236}">
                <a16:creationId xmlns:a16="http://schemas.microsoft.com/office/drawing/2014/main" id="{57981F2C-506E-4F4B-AAFD-DB395688C8B7}"/>
              </a:ext>
            </a:extLst>
          </p:cNvPr>
          <p:cNvSpPr txBox="1"/>
          <p:nvPr/>
        </p:nvSpPr>
        <p:spPr>
          <a:xfrm>
            <a:off x="1288473" y="540327"/>
            <a:ext cx="4710545" cy="646331"/>
          </a:xfrm>
          <a:prstGeom prst="rect">
            <a:avLst/>
          </a:prstGeom>
          <a:noFill/>
        </p:spPr>
        <p:txBody>
          <a:bodyPr wrap="square" rtlCol="0">
            <a:spAutoFit/>
          </a:bodyPr>
          <a:lstStyle/>
          <a:p>
            <a:r>
              <a:rPr lang="en-US" sz="3600" b="1" dirty="0"/>
              <a:t>The First Racecourses</a:t>
            </a:r>
          </a:p>
        </p:txBody>
      </p:sp>
      <p:sp>
        <p:nvSpPr>
          <p:cNvPr id="5" name="Footer Placeholder 4">
            <a:extLst>
              <a:ext uri="{FF2B5EF4-FFF2-40B4-BE49-F238E27FC236}">
                <a16:creationId xmlns:a16="http://schemas.microsoft.com/office/drawing/2014/main" id="{CCAA8DEA-F063-4217-9D5D-B42285452A40}"/>
              </a:ext>
            </a:extLst>
          </p:cNvPr>
          <p:cNvSpPr>
            <a:spLocks noGrp="1"/>
          </p:cNvSpPr>
          <p:nvPr>
            <p:ph type="ftr" sz="quarter" idx="11"/>
          </p:nvPr>
        </p:nvSpPr>
        <p:spPr>
          <a:xfrm>
            <a:off x="589548" y="8491321"/>
            <a:ext cx="4105028" cy="487763"/>
          </a:xfrm>
        </p:spPr>
        <p:txBody>
          <a:bodyPr/>
          <a:lstStyle/>
          <a:p>
            <a:pPr algn="l"/>
            <a:r>
              <a:rPr lang="en-US" sz="1000" dirty="0"/>
              <a:t>Rotary Club of Canterbury Connecting in Isolation Project</a:t>
            </a:r>
          </a:p>
        </p:txBody>
      </p:sp>
      <p:sp>
        <p:nvSpPr>
          <p:cNvPr id="7" name="Slide Number Placeholder 6">
            <a:extLst>
              <a:ext uri="{FF2B5EF4-FFF2-40B4-BE49-F238E27FC236}">
                <a16:creationId xmlns:a16="http://schemas.microsoft.com/office/drawing/2014/main" id="{90E55484-25FD-4761-BB81-18F69EF9B913}"/>
              </a:ext>
            </a:extLst>
          </p:cNvPr>
          <p:cNvSpPr>
            <a:spLocks noGrp="1"/>
          </p:cNvSpPr>
          <p:nvPr>
            <p:ph type="sldNum" sz="quarter" idx="12"/>
          </p:nvPr>
        </p:nvSpPr>
        <p:spPr/>
        <p:txBody>
          <a:bodyPr/>
          <a:lstStyle/>
          <a:p>
            <a:fld id="{DBA1B0FB-D917-4C8C-928F-313BD683BF39}" type="slidenum">
              <a:rPr lang="en-US" sz="1000" smtClean="0"/>
              <a:t>14</a:t>
            </a:fld>
            <a:endParaRPr lang="en-US" dirty="0"/>
          </a:p>
        </p:txBody>
      </p:sp>
    </p:spTree>
    <p:extLst>
      <p:ext uri="{BB962C8B-B14F-4D97-AF65-F5344CB8AC3E}">
        <p14:creationId xmlns:p14="http://schemas.microsoft.com/office/powerpoint/2010/main" val="44689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Melbourne Cup 1866 | National Museum of Australia">
            <a:extLst>
              <a:ext uri="{FF2B5EF4-FFF2-40B4-BE49-F238E27FC236}">
                <a16:creationId xmlns:a16="http://schemas.microsoft.com/office/drawing/2014/main" id="{BC14F520-C8D1-4D13-937E-C1DACA669C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61" b="-2"/>
          <a:stretch/>
        </p:blipFill>
        <p:spPr bwMode="auto">
          <a:xfrm>
            <a:off x="525982" y="2743200"/>
            <a:ext cx="3094815" cy="39562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015221-6775-4139-88C3-4C969FF672A9}"/>
              </a:ext>
            </a:extLst>
          </p:cNvPr>
          <p:cNvSpPr txBox="1"/>
          <p:nvPr/>
        </p:nvSpPr>
        <p:spPr>
          <a:xfrm>
            <a:off x="4020395" y="1560191"/>
            <a:ext cx="2655855" cy="6683048"/>
          </a:xfrm>
          <a:prstGeom prst="rect">
            <a:avLst/>
          </a:prstGeom>
          <a:noFill/>
        </p:spPr>
        <p:txBody>
          <a:bodyPr wrap="square" rtlCol="0">
            <a:spAutoFit/>
          </a:bodyPr>
          <a:lstStyle/>
          <a:p>
            <a:pPr>
              <a:lnSpc>
                <a:spcPct val="150000"/>
              </a:lnSpc>
            </a:pPr>
            <a:r>
              <a:rPr lang="en-US" sz="2400" dirty="0"/>
              <a:t>The first Melbourne Cup was in 1861.  Today it is the richest handicap race in Australia. The prizemoney and trophies make it among the richest in the world. It is a 3200 </a:t>
            </a:r>
            <a:r>
              <a:rPr lang="en-US" sz="2400" dirty="0" err="1"/>
              <a:t>metre</a:t>
            </a:r>
            <a:r>
              <a:rPr lang="en-US" sz="2400" dirty="0"/>
              <a:t> race (2 miles) in distance.</a:t>
            </a:r>
            <a:endParaRPr lang="en-AU" sz="2400" dirty="0"/>
          </a:p>
        </p:txBody>
      </p:sp>
      <p:sp>
        <p:nvSpPr>
          <p:cNvPr id="3" name="TextBox 2">
            <a:extLst>
              <a:ext uri="{FF2B5EF4-FFF2-40B4-BE49-F238E27FC236}">
                <a16:creationId xmlns:a16="http://schemas.microsoft.com/office/drawing/2014/main" id="{7B85023B-4246-4847-86CB-71FF289CE6C5}"/>
              </a:ext>
            </a:extLst>
          </p:cNvPr>
          <p:cNvSpPr txBox="1"/>
          <p:nvPr/>
        </p:nvSpPr>
        <p:spPr>
          <a:xfrm>
            <a:off x="1230888" y="665778"/>
            <a:ext cx="4779818" cy="646331"/>
          </a:xfrm>
          <a:prstGeom prst="rect">
            <a:avLst/>
          </a:prstGeom>
          <a:noFill/>
        </p:spPr>
        <p:txBody>
          <a:bodyPr wrap="square" rtlCol="0">
            <a:spAutoFit/>
          </a:bodyPr>
          <a:lstStyle/>
          <a:p>
            <a:r>
              <a:rPr lang="en-US" sz="3600" b="1" dirty="0"/>
              <a:t>The Melbourne Cup</a:t>
            </a:r>
          </a:p>
        </p:txBody>
      </p:sp>
      <p:sp>
        <p:nvSpPr>
          <p:cNvPr id="4" name="Footer Placeholder 3">
            <a:extLst>
              <a:ext uri="{FF2B5EF4-FFF2-40B4-BE49-F238E27FC236}">
                <a16:creationId xmlns:a16="http://schemas.microsoft.com/office/drawing/2014/main" id="{88642A1F-9883-4F12-945E-2CFD5B652A0E}"/>
              </a:ext>
            </a:extLst>
          </p:cNvPr>
          <p:cNvSpPr>
            <a:spLocks noGrp="1"/>
          </p:cNvSpPr>
          <p:nvPr>
            <p:ph type="ftr" sz="quarter" idx="11"/>
          </p:nvPr>
        </p:nvSpPr>
        <p:spPr>
          <a:xfrm>
            <a:off x="866274" y="8491321"/>
            <a:ext cx="3828301"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D982B993-FEC4-4296-BFA2-3ECB0995F1CA}"/>
              </a:ext>
            </a:extLst>
          </p:cNvPr>
          <p:cNvSpPr>
            <a:spLocks noGrp="1"/>
          </p:cNvSpPr>
          <p:nvPr>
            <p:ph type="sldNum" sz="quarter" idx="12"/>
          </p:nvPr>
        </p:nvSpPr>
        <p:spPr/>
        <p:txBody>
          <a:bodyPr/>
          <a:lstStyle/>
          <a:p>
            <a:fld id="{DBA1B0FB-D917-4C8C-928F-313BD683BF39}" type="slidenum">
              <a:rPr lang="en-US" sz="1000" smtClean="0"/>
              <a:t>15</a:t>
            </a:fld>
            <a:endParaRPr lang="en-US" dirty="0"/>
          </a:p>
        </p:txBody>
      </p:sp>
    </p:spTree>
    <p:extLst>
      <p:ext uri="{BB962C8B-B14F-4D97-AF65-F5344CB8AC3E}">
        <p14:creationId xmlns:p14="http://schemas.microsoft.com/office/powerpoint/2010/main" val="2351728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Archer - The Horse">
            <a:extLst>
              <a:ext uri="{FF2B5EF4-FFF2-40B4-BE49-F238E27FC236}">
                <a16:creationId xmlns:a16="http://schemas.microsoft.com/office/drawing/2014/main" id="{A39ADC6C-FCCB-4335-A361-18549569F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271" y="2380527"/>
            <a:ext cx="2708684" cy="20944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46289FD-1855-498D-926E-5872E1CABDCA}"/>
              </a:ext>
            </a:extLst>
          </p:cNvPr>
          <p:cNvSpPr txBox="1"/>
          <p:nvPr/>
        </p:nvSpPr>
        <p:spPr>
          <a:xfrm>
            <a:off x="953034" y="362964"/>
            <a:ext cx="4296053" cy="1200329"/>
          </a:xfrm>
          <a:prstGeom prst="rect">
            <a:avLst/>
          </a:prstGeom>
          <a:noFill/>
        </p:spPr>
        <p:txBody>
          <a:bodyPr wrap="square" rtlCol="0">
            <a:spAutoFit/>
          </a:bodyPr>
          <a:lstStyle/>
          <a:p>
            <a:r>
              <a:rPr lang="en-US" sz="3600" b="1" dirty="0"/>
              <a:t>The Beginning of a Horse Racing Legend</a:t>
            </a:r>
            <a:endParaRPr lang="en-AU" sz="3600" b="1" dirty="0"/>
          </a:p>
        </p:txBody>
      </p:sp>
      <p:sp>
        <p:nvSpPr>
          <p:cNvPr id="5" name="TextBox 4">
            <a:extLst>
              <a:ext uri="{FF2B5EF4-FFF2-40B4-BE49-F238E27FC236}">
                <a16:creationId xmlns:a16="http://schemas.microsoft.com/office/drawing/2014/main" id="{85495FE2-E758-4EA0-85C8-CA859F559B25}"/>
              </a:ext>
            </a:extLst>
          </p:cNvPr>
          <p:cNvSpPr txBox="1"/>
          <p:nvPr/>
        </p:nvSpPr>
        <p:spPr>
          <a:xfrm flipH="1">
            <a:off x="3509961" y="2380527"/>
            <a:ext cx="3027343" cy="2251065"/>
          </a:xfrm>
          <a:prstGeom prst="rect">
            <a:avLst/>
          </a:prstGeom>
          <a:noFill/>
        </p:spPr>
        <p:txBody>
          <a:bodyPr wrap="square" rtlCol="0">
            <a:spAutoFit/>
          </a:bodyPr>
          <a:lstStyle/>
          <a:p>
            <a:pPr>
              <a:lnSpc>
                <a:spcPct val="150000"/>
              </a:lnSpc>
            </a:pPr>
            <a:r>
              <a:rPr lang="en-US" sz="2400" b="1" dirty="0"/>
              <a:t>Archer</a:t>
            </a:r>
            <a:r>
              <a:rPr lang="en-US" sz="2400" dirty="0"/>
              <a:t> (1856–1872) was an Australian Thoroughbred racehorse who won</a:t>
            </a:r>
            <a:endParaRPr lang="en-AU" sz="2400" dirty="0"/>
          </a:p>
        </p:txBody>
      </p:sp>
      <p:sp>
        <p:nvSpPr>
          <p:cNvPr id="4" name="Footer Placeholder 3">
            <a:extLst>
              <a:ext uri="{FF2B5EF4-FFF2-40B4-BE49-F238E27FC236}">
                <a16:creationId xmlns:a16="http://schemas.microsoft.com/office/drawing/2014/main" id="{E0FC4B35-A66C-428A-B8BE-AB81D93F9EC8}"/>
              </a:ext>
            </a:extLst>
          </p:cNvPr>
          <p:cNvSpPr>
            <a:spLocks noGrp="1"/>
          </p:cNvSpPr>
          <p:nvPr>
            <p:ph type="ftr" sz="quarter" idx="11"/>
          </p:nvPr>
        </p:nvSpPr>
        <p:spPr>
          <a:xfrm>
            <a:off x="806116" y="8491321"/>
            <a:ext cx="3888459"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6E40925D-BC8A-4DEF-9855-356B5ECEC690}"/>
              </a:ext>
            </a:extLst>
          </p:cNvPr>
          <p:cNvSpPr>
            <a:spLocks noGrp="1"/>
          </p:cNvSpPr>
          <p:nvPr>
            <p:ph type="sldNum" sz="quarter" idx="12"/>
          </p:nvPr>
        </p:nvSpPr>
        <p:spPr/>
        <p:txBody>
          <a:bodyPr/>
          <a:lstStyle/>
          <a:p>
            <a:fld id="{DBA1B0FB-D917-4C8C-928F-313BD683BF39}" type="slidenum">
              <a:rPr lang="en-US" sz="1000" smtClean="0"/>
              <a:t>16</a:t>
            </a:fld>
            <a:endParaRPr lang="en-US" dirty="0"/>
          </a:p>
        </p:txBody>
      </p:sp>
      <p:sp>
        <p:nvSpPr>
          <p:cNvPr id="8" name="TextBox 7">
            <a:extLst>
              <a:ext uri="{FF2B5EF4-FFF2-40B4-BE49-F238E27FC236}">
                <a16:creationId xmlns:a16="http://schemas.microsoft.com/office/drawing/2014/main" id="{3519CF58-F0C2-434D-AE02-AFAE06ECCEA7}"/>
              </a:ext>
            </a:extLst>
          </p:cNvPr>
          <p:cNvSpPr txBox="1"/>
          <p:nvPr/>
        </p:nvSpPr>
        <p:spPr>
          <a:xfrm flipH="1">
            <a:off x="476813" y="4631592"/>
            <a:ext cx="5836291" cy="2805063"/>
          </a:xfrm>
          <a:prstGeom prst="rect">
            <a:avLst/>
          </a:prstGeom>
          <a:noFill/>
        </p:spPr>
        <p:txBody>
          <a:bodyPr wrap="square" rtlCol="0">
            <a:spAutoFit/>
          </a:bodyPr>
          <a:lstStyle/>
          <a:p>
            <a:pPr>
              <a:lnSpc>
                <a:spcPct val="150000"/>
              </a:lnSpc>
            </a:pPr>
            <a:r>
              <a:rPr lang="en-US" sz="2400" dirty="0"/>
              <a:t>the first and the second Melbourne Cups in 1861 and 1862. He won both Cups easily and is one of only five </a:t>
            </a:r>
            <a:r>
              <a:rPr lang="en-US" sz="2400" b="1" dirty="0"/>
              <a:t>horses</a:t>
            </a:r>
            <a:r>
              <a:rPr lang="en-US" sz="2400" dirty="0"/>
              <a:t> to win the Melbourne Cup twice or more; he is one of only four </a:t>
            </a:r>
            <a:r>
              <a:rPr lang="en-US" sz="2400" b="1" dirty="0"/>
              <a:t>horses</a:t>
            </a:r>
            <a:r>
              <a:rPr lang="en-US" sz="2400" dirty="0"/>
              <a:t> to win two successive Cups.</a:t>
            </a:r>
            <a:endParaRPr lang="en-AU" sz="2400" dirty="0"/>
          </a:p>
        </p:txBody>
      </p:sp>
    </p:spTree>
    <p:extLst>
      <p:ext uri="{BB962C8B-B14F-4D97-AF65-F5344CB8AC3E}">
        <p14:creationId xmlns:p14="http://schemas.microsoft.com/office/powerpoint/2010/main" val="558766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Horse Racing In Australia – A Noble And Historical Tradition.">
            <a:extLst>
              <a:ext uri="{FF2B5EF4-FFF2-40B4-BE49-F238E27FC236}">
                <a16:creationId xmlns:a16="http://schemas.microsoft.com/office/drawing/2014/main" id="{CCF45166-3D9B-4E60-B882-C703C68A5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16" y="2887968"/>
            <a:ext cx="3309688" cy="263926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7E59E9-527A-4A28-8C82-8B469DB0CA9F}"/>
              </a:ext>
            </a:extLst>
          </p:cNvPr>
          <p:cNvSpPr txBox="1"/>
          <p:nvPr/>
        </p:nvSpPr>
        <p:spPr>
          <a:xfrm>
            <a:off x="1542198" y="6109849"/>
            <a:ext cx="4640238" cy="2251065"/>
          </a:xfrm>
          <a:prstGeom prst="rect">
            <a:avLst/>
          </a:prstGeom>
          <a:noFill/>
        </p:spPr>
        <p:txBody>
          <a:bodyPr wrap="square" rtlCol="0">
            <a:spAutoFit/>
          </a:bodyPr>
          <a:lstStyle/>
          <a:p>
            <a:pPr>
              <a:lnSpc>
                <a:spcPct val="150000"/>
              </a:lnSpc>
            </a:pPr>
            <a:r>
              <a:rPr lang="en-US" sz="2400" dirty="0"/>
              <a:t>Carbine was a New Zealand  thoroughbred.  “Five to one bar one” was the bookies cry when taking odds on Carbine races.</a:t>
            </a:r>
            <a:endParaRPr lang="en-AU" sz="2400" dirty="0"/>
          </a:p>
        </p:txBody>
      </p:sp>
      <p:sp>
        <p:nvSpPr>
          <p:cNvPr id="5" name="TextBox 4">
            <a:extLst>
              <a:ext uri="{FF2B5EF4-FFF2-40B4-BE49-F238E27FC236}">
                <a16:creationId xmlns:a16="http://schemas.microsoft.com/office/drawing/2014/main" id="{09B8DD2D-E8A6-4EBA-AEB8-912502151AEA}"/>
              </a:ext>
            </a:extLst>
          </p:cNvPr>
          <p:cNvSpPr txBox="1"/>
          <p:nvPr/>
        </p:nvSpPr>
        <p:spPr>
          <a:xfrm>
            <a:off x="1310185" y="551024"/>
            <a:ext cx="4116351" cy="1754326"/>
          </a:xfrm>
          <a:prstGeom prst="rect">
            <a:avLst/>
          </a:prstGeom>
          <a:noFill/>
        </p:spPr>
        <p:txBody>
          <a:bodyPr wrap="square" rtlCol="0">
            <a:spAutoFit/>
          </a:bodyPr>
          <a:lstStyle/>
          <a:p>
            <a:pPr algn="ctr"/>
            <a:r>
              <a:rPr lang="en-US" sz="3600" b="1" dirty="0"/>
              <a:t>Carbine Won </a:t>
            </a:r>
          </a:p>
          <a:p>
            <a:pPr algn="ctr"/>
            <a:r>
              <a:rPr lang="en-US" sz="3600" b="1" dirty="0"/>
              <a:t>The Melbourne Cup In 1890</a:t>
            </a:r>
            <a:endParaRPr lang="en-AU" sz="3600" b="1" dirty="0"/>
          </a:p>
        </p:txBody>
      </p:sp>
      <p:sp>
        <p:nvSpPr>
          <p:cNvPr id="3" name="Footer Placeholder 2">
            <a:extLst>
              <a:ext uri="{FF2B5EF4-FFF2-40B4-BE49-F238E27FC236}">
                <a16:creationId xmlns:a16="http://schemas.microsoft.com/office/drawing/2014/main" id="{296EAC7D-7B65-4245-B521-9BDB2C28A73C}"/>
              </a:ext>
            </a:extLst>
          </p:cNvPr>
          <p:cNvSpPr>
            <a:spLocks noGrp="1"/>
          </p:cNvSpPr>
          <p:nvPr>
            <p:ph type="ftr" sz="quarter" idx="11"/>
          </p:nvPr>
        </p:nvSpPr>
        <p:spPr>
          <a:xfrm>
            <a:off x="1123158" y="8491321"/>
            <a:ext cx="3571418"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442F563E-73E5-4467-BEBC-223FC9D6455F}"/>
              </a:ext>
            </a:extLst>
          </p:cNvPr>
          <p:cNvSpPr>
            <a:spLocks noGrp="1"/>
          </p:cNvSpPr>
          <p:nvPr>
            <p:ph type="sldNum" sz="quarter" idx="12"/>
          </p:nvPr>
        </p:nvSpPr>
        <p:spPr/>
        <p:txBody>
          <a:bodyPr/>
          <a:lstStyle/>
          <a:p>
            <a:fld id="{DBA1B0FB-D917-4C8C-928F-313BD683BF39}" type="slidenum">
              <a:rPr lang="en-US" sz="1000" smtClean="0"/>
              <a:t>17</a:t>
            </a:fld>
            <a:endParaRPr lang="en-US" dirty="0"/>
          </a:p>
        </p:txBody>
      </p:sp>
    </p:spTree>
    <p:extLst>
      <p:ext uri="{BB962C8B-B14F-4D97-AF65-F5344CB8AC3E}">
        <p14:creationId xmlns:p14="http://schemas.microsoft.com/office/powerpoint/2010/main" val="1753116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674CD4-A141-5C46-960A-E4AFF4F34827}"/>
              </a:ext>
            </a:extLst>
          </p:cNvPr>
          <p:cNvSpPr txBox="1"/>
          <p:nvPr/>
        </p:nvSpPr>
        <p:spPr>
          <a:xfrm>
            <a:off x="744237" y="1336765"/>
            <a:ext cx="3883181" cy="646331"/>
          </a:xfrm>
          <a:prstGeom prst="rect">
            <a:avLst/>
          </a:prstGeom>
          <a:noFill/>
        </p:spPr>
        <p:txBody>
          <a:bodyPr wrap="square" rtlCol="0">
            <a:spAutoFit/>
          </a:bodyPr>
          <a:lstStyle/>
          <a:p>
            <a:r>
              <a:rPr lang="en-US" sz="3600" dirty="0">
                <a:solidFill>
                  <a:srgbClr val="7030A0"/>
                </a:solidFill>
                <a:latin typeface="Britannic Bold" panose="020B0903060703020204" pitchFamily="34" charset="0"/>
              </a:rPr>
              <a:t>Thinking back </a:t>
            </a:r>
            <a:endParaRPr lang="en-US" sz="3600" b="1" dirty="0">
              <a:solidFill>
                <a:srgbClr val="7030A0"/>
              </a:solidFill>
            </a:endParaRPr>
          </a:p>
        </p:txBody>
      </p:sp>
      <p:pic>
        <p:nvPicPr>
          <p:cNvPr id="4" name="Picture 3">
            <a:extLst>
              <a:ext uri="{FF2B5EF4-FFF2-40B4-BE49-F238E27FC236}">
                <a16:creationId xmlns:a16="http://schemas.microsoft.com/office/drawing/2014/main" id="{3EC46C57-C7FA-B242-AA77-F08BB280A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314" y="686882"/>
            <a:ext cx="1862541" cy="1535779"/>
          </a:xfrm>
          <a:prstGeom prst="rect">
            <a:avLst/>
          </a:prstGeom>
        </p:spPr>
      </p:pic>
      <p:sp>
        <p:nvSpPr>
          <p:cNvPr id="6" name="TextBox 5">
            <a:extLst>
              <a:ext uri="{FF2B5EF4-FFF2-40B4-BE49-F238E27FC236}">
                <a16:creationId xmlns:a16="http://schemas.microsoft.com/office/drawing/2014/main" id="{E0ABF003-3BD1-5A44-867A-54C8DD093066}"/>
              </a:ext>
            </a:extLst>
          </p:cNvPr>
          <p:cNvSpPr txBox="1"/>
          <p:nvPr/>
        </p:nvSpPr>
        <p:spPr>
          <a:xfrm>
            <a:off x="1205345" y="3172691"/>
            <a:ext cx="3883181" cy="4339650"/>
          </a:xfrm>
          <a:prstGeom prst="rect">
            <a:avLst/>
          </a:prstGeom>
          <a:noFill/>
        </p:spPr>
        <p:txBody>
          <a:bodyPr wrap="square" rtlCol="0">
            <a:spAutoFit/>
          </a:bodyPr>
          <a:lstStyle/>
          <a:p>
            <a:pPr marL="342900" indent="-342900">
              <a:buAutoNum type="arabicPeriod"/>
            </a:pPr>
            <a:r>
              <a:rPr lang="en-US" sz="2400" b="1" dirty="0">
                <a:solidFill>
                  <a:srgbClr val="7030A0"/>
                </a:solidFill>
              </a:rPr>
              <a:t>Have you been to the Melbourne Cup?</a:t>
            </a:r>
          </a:p>
          <a:p>
            <a:pPr marL="342900" indent="-342900">
              <a:buAutoNum type="arabicPeriod"/>
            </a:pPr>
            <a:endParaRPr lang="en-US" sz="2400" b="1" dirty="0">
              <a:solidFill>
                <a:srgbClr val="7030A0"/>
              </a:solidFill>
            </a:endParaRPr>
          </a:p>
          <a:p>
            <a:pPr marL="342900" indent="-342900">
              <a:buAutoNum type="arabicPeriod"/>
            </a:pPr>
            <a:endParaRPr lang="en-US" sz="2400" b="1" dirty="0">
              <a:solidFill>
                <a:srgbClr val="7030A0"/>
              </a:solidFill>
            </a:endParaRPr>
          </a:p>
          <a:p>
            <a:pPr marL="342900" indent="-342900">
              <a:buAutoNum type="arabicPeriod"/>
            </a:pPr>
            <a:r>
              <a:rPr lang="en-US" sz="2400" b="1" dirty="0">
                <a:solidFill>
                  <a:srgbClr val="7030A0"/>
                </a:solidFill>
              </a:rPr>
              <a:t>Did you pick a winner?</a:t>
            </a:r>
          </a:p>
          <a:p>
            <a:pPr marL="342900" indent="-342900">
              <a:buAutoNum type="arabicPeriod"/>
            </a:pPr>
            <a:endParaRPr lang="en-US" sz="2400" b="1" dirty="0">
              <a:solidFill>
                <a:srgbClr val="7030A0"/>
              </a:solidFill>
            </a:endParaRPr>
          </a:p>
          <a:p>
            <a:pPr marL="342900" indent="-342900">
              <a:buAutoNum type="arabicPeriod"/>
            </a:pPr>
            <a:endParaRPr lang="en-US" sz="2400" b="1" dirty="0">
              <a:solidFill>
                <a:srgbClr val="7030A0"/>
              </a:solidFill>
            </a:endParaRPr>
          </a:p>
          <a:p>
            <a:pPr marL="342900" indent="-342900">
              <a:buAutoNum type="arabicPeriod"/>
            </a:pPr>
            <a:r>
              <a:rPr lang="en-US" sz="2400" b="1" dirty="0">
                <a:solidFill>
                  <a:srgbClr val="7030A0"/>
                </a:solidFill>
              </a:rPr>
              <a:t>How many Melbourne Cup winners can you name?</a:t>
            </a:r>
          </a:p>
          <a:p>
            <a:pPr marL="342900" indent="-342900">
              <a:buAutoNum type="arabicPeriod"/>
            </a:pPr>
            <a:endParaRPr lang="en-US" dirty="0"/>
          </a:p>
          <a:p>
            <a:pPr marL="342900" indent="-342900">
              <a:buAutoNum type="arabicPeriod"/>
            </a:pPr>
            <a:endParaRPr lang="en-US" dirty="0"/>
          </a:p>
        </p:txBody>
      </p:sp>
      <p:sp>
        <p:nvSpPr>
          <p:cNvPr id="3" name="Footer Placeholder 2">
            <a:extLst>
              <a:ext uri="{FF2B5EF4-FFF2-40B4-BE49-F238E27FC236}">
                <a16:creationId xmlns:a16="http://schemas.microsoft.com/office/drawing/2014/main" id="{2D45E0D5-E92A-4CB0-9ACB-7B913B253297}"/>
              </a:ext>
            </a:extLst>
          </p:cNvPr>
          <p:cNvSpPr>
            <a:spLocks noGrp="1"/>
          </p:cNvSpPr>
          <p:nvPr>
            <p:ph type="ftr" sz="quarter" idx="11"/>
          </p:nvPr>
        </p:nvSpPr>
        <p:spPr>
          <a:xfrm>
            <a:off x="950496" y="8491321"/>
            <a:ext cx="3744080"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D6424B38-DFB5-4D15-8E96-1AFD6F02F0C5}"/>
              </a:ext>
            </a:extLst>
          </p:cNvPr>
          <p:cNvSpPr>
            <a:spLocks noGrp="1"/>
          </p:cNvSpPr>
          <p:nvPr>
            <p:ph type="sldNum" sz="quarter" idx="12"/>
          </p:nvPr>
        </p:nvSpPr>
        <p:spPr/>
        <p:txBody>
          <a:bodyPr/>
          <a:lstStyle/>
          <a:p>
            <a:fld id="{DBA1B0FB-D917-4C8C-928F-313BD683BF39}" type="slidenum">
              <a:rPr lang="en-US" sz="1000" smtClean="0"/>
              <a:t>18</a:t>
            </a:fld>
            <a:endParaRPr lang="en-US" dirty="0"/>
          </a:p>
        </p:txBody>
      </p:sp>
    </p:spTree>
    <p:extLst>
      <p:ext uri="{BB962C8B-B14F-4D97-AF65-F5344CB8AC3E}">
        <p14:creationId xmlns:p14="http://schemas.microsoft.com/office/powerpoint/2010/main" val="3326009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Vintage Crop: Weld, Dermot: Amazon.com.au: Books">
            <a:extLst>
              <a:ext uri="{FF2B5EF4-FFF2-40B4-BE49-F238E27FC236}">
                <a16:creationId xmlns:a16="http://schemas.microsoft.com/office/drawing/2014/main" id="{7D9DD57C-A8E5-4353-9C2E-14211F81F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735" y="2718371"/>
            <a:ext cx="3093956" cy="443708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2C577D-B128-4521-881A-F3CF335AFE38}"/>
              </a:ext>
            </a:extLst>
          </p:cNvPr>
          <p:cNvSpPr txBox="1"/>
          <p:nvPr/>
        </p:nvSpPr>
        <p:spPr>
          <a:xfrm>
            <a:off x="3998794" y="2437133"/>
            <a:ext cx="2746922" cy="5021055"/>
          </a:xfrm>
          <a:prstGeom prst="rect">
            <a:avLst/>
          </a:prstGeom>
          <a:noFill/>
        </p:spPr>
        <p:txBody>
          <a:bodyPr wrap="square">
            <a:spAutoFit/>
          </a:bodyPr>
          <a:lstStyle/>
          <a:p>
            <a:pPr>
              <a:lnSpc>
                <a:spcPct val="150000"/>
              </a:lnSpc>
            </a:pPr>
            <a:r>
              <a:rPr lang="en-US" sz="2400" dirty="0"/>
              <a:t>Horses from all over the world now travel to race in the Melbourne cup on the first Tuesday in November.  Vintage Crop was the first international horse to win in 1993.</a:t>
            </a:r>
            <a:endParaRPr lang="en-AU" sz="2400" dirty="0"/>
          </a:p>
        </p:txBody>
      </p:sp>
      <p:sp>
        <p:nvSpPr>
          <p:cNvPr id="3" name="TextBox 2">
            <a:extLst>
              <a:ext uri="{FF2B5EF4-FFF2-40B4-BE49-F238E27FC236}">
                <a16:creationId xmlns:a16="http://schemas.microsoft.com/office/drawing/2014/main" id="{0E806507-99AA-3048-AAB4-5960F1DAC3A2}"/>
              </a:ext>
            </a:extLst>
          </p:cNvPr>
          <p:cNvSpPr txBox="1"/>
          <p:nvPr/>
        </p:nvSpPr>
        <p:spPr>
          <a:xfrm>
            <a:off x="734291" y="484909"/>
            <a:ext cx="5638800" cy="1200329"/>
          </a:xfrm>
          <a:prstGeom prst="rect">
            <a:avLst/>
          </a:prstGeom>
          <a:noFill/>
        </p:spPr>
        <p:txBody>
          <a:bodyPr wrap="square" rtlCol="0">
            <a:spAutoFit/>
          </a:bodyPr>
          <a:lstStyle/>
          <a:p>
            <a:r>
              <a:rPr lang="en-US" sz="3600" b="1" dirty="0"/>
              <a:t>The First International Melbourne Cup Winner</a:t>
            </a:r>
          </a:p>
        </p:txBody>
      </p:sp>
      <p:sp>
        <p:nvSpPr>
          <p:cNvPr id="5" name="Footer Placeholder 4">
            <a:extLst>
              <a:ext uri="{FF2B5EF4-FFF2-40B4-BE49-F238E27FC236}">
                <a16:creationId xmlns:a16="http://schemas.microsoft.com/office/drawing/2014/main" id="{DB5912B2-2F4D-4496-9F90-F01DA8724510}"/>
              </a:ext>
            </a:extLst>
          </p:cNvPr>
          <p:cNvSpPr>
            <a:spLocks noGrp="1"/>
          </p:cNvSpPr>
          <p:nvPr>
            <p:ph type="ftr" sz="quarter" idx="11"/>
          </p:nvPr>
        </p:nvSpPr>
        <p:spPr>
          <a:xfrm>
            <a:off x="734292" y="8491321"/>
            <a:ext cx="3960284" cy="487763"/>
          </a:xfrm>
        </p:spPr>
        <p:txBody>
          <a:bodyPr/>
          <a:lstStyle/>
          <a:p>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FB3ABC6D-2868-4E62-8502-92DC9798061C}"/>
              </a:ext>
            </a:extLst>
          </p:cNvPr>
          <p:cNvSpPr>
            <a:spLocks noGrp="1"/>
          </p:cNvSpPr>
          <p:nvPr>
            <p:ph type="sldNum" sz="quarter" idx="12"/>
          </p:nvPr>
        </p:nvSpPr>
        <p:spPr/>
        <p:txBody>
          <a:bodyPr/>
          <a:lstStyle/>
          <a:p>
            <a:fld id="{DBA1B0FB-D917-4C8C-928F-313BD683BF39}" type="slidenum">
              <a:rPr lang="en-US" sz="1000" smtClean="0"/>
              <a:t>19</a:t>
            </a:fld>
            <a:endParaRPr lang="en-US" dirty="0"/>
          </a:p>
        </p:txBody>
      </p:sp>
    </p:spTree>
    <p:extLst>
      <p:ext uri="{BB962C8B-B14F-4D97-AF65-F5344CB8AC3E}">
        <p14:creationId xmlns:p14="http://schemas.microsoft.com/office/powerpoint/2010/main" val="4157238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9C39F-EF60-4E32-8F9B-E48CBC197482}"/>
              </a:ext>
            </a:extLst>
          </p:cNvPr>
          <p:cNvSpPr>
            <a:spLocks noGrp="1"/>
          </p:cNvSpPr>
          <p:nvPr>
            <p:ph type="ctrTitle"/>
          </p:nvPr>
        </p:nvSpPr>
        <p:spPr>
          <a:xfrm>
            <a:off x="526495" y="861646"/>
            <a:ext cx="5966936" cy="4396154"/>
          </a:xfrm>
        </p:spPr>
        <p:txBody>
          <a:bodyPr>
            <a:normAutofit/>
          </a:bodyPr>
          <a:lstStyle/>
          <a:p>
            <a:pPr algn="l"/>
            <a:r>
              <a:rPr lang="en-US" sz="1200" dirty="0">
                <a:effectLst/>
                <a:latin typeface="+mn-lt"/>
                <a:ea typeface="Times New Roman" panose="02020603050405020304" pitchFamily="18" charset="0"/>
              </a:rPr>
              <a:t>The Rotary Club of Canterbury “Connecting in Isolation Project” has been specifically developed to support residents in aged care accommodation during the Covid-19 pandemic.  </a:t>
            </a:r>
            <a:br>
              <a:rPr lang="en-AU" sz="1200" dirty="0">
                <a:effectLst/>
                <a:latin typeface="+mn-lt"/>
                <a:ea typeface="Arial Unicode MS"/>
              </a:rPr>
            </a:br>
            <a:r>
              <a:rPr lang="en-US" sz="1200" dirty="0">
                <a:effectLst/>
                <a:latin typeface="+mn-lt"/>
                <a:ea typeface="Times New Roman" panose="02020603050405020304" pitchFamily="18" charset="0"/>
              </a:rPr>
              <a:t> </a:t>
            </a:r>
            <a:br>
              <a:rPr lang="en-AU" sz="1200" dirty="0">
                <a:effectLst/>
                <a:latin typeface="+mn-lt"/>
                <a:ea typeface="Arial Unicode MS"/>
              </a:rPr>
            </a:br>
            <a:r>
              <a:rPr lang="en-US" sz="1200" dirty="0">
                <a:effectLst/>
                <a:latin typeface="+mn-lt"/>
                <a:ea typeface="Times New Roman" panose="02020603050405020304" pitchFamily="18" charset="0"/>
              </a:rPr>
              <a:t>In times when it’s difficult to connect in person with family and friends, the Rotary Club of Canterbury has pleasure in offering you this booklet, designed to promote conversation, recollection and engagement to those who are in isolation and without their usual social activities.</a:t>
            </a:r>
            <a:br>
              <a:rPr lang="en-AU" sz="1200" dirty="0">
                <a:effectLst/>
                <a:latin typeface="+mn-lt"/>
                <a:ea typeface="Arial Unicode MS"/>
              </a:rPr>
            </a:br>
            <a:r>
              <a:rPr lang="en-US" sz="1200" dirty="0">
                <a:effectLst/>
                <a:latin typeface="+mn-lt"/>
                <a:ea typeface="Times New Roman" panose="02020603050405020304" pitchFamily="18" charset="0"/>
              </a:rPr>
              <a:t> </a:t>
            </a:r>
            <a:br>
              <a:rPr lang="en-AU" sz="1200" dirty="0">
                <a:effectLst/>
                <a:latin typeface="+mn-lt"/>
                <a:ea typeface="Arial Unicode MS"/>
              </a:rPr>
            </a:br>
            <a:r>
              <a:rPr lang="en-US" sz="1200" dirty="0">
                <a:effectLst/>
                <a:latin typeface="+mn-lt"/>
                <a:ea typeface="Times New Roman" panose="02020603050405020304" pitchFamily="18" charset="0"/>
              </a:rPr>
              <a:t>The booklets have been designed for people in an aged care residence to read by themselves, or to colour in the pictures, or to have a family member at the other end of the phone read the booklet to them. </a:t>
            </a:r>
            <a:br>
              <a:rPr lang="en-AU" sz="1200" dirty="0">
                <a:effectLst/>
                <a:latin typeface="+mn-lt"/>
                <a:ea typeface="Arial Unicode MS"/>
              </a:rPr>
            </a:br>
            <a:r>
              <a:rPr lang="en-US" sz="1200" dirty="0">
                <a:effectLst/>
                <a:latin typeface="+mn-lt"/>
                <a:ea typeface="Times New Roman" panose="02020603050405020304" pitchFamily="18" charset="0"/>
              </a:rPr>
              <a:t> </a:t>
            </a:r>
            <a:br>
              <a:rPr lang="en-AU" sz="1200" dirty="0">
                <a:effectLst/>
                <a:latin typeface="+mn-lt"/>
                <a:ea typeface="Arial Unicode MS"/>
              </a:rPr>
            </a:br>
            <a:r>
              <a:rPr lang="en-US" sz="1200" dirty="0">
                <a:effectLst/>
                <a:latin typeface="+mn-lt"/>
                <a:ea typeface="Times New Roman" panose="02020603050405020304" pitchFamily="18" charset="0"/>
              </a:rPr>
              <a:t>You can download this and other booklets from the Rotary Club of Canterbury website (</a:t>
            </a:r>
            <a:r>
              <a:rPr lang="en-US" sz="1200" u="sng" dirty="0">
                <a:solidFill>
                  <a:srgbClr val="0000FF"/>
                </a:solidFill>
                <a:effectLst/>
                <a:latin typeface="+mn-lt"/>
                <a:ea typeface="Times New Roman" panose="02020603050405020304" pitchFamily="18" charset="0"/>
                <a:hlinkClick r:id="rId2"/>
              </a:rPr>
              <a:t>www.canterburyrotary.org</a:t>
            </a:r>
            <a:r>
              <a:rPr lang="en-US" sz="1200" dirty="0">
                <a:effectLst/>
                <a:latin typeface="+mn-lt"/>
                <a:ea typeface="Times New Roman" panose="02020603050405020304" pitchFamily="18" charset="0"/>
              </a:rPr>
              <a:t>).</a:t>
            </a:r>
            <a:br>
              <a:rPr lang="en-AU" sz="1200" dirty="0">
                <a:effectLst/>
                <a:latin typeface="+mn-lt"/>
                <a:ea typeface="Arial Unicode MS"/>
              </a:rPr>
            </a:br>
            <a:r>
              <a:rPr lang="en-US" sz="1200" u="none" strike="noStrike" dirty="0">
                <a:effectLst/>
                <a:latin typeface="+mn-lt"/>
                <a:ea typeface="Times New Roman" panose="02020603050405020304" pitchFamily="18" charset="0"/>
              </a:rPr>
              <a:t> </a:t>
            </a:r>
            <a:br>
              <a:rPr lang="en-AU" sz="1200" dirty="0">
                <a:effectLst/>
                <a:latin typeface="+mn-lt"/>
                <a:ea typeface="Arial Unicode MS"/>
              </a:rPr>
            </a:br>
            <a:r>
              <a:rPr lang="en-US" sz="1200" dirty="0">
                <a:solidFill>
                  <a:srgbClr val="000000"/>
                </a:solidFill>
                <a:effectLst/>
                <a:latin typeface="+mn-lt"/>
                <a:ea typeface="Times New Roman" panose="02020603050405020304" pitchFamily="18" charset="0"/>
              </a:rPr>
              <a:t>Source references for this book are held at the Rotary Club of Canterbury. Contact </a:t>
            </a:r>
            <a:r>
              <a:rPr lang="en-US" sz="1200" u="sng" dirty="0">
                <a:solidFill>
                  <a:srgbClr val="0000FF"/>
                </a:solidFill>
                <a:effectLst/>
                <a:latin typeface="+mn-lt"/>
                <a:ea typeface="Times New Roman" panose="02020603050405020304" pitchFamily="18" charset="0"/>
                <a:hlinkClick r:id="rId3"/>
              </a:rPr>
              <a:t>president@caterburyrotary.com.au</a:t>
            </a:r>
            <a:r>
              <a:rPr lang="en-US" sz="1200" dirty="0">
                <a:solidFill>
                  <a:srgbClr val="000000"/>
                </a:solidFill>
                <a:effectLst/>
                <a:latin typeface="+mn-lt"/>
                <a:ea typeface="Times New Roman" panose="02020603050405020304" pitchFamily="18" charset="0"/>
              </a:rPr>
              <a:t> for further details.  Material in this book was reproduced in accordance with Section 113F of the Copyright Act (1968). </a:t>
            </a:r>
            <a:endParaRPr lang="en-AU" sz="3600" dirty="0">
              <a:latin typeface="+mn-lt"/>
            </a:endParaRPr>
          </a:p>
        </p:txBody>
      </p:sp>
      <p:sp>
        <p:nvSpPr>
          <p:cNvPr id="4" name="Footer Placeholder 3">
            <a:extLst>
              <a:ext uri="{FF2B5EF4-FFF2-40B4-BE49-F238E27FC236}">
                <a16:creationId xmlns:a16="http://schemas.microsoft.com/office/drawing/2014/main" id="{4494928E-3267-46AA-9F2F-E322A394E8D4}"/>
              </a:ext>
            </a:extLst>
          </p:cNvPr>
          <p:cNvSpPr>
            <a:spLocks noGrp="1"/>
          </p:cNvSpPr>
          <p:nvPr>
            <p:ph type="ftr" sz="quarter" idx="11"/>
          </p:nvPr>
        </p:nvSpPr>
        <p:spPr>
          <a:xfrm>
            <a:off x="526494" y="8491321"/>
            <a:ext cx="4168081"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F8203FBB-A048-4467-813B-022CE37A06D8}"/>
              </a:ext>
            </a:extLst>
          </p:cNvPr>
          <p:cNvSpPr>
            <a:spLocks noGrp="1"/>
          </p:cNvSpPr>
          <p:nvPr>
            <p:ph type="sldNum" sz="quarter" idx="12"/>
          </p:nvPr>
        </p:nvSpPr>
        <p:spPr/>
        <p:txBody>
          <a:bodyPr/>
          <a:lstStyle/>
          <a:p>
            <a:fld id="{DBA1B0FB-D917-4C8C-928F-313BD683BF39}" type="slidenum">
              <a:rPr lang="en-US" sz="1000" smtClean="0"/>
              <a:t>2</a:t>
            </a:fld>
            <a:endParaRPr lang="en-US" sz="1000" dirty="0"/>
          </a:p>
        </p:txBody>
      </p:sp>
      <p:pic>
        <p:nvPicPr>
          <p:cNvPr id="8" name="Picture 7" descr="A picture containing drawing&#10;&#10;Description automatically generated">
            <a:extLst>
              <a:ext uri="{FF2B5EF4-FFF2-40B4-BE49-F238E27FC236}">
                <a16:creationId xmlns:a16="http://schemas.microsoft.com/office/drawing/2014/main" id="{CCCE365F-414E-4642-9F1D-67B8D36F66F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26494" y="861646"/>
            <a:ext cx="1443355" cy="561340"/>
          </a:xfrm>
          <a:prstGeom prst="rect">
            <a:avLst/>
          </a:prstGeom>
        </p:spPr>
      </p:pic>
    </p:spTree>
    <p:extLst>
      <p:ext uri="{BB962C8B-B14F-4D97-AF65-F5344CB8AC3E}">
        <p14:creationId xmlns:p14="http://schemas.microsoft.com/office/powerpoint/2010/main" val="2829189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804B19-9BF2-485A-AD23-0A1CA6A61762}"/>
              </a:ext>
            </a:extLst>
          </p:cNvPr>
          <p:cNvSpPr txBox="1"/>
          <p:nvPr/>
        </p:nvSpPr>
        <p:spPr>
          <a:xfrm>
            <a:off x="855599" y="511292"/>
            <a:ext cx="5308726" cy="1200329"/>
          </a:xfrm>
          <a:prstGeom prst="rect">
            <a:avLst/>
          </a:prstGeom>
          <a:noFill/>
        </p:spPr>
        <p:txBody>
          <a:bodyPr wrap="square" rtlCol="0">
            <a:spAutoFit/>
          </a:bodyPr>
          <a:lstStyle/>
          <a:p>
            <a:pPr algn="ctr"/>
            <a:r>
              <a:rPr lang="en-US" sz="3600" b="1" dirty="0"/>
              <a:t>Victoria’s Famous Horse Races</a:t>
            </a:r>
            <a:endParaRPr lang="en-AU" sz="3600" b="1" dirty="0"/>
          </a:p>
        </p:txBody>
      </p:sp>
      <p:pic>
        <p:nvPicPr>
          <p:cNvPr id="7" name="Picture 2" descr="Racebook for 1956 Victoria Derby that included the famous ...">
            <a:extLst>
              <a:ext uri="{FF2B5EF4-FFF2-40B4-BE49-F238E27FC236}">
                <a16:creationId xmlns:a16="http://schemas.microsoft.com/office/drawing/2014/main" id="{4874D812-EF35-4834-8AEF-1A6973AE2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31" y="1810562"/>
            <a:ext cx="2314673" cy="41241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ox Plate 2018 International invitations announced">
            <a:extLst>
              <a:ext uri="{FF2B5EF4-FFF2-40B4-BE49-F238E27FC236}">
                <a16:creationId xmlns:a16="http://schemas.microsoft.com/office/drawing/2014/main" id="{0454F60C-3763-4DAC-A756-3BB2044CEF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3400" y="5934679"/>
            <a:ext cx="3297894" cy="23648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4A919A-C824-E949-A573-8E120CB5E6D7}"/>
              </a:ext>
            </a:extLst>
          </p:cNvPr>
          <p:cNvSpPr txBox="1"/>
          <p:nvPr/>
        </p:nvSpPr>
        <p:spPr>
          <a:xfrm>
            <a:off x="3594772" y="2436781"/>
            <a:ext cx="2895149" cy="2308324"/>
          </a:xfrm>
          <a:prstGeom prst="rect">
            <a:avLst/>
          </a:prstGeom>
          <a:noFill/>
        </p:spPr>
        <p:txBody>
          <a:bodyPr wrap="square" rtlCol="0">
            <a:spAutoFit/>
          </a:bodyPr>
          <a:lstStyle/>
          <a:p>
            <a:r>
              <a:rPr lang="en-AU" sz="2400" dirty="0"/>
              <a:t>Here is the </a:t>
            </a:r>
            <a:r>
              <a:rPr lang="en-AU" sz="2400" dirty="0" err="1"/>
              <a:t>Racebook</a:t>
            </a:r>
            <a:r>
              <a:rPr lang="en-AU" sz="2400" dirty="0"/>
              <a:t> for the 1956 Victoria Derby that included the famous triple dead heat in the Hotham Handicap.</a:t>
            </a:r>
            <a:endParaRPr lang="en-US" sz="2400" dirty="0"/>
          </a:p>
        </p:txBody>
      </p:sp>
      <p:sp>
        <p:nvSpPr>
          <p:cNvPr id="3" name="TextBox 2">
            <a:extLst>
              <a:ext uri="{FF2B5EF4-FFF2-40B4-BE49-F238E27FC236}">
                <a16:creationId xmlns:a16="http://schemas.microsoft.com/office/drawing/2014/main" id="{83A3F326-E628-1B43-B66F-2DEA6AB5D434}"/>
              </a:ext>
            </a:extLst>
          </p:cNvPr>
          <p:cNvSpPr txBox="1"/>
          <p:nvPr/>
        </p:nvSpPr>
        <p:spPr>
          <a:xfrm>
            <a:off x="785831" y="6332256"/>
            <a:ext cx="2283086" cy="1569660"/>
          </a:xfrm>
          <a:prstGeom prst="rect">
            <a:avLst/>
          </a:prstGeom>
          <a:noFill/>
        </p:spPr>
        <p:txBody>
          <a:bodyPr wrap="square" rtlCol="0">
            <a:spAutoFit/>
          </a:bodyPr>
          <a:lstStyle/>
          <a:p>
            <a:r>
              <a:rPr lang="en-AU" sz="2400" dirty="0"/>
              <a:t>The Cox Plate is run at Moonee Valley over 2040 metres.</a:t>
            </a:r>
          </a:p>
        </p:txBody>
      </p:sp>
      <p:sp>
        <p:nvSpPr>
          <p:cNvPr id="4" name="Footer Placeholder 3">
            <a:extLst>
              <a:ext uri="{FF2B5EF4-FFF2-40B4-BE49-F238E27FC236}">
                <a16:creationId xmlns:a16="http://schemas.microsoft.com/office/drawing/2014/main" id="{7071A7F9-CE5E-4B22-ABBF-6F1323D7D137}"/>
              </a:ext>
            </a:extLst>
          </p:cNvPr>
          <p:cNvSpPr>
            <a:spLocks noGrp="1"/>
          </p:cNvSpPr>
          <p:nvPr>
            <p:ph type="ftr" sz="quarter" idx="11"/>
          </p:nvPr>
        </p:nvSpPr>
        <p:spPr>
          <a:xfrm>
            <a:off x="785832" y="8491321"/>
            <a:ext cx="3908744"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B0D40F33-C7D8-4102-BACD-F22C5E32D55A}"/>
              </a:ext>
            </a:extLst>
          </p:cNvPr>
          <p:cNvSpPr>
            <a:spLocks noGrp="1"/>
          </p:cNvSpPr>
          <p:nvPr>
            <p:ph type="sldNum" sz="quarter" idx="12"/>
          </p:nvPr>
        </p:nvSpPr>
        <p:spPr/>
        <p:txBody>
          <a:bodyPr/>
          <a:lstStyle/>
          <a:p>
            <a:fld id="{DBA1B0FB-D917-4C8C-928F-313BD683BF39}" type="slidenum">
              <a:rPr lang="en-US" sz="1000" smtClean="0"/>
              <a:t>20</a:t>
            </a:fld>
            <a:endParaRPr lang="en-US" dirty="0"/>
          </a:p>
        </p:txBody>
      </p:sp>
    </p:spTree>
    <p:extLst>
      <p:ext uri="{BB962C8B-B14F-4D97-AF65-F5344CB8AC3E}">
        <p14:creationId xmlns:p14="http://schemas.microsoft.com/office/powerpoint/2010/main" val="3689737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8CAF-C205-49AD-B154-A2F51BC282D3}"/>
              </a:ext>
            </a:extLst>
          </p:cNvPr>
          <p:cNvSpPr txBox="1">
            <a:spLocks/>
          </p:cNvSpPr>
          <p:nvPr/>
        </p:nvSpPr>
        <p:spPr>
          <a:xfrm>
            <a:off x="583978" y="606988"/>
            <a:ext cx="5423309" cy="2990140"/>
          </a:xfrm>
          <a:prstGeom prst="rect">
            <a:avLst/>
          </a:prstGeom>
        </p:spPr>
        <p:txBody>
          <a:bodyPr>
            <a:noAutofit/>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gn="ctr">
              <a:lnSpc>
                <a:spcPct val="170000"/>
              </a:lnSpc>
            </a:pPr>
            <a:r>
              <a:rPr lang="en-US" sz="3600" b="1" dirty="0">
                <a:latin typeface="+mn-lt"/>
              </a:rPr>
              <a:t>$$$$</a:t>
            </a:r>
            <a:r>
              <a:rPr lang="en-US" sz="3600" dirty="0">
                <a:latin typeface="+mn-lt"/>
              </a:rPr>
              <a:t> </a:t>
            </a:r>
            <a:endParaRPr lang="en-US" sz="2000" dirty="0">
              <a:latin typeface="+mn-lt"/>
            </a:endParaRPr>
          </a:p>
          <a:p>
            <a:pPr>
              <a:lnSpc>
                <a:spcPct val="100000"/>
              </a:lnSpc>
            </a:pPr>
            <a:r>
              <a:rPr lang="en-US" sz="2400" dirty="0">
                <a:latin typeface="+mn-lt"/>
              </a:rPr>
              <a:t>The horse racing industry is worth $3.2 billion to the Victorian economy.   It has the equivalent of 25,000 full time jobs. Other states like NSW, Queensland &amp; WA have equally large racing industries.</a:t>
            </a:r>
          </a:p>
        </p:txBody>
      </p:sp>
      <p:pic>
        <p:nvPicPr>
          <p:cNvPr id="4" name="Picture 4" descr="She left it late, but Gai Waterhouse seems to have unearthed ...">
            <a:extLst>
              <a:ext uri="{FF2B5EF4-FFF2-40B4-BE49-F238E27FC236}">
                <a16:creationId xmlns:a16="http://schemas.microsoft.com/office/drawing/2014/main" id="{E156BFE6-67A5-4250-9E9B-BAE36B9515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5632" y="6308560"/>
            <a:ext cx="2969313" cy="23329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Warwick Farm horse trainers want new road built | Liverpool City ...">
            <a:extLst>
              <a:ext uri="{FF2B5EF4-FFF2-40B4-BE49-F238E27FC236}">
                <a16:creationId xmlns:a16="http://schemas.microsoft.com/office/drawing/2014/main" id="{91FC8EC8-7150-44A3-93B9-68CFEA3B37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978" y="3934691"/>
            <a:ext cx="3254075" cy="237386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AF786AC0-6EED-4753-B999-D3A9D2A0AA30}"/>
              </a:ext>
            </a:extLst>
          </p:cNvPr>
          <p:cNvSpPr>
            <a:spLocks noGrp="1"/>
          </p:cNvSpPr>
          <p:nvPr>
            <p:ph type="ftr" sz="quarter" idx="11"/>
          </p:nvPr>
        </p:nvSpPr>
        <p:spPr>
          <a:xfrm>
            <a:off x="583978" y="8491321"/>
            <a:ext cx="4110597"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CB804B89-97F6-4422-A8E6-EBDF19BB8E39}"/>
              </a:ext>
            </a:extLst>
          </p:cNvPr>
          <p:cNvSpPr>
            <a:spLocks noGrp="1"/>
          </p:cNvSpPr>
          <p:nvPr>
            <p:ph type="sldNum" sz="quarter" idx="12"/>
          </p:nvPr>
        </p:nvSpPr>
        <p:spPr/>
        <p:txBody>
          <a:bodyPr/>
          <a:lstStyle/>
          <a:p>
            <a:fld id="{DBA1B0FB-D917-4C8C-928F-313BD683BF39}" type="slidenum">
              <a:rPr lang="en-US" sz="1000" smtClean="0"/>
              <a:t>21</a:t>
            </a:fld>
            <a:endParaRPr lang="en-US" dirty="0"/>
          </a:p>
        </p:txBody>
      </p:sp>
    </p:spTree>
    <p:extLst>
      <p:ext uri="{BB962C8B-B14F-4D97-AF65-F5344CB8AC3E}">
        <p14:creationId xmlns:p14="http://schemas.microsoft.com/office/powerpoint/2010/main" val="4053375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327E2-DE38-49DE-8D65-745CCBF8AEBF}"/>
              </a:ext>
            </a:extLst>
          </p:cNvPr>
          <p:cNvSpPr txBox="1">
            <a:spLocks/>
          </p:cNvSpPr>
          <p:nvPr/>
        </p:nvSpPr>
        <p:spPr>
          <a:xfrm>
            <a:off x="1089516" y="191810"/>
            <a:ext cx="5930409" cy="1541261"/>
          </a:xfrm>
          <a:prstGeom prst="rect">
            <a:avLst/>
          </a:prstGeom>
          <a:noFill/>
        </p:spPr>
        <p:txBody>
          <a:bodyPr>
            <a:noAutofit/>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nSpc>
                <a:spcPct val="150000"/>
              </a:lnSpc>
            </a:pPr>
            <a:r>
              <a:rPr lang="en-US" sz="3600" b="1" dirty="0">
                <a:latin typeface="+mn-lt"/>
              </a:rPr>
              <a:t>Thoroughbred Racing </a:t>
            </a:r>
          </a:p>
          <a:p>
            <a:pPr>
              <a:lnSpc>
                <a:spcPct val="150000"/>
              </a:lnSpc>
            </a:pPr>
            <a:r>
              <a:rPr lang="en-US" sz="3600" b="1" dirty="0">
                <a:latin typeface="+mn-lt"/>
              </a:rPr>
              <a:t>Participants In Victoria</a:t>
            </a:r>
            <a:br>
              <a:rPr lang="en-US" sz="2004" b="1" dirty="0">
                <a:latin typeface="Arial Black" panose="020B0A04020102020204" pitchFamily="34" charset="0"/>
              </a:rPr>
            </a:br>
            <a:endParaRPr lang="en-US" sz="2004" b="1" dirty="0">
              <a:latin typeface="Arial Black" panose="020B0A04020102020204" pitchFamily="34" charset="0"/>
            </a:endParaRPr>
          </a:p>
        </p:txBody>
      </p:sp>
      <p:pic>
        <p:nvPicPr>
          <p:cNvPr id="4" name="Picture 4" descr="State-of-the-art thoroughbred operation at Taree | The Maitland ...">
            <a:extLst>
              <a:ext uri="{FF2B5EF4-FFF2-40B4-BE49-F238E27FC236}">
                <a16:creationId xmlns:a16="http://schemas.microsoft.com/office/drawing/2014/main" id="{332B6E86-DA1A-4B98-B622-B46DB8815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9746" y="2012644"/>
            <a:ext cx="3114835" cy="23973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1D5C72B-9649-41F0-A3C9-AEB57C84BDFE}"/>
              </a:ext>
            </a:extLst>
          </p:cNvPr>
          <p:cNvSpPr txBox="1"/>
          <p:nvPr/>
        </p:nvSpPr>
        <p:spPr>
          <a:xfrm>
            <a:off x="-1180757" y="7114388"/>
            <a:ext cx="6110229" cy="369781"/>
          </a:xfrm>
          <a:prstGeom prst="rect">
            <a:avLst/>
          </a:prstGeom>
          <a:noFill/>
        </p:spPr>
        <p:txBody>
          <a:bodyPr wrap="square">
            <a:spAutoFit/>
          </a:bodyPr>
          <a:lstStyle/>
          <a:p>
            <a:r>
              <a:rPr lang="en-AU" sz="1803" b="1" dirty="0">
                <a:latin typeface="Calibri" panose="020F0502020204030204" pitchFamily="34" charset="0"/>
                <a:ea typeface="Calibri" panose="020F0502020204030204" pitchFamily="34" charset="0"/>
                <a:cs typeface="Times New Roman" panose="02020603050405020304" pitchFamily="18" charset="0"/>
              </a:rPr>
              <a:t>,</a:t>
            </a:r>
            <a:endParaRPr lang="en-AU" sz="1803" dirty="0"/>
          </a:p>
        </p:txBody>
      </p:sp>
      <p:sp>
        <p:nvSpPr>
          <p:cNvPr id="27" name="TextBox 26">
            <a:extLst>
              <a:ext uri="{FF2B5EF4-FFF2-40B4-BE49-F238E27FC236}">
                <a16:creationId xmlns:a16="http://schemas.microsoft.com/office/drawing/2014/main" id="{C6C12249-2851-4A76-B10A-EE590810C321}"/>
              </a:ext>
            </a:extLst>
          </p:cNvPr>
          <p:cNvSpPr txBox="1"/>
          <p:nvPr/>
        </p:nvSpPr>
        <p:spPr>
          <a:xfrm>
            <a:off x="1569493" y="4580731"/>
            <a:ext cx="4385215" cy="3948004"/>
          </a:xfrm>
          <a:prstGeom prst="rect">
            <a:avLst/>
          </a:prstGeom>
          <a:noFill/>
        </p:spPr>
        <p:txBody>
          <a:bodyPr wrap="square">
            <a:spAutoFit/>
          </a:bodyPr>
          <a:lstStyle/>
          <a:p>
            <a:pPr>
              <a:lnSpc>
                <a:spcPct val="107000"/>
              </a:lnSpc>
              <a:spcAft>
                <a:spcPts val="452"/>
              </a:spcAft>
            </a:pPr>
            <a:r>
              <a:rPr lang="en-AU" sz="2000" dirty="0">
                <a:ea typeface="Calibri" panose="020F0502020204030204" pitchFamily="34" charset="0"/>
                <a:cs typeface="Times New Roman" panose="02020603050405020304" pitchFamily="18" charset="0"/>
              </a:rPr>
              <a:t>Breeders 2,100 </a:t>
            </a:r>
          </a:p>
          <a:p>
            <a:pPr>
              <a:lnSpc>
                <a:spcPct val="107000"/>
              </a:lnSpc>
              <a:spcAft>
                <a:spcPts val="452"/>
              </a:spcAft>
            </a:pPr>
            <a:r>
              <a:rPr lang="en-AU" sz="2000" dirty="0">
                <a:ea typeface="Calibri" panose="020F0502020204030204" pitchFamily="34" charset="0"/>
                <a:cs typeface="Times New Roman" panose="02020603050405020304" pitchFamily="18" charset="0"/>
              </a:rPr>
              <a:t>Breeders’ Staff 2,200 </a:t>
            </a:r>
          </a:p>
          <a:p>
            <a:pPr>
              <a:lnSpc>
                <a:spcPct val="107000"/>
              </a:lnSpc>
              <a:spcAft>
                <a:spcPts val="452"/>
              </a:spcAft>
            </a:pPr>
            <a:r>
              <a:rPr lang="en-AU" sz="2000" dirty="0">
                <a:ea typeface="Calibri" panose="020F0502020204030204" pitchFamily="34" charset="0"/>
                <a:cs typeface="Times New Roman" panose="02020603050405020304" pitchFamily="18" charset="0"/>
              </a:rPr>
              <a:t>Owners &amp; Syndicate Members 70,000</a:t>
            </a:r>
          </a:p>
          <a:p>
            <a:pPr>
              <a:lnSpc>
                <a:spcPct val="107000"/>
              </a:lnSpc>
              <a:spcAft>
                <a:spcPts val="452"/>
              </a:spcAft>
            </a:pPr>
            <a:r>
              <a:rPr lang="en-AU" sz="2000" dirty="0">
                <a:ea typeface="Calibri" panose="020F0502020204030204" pitchFamily="34" charset="0"/>
                <a:cs typeface="Times New Roman" panose="02020603050405020304" pitchFamily="18" charset="0"/>
              </a:rPr>
              <a:t>Trainers 950 </a:t>
            </a:r>
          </a:p>
          <a:p>
            <a:pPr>
              <a:lnSpc>
                <a:spcPct val="107000"/>
              </a:lnSpc>
              <a:spcAft>
                <a:spcPts val="452"/>
              </a:spcAft>
            </a:pPr>
            <a:r>
              <a:rPr lang="en-AU" sz="2000" dirty="0">
                <a:ea typeface="Calibri" panose="020F0502020204030204" pitchFamily="34" charset="0"/>
                <a:cs typeface="Times New Roman" panose="02020603050405020304" pitchFamily="18" charset="0"/>
              </a:rPr>
              <a:t>Jockeys 250</a:t>
            </a:r>
          </a:p>
          <a:p>
            <a:pPr>
              <a:lnSpc>
                <a:spcPct val="107000"/>
              </a:lnSpc>
              <a:spcAft>
                <a:spcPts val="452"/>
              </a:spcAft>
            </a:pPr>
            <a:r>
              <a:rPr lang="en-AU" sz="2000" dirty="0">
                <a:ea typeface="Calibri" panose="020F0502020204030204" pitchFamily="34" charset="0"/>
                <a:cs typeface="Times New Roman" panose="02020603050405020304" pitchFamily="18" charset="0"/>
              </a:rPr>
              <a:t>Stable Employees 3000</a:t>
            </a:r>
          </a:p>
          <a:p>
            <a:pPr>
              <a:lnSpc>
                <a:spcPct val="107000"/>
              </a:lnSpc>
              <a:spcAft>
                <a:spcPts val="452"/>
              </a:spcAft>
            </a:pPr>
            <a:r>
              <a:rPr lang="en-AU" sz="2000" dirty="0">
                <a:ea typeface="Calibri" panose="020F0502020204030204" pitchFamily="34" charset="0"/>
                <a:cs typeface="Times New Roman" panose="02020603050405020304" pitchFamily="18" charset="0"/>
              </a:rPr>
              <a:t>Full-time Racing Club Staff 860</a:t>
            </a:r>
          </a:p>
          <a:p>
            <a:pPr>
              <a:lnSpc>
                <a:spcPct val="107000"/>
              </a:lnSpc>
              <a:spcAft>
                <a:spcPts val="452"/>
              </a:spcAft>
            </a:pPr>
            <a:r>
              <a:rPr lang="en-AU" sz="2000" dirty="0">
                <a:ea typeface="Calibri" panose="020F0502020204030204" pitchFamily="34" charset="0"/>
                <a:cs typeface="Times New Roman" panose="02020603050405020304" pitchFamily="18" charset="0"/>
              </a:rPr>
              <a:t>Racing Club Staff 4,800</a:t>
            </a:r>
          </a:p>
          <a:p>
            <a:pPr>
              <a:lnSpc>
                <a:spcPct val="107000"/>
              </a:lnSpc>
              <a:spcAft>
                <a:spcPts val="452"/>
              </a:spcAft>
            </a:pPr>
            <a:r>
              <a:rPr lang="en-AU" sz="2000" dirty="0">
                <a:ea typeface="Calibri" panose="020F0502020204030204" pitchFamily="34" charset="0"/>
                <a:cs typeface="Times New Roman" panose="02020603050405020304" pitchFamily="18" charset="0"/>
              </a:rPr>
              <a:t>Wagering Provider Staff 2,000 </a:t>
            </a:r>
          </a:p>
          <a:p>
            <a:pPr>
              <a:lnSpc>
                <a:spcPct val="107000"/>
              </a:lnSpc>
              <a:spcAft>
                <a:spcPts val="452"/>
              </a:spcAft>
            </a:pPr>
            <a:r>
              <a:rPr lang="en-AU" sz="2000" dirty="0">
                <a:ea typeface="Calibri" panose="020F0502020204030204" pitchFamily="34" charset="0"/>
                <a:cs typeface="Times New Roman" panose="02020603050405020304" pitchFamily="18" charset="0"/>
              </a:rPr>
              <a:t>Bookmakers &amp; Staff 950 </a:t>
            </a:r>
          </a:p>
        </p:txBody>
      </p:sp>
      <p:sp>
        <p:nvSpPr>
          <p:cNvPr id="3" name="Footer Placeholder 2">
            <a:extLst>
              <a:ext uri="{FF2B5EF4-FFF2-40B4-BE49-F238E27FC236}">
                <a16:creationId xmlns:a16="http://schemas.microsoft.com/office/drawing/2014/main" id="{AD1BDDFF-6E74-4A43-865E-63D667449CA4}"/>
              </a:ext>
            </a:extLst>
          </p:cNvPr>
          <p:cNvSpPr>
            <a:spLocks noGrp="1"/>
          </p:cNvSpPr>
          <p:nvPr>
            <p:ph type="ftr" sz="quarter" idx="11"/>
          </p:nvPr>
        </p:nvSpPr>
        <p:spPr>
          <a:xfrm>
            <a:off x="969016" y="8491321"/>
            <a:ext cx="3725560"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05E1E6A5-C83B-4B26-9D55-F396558D9284}"/>
              </a:ext>
            </a:extLst>
          </p:cNvPr>
          <p:cNvSpPr>
            <a:spLocks noGrp="1"/>
          </p:cNvSpPr>
          <p:nvPr>
            <p:ph type="sldNum" sz="quarter" idx="12"/>
          </p:nvPr>
        </p:nvSpPr>
        <p:spPr/>
        <p:txBody>
          <a:bodyPr/>
          <a:lstStyle/>
          <a:p>
            <a:fld id="{DBA1B0FB-D917-4C8C-928F-313BD683BF39}" type="slidenum">
              <a:rPr lang="en-US" sz="1000" smtClean="0"/>
              <a:t>22</a:t>
            </a:fld>
            <a:endParaRPr lang="en-US" dirty="0"/>
          </a:p>
        </p:txBody>
      </p:sp>
    </p:spTree>
    <p:extLst>
      <p:ext uri="{BB962C8B-B14F-4D97-AF65-F5344CB8AC3E}">
        <p14:creationId xmlns:p14="http://schemas.microsoft.com/office/powerpoint/2010/main" val="4150807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A horse's shiny, healthy coat should be more than skin deep ...">
            <a:extLst>
              <a:ext uri="{FF2B5EF4-FFF2-40B4-BE49-F238E27FC236}">
                <a16:creationId xmlns:a16="http://schemas.microsoft.com/office/drawing/2014/main" id="{67B89364-D506-4EE4-A12B-FA79372C8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200" y="6181838"/>
            <a:ext cx="4132431" cy="22927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DDA70A-A190-429A-990B-550255ECA928}"/>
              </a:ext>
            </a:extLst>
          </p:cNvPr>
          <p:cNvSpPr txBox="1"/>
          <p:nvPr/>
        </p:nvSpPr>
        <p:spPr>
          <a:xfrm flipH="1">
            <a:off x="511136" y="710734"/>
            <a:ext cx="5141517" cy="584775"/>
          </a:xfrm>
          <a:prstGeom prst="rect">
            <a:avLst/>
          </a:prstGeom>
          <a:noFill/>
        </p:spPr>
        <p:txBody>
          <a:bodyPr wrap="square" rtlCol="0">
            <a:spAutoFit/>
          </a:bodyPr>
          <a:lstStyle/>
          <a:p>
            <a:r>
              <a:rPr lang="en-US" sz="3200" dirty="0">
                <a:solidFill>
                  <a:srgbClr val="7030A0"/>
                </a:solidFill>
                <a:latin typeface="Britannic Bold" panose="020B0903060703020204" pitchFamily="34" charset="0"/>
              </a:rPr>
              <a:t>Thinking back </a:t>
            </a:r>
            <a:endParaRPr lang="en-US" sz="3200" b="1" dirty="0">
              <a:solidFill>
                <a:srgbClr val="7030A0"/>
              </a:solidFill>
            </a:endParaRPr>
          </a:p>
        </p:txBody>
      </p:sp>
      <p:sp>
        <p:nvSpPr>
          <p:cNvPr id="4" name="TextBox 3">
            <a:extLst>
              <a:ext uri="{FF2B5EF4-FFF2-40B4-BE49-F238E27FC236}">
                <a16:creationId xmlns:a16="http://schemas.microsoft.com/office/drawing/2014/main" id="{49A708D2-2918-4B07-8AE3-E5E900B4940A}"/>
              </a:ext>
            </a:extLst>
          </p:cNvPr>
          <p:cNvSpPr txBox="1"/>
          <p:nvPr/>
        </p:nvSpPr>
        <p:spPr>
          <a:xfrm>
            <a:off x="697489" y="1802819"/>
            <a:ext cx="4414838" cy="5818516"/>
          </a:xfrm>
          <a:prstGeom prst="rect">
            <a:avLst/>
          </a:prstGeom>
          <a:noFill/>
        </p:spPr>
        <p:txBody>
          <a:bodyPr wrap="square" rtlCol="0">
            <a:spAutoFit/>
          </a:bodyPr>
          <a:lstStyle/>
          <a:p>
            <a:pPr marL="457200" indent="-457200">
              <a:buFont typeface="+mj-lt"/>
              <a:buAutoNum type="arabicPeriod"/>
            </a:pPr>
            <a:r>
              <a:rPr lang="en-US" sz="2400" b="1" dirty="0">
                <a:solidFill>
                  <a:srgbClr val="7030A0"/>
                </a:solidFill>
              </a:rPr>
              <a:t>Why do you love horseracing?</a:t>
            </a:r>
          </a:p>
          <a:p>
            <a:pPr marL="457200" indent="-457200">
              <a:buFont typeface="+mj-lt"/>
              <a:buAutoNum type="arabicPeriod"/>
            </a:pPr>
            <a:endParaRPr lang="en-US" sz="2400" b="1" dirty="0">
              <a:solidFill>
                <a:srgbClr val="7030A0"/>
              </a:solidFill>
            </a:endParaRPr>
          </a:p>
          <a:p>
            <a:pPr marL="457200" indent="-457200">
              <a:buFont typeface="+mj-lt"/>
              <a:buAutoNum type="arabicPeriod"/>
            </a:pPr>
            <a:endParaRPr lang="en-US" sz="2400" b="1" dirty="0">
              <a:solidFill>
                <a:srgbClr val="7030A0"/>
              </a:solidFill>
            </a:endParaRPr>
          </a:p>
          <a:p>
            <a:pPr marL="457200" indent="-457200">
              <a:buFont typeface="+mj-lt"/>
              <a:buAutoNum type="arabicPeriod"/>
            </a:pPr>
            <a:r>
              <a:rPr lang="en-US" sz="2400" b="1" dirty="0">
                <a:solidFill>
                  <a:srgbClr val="7030A0"/>
                </a:solidFill>
              </a:rPr>
              <a:t>Who in your lifetime do you think has been the best jockey?</a:t>
            </a:r>
          </a:p>
          <a:p>
            <a:pPr marL="457200" indent="-457200">
              <a:buFont typeface="+mj-lt"/>
              <a:buAutoNum type="arabicPeriod"/>
            </a:pPr>
            <a:endParaRPr lang="en-US" sz="2400" b="1" dirty="0">
              <a:solidFill>
                <a:srgbClr val="7030A0"/>
              </a:solidFill>
            </a:endParaRPr>
          </a:p>
          <a:p>
            <a:pPr marL="457200" indent="-457200">
              <a:buFont typeface="+mj-lt"/>
              <a:buAutoNum type="arabicPeriod"/>
            </a:pPr>
            <a:endParaRPr lang="en-US" sz="2400" b="1" dirty="0">
              <a:solidFill>
                <a:srgbClr val="7030A0"/>
              </a:solidFill>
            </a:endParaRPr>
          </a:p>
          <a:p>
            <a:pPr marL="457200" indent="-457200">
              <a:buFont typeface="+mj-lt"/>
              <a:buAutoNum type="arabicPeriod"/>
            </a:pPr>
            <a:r>
              <a:rPr lang="en-AU" sz="2400" b="1" dirty="0">
                <a:solidFill>
                  <a:srgbClr val="7030A0"/>
                </a:solidFill>
              </a:rPr>
              <a:t>Do you have a favourite racetrack?</a:t>
            </a:r>
          </a:p>
          <a:p>
            <a:endParaRPr lang="en-US" sz="2000" dirty="0">
              <a:solidFill>
                <a:srgbClr val="7030A0"/>
              </a:solidFill>
              <a:latin typeface="Britannic Bold" panose="020B0903060703020204" pitchFamily="34" charset="77"/>
            </a:endParaRPr>
          </a:p>
          <a:p>
            <a:endParaRPr lang="en-US" sz="2000" dirty="0"/>
          </a:p>
          <a:p>
            <a:endParaRPr lang="en-US" sz="2000" dirty="0"/>
          </a:p>
          <a:p>
            <a:endParaRPr lang="en-US" sz="2405" dirty="0">
              <a:solidFill>
                <a:schemeClr val="bg1"/>
              </a:solidFill>
            </a:endParaRPr>
          </a:p>
          <a:p>
            <a:r>
              <a:rPr lang="en-US" sz="2405" dirty="0">
                <a:solidFill>
                  <a:schemeClr val="bg1"/>
                </a:solidFill>
              </a:rPr>
              <a:t>3.	</a:t>
            </a:r>
          </a:p>
        </p:txBody>
      </p:sp>
      <p:pic>
        <p:nvPicPr>
          <p:cNvPr id="5" name="Picture 4">
            <a:extLst>
              <a:ext uri="{FF2B5EF4-FFF2-40B4-BE49-F238E27FC236}">
                <a16:creationId xmlns:a16="http://schemas.microsoft.com/office/drawing/2014/main" id="{D0BA875C-458B-5041-9A88-49C9D48D4D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2314" y="686882"/>
            <a:ext cx="1862541" cy="1535779"/>
          </a:xfrm>
          <a:prstGeom prst="rect">
            <a:avLst/>
          </a:prstGeom>
        </p:spPr>
      </p:pic>
      <p:sp>
        <p:nvSpPr>
          <p:cNvPr id="3" name="Footer Placeholder 2">
            <a:extLst>
              <a:ext uri="{FF2B5EF4-FFF2-40B4-BE49-F238E27FC236}">
                <a16:creationId xmlns:a16="http://schemas.microsoft.com/office/drawing/2014/main" id="{62E27B7E-3839-49AF-BBBA-F35F907F352E}"/>
              </a:ext>
            </a:extLst>
          </p:cNvPr>
          <p:cNvSpPr>
            <a:spLocks noGrp="1"/>
          </p:cNvSpPr>
          <p:nvPr>
            <p:ph type="ftr" sz="quarter" idx="11"/>
          </p:nvPr>
        </p:nvSpPr>
        <p:spPr>
          <a:xfrm>
            <a:off x="782054" y="8491321"/>
            <a:ext cx="3912522"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F7F3FE06-866C-409C-9384-4134D923A032}"/>
              </a:ext>
            </a:extLst>
          </p:cNvPr>
          <p:cNvSpPr>
            <a:spLocks noGrp="1"/>
          </p:cNvSpPr>
          <p:nvPr>
            <p:ph type="sldNum" sz="quarter" idx="12"/>
          </p:nvPr>
        </p:nvSpPr>
        <p:spPr/>
        <p:txBody>
          <a:bodyPr/>
          <a:lstStyle/>
          <a:p>
            <a:fld id="{DBA1B0FB-D917-4C8C-928F-313BD683BF39}" type="slidenum">
              <a:rPr lang="en-US" sz="1000" smtClean="0"/>
              <a:t>23</a:t>
            </a:fld>
            <a:endParaRPr lang="en-US" dirty="0"/>
          </a:p>
        </p:txBody>
      </p:sp>
    </p:spTree>
    <p:extLst>
      <p:ext uri="{BB962C8B-B14F-4D97-AF65-F5344CB8AC3E}">
        <p14:creationId xmlns:p14="http://schemas.microsoft.com/office/powerpoint/2010/main" val="1555328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E79212-3B72-45A9-B3CA-9DE36A4462E5}"/>
              </a:ext>
            </a:extLst>
          </p:cNvPr>
          <p:cNvSpPr txBox="1"/>
          <p:nvPr/>
        </p:nvSpPr>
        <p:spPr>
          <a:xfrm>
            <a:off x="559557" y="3879080"/>
            <a:ext cx="5977748" cy="1938992"/>
          </a:xfrm>
          <a:prstGeom prst="rect">
            <a:avLst/>
          </a:prstGeom>
          <a:noFill/>
        </p:spPr>
        <p:txBody>
          <a:bodyPr wrap="square">
            <a:spAutoFit/>
          </a:bodyPr>
          <a:lstStyle/>
          <a:p>
            <a:r>
              <a:rPr lang="en-US" sz="2400" dirty="0"/>
              <a:t>CAULFIELD RACECOURSE, commonly known as "The Heath" by local racegoers, is on Crown Land in Melbourne’s south eastern suburbs. The Melbourne Racing Club has a license to operate the course also owning adjoining land.</a:t>
            </a:r>
            <a:endParaRPr lang="en-AU" sz="2400" dirty="0"/>
          </a:p>
        </p:txBody>
      </p:sp>
      <p:pic>
        <p:nvPicPr>
          <p:cNvPr id="6" name="Picture 2" descr="Caulfield Cup Carnival - R-Co Brand">
            <a:extLst>
              <a:ext uri="{FF2B5EF4-FFF2-40B4-BE49-F238E27FC236}">
                <a16:creationId xmlns:a16="http://schemas.microsoft.com/office/drawing/2014/main" id="{F8773A8D-A1DB-47F4-B399-71EA77EDE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982" y="1389404"/>
            <a:ext cx="3745960" cy="22489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aulfield Cup Day">
            <a:extLst>
              <a:ext uri="{FF2B5EF4-FFF2-40B4-BE49-F238E27FC236}">
                <a16:creationId xmlns:a16="http://schemas.microsoft.com/office/drawing/2014/main" id="{043CEF82-92E3-4A32-B195-91F23CC9E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982" y="5937851"/>
            <a:ext cx="3778214" cy="24731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934B4CC-DDD7-9A4C-9F2A-94FDBA4DF860}"/>
              </a:ext>
            </a:extLst>
          </p:cNvPr>
          <p:cNvSpPr txBox="1"/>
          <p:nvPr/>
        </p:nvSpPr>
        <p:spPr>
          <a:xfrm>
            <a:off x="1385454" y="639808"/>
            <a:ext cx="4729633" cy="646331"/>
          </a:xfrm>
          <a:prstGeom prst="rect">
            <a:avLst/>
          </a:prstGeom>
          <a:noFill/>
        </p:spPr>
        <p:txBody>
          <a:bodyPr wrap="square" rtlCol="0">
            <a:spAutoFit/>
          </a:bodyPr>
          <a:lstStyle/>
          <a:p>
            <a:r>
              <a:rPr lang="en-US" sz="3600" b="1" dirty="0"/>
              <a:t>Caulfield Racecourse</a:t>
            </a:r>
            <a:endParaRPr lang="en-US" b="1" dirty="0"/>
          </a:p>
        </p:txBody>
      </p:sp>
      <p:sp>
        <p:nvSpPr>
          <p:cNvPr id="2" name="Footer Placeholder 1">
            <a:extLst>
              <a:ext uri="{FF2B5EF4-FFF2-40B4-BE49-F238E27FC236}">
                <a16:creationId xmlns:a16="http://schemas.microsoft.com/office/drawing/2014/main" id="{D5DFB373-ABF9-415B-AAC5-F9E5331E8C45}"/>
              </a:ext>
            </a:extLst>
          </p:cNvPr>
          <p:cNvSpPr>
            <a:spLocks noGrp="1"/>
          </p:cNvSpPr>
          <p:nvPr>
            <p:ph type="ftr" sz="quarter" idx="11"/>
          </p:nvPr>
        </p:nvSpPr>
        <p:spPr>
          <a:xfrm>
            <a:off x="745958" y="8491321"/>
            <a:ext cx="3948617"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3DA9D73D-86F3-4F31-8905-1341D89C9FF1}"/>
              </a:ext>
            </a:extLst>
          </p:cNvPr>
          <p:cNvSpPr>
            <a:spLocks noGrp="1"/>
          </p:cNvSpPr>
          <p:nvPr>
            <p:ph type="sldNum" sz="quarter" idx="12"/>
          </p:nvPr>
        </p:nvSpPr>
        <p:spPr/>
        <p:txBody>
          <a:bodyPr/>
          <a:lstStyle/>
          <a:p>
            <a:fld id="{DBA1B0FB-D917-4C8C-928F-313BD683BF39}" type="slidenum">
              <a:rPr lang="en-US" sz="1000" smtClean="0"/>
              <a:t>24</a:t>
            </a:fld>
            <a:endParaRPr lang="en-US" dirty="0"/>
          </a:p>
        </p:txBody>
      </p:sp>
    </p:spTree>
    <p:extLst>
      <p:ext uri="{BB962C8B-B14F-4D97-AF65-F5344CB8AC3E}">
        <p14:creationId xmlns:p14="http://schemas.microsoft.com/office/powerpoint/2010/main" val="3641143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1B821B0-29D1-4CC2-9483-F1E4FB09751B}"/>
              </a:ext>
            </a:extLst>
          </p:cNvPr>
          <p:cNvSpPr txBox="1"/>
          <p:nvPr/>
        </p:nvSpPr>
        <p:spPr>
          <a:xfrm>
            <a:off x="415636" y="1541768"/>
            <a:ext cx="6121669" cy="1569660"/>
          </a:xfrm>
          <a:prstGeom prst="rect">
            <a:avLst/>
          </a:prstGeom>
          <a:noFill/>
        </p:spPr>
        <p:txBody>
          <a:bodyPr wrap="square">
            <a:spAutoFit/>
          </a:bodyPr>
          <a:lstStyle/>
          <a:p>
            <a:r>
              <a:rPr lang="en-AU" sz="2400" dirty="0"/>
              <a:t>Moonee Valley Racecourse was established in 1883 by William Samuel (W.S.) Cox, who purchased a farm the previous year belonging to John F. Feehan to establish a racetrack.</a:t>
            </a:r>
            <a:endParaRPr lang="en-AU" sz="2800" dirty="0"/>
          </a:p>
        </p:txBody>
      </p:sp>
      <p:pic>
        <p:nvPicPr>
          <p:cNvPr id="9" name="Picture 4" descr="MVRC; Manikato Stakes @ Moonee Valley Racecourse - Ambassador Travel">
            <a:extLst>
              <a:ext uri="{FF2B5EF4-FFF2-40B4-BE49-F238E27FC236}">
                <a16:creationId xmlns:a16="http://schemas.microsoft.com/office/drawing/2014/main" id="{26912E89-EC94-4CE3-A718-36582046F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2236" y="3416453"/>
            <a:ext cx="4064678" cy="31562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7A2035F-D9BA-4C16-B37A-B952C703412F}"/>
              </a:ext>
            </a:extLst>
          </p:cNvPr>
          <p:cNvSpPr txBox="1"/>
          <p:nvPr/>
        </p:nvSpPr>
        <p:spPr>
          <a:xfrm>
            <a:off x="568036" y="297489"/>
            <a:ext cx="5818909" cy="1200329"/>
          </a:xfrm>
          <a:prstGeom prst="rect">
            <a:avLst/>
          </a:prstGeom>
          <a:noFill/>
        </p:spPr>
        <p:txBody>
          <a:bodyPr wrap="square" rtlCol="0">
            <a:spAutoFit/>
          </a:bodyPr>
          <a:lstStyle/>
          <a:p>
            <a:pPr algn="ctr"/>
            <a:r>
              <a:rPr lang="en-US" sz="3600" b="1" dirty="0"/>
              <a:t>Moonee Valley Hosts </a:t>
            </a:r>
          </a:p>
          <a:p>
            <a:pPr algn="ctr"/>
            <a:r>
              <a:rPr lang="en-US" sz="3600" b="1" dirty="0"/>
              <a:t>The Cox Plate</a:t>
            </a:r>
          </a:p>
        </p:txBody>
      </p:sp>
      <p:sp>
        <p:nvSpPr>
          <p:cNvPr id="3" name="TextBox 2">
            <a:extLst>
              <a:ext uri="{FF2B5EF4-FFF2-40B4-BE49-F238E27FC236}">
                <a16:creationId xmlns:a16="http://schemas.microsoft.com/office/drawing/2014/main" id="{98C50CC6-B356-C14D-B281-CA114D97685F}"/>
              </a:ext>
            </a:extLst>
          </p:cNvPr>
          <p:cNvSpPr txBox="1"/>
          <p:nvPr/>
        </p:nvSpPr>
        <p:spPr>
          <a:xfrm>
            <a:off x="415636" y="3308879"/>
            <a:ext cx="2348727" cy="3416320"/>
          </a:xfrm>
          <a:prstGeom prst="rect">
            <a:avLst/>
          </a:prstGeom>
          <a:noFill/>
        </p:spPr>
        <p:txBody>
          <a:bodyPr wrap="square" rtlCol="0">
            <a:spAutoFit/>
          </a:bodyPr>
          <a:lstStyle/>
          <a:p>
            <a:r>
              <a:rPr lang="en-AU" sz="2400" dirty="0"/>
              <a:t>Expansion of the racecourse occurred in the 1960s, funded through compensation for land acquired for  construction of the adjacent </a:t>
            </a:r>
            <a:endParaRPr lang="en-US" sz="2400" dirty="0"/>
          </a:p>
        </p:txBody>
      </p:sp>
      <p:sp>
        <p:nvSpPr>
          <p:cNvPr id="4" name="Footer Placeholder 3">
            <a:extLst>
              <a:ext uri="{FF2B5EF4-FFF2-40B4-BE49-F238E27FC236}">
                <a16:creationId xmlns:a16="http://schemas.microsoft.com/office/drawing/2014/main" id="{5200EB5F-0676-4597-99B8-BBA08BC749FF}"/>
              </a:ext>
            </a:extLst>
          </p:cNvPr>
          <p:cNvSpPr>
            <a:spLocks noGrp="1"/>
          </p:cNvSpPr>
          <p:nvPr>
            <p:ph type="ftr" sz="quarter" idx="11"/>
          </p:nvPr>
        </p:nvSpPr>
        <p:spPr>
          <a:xfrm>
            <a:off x="629898" y="8491321"/>
            <a:ext cx="4064677"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B77F5004-9EB4-48AB-A279-BD1DA8680116}"/>
              </a:ext>
            </a:extLst>
          </p:cNvPr>
          <p:cNvSpPr>
            <a:spLocks noGrp="1"/>
          </p:cNvSpPr>
          <p:nvPr>
            <p:ph type="sldNum" sz="quarter" idx="12"/>
          </p:nvPr>
        </p:nvSpPr>
        <p:spPr>
          <a:xfrm>
            <a:off x="4957822" y="8537065"/>
            <a:ext cx="1579483" cy="487763"/>
          </a:xfrm>
        </p:spPr>
        <p:txBody>
          <a:bodyPr/>
          <a:lstStyle/>
          <a:p>
            <a:fld id="{DBA1B0FB-D917-4C8C-928F-313BD683BF39}" type="slidenum">
              <a:rPr lang="en-US" sz="1000" smtClean="0"/>
              <a:t>25</a:t>
            </a:fld>
            <a:endParaRPr lang="en-US" dirty="0"/>
          </a:p>
        </p:txBody>
      </p:sp>
      <p:sp>
        <p:nvSpPr>
          <p:cNvPr id="6" name="TextBox 5">
            <a:extLst>
              <a:ext uri="{FF2B5EF4-FFF2-40B4-BE49-F238E27FC236}">
                <a16:creationId xmlns:a16="http://schemas.microsoft.com/office/drawing/2014/main" id="{A4EF3D28-0535-4B7D-8A2B-C298264C5AA3}"/>
              </a:ext>
            </a:extLst>
          </p:cNvPr>
          <p:cNvSpPr txBox="1"/>
          <p:nvPr/>
        </p:nvSpPr>
        <p:spPr>
          <a:xfrm>
            <a:off x="415636" y="6674179"/>
            <a:ext cx="6463678" cy="1569660"/>
          </a:xfrm>
          <a:prstGeom prst="rect">
            <a:avLst/>
          </a:prstGeom>
          <a:noFill/>
        </p:spPr>
        <p:txBody>
          <a:bodyPr wrap="square" rtlCol="0">
            <a:spAutoFit/>
          </a:bodyPr>
          <a:lstStyle/>
          <a:p>
            <a:r>
              <a:rPr lang="en-AU" sz="2400" dirty="0"/>
              <a:t>Tullamarine Freeway. In the 1970s, harness racing moved to the Valley, when night trotting relocated from the Royal Melbourne Showgrounds.</a:t>
            </a:r>
            <a:endParaRPr lang="en-US" sz="2400" dirty="0"/>
          </a:p>
        </p:txBody>
      </p:sp>
    </p:spTree>
    <p:extLst>
      <p:ext uri="{BB962C8B-B14F-4D97-AF65-F5344CB8AC3E}">
        <p14:creationId xmlns:p14="http://schemas.microsoft.com/office/powerpoint/2010/main" val="2447549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DCCE45-B017-4A7C-B781-EFE08E635B21}"/>
              </a:ext>
            </a:extLst>
          </p:cNvPr>
          <p:cNvSpPr txBox="1"/>
          <p:nvPr/>
        </p:nvSpPr>
        <p:spPr>
          <a:xfrm>
            <a:off x="799868" y="1687913"/>
            <a:ext cx="5420187" cy="3200876"/>
          </a:xfrm>
          <a:prstGeom prst="rect">
            <a:avLst/>
          </a:prstGeom>
          <a:noFill/>
        </p:spPr>
        <p:txBody>
          <a:bodyPr wrap="square">
            <a:spAutoFit/>
          </a:bodyPr>
          <a:lstStyle/>
          <a:p>
            <a:pPr>
              <a:spcBef>
                <a:spcPts val="600"/>
              </a:spcBef>
              <a:spcAft>
                <a:spcPts val="600"/>
              </a:spcAft>
            </a:pPr>
            <a:r>
              <a:rPr lang="en-US" sz="2400" dirty="0"/>
              <a:t>All thoroughbred horses celebrate their birthday on the same date: January 1 in the Northern hemisphere and August 1 in the Southern hemisphere. </a:t>
            </a:r>
          </a:p>
          <a:p>
            <a:pPr>
              <a:spcBef>
                <a:spcPts val="600"/>
              </a:spcBef>
              <a:spcAft>
                <a:spcPts val="600"/>
              </a:spcAft>
            </a:pPr>
            <a:r>
              <a:rPr lang="en-US" sz="2400" dirty="0"/>
              <a:t>After the first time a horse is alive, on August 1st it is considered a yearling. This makes it easier to keep track of thoroughbred horses' bloodlines. </a:t>
            </a:r>
          </a:p>
        </p:txBody>
      </p:sp>
      <p:pic>
        <p:nvPicPr>
          <p:cNvPr id="3074" name="Picture 2" descr="WRITTEN TYCOON RETAINS HIS CHAMPION VICTORIAN STALLION CROWN ...">
            <a:extLst>
              <a:ext uri="{FF2B5EF4-FFF2-40B4-BE49-F238E27FC236}">
                <a16:creationId xmlns:a16="http://schemas.microsoft.com/office/drawing/2014/main" id="{21448387-CBA0-4CF7-88D8-0C015A2251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276" y="5486401"/>
            <a:ext cx="4013989" cy="283227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FD141D-110F-7C4B-AEC3-FCFF58197EC1}"/>
              </a:ext>
            </a:extLst>
          </p:cNvPr>
          <p:cNvSpPr txBox="1"/>
          <p:nvPr/>
        </p:nvSpPr>
        <p:spPr>
          <a:xfrm>
            <a:off x="900546" y="609600"/>
            <a:ext cx="4405746" cy="646331"/>
          </a:xfrm>
          <a:prstGeom prst="rect">
            <a:avLst/>
          </a:prstGeom>
          <a:noFill/>
        </p:spPr>
        <p:txBody>
          <a:bodyPr wrap="square" rtlCol="0">
            <a:spAutoFit/>
          </a:bodyPr>
          <a:lstStyle/>
          <a:p>
            <a:pPr algn="ctr"/>
            <a:r>
              <a:rPr lang="en-US" sz="3600" b="1" dirty="0"/>
              <a:t>Horse Birthdays</a:t>
            </a:r>
          </a:p>
        </p:txBody>
      </p:sp>
      <p:sp>
        <p:nvSpPr>
          <p:cNvPr id="3" name="Footer Placeholder 2">
            <a:extLst>
              <a:ext uri="{FF2B5EF4-FFF2-40B4-BE49-F238E27FC236}">
                <a16:creationId xmlns:a16="http://schemas.microsoft.com/office/drawing/2014/main" id="{C13A0D4B-5FC3-486C-AD97-3F4CD80638AB}"/>
              </a:ext>
            </a:extLst>
          </p:cNvPr>
          <p:cNvSpPr>
            <a:spLocks noGrp="1"/>
          </p:cNvSpPr>
          <p:nvPr>
            <p:ph type="ftr" sz="quarter" idx="11"/>
          </p:nvPr>
        </p:nvSpPr>
        <p:spPr>
          <a:xfrm>
            <a:off x="900546" y="8491321"/>
            <a:ext cx="3794029" cy="487763"/>
          </a:xfrm>
        </p:spPr>
        <p:txBody>
          <a:bodyPr/>
          <a:lstStyle/>
          <a:p>
            <a:pPr algn="l"/>
            <a:r>
              <a:rPr lang="en-US" sz="1000" dirty="0"/>
              <a:t>Rotary Club of Canterbury Connecting in Isolation Project</a:t>
            </a:r>
          </a:p>
        </p:txBody>
      </p:sp>
      <p:sp>
        <p:nvSpPr>
          <p:cNvPr id="4" name="Slide Number Placeholder 3">
            <a:extLst>
              <a:ext uri="{FF2B5EF4-FFF2-40B4-BE49-F238E27FC236}">
                <a16:creationId xmlns:a16="http://schemas.microsoft.com/office/drawing/2014/main" id="{2011C34A-E744-4D25-89EE-640652E00642}"/>
              </a:ext>
            </a:extLst>
          </p:cNvPr>
          <p:cNvSpPr>
            <a:spLocks noGrp="1"/>
          </p:cNvSpPr>
          <p:nvPr>
            <p:ph type="sldNum" sz="quarter" idx="12"/>
          </p:nvPr>
        </p:nvSpPr>
        <p:spPr/>
        <p:txBody>
          <a:bodyPr/>
          <a:lstStyle/>
          <a:p>
            <a:fld id="{DBA1B0FB-D917-4C8C-928F-313BD683BF39}" type="slidenum">
              <a:rPr lang="en-US" sz="1000" smtClean="0"/>
              <a:t>26</a:t>
            </a:fld>
            <a:endParaRPr lang="en-US" dirty="0"/>
          </a:p>
        </p:txBody>
      </p:sp>
    </p:spTree>
    <p:extLst>
      <p:ext uri="{BB962C8B-B14F-4D97-AF65-F5344CB8AC3E}">
        <p14:creationId xmlns:p14="http://schemas.microsoft.com/office/powerpoint/2010/main" val="973387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9C9439-8C8B-4B78-97F0-28F83E1ED226}"/>
              </a:ext>
            </a:extLst>
          </p:cNvPr>
          <p:cNvSpPr txBox="1"/>
          <p:nvPr/>
        </p:nvSpPr>
        <p:spPr>
          <a:xfrm>
            <a:off x="532412" y="1330037"/>
            <a:ext cx="5955100" cy="7478970"/>
          </a:xfrm>
          <a:prstGeom prst="rect">
            <a:avLst/>
          </a:prstGeom>
          <a:noFill/>
        </p:spPr>
        <p:txBody>
          <a:bodyPr wrap="square">
            <a:spAutoFit/>
          </a:bodyPr>
          <a:lstStyle/>
          <a:p>
            <a:pPr marL="342900" indent="-342900">
              <a:buFont typeface="Arial" panose="020B0604020202020204" pitchFamily="34" charset="0"/>
              <a:buChar char="•"/>
            </a:pPr>
            <a:endParaRPr lang="en-US" sz="2000" b="1" dirty="0">
              <a:solidFill>
                <a:srgbClr val="2F3846"/>
              </a:solidFill>
            </a:endParaRPr>
          </a:p>
          <a:p>
            <a:endParaRPr lang="en-US" sz="2000" b="1"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Barriers: </a:t>
            </a:r>
            <a:r>
              <a:rPr lang="en-US" sz="2000" dirty="0">
                <a:solidFill>
                  <a:srgbClr val="2F3846"/>
                </a:solidFill>
                <a:cs typeface="Arial" panose="020B0604020202020204" pitchFamily="34" charset="0"/>
              </a:rPr>
              <a:t>The gates the horses come out of at the start of a race.</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Birdcage</a:t>
            </a:r>
            <a:r>
              <a:rPr lang="en-US" sz="2000" dirty="0">
                <a:solidFill>
                  <a:srgbClr val="2F3846"/>
                </a:solidFill>
                <a:cs typeface="Arial" panose="020B0604020202020204" pitchFamily="34" charset="0"/>
              </a:rPr>
              <a:t>: The area where the horses are walked before being taken to the Mounting Yard.</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Blinkers:</a:t>
            </a:r>
            <a:r>
              <a:rPr lang="en-US" sz="2000" dirty="0">
                <a:solidFill>
                  <a:srgbClr val="2F3846"/>
                </a:solidFill>
                <a:cs typeface="Arial" panose="020B0604020202020204" pitchFamily="34" charset="0"/>
              </a:rPr>
              <a:t> The hood horses wear with cups around their eyes.</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Bookmakers/Bookies: </a:t>
            </a:r>
            <a:r>
              <a:rPr lang="en-US" sz="2000" dirty="0">
                <a:solidFill>
                  <a:srgbClr val="2F3846"/>
                </a:solidFill>
                <a:cs typeface="Arial" panose="020B0604020202020204" pitchFamily="34" charset="0"/>
              </a:rPr>
              <a:t>The people licensed to place your bet. Can be on-course or off-course.</a:t>
            </a:r>
          </a:p>
          <a:p>
            <a:br>
              <a:rPr lang="en-US" sz="2000" dirty="0">
                <a:cs typeface="Arial" panose="020B0604020202020204" pitchFamily="34" charset="0"/>
              </a:rPr>
            </a:br>
            <a:r>
              <a:rPr lang="en-US" sz="2000" b="1" dirty="0">
                <a:solidFill>
                  <a:srgbClr val="2F3846"/>
                </a:solidFill>
                <a:cs typeface="Arial" panose="020B0604020202020204" pitchFamily="34" charset="0"/>
              </a:rPr>
              <a:t>Box Trifecta: </a:t>
            </a:r>
            <a:r>
              <a:rPr lang="en-US" sz="2000" dirty="0">
                <a:solidFill>
                  <a:srgbClr val="2F3846"/>
                </a:solidFill>
                <a:cs typeface="Arial" panose="020B0604020202020204" pitchFamily="34" charset="0"/>
              </a:rPr>
              <a:t>Usually four or five horses are "boxed" in a trifecta. If three of the horses selected all finish in the first three placings, the punter collects for a winning trifecta.</a:t>
            </a:r>
          </a:p>
          <a:p>
            <a:br>
              <a:rPr lang="en-US" sz="2000" dirty="0">
                <a:cs typeface="Arial" panose="020B0604020202020204" pitchFamily="34" charset="0"/>
              </a:rPr>
            </a:br>
            <a:r>
              <a:rPr lang="en-US" sz="2000" b="1" dirty="0">
                <a:solidFill>
                  <a:srgbClr val="2F3846"/>
                </a:solidFill>
                <a:cs typeface="Arial" panose="020B0604020202020204" pitchFamily="34" charset="0"/>
              </a:rPr>
              <a:t>Colt: </a:t>
            </a:r>
            <a:r>
              <a:rPr lang="en-US" sz="2000" dirty="0">
                <a:solidFill>
                  <a:srgbClr val="2F3846"/>
                </a:solidFill>
                <a:cs typeface="Arial" panose="020B0604020202020204" pitchFamily="34" charset="0"/>
              </a:rPr>
              <a:t>A male horse under three years old, that hasn't been gelded yet.</a:t>
            </a:r>
          </a:p>
          <a:p>
            <a:br>
              <a:rPr lang="en-US" sz="2000" dirty="0">
                <a:cs typeface="Arial" panose="020B0604020202020204" pitchFamily="34" charset="0"/>
              </a:rPr>
            </a:br>
            <a:r>
              <a:rPr lang="en-US" sz="2000" b="1" dirty="0">
                <a:solidFill>
                  <a:srgbClr val="2F3846"/>
                </a:solidFill>
                <a:cs typeface="Arial" panose="020B0604020202020204" pitchFamily="34" charset="0"/>
              </a:rPr>
              <a:t>Dead Heat: </a:t>
            </a:r>
            <a:r>
              <a:rPr lang="en-US" sz="2000" dirty="0">
                <a:solidFill>
                  <a:srgbClr val="2F3846"/>
                </a:solidFill>
                <a:cs typeface="Arial" panose="020B0604020202020204" pitchFamily="34" charset="0"/>
              </a:rPr>
              <a:t>A tie at the finish line between two or more horses.</a:t>
            </a:r>
          </a:p>
        </p:txBody>
      </p:sp>
      <p:sp>
        <p:nvSpPr>
          <p:cNvPr id="10" name="TextBox 9">
            <a:extLst>
              <a:ext uri="{FF2B5EF4-FFF2-40B4-BE49-F238E27FC236}">
                <a16:creationId xmlns:a16="http://schemas.microsoft.com/office/drawing/2014/main" id="{D2F7F0A5-7ECA-473A-A6CD-F5116A38C2CD}"/>
              </a:ext>
            </a:extLst>
          </p:cNvPr>
          <p:cNvSpPr txBox="1"/>
          <p:nvPr/>
        </p:nvSpPr>
        <p:spPr>
          <a:xfrm flipH="1">
            <a:off x="1143719" y="484820"/>
            <a:ext cx="9785163" cy="523990"/>
          </a:xfrm>
          <a:prstGeom prst="rect">
            <a:avLst/>
          </a:prstGeom>
          <a:noFill/>
        </p:spPr>
        <p:txBody>
          <a:bodyPr wrap="square" rtlCol="0">
            <a:spAutoFit/>
          </a:bodyPr>
          <a:lstStyle/>
          <a:p>
            <a:r>
              <a:rPr lang="en-US" sz="2805" dirty="0">
                <a:solidFill>
                  <a:schemeClr val="bg1"/>
                </a:solidFill>
                <a:latin typeface="Arial Black" panose="020B0A04020102020204" pitchFamily="34" charset="0"/>
              </a:rPr>
              <a:t>RACING PARLANCE</a:t>
            </a:r>
            <a:endParaRPr lang="en-AU" sz="2805" dirty="0">
              <a:solidFill>
                <a:schemeClr val="bg1"/>
              </a:solidFill>
              <a:latin typeface="Arial Black" panose="020B0A04020102020204" pitchFamily="34" charset="0"/>
            </a:endParaRPr>
          </a:p>
        </p:txBody>
      </p:sp>
      <p:pic>
        <p:nvPicPr>
          <p:cNvPr id="2050" name="Picture 2" descr="Memory of her children inspires horse rider to achieve | Daily Mercury">
            <a:extLst>
              <a:ext uri="{FF2B5EF4-FFF2-40B4-BE49-F238E27FC236}">
                <a16:creationId xmlns:a16="http://schemas.microsoft.com/office/drawing/2014/main" id="{30183C77-D32D-4E43-9302-D49FDFD994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50" t="-5391" r="22041" b="5391"/>
          <a:stretch/>
        </p:blipFill>
        <p:spPr bwMode="auto">
          <a:xfrm>
            <a:off x="4638960" y="185946"/>
            <a:ext cx="1953491" cy="16652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A5C31E-E3D9-C74F-85ED-1A2611E65B87}"/>
              </a:ext>
            </a:extLst>
          </p:cNvPr>
          <p:cNvSpPr txBox="1"/>
          <p:nvPr/>
        </p:nvSpPr>
        <p:spPr>
          <a:xfrm>
            <a:off x="845127" y="803564"/>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B6362E4D-621D-3E4E-9111-7DB601C0C5CA}"/>
              </a:ext>
            </a:extLst>
          </p:cNvPr>
          <p:cNvSpPr txBox="1"/>
          <p:nvPr/>
        </p:nvSpPr>
        <p:spPr>
          <a:xfrm flipH="1">
            <a:off x="532411" y="513283"/>
            <a:ext cx="4857005" cy="646331"/>
          </a:xfrm>
          <a:prstGeom prst="rect">
            <a:avLst/>
          </a:prstGeom>
          <a:noFill/>
        </p:spPr>
        <p:txBody>
          <a:bodyPr wrap="square" rtlCol="0">
            <a:spAutoFit/>
          </a:bodyPr>
          <a:lstStyle/>
          <a:p>
            <a:r>
              <a:rPr lang="en-US" sz="3600" b="1" dirty="0"/>
              <a:t>RACING PARLANCE</a:t>
            </a:r>
            <a:endParaRPr lang="en-AU" sz="3600" b="1" dirty="0"/>
          </a:p>
        </p:txBody>
      </p:sp>
      <p:sp>
        <p:nvSpPr>
          <p:cNvPr id="3" name="Footer Placeholder 2">
            <a:extLst>
              <a:ext uri="{FF2B5EF4-FFF2-40B4-BE49-F238E27FC236}">
                <a16:creationId xmlns:a16="http://schemas.microsoft.com/office/drawing/2014/main" id="{457C0EB0-E6A8-4414-BC10-22F48650CD5E}"/>
              </a:ext>
            </a:extLst>
          </p:cNvPr>
          <p:cNvSpPr>
            <a:spLocks noGrp="1"/>
          </p:cNvSpPr>
          <p:nvPr>
            <p:ph type="ftr" sz="quarter" idx="11"/>
          </p:nvPr>
        </p:nvSpPr>
        <p:spPr>
          <a:xfrm>
            <a:off x="532412" y="8491321"/>
            <a:ext cx="4162164" cy="487763"/>
          </a:xfrm>
        </p:spPr>
        <p:txBody>
          <a:bodyPr/>
          <a:lstStyle/>
          <a:p>
            <a:pPr algn="l"/>
            <a:r>
              <a:rPr lang="en-US" sz="1000" dirty="0"/>
              <a:t>Rotary Club of Canterbury Connecting in Isolation Project</a:t>
            </a:r>
          </a:p>
        </p:txBody>
      </p:sp>
      <p:sp>
        <p:nvSpPr>
          <p:cNvPr id="4" name="Slide Number Placeholder 3">
            <a:extLst>
              <a:ext uri="{FF2B5EF4-FFF2-40B4-BE49-F238E27FC236}">
                <a16:creationId xmlns:a16="http://schemas.microsoft.com/office/drawing/2014/main" id="{C885D69B-BA22-4F36-A26C-AC0DEE06EA50}"/>
              </a:ext>
            </a:extLst>
          </p:cNvPr>
          <p:cNvSpPr>
            <a:spLocks noGrp="1"/>
          </p:cNvSpPr>
          <p:nvPr>
            <p:ph type="sldNum" sz="quarter" idx="12"/>
          </p:nvPr>
        </p:nvSpPr>
        <p:spPr/>
        <p:txBody>
          <a:bodyPr/>
          <a:lstStyle/>
          <a:p>
            <a:fld id="{DBA1B0FB-D917-4C8C-928F-313BD683BF39}" type="slidenum">
              <a:rPr lang="en-US" sz="1000" smtClean="0"/>
              <a:t>27</a:t>
            </a:fld>
            <a:endParaRPr lang="en-US" dirty="0"/>
          </a:p>
        </p:txBody>
      </p:sp>
    </p:spTree>
    <p:extLst>
      <p:ext uri="{BB962C8B-B14F-4D97-AF65-F5344CB8AC3E}">
        <p14:creationId xmlns:p14="http://schemas.microsoft.com/office/powerpoint/2010/main" val="446453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B548329-37E3-4FAF-B5BC-086A340F7771}"/>
              </a:ext>
            </a:extLst>
          </p:cNvPr>
          <p:cNvSpPr txBox="1"/>
          <p:nvPr/>
        </p:nvSpPr>
        <p:spPr>
          <a:xfrm>
            <a:off x="676706" y="1484242"/>
            <a:ext cx="5666509" cy="7746736"/>
          </a:xfrm>
          <a:prstGeom prst="rect">
            <a:avLst/>
          </a:prstGeom>
          <a:noFill/>
        </p:spPr>
        <p:txBody>
          <a:bodyPr wrap="square">
            <a:spAutoFit/>
          </a:bodyPr>
          <a:lstStyle/>
          <a:p>
            <a:endParaRPr lang="en-US" sz="2000" b="1" dirty="0">
              <a:solidFill>
                <a:srgbClr val="2F3846"/>
              </a:solidFill>
              <a:cs typeface="Arial" panose="020B0604020202020204" pitchFamily="34" charset="0"/>
            </a:endParaRPr>
          </a:p>
          <a:p>
            <a:endParaRPr lang="en-US" sz="2000" b="1"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Each way</a:t>
            </a:r>
            <a:r>
              <a:rPr lang="en-US" sz="2000" dirty="0">
                <a:solidFill>
                  <a:srgbClr val="2F3846"/>
                </a:solidFill>
                <a:cs typeface="Arial" panose="020B0604020202020204" pitchFamily="34" charset="0"/>
              </a:rPr>
              <a:t>: This is when you have an equal amount of </a:t>
            </a:r>
            <a:r>
              <a:rPr lang="en-AU" sz="2000" dirty="0">
                <a:solidFill>
                  <a:srgbClr val="2F3846"/>
                </a:solidFill>
                <a:cs typeface="Arial" panose="020B0604020202020204" pitchFamily="34" charset="0"/>
              </a:rPr>
              <a:t>money on the horse for a win and for a place.</a:t>
            </a:r>
          </a:p>
          <a:p>
            <a:br>
              <a:rPr lang="en-AU" sz="2000" dirty="0">
                <a:cs typeface="Arial" panose="020B0604020202020204" pitchFamily="34" charset="0"/>
              </a:rPr>
            </a:br>
            <a:r>
              <a:rPr lang="en-AU" sz="2000" b="1" dirty="0">
                <a:solidFill>
                  <a:srgbClr val="2F3846"/>
                </a:solidFill>
                <a:cs typeface="Arial" panose="020B0604020202020204" pitchFamily="34" charset="0"/>
              </a:rPr>
              <a:t>Exacta</a:t>
            </a:r>
            <a:r>
              <a:rPr lang="en-AU" sz="2000" dirty="0">
                <a:solidFill>
                  <a:srgbClr val="2F3846"/>
                </a:solidFill>
                <a:cs typeface="Arial" panose="020B0604020202020204" pitchFamily="34" charset="0"/>
              </a:rPr>
              <a:t>: Picking the first two horses in a race in the finishing order.</a:t>
            </a:r>
          </a:p>
          <a:p>
            <a:br>
              <a:rPr lang="en-AU" sz="2000" dirty="0">
                <a:cs typeface="Arial" panose="020B0604020202020204" pitchFamily="34" charset="0"/>
              </a:rPr>
            </a:br>
            <a:r>
              <a:rPr lang="en-AU" sz="2000" b="1" dirty="0">
                <a:solidFill>
                  <a:srgbClr val="2F3846"/>
                </a:solidFill>
                <a:cs typeface="Arial" panose="020B0604020202020204" pitchFamily="34" charset="0"/>
              </a:rPr>
              <a:t>Extended</a:t>
            </a:r>
            <a:r>
              <a:rPr lang="en-AU" sz="2000" dirty="0">
                <a:solidFill>
                  <a:srgbClr val="2F3846"/>
                </a:solidFill>
                <a:cs typeface="Arial" panose="020B0604020202020204" pitchFamily="34" charset="0"/>
              </a:rPr>
              <a:t>: How to describe a horse running at top speed.</a:t>
            </a:r>
          </a:p>
          <a:p>
            <a:br>
              <a:rPr lang="en-AU" sz="2000" dirty="0">
                <a:cs typeface="Arial" panose="020B0604020202020204" pitchFamily="34" charset="0"/>
              </a:rPr>
            </a:br>
            <a:r>
              <a:rPr lang="en-AU" sz="2000" b="1" dirty="0">
                <a:solidFill>
                  <a:srgbClr val="2F3846"/>
                </a:solidFill>
                <a:cs typeface="Arial" panose="020B0604020202020204" pitchFamily="34" charset="0"/>
              </a:rPr>
              <a:t>Favourite</a:t>
            </a:r>
            <a:r>
              <a:rPr lang="en-AU" sz="2000" dirty="0">
                <a:solidFill>
                  <a:srgbClr val="2F3846"/>
                </a:solidFill>
                <a:cs typeface="Arial" panose="020B0604020202020204" pitchFamily="34" charset="0"/>
              </a:rPr>
              <a:t>: The most popular horse in betting by weight of money and therefore the one who starts at the shortest odds ie the one that will pay the least.</a:t>
            </a:r>
          </a:p>
          <a:p>
            <a:br>
              <a:rPr lang="en-AU" sz="2000" dirty="0">
                <a:cs typeface="Arial" panose="020B0604020202020204" pitchFamily="34" charset="0"/>
              </a:rPr>
            </a:br>
            <a:r>
              <a:rPr lang="en-AU" sz="2000" b="1" dirty="0">
                <a:solidFill>
                  <a:srgbClr val="2F3846"/>
                </a:solidFill>
                <a:cs typeface="Arial" panose="020B0604020202020204" pitchFamily="34" charset="0"/>
              </a:rPr>
              <a:t>Filly</a:t>
            </a:r>
            <a:r>
              <a:rPr lang="en-AU" sz="2000" dirty="0">
                <a:solidFill>
                  <a:srgbClr val="2F3846"/>
                </a:solidFill>
                <a:cs typeface="Arial" panose="020B0604020202020204" pitchFamily="34" charset="0"/>
              </a:rPr>
              <a:t>: A female horse three years old or under.</a:t>
            </a:r>
          </a:p>
          <a:p>
            <a:endParaRPr lang="en-AU" dirty="0">
              <a:cs typeface="Arial" panose="020B0604020202020204" pitchFamily="34" charset="0"/>
            </a:endParaRPr>
          </a:p>
          <a:p>
            <a:r>
              <a:rPr lang="en-US" sz="2000" b="1" dirty="0">
                <a:solidFill>
                  <a:srgbClr val="2F3846"/>
                </a:solidFill>
                <a:cs typeface="Arial" panose="020B0604020202020204" pitchFamily="34" charset="0"/>
              </a:rPr>
              <a:t>Late Scratching:</a:t>
            </a:r>
            <a:r>
              <a:rPr lang="en-US" sz="2000" dirty="0">
                <a:solidFill>
                  <a:srgbClr val="2F3846"/>
                </a:solidFill>
                <a:cs typeface="Arial" panose="020B0604020202020204" pitchFamily="34" charset="0"/>
              </a:rPr>
              <a:t> A horse that is withdrawn from the race after 8 am on race day.</a:t>
            </a:r>
          </a:p>
          <a:p>
            <a:br>
              <a:rPr lang="en-US" sz="2000" dirty="0">
                <a:cs typeface="Arial" panose="020B0604020202020204" pitchFamily="34" charset="0"/>
              </a:rPr>
            </a:br>
            <a:r>
              <a:rPr lang="en-US" sz="2000" b="1" dirty="0">
                <a:solidFill>
                  <a:srgbClr val="2F3846"/>
                </a:solidFill>
                <a:cs typeface="Arial" panose="020B0604020202020204" pitchFamily="34" charset="0"/>
              </a:rPr>
              <a:t>Lay:</a:t>
            </a:r>
            <a:r>
              <a:rPr lang="en-US" sz="2000" dirty="0">
                <a:solidFill>
                  <a:srgbClr val="2F3846"/>
                </a:solidFill>
                <a:cs typeface="Arial" panose="020B0604020202020204" pitchFamily="34" charset="0"/>
              </a:rPr>
              <a:t> When a bookmaker offers better odds on a horse they think won't win.</a:t>
            </a:r>
          </a:p>
          <a:p>
            <a:br>
              <a:rPr lang="en-US" sz="2000" dirty="0">
                <a:cs typeface="Arial" panose="020B0604020202020204" pitchFamily="34" charset="0"/>
              </a:rPr>
            </a:br>
            <a:br>
              <a:rPr lang="en-US" sz="1870" dirty="0">
                <a:latin typeface="Arial" panose="020B0604020202020204" pitchFamily="34" charset="0"/>
                <a:cs typeface="Arial" panose="020B0604020202020204" pitchFamily="34" charset="0"/>
              </a:rPr>
            </a:br>
            <a:endParaRPr lang="en-AU" sz="1870" dirty="0"/>
          </a:p>
        </p:txBody>
      </p:sp>
      <p:sp>
        <p:nvSpPr>
          <p:cNvPr id="10" name="TextBox 9">
            <a:extLst>
              <a:ext uri="{FF2B5EF4-FFF2-40B4-BE49-F238E27FC236}">
                <a16:creationId xmlns:a16="http://schemas.microsoft.com/office/drawing/2014/main" id="{D2F7F0A5-7ECA-473A-A6CD-F5116A38C2CD}"/>
              </a:ext>
            </a:extLst>
          </p:cNvPr>
          <p:cNvSpPr txBox="1"/>
          <p:nvPr/>
        </p:nvSpPr>
        <p:spPr>
          <a:xfrm flipH="1">
            <a:off x="676706" y="513283"/>
            <a:ext cx="4449475" cy="1200329"/>
          </a:xfrm>
          <a:prstGeom prst="rect">
            <a:avLst/>
          </a:prstGeom>
          <a:noFill/>
        </p:spPr>
        <p:txBody>
          <a:bodyPr wrap="square" rtlCol="0">
            <a:spAutoFit/>
          </a:bodyPr>
          <a:lstStyle/>
          <a:p>
            <a:r>
              <a:rPr lang="en-US" sz="3600" b="1" dirty="0"/>
              <a:t>RACING PARLANCE   CONT….</a:t>
            </a:r>
            <a:endParaRPr lang="en-AU" sz="3600" b="1" dirty="0"/>
          </a:p>
        </p:txBody>
      </p:sp>
      <p:pic>
        <p:nvPicPr>
          <p:cNvPr id="2050" name="Picture 2" descr="Memory of her children inspires horse rider to achieve | Daily Mercury">
            <a:extLst>
              <a:ext uri="{FF2B5EF4-FFF2-40B4-BE49-F238E27FC236}">
                <a16:creationId xmlns:a16="http://schemas.microsoft.com/office/drawing/2014/main" id="{30183C77-D32D-4E43-9302-D49FDFD994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510" r="20603"/>
          <a:stretch/>
        </p:blipFill>
        <p:spPr bwMode="auto">
          <a:xfrm>
            <a:off x="4862944" y="390681"/>
            <a:ext cx="1579419" cy="12161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B0DC15F-D4F8-44D8-A7FD-BF8AD068681C}"/>
              </a:ext>
            </a:extLst>
          </p:cNvPr>
          <p:cNvSpPr>
            <a:spLocks noGrp="1"/>
          </p:cNvSpPr>
          <p:nvPr>
            <p:ph type="ftr" sz="quarter" idx="11"/>
          </p:nvPr>
        </p:nvSpPr>
        <p:spPr>
          <a:xfrm>
            <a:off x="676706" y="8491321"/>
            <a:ext cx="4017869" cy="487763"/>
          </a:xfrm>
        </p:spPr>
        <p:txBody>
          <a:bodyPr/>
          <a:lstStyle/>
          <a:p>
            <a:pPr algn="l"/>
            <a:r>
              <a:rPr lang="en-US" sz="1000" dirty="0"/>
              <a:t>Rotary Club of Canterbury Connecting in Isolation Project</a:t>
            </a:r>
          </a:p>
        </p:txBody>
      </p:sp>
      <p:sp>
        <p:nvSpPr>
          <p:cNvPr id="3" name="Slide Number Placeholder 2">
            <a:extLst>
              <a:ext uri="{FF2B5EF4-FFF2-40B4-BE49-F238E27FC236}">
                <a16:creationId xmlns:a16="http://schemas.microsoft.com/office/drawing/2014/main" id="{79141E43-249B-4150-A492-EC942A81FCC6}"/>
              </a:ext>
            </a:extLst>
          </p:cNvPr>
          <p:cNvSpPr>
            <a:spLocks noGrp="1"/>
          </p:cNvSpPr>
          <p:nvPr>
            <p:ph type="sldNum" sz="quarter" idx="12"/>
          </p:nvPr>
        </p:nvSpPr>
        <p:spPr/>
        <p:txBody>
          <a:bodyPr/>
          <a:lstStyle/>
          <a:p>
            <a:fld id="{DBA1B0FB-D917-4C8C-928F-313BD683BF39}" type="slidenum">
              <a:rPr lang="en-US" sz="1000" smtClean="0"/>
              <a:t>28</a:t>
            </a:fld>
            <a:endParaRPr lang="en-US" dirty="0"/>
          </a:p>
        </p:txBody>
      </p:sp>
    </p:spTree>
    <p:extLst>
      <p:ext uri="{BB962C8B-B14F-4D97-AF65-F5344CB8AC3E}">
        <p14:creationId xmlns:p14="http://schemas.microsoft.com/office/powerpoint/2010/main" val="1531217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7125-1895-4BD5-8693-875EDC30201B}"/>
              </a:ext>
            </a:extLst>
          </p:cNvPr>
          <p:cNvSpPr txBox="1"/>
          <p:nvPr/>
        </p:nvSpPr>
        <p:spPr>
          <a:xfrm>
            <a:off x="761264" y="1145184"/>
            <a:ext cx="5497395" cy="7663636"/>
          </a:xfrm>
          <a:prstGeom prst="rect">
            <a:avLst/>
          </a:prstGeom>
          <a:noFill/>
        </p:spPr>
        <p:txBody>
          <a:bodyPr wrap="square">
            <a:spAutoFit/>
          </a:bodyPr>
          <a:lstStyle/>
          <a:p>
            <a:br>
              <a:rPr lang="en-US" sz="2000" dirty="0">
                <a:cs typeface="Arial" panose="020B0604020202020204" pitchFamily="34" charset="0"/>
              </a:rPr>
            </a:br>
            <a:br>
              <a:rPr lang="en-US" sz="2000" dirty="0">
                <a:cs typeface="Arial" panose="020B0604020202020204" pitchFamily="34" charset="0"/>
              </a:rPr>
            </a:br>
            <a:r>
              <a:rPr lang="en-US" sz="2000" b="1" dirty="0">
                <a:solidFill>
                  <a:srgbClr val="2F3846"/>
                </a:solidFill>
                <a:cs typeface="Arial" panose="020B0604020202020204" pitchFamily="34" charset="0"/>
              </a:rPr>
              <a:t>Maiden:</a:t>
            </a:r>
            <a:r>
              <a:rPr lang="en-US" sz="2000" dirty="0">
                <a:solidFill>
                  <a:srgbClr val="2F3846"/>
                </a:solidFill>
                <a:cs typeface="Arial" panose="020B0604020202020204" pitchFamily="34" charset="0"/>
              </a:rPr>
              <a:t> A horse which has not won a race.</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Mare:</a:t>
            </a:r>
            <a:r>
              <a:rPr lang="en-US" sz="2000" dirty="0">
                <a:solidFill>
                  <a:srgbClr val="2F3846"/>
                </a:solidFill>
                <a:cs typeface="Arial" panose="020B0604020202020204" pitchFamily="34" charset="0"/>
              </a:rPr>
              <a:t> Adult female horse 4 years of age or older.</a:t>
            </a:r>
          </a:p>
          <a:p>
            <a:br>
              <a:rPr lang="en-US" sz="2000" dirty="0">
                <a:cs typeface="Arial" panose="020B0604020202020204" pitchFamily="34" charset="0"/>
              </a:rPr>
            </a:br>
            <a:r>
              <a:rPr lang="en-US" sz="2000" b="1" dirty="0">
                <a:solidFill>
                  <a:srgbClr val="2F3846"/>
                </a:solidFill>
                <a:cs typeface="Arial" panose="020B0604020202020204" pitchFamily="34" charset="0"/>
              </a:rPr>
              <a:t>Mounting Yard:</a:t>
            </a:r>
            <a:r>
              <a:rPr lang="en-US" sz="2000" dirty="0">
                <a:solidFill>
                  <a:srgbClr val="2F3846"/>
                </a:solidFill>
                <a:cs typeface="Arial" panose="020B0604020202020204" pitchFamily="34" charset="0"/>
              </a:rPr>
              <a:t> The area where the horses are paraded before a race and jockeys get on.</a:t>
            </a:r>
          </a:p>
          <a:p>
            <a:endParaRPr lang="en-US" b="1" dirty="0">
              <a:solidFill>
                <a:srgbClr val="2F3846"/>
              </a:solidFill>
              <a:cs typeface="Arial" panose="020B0604020202020204" pitchFamily="34" charset="0"/>
            </a:endParaRPr>
          </a:p>
          <a:p>
            <a:r>
              <a:rPr lang="en-US" sz="2000" b="1" dirty="0" err="1">
                <a:solidFill>
                  <a:srgbClr val="2F3846"/>
                </a:solidFill>
                <a:cs typeface="Arial" panose="020B0604020202020204" pitchFamily="34" charset="0"/>
              </a:rPr>
              <a:t>Mudlark</a:t>
            </a:r>
            <a:r>
              <a:rPr lang="en-US" sz="2000" b="1" dirty="0">
                <a:solidFill>
                  <a:srgbClr val="2F3846"/>
                </a:solidFill>
                <a:cs typeface="Arial" panose="020B0604020202020204" pitchFamily="34" charset="0"/>
              </a:rPr>
              <a:t>:</a:t>
            </a:r>
            <a:r>
              <a:rPr lang="en-US" sz="2000" dirty="0">
                <a:solidFill>
                  <a:srgbClr val="2F3846"/>
                </a:solidFill>
                <a:cs typeface="Arial" panose="020B0604020202020204" pitchFamily="34" charset="0"/>
              </a:rPr>
              <a:t> A horse that does well on wet tracks.</a:t>
            </a:r>
          </a:p>
          <a:p>
            <a:br>
              <a:rPr lang="en-US" sz="2000" dirty="0">
                <a:cs typeface="Arial" panose="020B0604020202020204" pitchFamily="34" charset="0"/>
              </a:rPr>
            </a:br>
            <a:r>
              <a:rPr lang="en-US" sz="2000" b="1" dirty="0">
                <a:solidFill>
                  <a:srgbClr val="2F3846"/>
                </a:solidFill>
                <a:cs typeface="Arial" panose="020B0604020202020204" pitchFamily="34" charset="0"/>
              </a:rPr>
              <a:t>Mug Punter:</a:t>
            </a:r>
            <a:r>
              <a:rPr lang="en-US" sz="2000" dirty="0">
                <a:solidFill>
                  <a:srgbClr val="2F3846"/>
                </a:solidFill>
                <a:cs typeface="Arial" panose="020B0604020202020204" pitchFamily="34" charset="0"/>
              </a:rPr>
              <a:t> Someone who's bad at betting.</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Head/half head:</a:t>
            </a:r>
            <a:r>
              <a:rPr lang="en-US" sz="2000" dirty="0">
                <a:solidFill>
                  <a:srgbClr val="2F3846"/>
                </a:solidFill>
                <a:cs typeface="Arial" panose="020B0604020202020204" pitchFamily="34" charset="0"/>
              </a:rPr>
              <a:t> Winning margin equated to the length of a horse’s head or part thereof.</a:t>
            </a:r>
          </a:p>
          <a:p>
            <a:br>
              <a:rPr lang="en-US" sz="2000" dirty="0">
                <a:cs typeface="Arial" panose="020B0604020202020204" pitchFamily="34" charset="0"/>
              </a:rPr>
            </a:br>
            <a:r>
              <a:rPr lang="en-US" sz="2000" b="1" dirty="0">
                <a:solidFill>
                  <a:srgbClr val="2F3846"/>
                </a:solidFill>
                <a:cs typeface="Arial" panose="020B0604020202020204" pitchFamily="34" charset="0"/>
              </a:rPr>
              <a:t>Nose:</a:t>
            </a:r>
            <a:r>
              <a:rPr lang="en-US" sz="2000" dirty="0">
                <a:solidFill>
                  <a:srgbClr val="2F3846"/>
                </a:solidFill>
                <a:cs typeface="Arial" panose="020B0604020202020204" pitchFamily="34" charset="0"/>
              </a:rPr>
              <a:t> The smallest measuring margin between horses. If a horse wins by a nose, it was an incredibly close race.</a:t>
            </a:r>
          </a:p>
          <a:p>
            <a:endParaRPr lang="en-US" b="1"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Odds-Against:</a:t>
            </a:r>
            <a:r>
              <a:rPr lang="en-US" sz="2000" dirty="0">
                <a:solidFill>
                  <a:srgbClr val="2F3846"/>
                </a:solidFill>
                <a:cs typeface="Arial" panose="020B0604020202020204" pitchFamily="34" charset="0"/>
              </a:rPr>
              <a:t> The prices in the betting ring are longer than even money (</a:t>
            </a:r>
            <a:r>
              <a:rPr lang="en-US" sz="2000" dirty="0" err="1">
                <a:solidFill>
                  <a:srgbClr val="2F3846"/>
                </a:solidFill>
                <a:cs typeface="Arial" panose="020B0604020202020204" pitchFamily="34" charset="0"/>
              </a:rPr>
              <a:t>eg</a:t>
            </a:r>
            <a:r>
              <a:rPr lang="en-US" sz="2000" dirty="0">
                <a:solidFill>
                  <a:srgbClr val="2F3846"/>
                </a:solidFill>
                <a:cs typeface="Arial" panose="020B0604020202020204" pitchFamily="34" charset="0"/>
              </a:rPr>
              <a:t> $4 for $1 invested).</a:t>
            </a:r>
          </a:p>
          <a:p>
            <a:br>
              <a:rPr lang="en-US" sz="2000" dirty="0">
                <a:cs typeface="Arial" panose="020B0604020202020204" pitchFamily="34" charset="0"/>
              </a:rPr>
            </a:br>
            <a:r>
              <a:rPr lang="en-US" sz="2000" b="1" dirty="0">
                <a:solidFill>
                  <a:srgbClr val="2F3846"/>
                </a:solidFill>
                <a:cs typeface="Arial" panose="020B0604020202020204" pitchFamily="34" charset="0"/>
              </a:rPr>
              <a:t>Odds On:</a:t>
            </a:r>
            <a:r>
              <a:rPr lang="en-US" sz="2000" dirty="0">
                <a:solidFill>
                  <a:srgbClr val="2F3846"/>
                </a:solidFill>
                <a:cs typeface="Arial" panose="020B0604020202020204" pitchFamily="34" charset="0"/>
              </a:rPr>
              <a:t> Odds of less than even money.</a:t>
            </a:r>
            <a:endParaRPr lang="en-US" sz="2000" b="1" dirty="0">
              <a:solidFill>
                <a:srgbClr val="2F3846"/>
              </a:solidFill>
              <a:cs typeface="Arial" panose="020B0604020202020204" pitchFamily="34" charset="0"/>
            </a:endParaRPr>
          </a:p>
          <a:p>
            <a:endParaRPr lang="en-US" sz="2000" b="1" dirty="0">
              <a:solidFill>
                <a:srgbClr val="2F3846"/>
              </a:solidFill>
              <a:cs typeface="Arial" panose="020B0604020202020204" pitchFamily="34" charset="0"/>
            </a:endParaRPr>
          </a:p>
        </p:txBody>
      </p:sp>
      <p:pic>
        <p:nvPicPr>
          <p:cNvPr id="1032" name="Picture 8" descr="Horse Gear &amp; Accessories | Stirrup Leathers | AGD Equestrian">
            <a:extLst>
              <a:ext uri="{FF2B5EF4-FFF2-40B4-BE49-F238E27FC236}">
                <a16:creationId xmlns:a16="http://schemas.microsoft.com/office/drawing/2014/main" id="{C40D910B-F874-4C7D-9C98-6C02EB3FE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127" y="265390"/>
            <a:ext cx="1378589" cy="15838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6CA9C7-8C82-4FDE-9000-1925D8B980F1}"/>
              </a:ext>
            </a:extLst>
          </p:cNvPr>
          <p:cNvSpPr txBox="1"/>
          <p:nvPr/>
        </p:nvSpPr>
        <p:spPr>
          <a:xfrm flipH="1">
            <a:off x="761264" y="353261"/>
            <a:ext cx="4240226" cy="1200329"/>
          </a:xfrm>
          <a:prstGeom prst="rect">
            <a:avLst/>
          </a:prstGeom>
          <a:noFill/>
        </p:spPr>
        <p:txBody>
          <a:bodyPr wrap="square" rtlCol="0">
            <a:spAutoFit/>
          </a:bodyPr>
          <a:lstStyle/>
          <a:p>
            <a:r>
              <a:rPr lang="en-US" sz="3600" b="1" dirty="0"/>
              <a:t>RACING PARLANCE   CONT….</a:t>
            </a:r>
            <a:endParaRPr lang="en-AU" sz="3600" b="1" dirty="0"/>
          </a:p>
        </p:txBody>
      </p:sp>
      <p:sp>
        <p:nvSpPr>
          <p:cNvPr id="4" name="Footer Placeholder 3">
            <a:extLst>
              <a:ext uri="{FF2B5EF4-FFF2-40B4-BE49-F238E27FC236}">
                <a16:creationId xmlns:a16="http://schemas.microsoft.com/office/drawing/2014/main" id="{CAF05B33-21DE-4C95-B7E4-827172B678F8}"/>
              </a:ext>
            </a:extLst>
          </p:cNvPr>
          <p:cNvSpPr>
            <a:spLocks noGrp="1"/>
          </p:cNvSpPr>
          <p:nvPr>
            <p:ph type="ftr" sz="quarter" idx="11"/>
          </p:nvPr>
        </p:nvSpPr>
        <p:spPr>
          <a:xfrm>
            <a:off x="761264" y="8491321"/>
            <a:ext cx="3933311"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0A32E4FA-EAD2-426C-985A-A8779AC479E1}"/>
              </a:ext>
            </a:extLst>
          </p:cNvPr>
          <p:cNvSpPr>
            <a:spLocks noGrp="1"/>
          </p:cNvSpPr>
          <p:nvPr>
            <p:ph type="sldNum" sz="quarter" idx="12"/>
          </p:nvPr>
        </p:nvSpPr>
        <p:spPr/>
        <p:txBody>
          <a:bodyPr/>
          <a:lstStyle/>
          <a:p>
            <a:fld id="{DBA1B0FB-D917-4C8C-928F-313BD683BF39}" type="slidenum">
              <a:rPr lang="en-US" sz="1000" smtClean="0"/>
              <a:t>29</a:t>
            </a:fld>
            <a:endParaRPr lang="en-US" dirty="0"/>
          </a:p>
        </p:txBody>
      </p:sp>
    </p:spTree>
    <p:extLst>
      <p:ext uri="{BB962C8B-B14F-4D97-AF65-F5344CB8AC3E}">
        <p14:creationId xmlns:p14="http://schemas.microsoft.com/office/powerpoint/2010/main" val="1636122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ow To Win Big In The Horse Racing Industry – 2oceansvibe News ...">
            <a:extLst>
              <a:ext uri="{FF2B5EF4-FFF2-40B4-BE49-F238E27FC236}">
                <a16:creationId xmlns:a16="http://schemas.microsoft.com/office/drawing/2014/main" id="{07965510-063C-4B7A-8BE5-9DE0CD7FCB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16" r="7381" b="-1"/>
          <a:stretch/>
        </p:blipFill>
        <p:spPr bwMode="auto">
          <a:xfrm>
            <a:off x="2755539" y="4105182"/>
            <a:ext cx="3424622" cy="33486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9A99AA-05BE-433F-8D53-1A43C95006A8}"/>
              </a:ext>
            </a:extLst>
          </p:cNvPr>
          <p:cNvSpPr>
            <a:spLocks noGrp="1"/>
          </p:cNvSpPr>
          <p:nvPr>
            <p:ph type="title"/>
          </p:nvPr>
        </p:nvSpPr>
        <p:spPr>
          <a:xfrm>
            <a:off x="1271228" y="1379485"/>
            <a:ext cx="4908933" cy="2001025"/>
          </a:xfrm>
        </p:spPr>
        <p:txBody>
          <a:bodyPr vert="horz" lIns="122153" tIns="61076" rIns="122153" bIns="61076" rtlCol="0" anchor="t" anchorCtr="0">
            <a:normAutofit fontScale="90000"/>
          </a:bodyPr>
          <a:lstStyle/>
          <a:p>
            <a:r>
              <a:rPr lang="en-US" sz="5076" b="1" dirty="0">
                <a:solidFill>
                  <a:srgbClr val="000000"/>
                </a:solidFill>
                <a:latin typeface="Calibri" panose="020F0502020204030204" pitchFamily="34" charset="0"/>
                <a:cs typeface="Calibri" panose="020F0502020204030204" pitchFamily="34" charset="0"/>
              </a:rPr>
              <a:t>Horses and Jockeys </a:t>
            </a:r>
            <a:r>
              <a:rPr lang="en-US" sz="5076" b="1" dirty="0">
                <a:solidFill>
                  <a:srgbClr val="000000"/>
                </a:solidFill>
              </a:rPr>
              <a:t>- </a:t>
            </a:r>
            <a:r>
              <a:rPr lang="en-US" sz="3100" b="1" dirty="0">
                <a:solidFill>
                  <a:srgbClr val="000000"/>
                </a:solidFill>
                <a:latin typeface="+mn-lt"/>
              </a:rPr>
              <a:t>a partnership</a:t>
            </a:r>
            <a:br>
              <a:rPr lang="en-US" sz="5400" dirty="0">
                <a:solidFill>
                  <a:srgbClr val="000000"/>
                </a:solidFill>
              </a:rPr>
            </a:br>
            <a:endParaRPr lang="en-US" sz="5076" dirty="0">
              <a:solidFill>
                <a:srgbClr val="000000"/>
              </a:solidFill>
            </a:endParaRPr>
          </a:p>
        </p:txBody>
      </p:sp>
      <p:sp>
        <p:nvSpPr>
          <p:cNvPr id="3" name="Footer Placeholder 2">
            <a:extLst>
              <a:ext uri="{FF2B5EF4-FFF2-40B4-BE49-F238E27FC236}">
                <a16:creationId xmlns:a16="http://schemas.microsoft.com/office/drawing/2014/main" id="{8590CE2C-8659-46BA-84C4-DED3DAE7DA6B}"/>
              </a:ext>
            </a:extLst>
          </p:cNvPr>
          <p:cNvSpPr>
            <a:spLocks noGrp="1"/>
          </p:cNvSpPr>
          <p:nvPr>
            <p:ph type="ftr" sz="quarter" idx="11"/>
          </p:nvPr>
        </p:nvSpPr>
        <p:spPr>
          <a:xfrm>
            <a:off x="1160061" y="8491321"/>
            <a:ext cx="3534516" cy="487763"/>
          </a:xfrm>
        </p:spPr>
        <p:txBody>
          <a:bodyPr/>
          <a:lstStyle/>
          <a:p>
            <a:pPr algn="l"/>
            <a:r>
              <a:rPr lang="en-US" sz="1000" dirty="0"/>
              <a:t>Rotary Club of Canterbury Connecting in Isolation Project</a:t>
            </a:r>
          </a:p>
        </p:txBody>
      </p:sp>
      <p:sp>
        <p:nvSpPr>
          <p:cNvPr id="4" name="Slide Number Placeholder 3">
            <a:extLst>
              <a:ext uri="{FF2B5EF4-FFF2-40B4-BE49-F238E27FC236}">
                <a16:creationId xmlns:a16="http://schemas.microsoft.com/office/drawing/2014/main" id="{024C8A15-57FF-4997-B2A0-C401E1E9A663}"/>
              </a:ext>
            </a:extLst>
          </p:cNvPr>
          <p:cNvSpPr>
            <a:spLocks noGrp="1"/>
          </p:cNvSpPr>
          <p:nvPr>
            <p:ph type="sldNum" sz="quarter" idx="12"/>
          </p:nvPr>
        </p:nvSpPr>
        <p:spPr/>
        <p:txBody>
          <a:bodyPr/>
          <a:lstStyle/>
          <a:p>
            <a:fld id="{DBA1B0FB-D917-4C8C-928F-313BD683BF39}" type="slidenum">
              <a:rPr lang="en-US" sz="1000" smtClean="0"/>
              <a:t>3</a:t>
            </a:fld>
            <a:endParaRPr lang="en-US" sz="1000" dirty="0"/>
          </a:p>
        </p:txBody>
      </p:sp>
    </p:spTree>
    <p:extLst>
      <p:ext uri="{BB962C8B-B14F-4D97-AF65-F5344CB8AC3E}">
        <p14:creationId xmlns:p14="http://schemas.microsoft.com/office/powerpoint/2010/main" val="2050726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7125-1895-4BD5-8693-875EDC30201B}"/>
              </a:ext>
            </a:extLst>
          </p:cNvPr>
          <p:cNvSpPr txBox="1"/>
          <p:nvPr/>
        </p:nvSpPr>
        <p:spPr>
          <a:xfrm>
            <a:off x="540326" y="1923545"/>
            <a:ext cx="6057731" cy="6555641"/>
          </a:xfrm>
          <a:prstGeom prst="rect">
            <a:avLst/>
          </a:prstGeom>
          <a:noFill/>
        </p:spPr>
        <p:txBody>
          <a:bodyPr wrap="square">
            <a:spAutoFit/>
          </a:bodyPr>
          <a:lstStyle/>
          <a:p>
            <a:r>
              <a:rPr lang="en-US" sz="2000" b="1" dirty="0">
                <a:solidFill>
                  <a:srgbClr val="2F3846"/>
                </a:solidFill>
                <a:cs typeface="Arial" panose="020B0604020202020204" pitchFamily="34" charset="0"/>
              </a:rPr>
              <a:t>Photo Finish:</a:t>
            </a:r>
            <a:r>
              <a:rPr lang="en-US" sz="2000" dirty="0">
                <a:solidFill>
                  <a:srgbClr val="2F3846"/>
                </a:solidFill>
                <a:cs typeface="Arial" panose="020B0604020202020204" pitchFamily="34" charset="0"/>
              </a:rPr>
              <a:t> A result so close they need to look at the pictures taken by the finish-line camera to determine the winner.</a:t>
            </a:r>
          </a:p>
          <a:p>
            <a:br>
              <a:rPr lang="en-US" sz="2000" dirty="0">
                <a:cs typeface="Arial" panose="020B0604020202020204" pitchFamily="34" charset="0"/>
              </a:rPr>
            </a:br>
            <a:r>
              <a:rPr lang="en-US" sz="2000" b="1" dirty="0">
                <a:solidFill>
                  <a:srgbClr val="2F3846"/>
                </a:solidFill>
                <a:cs typeface="Arial" panose="020B0604020202020204" pitchFamily="34" charset="0"/>
              </a:rPr>
              <a:t>Place:</a:t>
            </a:r>
            <a:r>
              <a:rPr lang="en-US" sz="2000" dirty="0">
                <a:solidFill>
                  <a:srgbClr val="2F3846"/>
                </a:solidFill>
                <a:cs typeface="Arial" panose="020B0604020202020204" pitchFamily="34" charset="0"/>
              </a:rPr>
              <a:t> When your horse comes either first, second or third and you receive a dividend (No third-place dividend unless at least 8 starters.)</a:t>
            </a:r>
          </a:p>
          <a:p>
            <a:br>
              <a:rPr lang="en-US" sz="2000" dirty="0">
                <a:cs typeface="Arial" panose="020B0604020202020204" pitchFamily="34" charset="0"/>
              </a:rPr>
            </a:br>
            <a:r>
              <a:rPr lang="en-US" sz="2000" b="1" dirty="0">
                <a:solidFill>
                  <a:srgbClr val="2F3846"/>
                </a:solidFill>
                <a:cs typeface="Arial" panose="020B0604020202020204" pitchFamily="34" charset="0"/>
              </a:rPr>
              <a:t>Punter:</a:t>
            </a:r>
            <a:r>
              <a:rPr lang="en-US" sz="2000" dirty="0">
                <a:solidFill>
                  <a:srgbClr val="2F3846"/>
                </a:solidFill>
                <a:cs typeface="Arial" panose="020B0604020202020204" pitchFamily="34" charset="0"/>
              </a:rPr>
              <a:t> Person placing a bet.</a:t>
            </a:r>
          </a:p>
          <a:p>
            <a:endParaRPr lang="en-US" dirty="0">
              <a:solidFill>
                <a:srgbClr val="2F3846"/>
              </a:solidFill>
              <a:cs typeface="Arial" panose="020B0604020202020204" pitchFamily="34" charset="0"/>
            </a:endParaRPr>
          </a:p>
          <a:p>
            <a:r>
              <a:rPr lang="en-US" sz="2000" b="1" dirty="0" err="1">
                <a:solidFill>
                  <a:srgbClr val="2F3846"/>
                </a:solidFill>
                <a:cs typeface="Arial" panose="020B0604020202020204" pitchFamily="34" charset="0"/>
              </a:rPr>
              <a:t>Quadrella</a:t>
            </a:r>
            <a:r>
              <a:rPr lang="en-US" sz="2000" b="1" dirty="0">
                <a:solidFill>
                  <a:srgbClr val="2F3846"/>
                </a:solidFill>
                <a:cs typeface="Arial" panose="020B0604020202020204" pitchFamily="34" charset="0"/>
              </a:rPr>
              <a:t>:</a:t>
            </a:r>
            <a:r>
              <a:rPr lang="en-US" sz="2000" dirty="0">
                <a:solidFill>
                  <a:srgbClr val="2F3846"/>
                </a:solidFill>
                <a:cs typeface="Arial" panose="020B0604020202020204" pitchFamily="34" charset="0"/>
              </a:rPr>
              <a:t> When you select the winner of four pre-nominated races on the card </a:t>
            </a:r>
            <a:r>
              <a:rPr lang="en-US" sz="2000" dirty="0" err="1">
                <a:solidFill>
                  <a:srgbClr val="2F3846"/>
                </a:solidFill>
                <a:cs typeface="Arial" panose="020B0604020202020204" pitchFamily="34" charset="0"/>
              </a:rPr>
              <a:t>eg</a:t>
            </a:r>
            <a:r>
              <a:rPr lang="en-US" sz="2000" dirty="0">
                <a:solidFill>
                  <a:srgbClr val="2F3846"/>
                </a:solidFill>
                <a:cs typeface="Arial" panose="020B0604020202020204" pitchFamily="34" charset="0"/>
              </a:rPr>
              <a:t> Early </a:t>
            </a:r>
            <a:r>
              <a:rPr lang="en-US" sz="2000" dirty="0" err="1">
                <a:solidFill>
                  <a:srgbClr val="2F3846"/>
                </a:solidFill>
                <a:cs typeface="Arial" panose="020B0604020202020204" pitchFamily="34" charset="0"/>
              </a:rPr>
              <a:t>Quaddie</a:t>
            </a:r>
            <a:r>
              <a:rPr lang="en-US" sz="2000" dirty="0">
                <a:solidFill>
                  <a:srgbClr val="2F3846"/>
                </a:solidFill>
                <a:cs typeface="Arial" panose="020B0604020202020204" pitchFamily="34" charset="0"/>
              </a:rPr>
              <a:t> and main </a:t>
            </a:r>
            <a:r>
              <a:rPr lang="en-US" sz="2000" dirty="0" err="1">
                <a:solidFill>
                  <a:srgbClr val="2F3846"/>
                </a:solidFill>
                <a:cs typeface="Arial" panose="020B0604020202020204" pitchFamily="34" charset="0"/>
              </a:rPr>
              <a:t>Quaddie</a:t>
            </a:r>
            <a:r>
              <a:rPr lang="en-US" sz="2000" dirty="0">
                <a:solidFill>
                  <a:srgbClr val="2F3846"/>
                </a:solidFill>
                <a:cs typeface="Arial" panose="020B0604020202020204" pitchFamily="34" charset="0"/>
              </a:rPr>
              <a:t>.</a:t>
            </a:r>
          </a:p>
          <a:p>
            <a:br>
              <a:rPr lang="en-US" sz="2000" dirty="0">
                <a:cs typeface="Arial" panose="020B0604020202020204" pitchFamily="34" charset="0"/>
              </a:rPr>
            </a:br>
            <a:r>
              <a:rPr lang="en-US" sz="2000" b="1" dirty="0">
                <a:solidFill>
                  <a:srgbClr val="2F3846"/>
                </a:solidFill>
                <a:cs typeface="Arial" panose="020B0604020202020204" pitchFamily="34" charset="0"/>
              </a:rPr>
              <a:t>Quinella:</a:t>
            </a:r>
            <a:r>
              <a:rPr lang="en-US" sz="2000" dirty="0">
                <a:solidFill>
                  <a:srgbClr val="2F3846"/>
                </a:solidFill>
                <a:cs typeface="Arial" panose="020B0604020202020204" pitchFamily="34" charset="0"/>
              </a:rPr>
              <a:t> Select the first two horses in a race in any order.</a:t>
            </a:r>
          </a:p>
          <a:p>
            <a:br>
              <a:rPr lang="en-US" sz="2000" dirty="0">
                <a:cs typeface="Arial" panose="020B0604020202020204" pitchFamily="34" charset="0"/>
              </a:rPr>
            </a:br>
            <a:r>
              <a:rPr lang="en-US" sz="2000" b="1" dirty="0">
                <a:solidFill>
                  <a:srgbClr val="2F3846"/>
                </a:solidFill>
                <a:cs typeface="Arial" panose="020B0604020202020204" pitchFamily="34" charset="0"/>
              </a:rPr>
              <a:t>Runner:</a:t>
            </a:r>
            <a:r>
              <a:rPr lang="en-US" sz="2000" dirty="0">
                <a:solidFill>
                  <a:srgbClr val="2F3846"/>
                </a:solidFill>
                <a:cs typeface="Arial" panose="020B0604020202020204" pitchFamily="34" charset="0"/>
              </a:rPr>
              <a:t> What you call a horse in the race.</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Scratching:</a:t>
            </a:r>
            <a:r>
              <a:rPr lang="en-US" sz="2000" dirty="0">
                <a:solidFill>
                  <a:srgbClr val="2F3846"/>
                </a:solidFill>
                <a:cs typeface="Arial" panose="020B0604020202020204" pitchFamily="34" charset="0"/>
              </a:rPr>
              <a:t> A runner that has been be taken out of the race after being listed as a runner.</a:t>
            </a:r>
            <a:endParaRPr lang="en-US" sz="2000" dirty="0"/>
          </a:p>
        </p:txBody>
      </p:sp>
      <p:pic>
        <p:nvPicPr>
          <p:cNvPr id="1026" name="Picture 2" descr="A horse's shiny, healthy coat should be more than skin deep ...">
            <a:extLst>
              <a:ext uri="{FF2B5EF4-FFF2-40B4-BE49-F238E27FC236}">
                <a16:creationId xmlns:a16="http://schemas.microsoft.com/office/drawing/2014/main" id="{67B89364-D506-4EE4-A12B-FA79372C82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6130" y="599575"/>
            <a:ext cx="2163469" cy="12003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DDA70A-A190-429A-990B-550255ECA928}"/>
              </a:ext>
            </a:extLst>
          </p:cNvPr>
          <p:cNvSpPr txBox="1"/>
          <p:nvPr/>
        </p:nvSpPr>
        <p:spPr>
          <a:xfrm flipH="1">
            <a:off x="540326" y="475934"/>
            <a:ext cx="5029201" cy="1200329"/>
          </a:xfrm>
          <a:prstGeom prst="rect">
            <a:avLst/>
          </a:prstGeom>
          <a:noFill/>
        </p:spPr>
        <p:txBody>
          <a:bodyPr wrap="square" rtlCol="0">
            <a:spAutoFit/>
          </a:bodyPr>
          <a:lstStyle/>
          <a:p>
            <a:r>
              <a:rPr lang="en-US" sz="3600" b="1" dirty="0"/>
              <a:t>RACING PARLANCE   CONT….</a:t>
            </a:r>
            <a:endParaRPr lang="en-AU" sz="3600" b="1" dirty="0"/>
          </a:p>
        </p:txBody>
      </p:sp>
      <p:sp>
        <p:nvSpPr>
          <p:cNvPr id="4" name="Footer Placeholder 3">
            <a:extLst>
              <a:ext uri="{FF2B5EF4-FFF2-40B4-BE49-F238E27FC236}">
                <a16:creationId xmlns:a16="http://schemas.microsoft.com/office/drawing/2014/main" id="{690011DC-17B0-4D81-83A6-339D33F1B1E2}"/>
              </a:ext>
            </a:extLst>
          </p:cNvPr>
          <p:cNvSpPr>
            <a:spLocks noGrp="1"/>
          </p:cNvSpPr>
          <p:nvPr>
            <p:ph type="ftr" sz="quarter" idx="11"/>
          </p:nvPr>
        </p:nvSpPr>
        <p:spPr>
          <a:xfrm>
            <a:off x="692726" y="8491321"/>
            <a:ext cx="4001849"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A19DB086-8485-4A00-B24F-1441519255AE}"/>
              </a:ext>
            </a:extLst>
          </p:cNvPr>
          <p:cNvSpPr>
            <a:spLocks noGrp="1"/>
          </p:cNvSpPr>
          <p:nvPr>
            <p:ph type="sldNum" sz="quarter" idx="12"/>
          </p:nvPr>
        </p:nvSpPr>
        <p:spPr/>
        <p:txBody>
          <a:bodyPr/>
          <a:lstStyle/>
          <a:p>
            <a:fld id="{DBA1B0FB-D917-4C8C-928F-313BD683BF39}" type="slidenum">
              <a:rPr lang="en-US" sz="1000" smtClean="0"/>
              <a:t>30</a:t>
            </a:fld>
            <a:endParaRPr lang="en-US" dirty="0"/>
          </a:p>
        </p:txBody>
      </p:sp>
    </p:spTree>
    <p:extLst>
      <p:ext uri="{BB962C8B-B14F-4D97-AF65-F5344CB8AC3E}">
        <p14:creationId xmlns:p14="http://schemas.microsoft.com/office/powerpoint/2010/main" val="2428665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542FDF-1481-EC45-A20D-A3D7ADFE7DCD}"/>
              </a:ext>
            </a:extLst>
          </p:cNvPr>
          <p:cNvSpPr/>
          <p:nvPr/>
        </p:nvSpPr>
        <p:spPr>
          <a:xfrm>
            <a:off x="1094509" y="2355274"/>
            <a:ext cx="4169641" cy="4524315"/>
          </a:xfrm>
          <a:prstGeom prst="rect">
            <a:avLst/>
          </a:prstGeom>
        </p:spPr>
        <p:txBody>
          <a:bodyPr wrap="square">
            <a:spAutoFit/>
          </a:bodyPr>
          <a:lstStyle/>
          <a:p>
            <a:pPr marL="342900" indent="-342900">
              <a:buFont typeface="+mj-lt"/>
              <a:buAutoNum type="arabicPeriod"/>
            </a:pPr>
            <a:r>
              <a:rPr lang="en-US" sz="2400" b="1" dirty="0">
                <a:solidFill>
                  <a:srgbClr val="7030A0"/>
                </a:solidFill>
              </a:rPr>
              <a:t>Who is the best WFA runner in your lifetime?</a:t>
            </a:r>
          </a:p>
          <a:p>
            <a:pPr marL="342900" indent="-342900">
              <a:buFont typeface="+mj-lt"/>
              <a:buAutoNum type="arabicPeriod"/>
            </a:pPr>
            <a:endParaRPr lang="en-US" sz="2400" b="1" dirty="0">
              <a:solidFill>
                <a:srgbClr val="7030A0"/>
              </a:solidFill>
            </a:endParaRPr>
          </a:p>
          <a:p>
            <a:pPr marL="342900" indent="-342900">
              <a:buFont typeface="+mj-lt"/>
              <a:buAutoNum type="arabicPeriod"/>
            </a:pPr>
            <a:endParaRPr lang="en-US" sz="2400" b="1" dirty="0">
              <a:solidFill>
                <a:srgbClr val="7030A0"/>
              </a:solidFill>
            </a:endParaRPr>
          </a:p>
          <a:p>
            <a:pPr marL="342900" indent="-342900">
              <a:buFont typeface="+mj-lt"/>
              <a:buAutoNum type="arabicPeriod"/>
            </a:pPr>
            <a:endParaRPr lang="en-US" sz="2400" b="1" dirty="0">
              <a:solidFill>
                <a:srgbClr val="7030A0"/>
              </a:solidFill>
            </a:endParaRPr>
          </a:p>
          <a:p>
            <a:pPr marL="342900" indent="-342900">
              <a:buFont typeface="+mj-lt"/>
              <a:buAutoNum type="arabicPeriod"/>
            </a:pPr>
            <a:r>
              <a:rPr lang="en-US" sz="2400" b="1" dirty="0">
                <a:solidFill>
                  <a:srgbClr val="7030A0"/>
                </a:solidFill>
              </a:rPr>
              <a:t>What makes for a good trainer?</a:t>
            </a:r>
          </a:p>
          <a:p>
            <a:pPr marL="342900" indent="-342900">
              <a:buFont typeface="+mj-lt"/>
              <a:buAutoNum type="arabicPeriod"/>
            </a:pPr>
            <a:endParaRPr lang="en-US" sz="2400" b="1" dirty="0">
              <a:solidFill>
                <a:srgbClr val="7030A0"/>
              </a:solidFill>
            </a:endParaRPr>
          </a:p>
          <a:p>
            <a:pPr marL="342900" indent="-342900">
              <a:buFont typeface="+mj-lt"/>
              <a:buAutoNum type="arabicPeriod"/>
            </a:pPr>
            <a:endParaRPr lang="en-US" sz="2400" b="1" dirty="0">
              <a:solidFill>
                <a:srgbClr val="7030A0"/>
              </a:solidFill>
            </a:endParaRPr>
          </a:p>
          <a:p>
            <a:pPr marL="342900" indent="-342900">
              <a:buFont typeface="+mj-lt"/>
              <a:buAutoNum type="arabicPeriod"/>
            </a:pPr>
            <a:endParaRPr lang="en-US" sz="2400" b="1" dirty="0">
              <a:solidFill>
                <a:srgbClr val="7030A0"/>
              </a:solidFill>
            </a:endParaRPr>
          </a:p>
          <a:p>
            <a:pPr marL="342900" indent="-342900">
              <a:buFont typeface="+mj-lt"/>
              <a:buAutoNum type="arabicPeriod"/>
            </a:pPr>
            <a:r>
              <a:rPr lang="en-US" sz="2400" b="1" dirty="0">
                <a:solidFill>
                  <a:srgbClr val="7030A0"/>
                </a:solidFill>
              </a:rPr>
              <a:t>Do you think prizemoney is too much now?</a:t>
            </a:r>
          </a:p>
        </p:txBody>
      </p:sp>
      <p:sp>
        <p:nvSpPr>
          <p:cNvPr id="6" name="TextBox 5">
            <a:extLst>
              <a:ext uri="{FF2B5EF4-FFF2-40B4-BE49-F238E27FC236}">
                <a16:creationId xmlns:a16="http://schemas.microsoft.com/office/drawing/2014/main" id="{6FEF2882-9F5E-E04D-92DB-3BB1E2B8262F}"/>
              </a:ext>
            </a:extLst>
          </p:cNvPr>
          <p:cNvSpPr txBox="1"/>
          <p:nvPr/>
        </p:nvSpPr>
        <p:spPr>
          <a:xfrm flipH="1">
            <a:off x="1385454" y="710734"/>
            <a:ext cx="4267198" cy="584775"/>
          </a:xfrm>
          <a:prstGeom prst="rect">
            <a:avLst/>
          </a:prstGeom>
          <a:noFill/>
        </p:spPr>
        <p:txBody>
          <a:bodyPr wrap="square" rtlCol="0">
            <a:spAutoFit/>
          </a:bodyPr>
          <a:lstStyle/>
          <a:p>
            <a:r>
              <a:rPr lang="en-US" sz="3200" dirty="0">
                <a:solidFill>
                  <a:srgbClr val="7030A0"/>
                </a:solidFill>
                <a:latin typeface="Britannic Bold" panose="020B0903060703020204" pitchFamily="34" charset="0"/>
              </a:rPr>
              <a:t>Thinking back </a:t>
            </a:r>
            <a:endParaRPr lang="en-US" sz="3200" b="1" dirty="0">
              <a:solidFill>
                <a:srgbClr val="7030A0"/>
              </a:solidFill>
            </a:endParaRPr>
          </a:p>
        </p:txBody>
      </p:sp>
      <p:pic>
        <p:nvPicPr>
          <p:cNvPr id="7" name="Picture 6">
            <a:extLst>
              <a:ext uri="{FF2B5EF4-FFF2-40B4-BE49-F238E27FC236}">
                <a16:creationId xmlns:a16="http://schemas.microsoft.com/office/drawing/2014/main" id="{4F1DD4BC-B80C-0A41-A5A2-885104B925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1987" y="527619"/>
            <a:ext cx="1862541" cy="1535779"/>
          </a:xfrm>
          <a:prstGeom prst="rect">
            <a:avLst/>
          </a:prstGeom>
        </p:spPr>
      </p:pic>
      <p:sp>
        <p:nvSpPr>
          <p:cNvPr id="2" name="Footer Placeholder 1">
            <a:extLst>
              <a:ext uri="{FF2B5EF4-FFF2-40B4-BE49-F238E27FC236}">
                <a16:creationId xmlns:a16="http://schemas.microsoft.com/office/drawing/2014/main" id="{6386B80D-901C-4C54-B269-848C41BD60D1}"/>
              </a:ext>
            </a:extLst>
          </p:cNvPr>
          <p:cNvSpPr>
            <a:spLocks noGrp="1"/>
          </p:cNvSpPr>
          <p:nvPr>
            <p:ph type="ftr" sz="quarter" idx="11"/>
          </p:nvPr>
        </p:nvSpPr>
        <p:spPr>
          <a:xfrm>
            <a:off x="1094510" y="8491321"/>
            <a:ext cx="3600066" cy="487763"/>
          </a:xfrm>
        </p:spPr>
        <p:txBody>
          <a:bodyPr/>
          <a:lstStyle/>
          <a:p>
            <a:pPr algn="l"/>
            <a:r>
              <a:rPr lang="en-US" sz="1000" dirty="0"/>
              <a:t>Rotary Club of Canterbury Connecting in Isolation Project</a:t>
            </a:r>
          </a:p>
        </p:txBody>
      </p:sp>
      <p:sp>
        <p:nvSpPr>
          <p:cNvPr id="3" name="Slide Number Placeholder 2">
            <a:extLst>
              <a:ext uri="{FF2B5EF4-FFF2-40B4-BE49-F238E27FC236}">
                <a16:creationId xmlns:a16="http://schemas.microsoft.com/office/drawing/2014/main" id="{D38DAB7D-CB33-4693-B27B-57B54BD62A3A}"/>
              </a:ext>
            </a:extLst>
          </p:cNvPr>
          <p:cNvSpPr>
            <a:spLocks noGrp="1"/>
          </p:cNvSpPr>
          <p:nvPr>
            <p:ph type="sldNum" sz="quarter" idx="12"/>
          </p:nvPr>
        </p:nvSpPr>
        <p:spPr/>
        <p:txBody>
          <a:bodyPr/>
          <a:lstStyle/>
          <a:p>
            <a:fld id="{DBA1B0FB-D917-4C8C-928F-313BD683BF39}" type="slidenum">
              <a:rPr lang="en-US" sz="1000" smtClean="0"/>
              <a:t>31</a:t>
            </a:fld>
            <a:endParaRPr lang="en-US" dirty="0"/>
          </a:p>
        </p:txBody>
      </p:sp>
    </p:spTree>
    <p:extLst>
      <p:ext uri="{BB962C8B-B14F-4D97-AF65-F5344CB8AC3E}">
        <p14:creationId xmlns:p14="http://schemas.microsoft.com/office/powerpoint/2010/main" val="3637445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90F8-2CC7-4C8E-8967-D1D7F81E4B7C}"/>
              </a:ext>
            </a:extLst>
          </p:cNvPr>
          <p:cNvSpPr>
            <a:spLocks noGrp="1"/>
          </p:cNvSpPr>
          <p:nvPr>
            <p:ph type="title"/>
          </p:nvPr>
        </p:nvSpPr>
        <p:spPr>
          <a:xfrm>
            <a:off x="1288934" y="4940212"/>
            <a:ext cx="4442054" cy="1258174"/>
          </a:xfrm>
        </p:spPr>
        <p:txBody>
          <a:bodyPr vert="horz" lIns="122153" tIns="61076" rIns="122153" bIns="61076" rtlCol="0" anchor="b">
            <a:normAutofit fontScale="90000"/>
          </a:bodyPr>
          <a:lstStyle/>
          <a:p>
            <a:pPr algn="ctr"/>
            <a:br>
              <a:rPr lang="en-US" sz="2538" dirty="0"/>
            </a:br>
            <a:br>
              <a:rPr lang="en-US" sz="2538" dirty="0"/>
            </a:br>
            <a:r>
              <a:rPr lang="en-US" sz="4809" b="1" dirty="0">
                <a:latin typeface="+mn-lt"/>
              </a:rPr>
              <a:t>Early Days</a:t>
            </a:r>
          </a:p>
        </p:txBody>
      </p:sp>
      <p:sp>
        <p:nvSpPr>
          <p:cNvPr id="3" name="Text Placeholder 2">
            <a:extLst>
              <a:ext uri="{FF2B5EF4-FFF2-40B4-BE49-F238E27FC236}">
                <a16:creationId xmlns:a16="http://schemas.microsoft.com/office/drawing/2014/main" id="{3403D233-B973-4556-8385-ED6E11EC1EC2}"/>
              </a:ext>
            </a:extLst>
          </p:cNvPr>
          <p:cNvSpPr>
            <a:spLocks noGrp="1"/>
          </p:cNvSpPr>
          <p:nvPr>
            <p:ph type="body" idx="1"/>
          </p:nvPr>
        </p:nvSpPr>
        <p:spPr>
          <a:xfrm>
            <a:off x="839161" y="6499494"/>
            <a:ext cx="5145221" cy="1092797"/>
          </a:xfrm>
        </p:spPr>
        <p:txBody>
          <a:bodyPr vert="horz" lIns="122153" tIns="61076" rIns="122153" bIns="61076" rtlCol="0">
            <a:noAutofit/>
          </a:bodyPr>
          <a:lstStyle/>
          <a:p>
            <a:pPr algn="ctr"/>
            <a:r>
              <a:rPr lang="en-US" sz="2400" dirty="0"/>
              <a:t>Horse racing in Australia began in</a:t>
            </a:r>
          </a:p>
          <a:p>
            <a:pPr algn="ctr"/>
            <a:r>
              <a:rPr lang="en-US" sz="2400" dirty="0"/>
              <a:t>Victoria in 1848.</a:t>
            </a:r>
          </a:p>
        </p:txBody>
      </p:sp>
      <p:pic>
        <p:nvPicPr>
          <p:cNvPr id="4" name="Picture 2" descr="Horseracing | State Library Victoria">
            <a:extLst>
              <a:ext uri="{FF2B5EF4-FFF2-40B4-BE49-F238E27FC236}">
                <a16:creationId xmlns:a16="http://schemas.microsoft.com/office/drawing/2014/main" id="{A92BDEE2-D933-4A02-AF6A-1106067AD2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91" r="5354" b="-2"/>
          <a:stretch/>
        </p:blipFill>
        <p:spPr bwMode="auto">
          <a:xfrm>
            <a:off x="1035541" y="880689"/>
            <a:ext cx="4948841" cy="355059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D79A565E-72F0-452A-B5CD-24F07DE7FDF2}"/>
              </a:ext>
            </a:extLst>
          </p:cNvPr>
          <p:cNvSpPr>
            <a:spLocks noGrp="1"/>
          </p:cNvSpPr>
          <p:nvPr>
            <p:ph type="ftr" sz="quarter" idx="11"/>
          </p:nvPr>
        </p:nvSpPr>
        <p:spPr>
          <a:xfrm>
            <a:off x="1035542" y="8491321"/>
            <a:ext cx="3659034"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DD235651-8F54-437B-9DCD-8957707F8116}"/>
              </a:ext>
            </a:extLst>
          </p:cNvPr>
          <p:cNvSpPr>
            <a:spLocks noGrp="1"/>
          </p:cNvSpPr>
          <p:nvPr>
            <p:ph type="sldNum" sz="quarter" idx="12"/>
          </p:nvPr>
        </p:nvSpPr>
        <p:spPr/>
        <p:txBody>
          <a:bodyPr/>
          <a:lstStyle/>
          <a:p>
            <a:fld id="{DBA1B0FB-D917-4C8C-928F-313BD683BF39}" type="slidenum">
              <a:rPr lang="en-US" sz="1000" smtClean="0"/>
              <a:t>4</a:t>
            </a:fld>
            <a:endParaRPr lang="en-US" sz="1000" dirty="0"/>
          </a:p>
        </p:txBody>
      </p:sp>
    </p:spTree>
    <p:extLst>
      <p:ext uri="{BB962C8B-B14F-4D97-AF65-F5344CB8AC3E}">
        <p14:creationId xmlns:p14="http://schemas.microsoft.com/office/powerpoint/2010/main" val="61056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85ED31-6CDB-46A8-96B9-8F2E3EACFC17}"/>
              </a:ext>
            </a:extLst>
          </p:cNvPr>
          <p:cNvSpPr txBox="1"/>
          <p:nvPr/>
        </p:nvSpPr>
        <p:spPr>
          <a:xfrm>
            <a:off x="1710073" y="4580731"/>
            <a:ext cx="3893127" cy="2180287"/>
          </a:xfrm>
          <a:prstGeom prst="rect">
            <a:avLst/>
          </a:prstGeom>
        </p:spPr>
        <p:txBody>
          <a:bodyPr vert="horz" lIns="122153" tIns="61076" rIns="122153" bIns="61076" rtlCol="0" anchor="b">
            <a:normAutofit/>
          </a:bodyPr>
          <a:lstStyle/>
          <a:p>
            <a:pPr defTabSz="1221547">
              <a:spcBef>
                <a:spcPts val="600"/>
              </a:spcBef>
              <a:spcAft>
                <a:spcPts val="600"/>
              </a:spcAft>
            </a:pPr>
            <a:r>
              <a:rPr lang="en-US" sz="2400" dirty="0">
                <a:ea typeface="+mj-ea"/>
                <a:cs typeface="+mj-cs"/>
              </a:rPr>
              <a:t>Tracks were not as well designed or professionally prepared as they are today.</a:t>
            </a:r>
          </a:p>
          <a:p>
            <a:pPr defTabSz="1221547">
              <a:spcBef>
                <a:spcPts val="600"/>
              </a:spcBef>
              <a:spcAft>
                <a:spcPts val="600"/>
              </a:spcAft>
            </a:pPr>
            <a:r>
              <a:rPr lang="en-US" sz="2400" dirty="0">
                <a:ea typeface="+mj-ea"/>
                <a:cs typeface="+mj-cs"/>
              </a:rPr>
              <a:t>Races took place in paddocks or any other open, flat space.</a:t>
            </a:r>
          </a:p>
        </p:txBody>
      </p:sp>
      <p:pic>
        <p:nvPicPr>
          <p:cNvPr id="5122" name="Picture 2" descr="Horseracing | State Library Victoria">
            <a:extLst>
              <a:ext uri="{FF2B5EF4-FFF2-40B4-BE49-F238E27FC236}">
                <a16:creationId xmlns:a16="http://schemas.microsoft.com/office/drawing/2014/main" id="{E1F09296-A6DE-4F03-9DA9-A99895D21D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91" r="5354" b="-2"/>
          <a:stretch/>
        </p:blipFill>
        <p:spPr bwMode="auto">
          <a:xfrm>
            <a:off x="1482436" y="916527"/>
            <a:ext cx="4348403" cy="3119807"/>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0B26CC9F-4166-4A7F-B77A-D675379C47B6}"/>
              </a:ext>
            </a:extLst>
          </p:cNvPr>
          <p:cNvSpPr>
            <a:spLocks noGrp="1"/>
          </p:cNvSpPr>
          <p:nvPr>
            <p:ph type="ftr" sz="quarter" idx="11"/>
          </p:nvPr>
        </p:nvSpPr>
        <p:spPr>
          <a:xfrm>
            <a:off x="1482436" y="8491321"/>
            <a:ext cx="3212139" cy="487763"/>
          </a:xfrm>
        </p:spPr>
        <p:txBody>
          <a:bodyPr/>
          <a:lstStyle/>
          <a:p>
            <a:r>
              <a:rPr lang="en-US" sz="1000" dirty="0"/>
              <a:t>Rotary Club of Canterbury Connecting in Isolation Project</a:t>
            </a:r>
          </a:p>
        </p:txBody>
      </p:sp>
      <p:sp>
        <p:nvSpPr>
          <p:cNvPr id="4" name="Slide Number Placeholder 3">
            <a:extLst>
              <a:ext uri="{FF2B5EF4-FFF2-40B4-BE49-F238E27FC236}">
                <a16:creationId xmlns:a16="http://schemas.microsoft.com/office/drawing/2014/main" id="{8205D270-0E3D-4088-B4FB-695ECBC5BB9D}"/>
              </a:ext>
            </a:extLst>
          </p:cNvPr>
          <p:cNvSpPr>
            <a:spLocks noGrp="1"/>
          </p:cNvSpPr>
          <p:nvPr>
            <p:ph type="sldNum" sz="quarter" idx="12"/>
          </p:nvPr>
        </p:nvSpPr>
        <p:spPr/>
        <p:txBody>
          <a:bodyPr/>
          <a:lstStyle/>
          <a:p>
            <a:fld id="{DBA1B0FB-D917-4C8C-928F-313BD683BF39}" type="slidenum">
              <a:rPr lang="en-US" sz="1000" smtClean="0"/>
              <a:t>5</a:t>
            </a:fld>
            <a:endParaRPr lang="en-US" sz="1000" dirty="0"/>
          </a:p>
        </p:txBody>
      </p:sp>
    </p:spTree>
    <p:extLst>
      <p:ext uri="{BB962C8B-B14F-4D97-AF65-F5344CB8AC3E}">
        <p14:creationId xmlns:p14="http://schemas.microsoft.com/office/powerpoint/2010/main" val="545258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Western District Families – Stories of Pioneering Families From ...">
            <a:extLst>
              <a:ext uri="{FF2B5EF4-FFF2-40B4-BE49-F238E27FC236}">
                <a16:creationId xmlns:a16="http://schemas.microsoft.com/office/drawing/2014/main" id="{D02B8A4B-3152-46F4-98C7-7E6077FF23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5538" y="333992"/>
            <a:ext cx="4287299" cy="32846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George Watson and The Melbourne Cup – The Queensland Museum ...">
            <a:extLst>
              <a:ext uri="{FF2B5EF4-FFF2-40B4-BE49-F238E27FC236}">
                <a16:creationId xmlns:a16="http://schemas.microsoft.com/office/drawing/2014/main" id="{7B1B9CB0-6695-4636-B2FA-D92DFDC0E5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157356" y="4386369"/>
            <a:ext cx="3600931" cy="26942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92006524-F969-4CFB-86C7-154C8257DF60}"/>
              </a:ext>
            </a:extLst>
          </p:cNvPr>
          <p:cNvSpPr txBox="1"/>
          <p:nvPr/>
        </p:nvSpPr>
        <p:spPr>
          <a:xfrm>
            <a:off x="395538" y="4369180"/>
            <a:ext cx="2335630" cy="2677656"/>
          </a:xfrm>
          <a:prstGeom prst="rect">
            <a:avLst/>
          </a:prstGeom>
          <a:noFill/>
        </p:spPr>
        <p:txBody>
          <a:bodyPr wrap="square">
            <a:spAutoFit/>
          </a:bodyPr>
          <a:lstStyle/>
          <a:p>
            <a:r>
              <a:rPr lang="en-US" sz="2400" dirty="0">
                <a:ea typeface="Tahoma" panose="020B0604030504040204" pitchFamily="34" charset="0"/>
                <a:cs typeface="Tahoma" panose="020B0604030504040204" pitchFamily="34" charset="0"/>
              </a:rPr>
              <a:t>Conditions were not as sophisticated as they are now, </a:t>
            </a:r>
            <a:r>
              <a:rPr lang="en-US" sz="2400" u="sng" dirty="0">
                <a:ea typeface="Tahoma" panose="020B0604030504040204" pitchFamily="34" charset="0"/>
                <a:cs typeface="Tahoma" panose="020B0604030504040204" pitchFamily="34" charset="0"/>
              </a:rPr>
              <a:t>but</a:t>
            </a:r>
            <a:r>
              <a:rPr lang="en-US" sz="2400" dirty="0">
                <a:ea typeface="Tahoma" panose="020B0604030504040204" pitchFamily="34" charset="0"/>
                <a:cs typeface="Tahoma" panose="020B0604030504040204" pitchFamily="34" charset="0"/>
              </a:rPr>
              <a:t> they still loved the prizemoney.</a:t>
            </a:r>
            <a:endParaRPr lang="en-AU" sz="2400" dirty="0"/>
          </a:p>
        </p:txBody>
      </p:sp>
      <p:sp>
        <p:nvSpPr>
          <p:cNvPr id="4" name="Footer Placeholder 3">
            <a:extLst>
              <a:ext uri="{FF2B5EF4-FFF2-40B4-BE49-F238E27FC236}">
                <a16:creationId xmlns:a16="http://schemas.microsoft.com/office/drawing/2014/main" id="{575081CA-515C-4645-BCD3-50F9441BEEC1}"/>
              </a:ext>
            </a:extLst>
          </p:cNvPr>
          <p:cNvSpPr>
            <a:spLocks noGrp="1"/>
          </p:cNvSpPr>
          <p:nvPr>
            <p:ph type="ftr" sz="quarter" idx="11"/>
          </p:nvPr>
        </p:nvSpPr>
        <p:spPr>
          <a:xfrm>
            <a:off x="641446" y="8491321"/>
            <a:ext cx="4053130"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DC4045A9-0B84-4013-8499-73398BF3BB0B}"/>
              </a:ext>
            </a:extLst>
          </p:cNvPr>
          <p:cNvSpPr>
            <a:spLocks noGrp="1"/>
          </p:cNvSpPr>
          <p:nvPr>
            <p:ph type="sldNum" sz="quarter" idx="12"/>
          </p:nvPr>
        </p:nvSpPr>
        <p:spPr/>
        <p:txBody>
          <a:bodyPr/>
          <a:lstStyle/>
          <a:p>
            <a:fld id="{DBA1B0FB-D917-4C8C-928F-313BD683BF39}" type="slidenum">
              <a:rPr lang="en-US" sz="1000" smtClean="0"/>
              <a:t>6</a:t>
            </a:fld>
            <a:endParaRPr lang="en-US" sz="1000" dirty="0"/>
          </a:p>
        </p:txBody>
      </p:sp>
    </p:spTree>
    <p:extLst>
      <p:ext uri="{BB962C8B-B14F-4D97-AF65-F5344CB8AC3E}">
        <p14:creationId xmlns:p14="http://schemas.microsoft.com/office/powerpoint/2010/main" val="3647718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Family's Cup link | Kiama Independent | Kiama, NSW">
            <a:extLst>
              <a:ext uri="{FF2B5EF4-FFF2-40B4-BE49-F238E27FC236}">
                <a16:creationId xmlns:a16="http://schemas.microsoft.com/office/drawing/2014/main" id="{EC054593-8F6F-4EB6-9CF6-6C2A644F259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3377" y="334266"/>
            <a:ext cx="3208243" cy="27261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FD76983-AC08-492F-A0A9-049412F98BDD}"/>
              </a:ext>
            </a:extLst>
          </p:cNvPr>
          <p:cNvSpPr txBox="1"/>
          <p:nvPr/>
        </p:nvSpPr>
        <p:spPr>
          <a:xfrm>
            <a:off x="630639" y="3507811"/>
            <a:ext cx="6060865" cy="1569660"/>
          </a:xfrm>
          <a:prstGeom prst="rect">
            <a:avLst/>
          </a:prstGeom>
          <a:noFill/>
        </p:spPr>
        <p:txBody>
          <a:bodyPr wrap="square">
            <a:spAutoFit/>
          </a:bodyPr>
          <a:lstStyle/>
          <a:p>
            <a:r>
              <a:rPr lang="en-US" sz="2400" dirty="0">
                <a:ea typeface="Tahoma" panose="020B0604030504040204" pitchFamily="34" charset="0"/>
                <a:cs typeface="Tahoma" panose="020B0604030504040204" pitchFamily="34" charset="0"/>
              </a:rPr>
              <a:t>Horses have been bred to win over centuries. Most are traceable back to English ‘taproot’ mares identified in the first General Stud book in 1793.</a:t>
            </a:r>
            <a:endParaRPr lang="en-AU" sz="2400" dirty="0"/>
          </a:p>
        </p:txBody>
      </p:sp>
      <p:pic>
        <p:nvPicPr>
          <p:cNvPr id="8" name="Picture 2" descr="The history behind Melbourne race tracks - Turfmate">
            <a:extLst>
              <a:ext uri="{FF2B5EF4-FFF2-40B4-BE49-F238E27FC236}">
                <a16:creationId xmlns:a16="http://schemas.microsoft.com/office/drawing/2014/main" id="{ACDCC827-AA6F-46F0-A914-E473866CB3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704335" y="5218863"/>
            <a:ext cx="3987169" cy="3042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0972A4-8EBE-D64C-8630-C33566EAC52E}"/>
              </a:ext>
            </a:extLst>
          </p:cNvPr>
          <p:cNvSpPr txBox="1"/>
          <p:nvPr/>
        </p:nvSpPr>
        <p:spPr>
          <a:xfrm>
            <a:off x="3875964" y="182379"/>
            <a:ext cx="2710584" cy="2308324"/>
          </a:xfrm>
          <a:prstGeom prst="rect">
            <a:avLst/>
          </a:prstGeom>
          <a:noFill/>
        </p:spPr>
        <p:txBody>
          <a:bodyPr wrap="square" rtlCol="0">
            <a:spAutoFit/>
          </a:bodyPr>
          <a:lstStyle/>
          <a:p>
            <a:r>
              <a:rPr lang="en-AU" sz="2400" b="1" i="1" dirty="0"/>
              <a:t>Archer</a:t>
            </a:r>
            <a:r>
              <a:rPr lang="en-AU" sz="2400" dirty="0"/>
              <a:t> </a:t>
            </a:r>
          </a:p>
          <a:p>
            <a:r>
              <a:rPr lang="en-AU" sz="2400" dirty="0"/>
              <a:t>(1856–1872) won the first and the second Melbourne  Cups in 1861 and 1862. </a:t>
            </a:r>
            <a:endParaRPr lang="en-US" sz="2400" dirty="0"/>
          </a:p>
        </p:txBody>
      </p:sp>
      <p:sp>
        <p:nvSpPr>
          <p:cNvPr id="4" name="Footer Placeholder 3">
            <a:extLst>
              <a:ext uri="{FF2B5EF4-FFF2-40B4-BE49-F238E27FC236}">
                <a16:creationId xmlns:a16="http://schemas.microsoft.com/office/drawing/2014/main" id="{1DBAF7B4-29AE-44C9-A1A7-D529E84948AB}"/>
              </a:ext>
            </a:extLst>
          </p:cNvPr>
          <p:cNvSpPr>
            <a:spLocks noGrp="1"/>
          </p:cNvSpPr>
          <p:nvPr>
            <p:ph type="ftr" sz="quarter" idx="11"/>
          </p:nvPr>
        </p:nvSpPr>
        <p:spPr>
          <a:xfrm>
            <a:off x="707406" y="8491321"/>
            <a:ext cx="3987169"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C0E116A5-DBFD-4D00-9A23-FD0A5507CEAF}"/>
              </a:ext>
            </a:extLst>
          </p:cNvPr>
          <p:cNvSpPr>
            <a:spLocks noGrp="1"/>
          </p:cNvSpPr>
          <p:nvPr>
            <p:ph type="sldNum" sz="quarter" idx="12"/>
          </p:nvPr>
        </p:nvSpPr>
        <p:spPr/>
        <p:txBody>
          <a:bodyPr/>
          <a:lstStyle/>
          <a:p>
            <a:fld id="{DBA1B0FB-D917-4C8C-928F-313BD683BF39}" type="slidenum">
              <a:rPr lang="en-US" sz="1000" smtClean="0"/>
              <a:t>7</a:t>
            </a:fld>
            <a:endParaRPr lang="en-US" sz="1000" dirty="0"/>
          </a:p>
        </p:txBody>
      </p:sp>
    </p:spTree>
    <p:extLst>
      <p:ext uri="{BB962C8B-B14F-4D97-AF65-F5344CB8AC3E}">
        <p14:creationId xmlns:p14="http://schemas.microsoft.com/office/powerpoint/2010/main" val="319616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674CD4-A141-5C46-960A-E4AFF4F34827}"/>
              </a:ext>
            </a:extLst>
          </p:cNvPr>
          <p:cNvSpPr txBox="1"/>
          <p:nvPr/>
        </p:nvSpPr>
        <p:spPr>
          <a:xfrm>
            <a:off x="744237" y="1336765"/>
            <a:ext cx="3883181" cy="646331"/>
          </a:xfrm>
          <a:prstGeom prst="rect">
            <a:avLst/>
          </a:prstGeom>
          <a:noFill/>
        </p:spPr>
        <p:txBody>
          <a:bodyPr wrap="square" rtlCol="0">
            <a:spAutoFit/>
          </a:bodyPr>
          <a:lstStyle/>
          <a:p>
            <a:r>
              <a:rPr lang="en-US" sz="3600" dirty="0">
                <a:solidFill>
                  <a:srgbClr val="7030A0"/>
                </a:solidFill>
                <a:latin typeface="Britannic Bold" panose="020B0903060703020204" pitchFamily="34" charset="0"/>
              </a:rPr>
              <a:t>Thinking back </a:t>
            </a:r>
            <a:endParaRPr lang="en-US" sz="3600" b="1" dirty="0">
              <a:solidFill>
                <a:srgbClr val="7030A0"/>
              </a:solidFill>
            </a:endParaRPr>
          </a:p>
        </p:txBody>
      </p:sp>
      <p:pic>
        <p:nvPicPr>
          <p:cNvPr id="4" name="Picture 3">
            <a:extLst>
              <a:ext uri="{FF2B5EF4-FFF2-40B4-BE49-F238E27FC236}">
                <a16:creationId xmlns:a16="http://schemas.microsoft.com/office/drawing/2014/main" id="{3EC46C57-C7FA-B242-AA77-F08BB280A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314" y="686882"/>
            <a:ext cx="1862541" cy="1535779"/>
          </a:xfrm>
          <a:prstGeom prst="rect">
            <a:avLst/>
          </a:prstGeom>
        </p:spPr>
      </p:pic>
      <p:sp>
        <p:nvSpPr>
          <p:cNvPr id="6" name="TextBox 5">
            <a:extLst>
              <a:ext uri="{FF2B5EF4-FFF2-40B4-BE49-F238E27FC236}">
                <a16:creationId xmlns:a16="http://schemas.microsoft.com/office/drawing/2014/main" id="{E0ABF003-3BD1-5A44-867A-54C8DD093066}"/>
              </a:ext>
            </a:extLst>
          </p:cNvPr>
          <p:cNvSpPr txBox="1"/>
          <p:nvPr/>
        </p:nvSpPr>
        <p:spPr>
          <a:xfrm>
            <a:off x="1205345" y="2743201"/>
            <a:ext cx="4521687" cy="4801314"/>
          </a:xfrm>
          <a:prstGeom prst="rect">
            <a:avLst/>
          </a:prstGeom>
          <a:noFill/>
        </p:spPr>
        <p:txBody>
          <a:bodyPr wrap="square" rtlCol="0">
            <a:spAutoFit/>
          </a:bodyPr>
          <a:lstStyle/>
          <a:p>
            <a:pPr marL="342900" indent="-342900">
              <a:buAutoNum type="arabicPeriod"/>
            </a:pPr>
            <a:r>
              <a:rPr lang="en-US" sz="2800" b="1" dirty="0">
                <a:solidFill>
                  <a:srgbClr val="7030A0"/>
                </a:solidFill>
              </a:rPr>
              <a:t>Have you ever been to the races?</a:t>
            </a:r>
          </a:p>
          <a:p>
            <a:pPr marL="342900" indent="-342900">
              <a:buAutoNum type="arabicPeriod"/>
            </a:pPr>
            <a:endParaRPr lang="en-US" sz="2800" b="1" dirty="0">
              <a:solidFill>
                <a:srgbClr val="7030A0"/>
              </a:solidFill>
            </a:endParaRPr>
          </a:p>
          <a:p>
            <a:pPr marL="342900" indent="-342900">
              <a:buAutoNum type="arabicPeriod"/>
            </a:pPr>
            <a:endParaRPr lang="en-US" sz="2800" b="1" dirty="0">
              <a:solidFill>
                <a:srgbClr val="7030A0"/>
              </a:solidFill>
            </a:endParaRPr>
          </a:p>
          <a:p>
            <a:pPr marL="342900" indent="-342900">
              <a:buAutoNum type="arabicPeriod"/>
            </a:pPr>
            <a:r>
              <a:rPr lang="en-US" sz="2800" b="1" dirty="0">
                <a:solidFill>
                  <a:srgbClr val="7030A0"/>
                </a:solidFill>
              </a:rPr>
              <a:t>Did you pick a winner?</a:t>
            </a:r>
          </a:p>
          <a:p>
            <a:pPr marL="342900" indent="-342900">
              <a:buAutoNum type="arabicPeriod"/>
            </a:pPr>
            <a:endParaRPr lang="en-US" sz="2800" b="1" dirty="0">
              <a:solidFill>
                <a:srgbClr val="7030A0"/>
              </a:solidFill>
            </a:endParaRPr>
          </a:p>
          <a:p>
            <a:pPr marL="342900" indent="-342900">
              <a:buAutoNum type="arabicPeriod"/>
            </a:pPr>
            <a:endParaRPr lang="en-US" sz="2800" b="1" dirty="0">
              <a:solidFill>
                <a:srgbClr val="7030A0"/>
              </a:solidFill>
            </a:endParaRPr>
          </a:p>
          <a:p>
            <a:pPr marL="342900" indent="-342900">
              <a:buAutoNum type="arabicPeriod"/>
            </a:pPr>
            <a:r>
              <a:rPr lang="en-US" sz="2800" b="1" dirty="0">
                <a:solidFill>
                  <a:srgbClr val="7030A0"/>
                </a:solidFill>
              </a:rPr>
              <a:t>Which race meet did you go to?</a:t>
            </a:r>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p:txBody>
      </p:sp>
      <p:sp>
        <p:nvSpPr>
          <p:cNvPr id="3" name="Footer Placeholder 2">
            <a:extLst>
              <a:ext uri="{FF2B5EF4-FFF2-40B4-BE49-F238E27FC236}">
                <a16:creationId xmlns:a16="http://schemas.microsoft.com/office/drawing/2014/main" id="{727D1405-E581-4EA2-B8DD-8EF96DEFACC6}"/>
              </a:ext>
            </a:extLst>
          </p:cNvPr>
          <p:cNvSpPr>
            <a:spLocks noGrp="1"/>
          </p:cNvSpPr>
          <p:nvPr>
            <p:ph type="ftr" sz="quarter" idx="11"/>
          </p:nvPr>
        </p:nvSpPr>
        <p:spPr>
          <a:xfrm>
            <a:off x="1205346" y="8491321"/>
            <a:ext cx="3489230" cy="487763"/>
          </a:xfrm>
        </p:spPr>
        <p:txBody>
          <a:bodyPr/>
          <a:lstStyle/>
          <a:p>
            <a:pPr algn="l"/>
            <a:r>
              <a:rPr lang="en-US" sz="1000" dirty="0"/>
              <a:t>Rotary Club of Canterbury Connecting in Isolation Project</a:t>
            </a:r>
          </a:p>
        </p:txBody>
      </p:sp>
      <p:sp>
        <p:nvSpPr>
          <p:cNvPr id="5" name="Slide Number Placeholder 4">
            <a:extLst>
              <a:ext uri="{FF2B5EF4-FFF2-40B4-BE49-F238E27FC236}">
                <a16:creationId xmlns:a16="http://schemas.microsoft.com/office/drawing/2014/main" id="{BC85DD36-8A64-4F74-84C6-5679A17B32CA}"/>
              </a:ext>
            </a:extLst>
          </p:cNvPr>
          <p:cNvSpPr>
            <a:spLocks noGrp="1"/>
          </p:cNvSpPr>
          <p:nvPr>
            <p:ph type="sldNum" sz="quarter" idx="12"/>
          </p:nvPr>
        </p:nvSpPr>
        <p:spPr/>
        <p:txBody>
          <a:bodyPr/>
          <a:lstStyle/>
          <a:p>
            <a:fld id="{DBA1B0FB-D917-4C8C-928F-313BD683BF39}" type="slidenum">
              <a:rPr lang="en-US" sz="1000" smtClean="0"/>
              <a:t>8</a:t>
            </a:fld>
            <a:endParaRPr lang="en-US" sz="1000" dirty="0"/>
          </a:p>
        </p:txBody>
      </p:sp>
    </p:spTree>
    <p:extLst>
      <p:ext uri="{BB962C8B-B14F-4D97-AF65-F5344CB8AC3E}">
        <p14:creationId xmlns:p14="http://schemas.microsoft.com/office/powerpoint/2010/main" val="3521049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2B2F5B-EA14-4B66-9558-40ED15FFD02B}"/>
              </a:ext>
            </a:extLst>
          </p:cNvPr>
          <p:cNvSpPr txBox="1"/>
          <p:nvPr/>
        </p:nvSpPr>
        <p:spPr>
          <a:xfrm>
            <a:off x="476774" y="803030"/>
            <a:ext cx="5203341" cy="758541"/>
          </a:xfrm>
          <a:prstGeom prst="rect">
            <a:avLst/>
          </a:prstGeom>
          <a:noFill/>
        </p:spPr>
        <p:txBody>
          <a:bodyPr wrap="square">
            <a:spAutoFit/>
          </a:bodyPr>
          <a:lstStyle/>
          <a:p>
            <a:pPr>
              <a:lnSpc>
                <a:spcPct val="90000"/>
              </a:lnSpc>
            </a:pPr>
            <a:r>
              <a:rPr lang="en-US" sz="2400" dirty="0">
                <a:ea typeface="Tahoma" panose="020B0604030504040204" pitchFamily="34" charset="0"/>
                <a:cs typeface="Tahoma" panose="020B0604030504040204" pitchFamily="34" charset="0"/>
              </a:rPr>
              <a:t>By the late 19</a:t>
            </a:r>
            <a:r>
              <a:rPr lang="en-US" sz="2400" baseline="30000" dirty="0">
                <a:ea typeface="Tahoma" panose="020B0604030504040204" pitchFamily="34" charset="0"/>
                <a:cs typeface="Tahoma" panose="020B0604030504040204" pitchFamily="34" charset="0"/>
              </a:rPr>
              <a:t>th</a:t>
            </a:r>
            <a:r>
              <a:rPr lang="en-US" sz="2400" dirty="0">
                <a:ea typeface="Tahoma" panose="020B0604030504040204" pitchFamily="34" charset="0"/>
                <a:cs typeface="Tahoma" panose="020B0604030504040204" pitchFamily="34" charset="0"/>
              </a:rPr>
              <a:t> century most major towns had proper racetracks.</a:t>
            </a:r>
          </a:p>
        </p:txBody>
      </p:sp>
      <p:pic>
        <p:nvPicPr>
          <p:cNvPr id="7" name="Picture 4" descr="Five Best Country Racing Meets In Australia | Horse Racing Info">
            <a:extLst>
              <a:ext uri="{FF2B5EF4-FFF2-40B4-BE49-F238E27FC236}">
                <a16:creationId xmlns:a16="http://schemas.microsoft.com/office/drawing/2014/main" id="{3EDC9B4F-6C1E-4455-84CB-EE07E9FF00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103" b="-1"/>
          <a:stretch/>
        </p:blipFill>
        <p:spPr bwMode="auto">
          <a:xfrm>
            <a:off x="715289" y="2080099"/>
            <a:ext cx="2970021" cy="234749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Picture 2" descr="Racecourses – Vintage Victoria">
            <a:extLst>
              <a:ext uri="{FF2B5EF4-FFF2-40B4-BE49-F238E27FC236}">
                <a16:creationId xmlns:a16="http://schemas.microsoft.com/office/drawing/2014/main" id="{52C3A5E0-E4D5-477C-BFA9-031E2D79D1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57" b="-2"/>
          <a:stretch/>
        </p:blipFill>
        <p:spPr bwMode="auto">
          <a:xfrm>
            <a:off x="2744675" y="4750431"/>
            <a:ext cx="3442011" cy="369062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5C9F07A-39D8-B746-A68A-D73DAB046F2A}"/>
              </a:ext>
            </a:extLst>
          </p:cNvPr>
          <p:cNvSpPr txBox="1"/>
          <p:nvPr/>
        </p:nvSpPr>
        <p:spPr>
          <a:xfrm>
            <a:off x="4005670" y="1884409"/>
            <a:ext cx="2298966" cy="2554545"/>
          </a:xfrm>
          <a:prstGeom prst="rect">
            <a:avLst/>
          </a:prstGeom>
          <a:noFill/>
        </p:spPr>
        <p:txBody>
          <a:bodyPr wrap="square" rtlCol="0">
            <a:spAutoFit/>
          </a:bodyPr>
          <a:lstStyle/>
          <a:p>
            <a:r>
              <a:rPr lang="en-AU" sz="2000" dirty="0"/>
              <a:t>Melbourne’s first racecourse was on Batman’s Hill on the site now occupied by Southern Cross railway station and the rail yard west of the CBD.</a:t>
            </a:r>
            <a:endParaRPr lang="en-US" sz="2000" dirty="0"/>
          </a:p>
        </p:txBody>
      </p:sp>
      <p:sp>
        <p:nvSpPr>
          <p:cNvPr id="3" name="TextBox 2">
            <a:extLst>
              <a:ext uri="{FF2B5EF4-FFF2-40B4-BE49-F238E27FC236}">
                <a16:creationId xmlns:a16="http://schemas.microsoft.com/office/drawing/2014/main" id="{28B3000D-DCCD-1D48-87B9-E69DF1D11B20}"/>
              </a:ext>
            </a:extLst>
          </p:cNvPr>
          <p:cNvSpPr txBox="1"/>
          <p:nvPr/>
        </p:nvSpPr>
        <p:spPr>
          <a:xfrm>
            <a:off x="476773" y="4750431"/>
            <a:ext cx="1941573" cy="3170099"/>
          </a:xfrm>
          <a:prstGeom prst="rect">
            <a:avLst/>
          </a:prstGeom>
          <a:noFill/>
        </p:spPr>
        <p:txBody>
          <a:bodyPr wrap="square" rtlCol="0">
            <a:spAutoFit/>
          </a:bodyPr>
          <a:lstStyle/>
          <a:p>
            <a:r>
              <a:rPr lang="en-AU" sz="2000" dirty="0"/>
              <a:t>Its first meeting in March 1838 predated Flemington by two years. The starting post was near present-day North Melbourne railway station.</a:t>
            </a:r>
          </a:p>
        </p:txBody>
      </p:sp>
      <p:sp>
        <p:nvSpPr>
          <p:cNvPr id="5" name="Footer Placeholder 4">
            <a:extLst>
              <a:ext uri="{FF2B5EF4-FFF2-40B4-BE49-F238E27FC236}">
                <a16:creationId xmlns:a16="http://schemas.microsoft.com/office/drawing/2014/main" id="{B6B6F87D-5FDF-4F7E-9AF8-937C9E60DD5D}"/>
              </a:ext>
            </a:extLst>
          </p:cNvPr>
          <p:cNvSpPr>
            <a:spLocks noGrp="1"/>
          </p:cNvSpPr>
          <p:nvPr>
            <p:ph type="ftr" sz="quarter" idx="11"/>
          </p:nvPr>
        </p:nvSpPr>
        <p:spPr>
          <a:xfrm>
            <a:off x="715290" y="8491321"/>
            <a:ext cx="3979286" cy="487763"/>
          </a:xfrm>
        </p:spPr>
        <p:txBody>
          <a:bodyPr/>
          <a:lstStyle/>
          <a:p>
            <a:pPr algn="l"/>
            <a:r>
              <a:rPr lang="en-US" sz="1000" dirty="0"/>
              <a:t>Rotary Club of Canterbury Connecting in Isolation Project</a:t>
            </a:r>
          </a:p>
        </p:txBody>
      </p:sp>
      <p:sp>
        <p:nvSpPr>
          <p:cNvPr id="6" name="Slide Number Placeholder 5">
            <a:extLst>
              <a:ext uri="{FF2B5EF4-FFF2-40B4-BE49-F238E27FC236}">
                <a16:creationId xmlns:a16="http://schemas.microsoft.com/office/drawing/2014/main" id="{A09E911B-813A-4D4D-9BD2-B9A9BBF26AE2}"/>
              </a:ext>
            </a:extLst>
          </p:cNvPr>
          <p:cNvSpPr>
            <a:spLocks noGrp="1"/>
          </p:cNvSpPr>
          <p:nvPr>
            <p:ph type="sldNum" sz="quarter" idx="12"/>
          </p:nvPr>
        </p:nvSpPr>
        <p:spPr/>
        <p:txBody>
          <a:bodyPr/>
          <a:lstStyle/>
          <a:p>
            <a:fld id="{DBA1B0FB-D917-4C8C-928F-313BD683BF39}" type="slidenum">
              <a:rPr lang="en-US" sz="1000" smtClean="0"/>
              <a:t>9</a:t>
            </a:fld>
            <a:endParaRPr lang="en-US" sz="1000" dirty="0"/>
          </a:p>
        </p:txBody>
      </p:sp>
    </p:spTree>
    <p:extLst>
      <p:ext uri="{BB962C8B-B14F-4D97-AF65-F5344CB8AC3E}">
        <p14:creationId xmlns:p14="http://schemas.microsoft.com/office/powerpoint/2010/main" val="42877688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7218</TotalTime>
  <Words>1968</Words>
  <Application>Microsoft Office PowerPoint</Application>
  <PresentationFormat>Custom</PresentationFormat>
  <Paragraphs>222</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Arial Black</vt:lpstr>
      <vt:lpstr>Britannic Bold</vt:lpstr>
      <vt:lpstr>Calibri</vt:lpstr>
      <vt:lpstr>Calibri Light</vt:lpstr>
      <vt:lpstr>Office Theme</vt:lpstr>
      <vt:lpstr>Horse Racing in Victoria</vt:lpstr>
      <vt:lpstr>The Rotary Club of Canterbury “Connecting in Isolation Project” has been specifically developed to support residents in aged care accommodation during the Covid-19 pandemic.     In times when it’s difficult to connect in person with family and friends, the Rotary Club of Canterbury has pleasure in offering you this booklet, designed to promote conversation, recollection and engagement to those who are in isolation and without their usual social activities.   The booklets have been designed for people in an aged care residence to read by themselves, or to colour in the pictures, or to have a family member at the other end of the phone read the booklet to them.    You can download this and other booklets from the Rotary Club of Canterbury website (www.canterburyrotary.org).   Source references for this book are held at the Rotary Club of Canterbury. Contact president@caterburyrotary.com.au for further details.  Material in this book was reproduced in accordance with Section 113F of the Copyright Act (1968). </vt:lpstr>
      <vt:lpstr>Horses and Jockeys - a partnership </vt:lpstr>
      <vt:lpstr>  Early Days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Horse Racing in Victoria</dc:title>
  <dc:creator>edda williams</dc:creator>
  <cp:lastModifiedBy>John Braine</cp:lastModifiedBy>
  <cp:revision>24</cp:revision>
  <dcterms:created xsi:type="dcterms:W3CDTF">2020-08-15T08:19:17Z</dcterms:created>
  <dcterms:modified xsi:type="dcterms:W3CDTF">2020-10-06T09:14:37Z</dcterms:modified>
</cp:coreProperties>
</file>