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sldIdLst>
    <p:sldId id="267" r:id="rId2"/>
    <p:sldId id="334" r:id="rId3"/>
    <p:sldId id="330" r:id="rId4"/>
    <p:sldId id="300" r:id="rId5"/>
    <p:sldId id="316" r:id="rId6"/>
    <p:sldId id="301" r:id="rId7"/>
    <p:sldId id="302" r:id="rId8"/>
    <p:sldId id="304" r:id="rId9"/>
    <p:sldId id="305" r:id="rId10"/>
    <p:sldId id="306" r:id="rId11"/>
    <p:sldId id="317" r:id="rId12"/>
    <p:sldId id="308" r:id="rId13"/>
    <p:sldId id="332" r:id="rId14"/>
    <p:sldId id="333" r:id="rId15"/>
    <p:sldId id="309" r:id="rId16"/>
  </p:sldIdLst>
  <p:sldSz cx="9906000" cy="6858000" type="A4"/>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25EA8C-3CF7-4F6B-9592-08130DEFCF71}">
          <p14:sldIdLst>
            <p14:sldId id="267"/>
            <p14:sldId id="334"/>
            <p14:sldId id="330"/>
          </p14:sldIdLst>
        </p14:section>
        <p14:section name="Untitled Section" id="{4EB0F53D-895A-4BE7-BA88-729181DD01FE}">
          <p14:sldIdLst>
            <p14:sldId id="300"/>
            <p14:sldId id="316"/>
            <p14:sldId id="301"/>
            <p14:sldId id="302"/>
            <p14:sldId id="304"/>
            <p14:sldId id="305"/>
            <p14:sldId id="306"/>
            <p14:sldId id="317"/>
            <p14:sldId id="308"/>
            <p14:sldId id="332"/>
            <p14:sldId id="333"/>
            <p14:sldId id="30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vero" initials="jv" lastIdx="27" clrIdx="0">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798B35-EEF2-4C37-852D-FC21E76D0943}" v="61" dt="2020-09-24T11:43:45.9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6" autoAdjust="0"/>
    <p:restoredTop sz="92135" autoAdjust="0"/>
  </p:normalViewPr>
  <p:slideViewPr>
    <p:cSldViewPr snapToGrid="0">
      <p:cViewPr varScale="1">
        <p:scale>
          <a:sx n="70" d="100"/>
          <a:sy n="70" d="100"/>
        </p:scale>
        <p:origin x="1404" y="60"/>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352"/>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EB1E0F69-6EBC-401B-9D3E-37706D6A83A2}" type="datetimeFigureOut">
              <a:rPr lang="en-US" smtClean="0"/>
              <a:t>10/6/2020</a:t>
            </a:fld>
            <a:endParaRPr lang="en-US"/>
          </a:p>
        </p:txBody>
      </p:sp>
      <p:sp>
        <p:nvSpPr>
          <p:cNvPr id="4" name="Slide Image Placeholder 3"/>
          <p:cNvSpPr>
            <a:spLocks noGrp="1" noRot="1" noChangeAspect="1"/>
          </p:cNvSpPr>
          <p:nvPr>
            <p:ph type="sldImg" idx="2"/>
          </p:nvPr>
        </p:nvSpPr>
        <p:spPr>
          <a:xfrm>
            <a:off x="1263650" y="1173163"/>
            <a:ext cx="457517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427CF85B-AD97-42A0-B3CF-9BB1103548AB}" type="slidenum">
              <a:rPr lang="en-US" smtClean="0"/>
              <a:t>‹#›</a:t>
            </a:fld>
            <a:endParaRPr lang="en-US"/>
          </a:p>
        </p:txBody>
      </p:sp>
    </p:spTree>
    <p:extLst>
      <p:ext uri="{BB962C8B-B14F-4D97-AF65-F5344CB8AC3E}">
        <p14:creationId xmlns:p14="http://schemas.microsoft.com/office/powerpoint/2010/main" val="249115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https://www.freepik.com/free-vector/taxi-poster-with-realistic-yellow-public-service-car-with-reflection_2868846.htm#page=1&amp;query=taxi&amp;position=0</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a:t>
            </a:fld>
            <a:endParaRPr lang="en-US"/>
          </a:p>
        </p:txBody>
      </p:sp>
    </p:spTree>
    <p:extLst>
      <p:ext uri="{BB962C8B-B14F-4D97-AF65-F5344CB8AC3E}">
        <p14:creationId xmlns:p14="http://schemas.microsoft.com/office/powerpoint/2010/main" val="2497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https://www.flickr.com/photos/williamnyk/3598113750</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11</a:t>
            </a:fld>
            <a:endParaRPr lang="en-US"/>
          </a:p>
        </p:txBody>
      </p:sp>
    </p:spTree>
    <p:extLst>
      <p:ext uri="{BB962C8B-B14F-4D97-AF65-F5344CB8AC3E}">
        <p14:creationId xmlns:p14="http://schemas.microsoft.com/office/powerpoint/2010/main" val="2898973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https://en.wikipedia.org/wiki/Australian_five-dollar_note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https://en.wikipedia.org/wiki/Australian_five-dollar_note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https://en.wikipedia.org/wiki/Australian_ten-dollar_note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https://en.wikipedia.org/wiki/Australian_ten-dollar_note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12</a:t>
            </a:fld>
            <a:endParaRPr lang="en-US"/>
          </a:p>
        </p:txBody>
      </p:sp>
    </p:spTree>
    <p:extLst>
      <p:ext uri="{BB962C8B-B14F-4D97-AF65-F5344CB8AC3E}">
        <p14:creationId xmlns:p14="http://schemas.microsoft.com/office/powerpoint/2010/main" val="2732824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https://en.wikipedia.org/wiki/Australian_twenty-dollar_note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2. https://en.wikipedia.org/wiki/Australian_twenty-dollar_note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3. https://en.wikipedia.org/wiki/Australian_fifty-dollar_note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4. https://en.wikipedia.org/wiki/Australian_fifty-dollar_note</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13</a:t>
            </a:fld>
            <a:endParaRPr lang="en-US"/>
          </a:p>
        </p:txBody>
      </p:sp>
    </p:spTree>
    <p:extLst>
      <p:ext uri="{BB962C8B-B14F-4D97-AF65-F5344CB8AC3E}">
        <p14:creationId xmlns:p14="http://schemas.microsoft.com/office/powerpoint/2010/main" val="3882219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https://en.wikipedia.org/wiki/Australian_one-hundred-dollar_note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https://en.wikipedia.org/wiki/Australian_one-hundred-dollar_note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14</a:t>
            </a:fld>
            <a:endParaRPr lang="en-US"/>
          </a:p>
        </p:txBody>
      </p:sp>
    </p:spTree>
    <p:extLst>
      <p:ext uri="{BB962C8B-B14F-4D97-AF65-F5344CB8AC3E}">
        <p14:creationId xmlns:p14="http://schemas.microsoft.com/office/powerpoint/2010/main" val="2921126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r>
              <a:rPr lang="en-US" dirty="0"/>
              <a:t>http://www.thecud.com/live/sites/default/files/tonysmithoct3.jpg</a:t>
            </a:r>
          </a:p>
          <a:p>
            <a:endParaRPr lang="en-US" dirty="0"/>
          </a:p>
          <a:p>
            <a:r>
              <a:rPr lang="en-AU" b="1" i="0" dirty="0">
                <a:solidFill>
                  <a:srgbClr val="000000"/>
                </a:solidFill>
                <a:effectLst/>
                <a:latin typeface="Arial" panose="020B0604020202020204" pitchFamily="34" charset="0"/>
              </a:rPr>
              <a:t>The ‘Floating Concert Hall’: Music on the Manly Ferry</a:t>
            </a:r>
            <a:br>
              <a:rPr lang="en-AU" b="1" i="0" dirty="0">
                <a:solidFill>
                  <a:srgbClr val="000000"/>
                </a:solidFill>
                <a:effectLst/>
                <a:latin typeface="Arial" panose="020B0604020202020204" pitchFamily="34" charset="0"/>
              </a:rPr>
            </a:br>
            <a:br>
              <a:rPr lang="en-AU" b="1" i="0" dirty="0">
                <a:solidFill>
                  <a:srgbClr val="000000"/>
                </a:solidFill>
                <a:effectLst/>
                <a:latin typeface="Arial" panose="020B0604020202020204" pitchFamily="34" charset="0"/>
              </a:rPr>
            </a:br>
            <a:r>
              <a:rPr lang="en-AU" b="1" i="1" dirty="0">
                <a:solidFill>
                  <a:srgbClr val="000000"/>
                </a:solidFill>
                <a:effectLst/>
                <a:latin typeface="Arial" panose="020B0604020202020204" pitchFamily="34" charset="0"/>
              </a:rPr>
              <a:t>Tony Smith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15</a:t>
            </a:fld>
            <a:endParaRPr lang="en-US"/>
          </a:p>
        </p:txBody>
      </p:sp>
    </p:spTree>
    <p:extLst>
      <p:ext uri="{BB962C8B-B14F-4D97-AF65-F5344CB8AC3E}">
        <p14:creationId xmlns:p14="http://schemas.microsoft.com/office/powerpoint/2010/main" val="2643867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Segoe UI" panose="020B0502040204020203" pitchFamily="34" charset="0"/>
              </a:rPr>
              <a:t>http://career.iresearchnet.com/career-information/taxi-driver-career/</a:t>
            </a:r>
            <a:endParaRPr lang="en-AU" sz="12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427CF85B-AD97-42A0-B3CF-9BB1103548AB}" type="slidenum">
              <a:rPr lang="en-US" smtClean="0"/>
              <a:t>3</a:t>
            </a:fld>
            <a:endParaRPr lang="en-US"/>
          </a:p>
        </p:txBody>
      </p:sp>
    </p:spTree>
    <p:extLst>
      <p:ext uri="{BB962C8B-B14F-4D97-AF65-F5344CB8AC3E}">
        <p14:creationId xmlns:p14="http://schemas.microsoft.com/office/powerpoint/2010/main" val="780526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https://www.agedcare101.com.au/aged-care/vic/north-east-melbourne/region</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4</a:t>
            </a:fld>
            <a:endParaRPr lang="en-US"/>
          </a:p>
        </p:txBody>
      </p:sp>
    </p:spTree>
    <p:extLst>
      <p:ext uri="{BB962C8B-B14F-4D97-AF65-F5344CB8AC3E}">
        <p14:creationId xmlns:p14="http://schemas.microsoft.com/office/powerpoint/2010/main" val="3663980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https://upload.wikimedia.org/wikipedia/commons/thumb/3/30/Edwardian_style_house_in_Heidelberg%2C_Victoria.jpg/800px-Edwardian_style_house_in_Heidelberg%2C_Victoria.jpg</a:t>
            </a:r>
            <a:endParaRPr lang="en-AU" sz="1800" dirty="0">
              <a:effectLst/>
              <a:latin typeface="Arial" panose="020B0604020202020204" pitchFamily="34" charset="0"/>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5</a:t>
            </a:fld>
            <a:endParaRPr lang="en-US"/>
          </a:p>
        </p:txBody>
      </p:sp>
    </p:spTree>
    <p:extLst>
      <p:ext uri="{BB962C8B-B14F-4D97-AF65-F5344CB8AC3E}">
        <p14:creationId xmlns:p14="http://schemas.microsoft.com/office/powerpoint/2010/main" val="441811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https://www.blueseum.org/John+Nichollshttps://www.blueseum.org/John+Nicholls</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6</a:t>
            </a:fld>
            <a:endParaRPr lang="en-US"/>
          </a:p>
        </p:txBody>
      </p:sp>
    </p:spTree>
    <p:extLst>
      <p:ext uri="{BB962C8B-B14F-4D97-AF65-F5344CB8AC3E}">
        <p14:creationId xmlns:p14="http://schemas.microsoft.com/office/powerpoint/2010/main" val="2531156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https://www.peakpx.com/566753/blue-classic-mercedes-benz</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7</a:t>
            </a:fld>
            <a:endParaRPr lang="en-US"/>
          </a:p>
        </p:txBody>
      </p:sp>
    </p:spTree>
    <p:extLst>
      <p:ext uri="{BB962C8B-B14F-4D97-AF65-F5344CB8AC3E}">
        <p14:creationId xmlns:p14="http://schemas.microsoft.com/office/powerpoint/2010/main" val="2405834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http://escapetheclassroom.nl/portfolio-items/scrabble/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https://futurecentre.eu/close-up-letters-scrabble-278881-2/?lang=en</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8</a:t>
            </a:fld>
            <a:endParaRPr lang="en-US"/>
          </a:p>
        </p:txBody>
      </p:sp>
    </p:spTree>
    <p:extLst>
      <p:ext uri="{BB962C8B-B14F-4D97-AF65-F5344CB8AC3E}">
        <p14:creationId xmlns:p14="http://schemas.microsoft.com/office/powerpoint/2010/main" val="699564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https://pixabay.com/static/uploads/photo/2015/01/19/14/11/flower-604034_960_720.jpg</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9</a:t>
            </a:fld>
            <a:endParaRPr lang="en-US"/>
          </a:p>
        </p:txBody>
      </p:sp>
    </p:spTree>
    <p:extLst>
      <p:ext uri="{BB962C8B-B14F-4D97-AF65-F5344CB8AC3E}">
        <p14:creationId xmlns:p14="http://schemas.microsoft.com/office/powerpoint/2010/main" val="1099067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3650" y="1173163"/>
            <a:ext cx="4575175"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800"/>
              </a:spcBef>
              <a:spcAft>
                <a:spcPts val="0"/>
              </a:spcAft>
              <a:buClrTx/>
              <a:buSzTx/>
              <a:buFontTx/>
              <a:buNone/>
              <a:tabLst/>
              <a:defRPr/>
            </a:pPr>
            <a:r>
              <a:rPr lang="en-AU" sz="1800" dirty="0">
                <a:effectLst/>
                <a:latin typeface="Segoe UI" panose="020B0502040204020203" pitchFamily="34" charset="0"/>
              </a:rPr>
              <a:t>http://www.pngall.com/wp-content/uploads/2018/04/Businessman-PNG-Image.png</a:t>
            </a:r>
            <a:endParaRPr lang="en-AU" sz="1800" dirty="0">
              <a:effectLst/>
              <a:latin typeface="Arial" panose="020B0604020202020204" pitchFamily="34" charset="0"/>
            </a:endParaRPr>
          </a:p>
          <a:p>
            <a:pPr>
              <a:spcBef>
                <a:spcPts val="800"/>
              </a:spcBef>
            </a:pPr>
            <a:endParaRPr lang="en-US" dirty="0">
              <a:highlight>
                <a:srgbClr val="FFFF00"/>
              </a:highlight>
            </a:endParaRPr>
          </a:p>
        </p:txBody>
      </p:sp>
      <p:sp>
        <p:nvSpPr>
          <p:cNvPr id="4" name="Slide Number Placeholder 3"/>
          <p:cNvSpPr>
            <a:spLocks noGrp="1"/>
          </p:cNvSpPr>
          <p:nvPr>
            <p:ph type="sldNum" sz="quarter" idx="5"/>
          </p:nvPr>
        </p:nvSpPr>
        <p:spPr/>
        <p:txBody>
          <a:bodyPr/>
          <a:lstStyle/>
          <a:p>
            <a:fld id="{427CF85B-AD97-42A0-B3CF-9BB1103548AB}" type="slidenum">
              <a:rPr lang="en-US" smtClean="0"/>
              <a:t>10</a:t>
            </a:fld>
            <a:endParaRPr lang="en-US"/>
          </a:p>
        </p:txBody>
      </p:sp>
    </p:spTree>
    <p:extLst>
      <p:ext uri="{BB962C8B-B14F-4D97-AF65-F5344CB8AC3E}">
        <p14:creationId xmlns:p14="http://schemas.microsoft.com/office/powerpoint/2010/main" val="1269404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63625BD-FC43-42B3-8A80-CE9639DDFD6C}" type="datetime1">
              <a:rPr lang="en-US" smtClean="0"/>
              <a:t>10/6/2020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046707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A4BB0A-6799-4CDD-B9AD-E087CF3DC838}" type="datetime1">
              <a:rPr lang="en-US" smtClean="0"/>
              <a:t>10/6/2020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302595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1805FD-99CA-432C-A3DF-1B524DD2DD28}" type="datetime1">
              <a:rPr lang="en-US" smtClean="0"/>
              <a:t>10/6/2020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03927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993777-955A-4914-B86A-0624E4F61D45}" type="datetime1">
              <a:rPr lang="en-US" smtClean="0"/>
              <a:t>10/6/2020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385070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A0A090-C730-45E7-94A9-B53B2DF29E2C}" type="datetime1">
              <a:rPr lang="en-US" smtClean="0"/>
              <a:t>10/6/2020</a:t>
            </a:fld>
            <a:endParaRPr lang="en-US"/>
          </a:p>
        </p:txBody>
      </p:sp>
      <p:sp>
        <p:nvSpPr>
          <p:cNvPr id="5" name="Footer Placeholder 4"/>
          <p:cNvSpPr>
            <a:spLocks noGrp="1"/>
          </p:cNvSpPr>
          <p:nvPr>
            <p:ph type="ftr" sz="quarter" idx="11"/>
          </p:nvPr>
        </p:nvSpPr>
        <p:spPr/>
        <p:txBody>
          <a:bodyPr/>
          <a:lstStyle/>
          <a:p>
            <a:r>
              <a:rPr lang="en-US"/>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6661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0A48B78-948E-42A3-A3A2-EBD7755D88DB}" type="datetime1">
              <a:rPr lang="en-US" smtClean="0"/>
              <a:t>10/6/2020</a:t>
            </a:fld>
            <a:endParaRPr lang="en-US"/>
          </a:p>
        </p:txBody>
      </p:sp>
      <p:sp>
        <p:nvSpPr>
          <p:cNvPr id="6" name="Footer Placeholder 5"/>
          <p:cNvSpPr>
            <a:spLocks noGrp="1"/>
          </p:cNvSpPr>
          <p:nvPr>
            <p:ph type="ftr" sz="quarter" idx="11"/>
          </p:nvPr>
        </p:nvSpPr>
        <p:spPr/>
        <p:txBody>
          <a:bodyPr/>
          <a:lstStyle/>
          <a:p>
            <a:r>
              <a:rPr lang="en-US"/>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162299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3EF97D-16CB-4FC8-AFBC-531429B98D38}" type="datetime1">
              <a:rPr lang="en-US" smtClean="0"/>
              <a:t>10/6/2020</a:t>
            </a:fld>
            <a:endParaRPr lang="en-US"/>
          </a:p>
        </p:txBody>
      </p:sp>
      <p:sp>
        <p:nvSpPr>
          <p:cNvPr id="8" name="Footer Placeholder 7"/>
          <p:cNvSpPr>
            <a:spLocks noGrp="1"/>
          </p:cNvSpPr>
          <p:nvPr>
            <p:ph type="ftr" sz="quarter" idx="11"/>
          </p:nvPr>
        </p:nvSpPr>
        <p:spPr/>
        <p:txBody>
          <a:bodyPr/>
          <a:lstStyle/>
          <a:p>
            <a:r>
              <a:rPr lang="en-US"/>
              <a:t>Rotary Club of Canterbury: Connecting in Isolation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323520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B94865F-D4B1-4137-B496-BD04631D377B}" type="datetime1">
              <a:rPr lang="en-US" smtClean="0"/>
              <a:t>10/6/2020</a:t>
            </a:fld>
            <a:endParaRPr lang="en-US"/>
          </a:p>
        </p:txBody>
      </p:sp>
      <p:sp>
        <p:nvSpPr>
          <p:cNvPr id="4" name="Footer Placeholder 3"/>
          <p:cNvSpPr>
            <a:spLocks noGrp="1"/>
          </p:cNvSpPr>
          <p:nvPr>
            <p:ph type="ftr" sz="quarter" idx="11"/>
          </p:nvPr>
        </p:nvSpPr>
        <p:spPr/>
        <p:txBody>
          <a:bodyPr/>
          <a:lstStyle/>
          <a:p>
            <a:r>
              <a:rPr lang="en-US"/>
              <a:t>Rotary Club of Canterbury: Connecting in Isolation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033234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F571D0-FBBA-4140-8E61-07764D4BFC7F}" type="datetime1">
              <a:rPr lang="en-US" smtClean="0"/>
              <a:t>10/6/2020</a:t>
            </a:fld>
            <a:endParaRPr lang="en-US"/>
          </a:p>
        </p:txBody>
      </p:sp>
      <p:sp>
        <p:nvSpPr>
          <p:cNvPr id="3" name="Footer Placeholder 2"/>
          <p:cNvSpPr>
            <a:spLocks noGrp="1"/>
          </p:cNvSpPr>
          <p:nvPr>
            <p:ph type="ftr" sz="quarter" idx="11"/>
          </p:nvPr>
        </p:nvSpPr>
        <p:spPr/>
        <p:txBody>
          <a:bodyPr/>
          <a:lstStyle/>
          <a:p>
            <a:r>
              <a:rPr lang="en-US"/>
              <a:t>Rotary Club of Canterbury: Connecting in Isolation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762544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19967E-74A5-4ED8-8326-CF8E3BA6EF5F}" type="datetime1">
              <a:rPr lang="en-US" smtClean="0"/>
              <a:t>10/6/2020</a:t>
            </a:fld>
            <a:endParaRPr lang="en-US"/>
          </a:p>
        </p:txBody>
      </p:sp>
      <p:sp>
        <p:nvSpPr>
          <p:cNvPr id="6" name="Footer Placeholder 5"/>
          <p:cNvSpPr>
            <a:spLocks noGrp="1"/>
          </p:cNvSpPr>
          <p:nvPr>
            <p:ph type="ftr" sz="quarter" idx="11"/>
          </p:nvPr>
        </p:nvSpPr>
        <p:spPr/>
        <p:txBody>
          <a:bodyPr/>
          <a:lstStyle/>
          <a:p>
            <a:r>
              <a:rPr lang="en-US"/>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48424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F6C20C2-9E88-4E04-AB0C-62B051A6916A}" type="datetime1">
              <a:rPr lang="en-US" smtClean="0"/>
              <a:t>10/6/2020</a:t>
            </a:fld>
            <a:endParaRPr lang="en-US"/>
          </a:p>
        </p:txBody>
      </p:sp>
      <p:sp>
        <p:nvSpPr>
          <p:cNvPr id="6" name="Footer Placeholder 5"/>
          <p:cNvSpPr>
            <a:spLocks noGrp="1"/>
          </p:cNvSpPr>
          <p:nvPr>
            <p:ph type="ftr" sz="quarter" idx="11"/>
          </p:nvPr>
        </p:nvSpPr>
        <p:spPr/>
        <p:txBody>
          <a:bodyPr/>
          <a:lstStyle/>
          <a:p>
            <a:r>
              <a:rPr lang="en-US"/>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700051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AF3A3-B832-4704-B7AF-BD03AC0DA1FE}" type="datetime1">
              <a:rPr lang="en-US" smtClean="0"/>
              <a:t>10/6/2020</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Rotary Club of Canterbury: Connecting in Isolation Project</a:t>
            </a: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35991271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www.pngall.com/businessman-pn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www.flickr.com/photos/williamnyk/3598113750/"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mailto:president@caterburyrotary.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9.jpg"/><Relationship Id="rId4" Type="http://schemas.openxmlformats.org/officeDocument/2006/relationships/hyperlink" Target="https://www.pexels.com/photo/close-up-letters-scrabble-wood-278881/"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1142854" y="915509"/>
            <a:ext cx="7620292" cy="1028616"/>
          </a:xfrm>
          <a:solidFill>
            <a:schemeClr val="bg1"/>
          </a:solidFill>
          <a:ln>
            <a:noFill/>
          </a:ln>
        </p:spPr>
        <p:txBody>
          <a:bodyPr>
            <a:normAutofit/>
          </a:bodyPr>
          <a:lstStyle/>
          <a:p>
            <a:pPr algn="ctr"/>
            <a:r>
              <a:rPr lang="en-US" sz="4359" b="1" dirty="0">
                <a:ln w="9525">
                  <a:solidFill>
                    <a:schemeClr val="bg1"/>
                  </a:solidFill>
                  <a:prstDash val="solid"/>
                </a:ln>
                <a:latin typeface="Franklin Gothic Demi" panose="020B0703020102020204" pitchFamily="34" charset="0"/>
              </a:rPr>
              <a:t>Bill’s Taxi Tales</a:t>
            </a:r>
          </a:p>
        </p:txBody>
      </p:sp>
      <p:pic>
        <p:nvPicPr>
          <p:cNvPr id="13" name="Content Placeholder 12" descr="A close up of a car&#10;&#10;Description automatically generated">
            <a:extLst>
              <a:ext uri="{FF2B5EF4-FFF2-40B4-BE49-F238E27FC236}">
                <a16:creationId xmlns:a16="http://schemas.microsoft.com/office/drawing/2014/main" id="{1AA73F56-F062-4B71-9EB0-A9E9BDF5576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72439" y="1825625"/>
            <a:ext cx="5961122" cy="4351338"/>
          </a:xfrm>
        </p:spPr>
      </p:pic>
      <p:sp>
        <p:nvSpPr>
          <p:cNvPr id="8" name="Footer Placeholder 7">
            <a:extLst>
              <a:ext uri="{FF2B5EF4-FFF2-40B4-BE49-F238E27FC236}">
                <a16:creationId xmlns:a16="http://schemas.microsoft.com/office/drawing/2014/main" id="{B5E8649C-00A5-46F6-A3B0-77C15A54BAF0}"/>
              </a:ext>
            </a:extLst>
          </p:cNvPr>
          <p:cNvSpPr>
            <a:spLocks noGrp="1"/>
          </p:cNvSpPr>
          <p:nvPr>
            <p:ph type="ftr" sz="quarter" idx="11"/>
          </p:nvPr>
        </p:nvSpPr>
        <p:spPr>
          <a:xfrm>
            <a:off x="396398" y="6368870"/>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9" name="Slide Number Placeholder 8">
            <a:extLst>
              <a:ext uri="{FF2B5EF4-FFF2-40B4-BE49-F238E27FC236}">
                <a16:creationId xmlns:a16="http://schemas.microsoft.com/office/drawing/2014/main" id="{8959C7D7-4D7E-4C89-A2BE-174B1DF99D25}"/>
              </a:ext>
            </a:extLst>
          </p:cNvPr>
          <p:cNvSpPr>
            <a:spLocks noGrp="1"/>
          </p:cNvSpPr>
          <p:nvPr>
            <p:ph type="sldNum" sz="quarter" idx="12"/>
          </p:nvPr>
        </p:nvSpPr>
        <p:spPr/>
        <p:txBody>
          <a:bodyPr/>
          <a:lstStyle/>
          <a:p>
            <a:fld id="{DC56C17F-E5A4-4123-831E-B6BE4BD60FE1}" type="slidenum">
              <a:rPr lang="en-US" sz="1000" smtClean="0"/>
              <a:t>1</a:t>
            </a:fld>
            <a:endParaRPr lang="en-US" sz="1000" dirty="0"/>
          </a:p>
        </p:txBody>
      </p:sp>
      <p:pic>
        <p:nvPicPr>
          <p:cNvPr id="10" name="Picture 9" descr="A picture containing drawing&#10;&#10;Description automatically generated">
            <a:extLst>
              <a:ext uri="{FF2B5EF4-FFF2-40B4-BE49-F238E27FC236}">
                <a16:creationId xmlns:a16="http://schemas.microsoft.com/office/drawing/2014/main" id="{2D7BD129-E5EF-40F6-8A25-CCA102C0DF3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94318" y="306567"/>
            <a:ext cx="1159531" cy="490441"/>
          </a:xfrm>
          <a:prstGeom prst="rect">
            <a:avLst/>
          </a:prstGeom>
        </p:spPr>
      </p:pic>
    </p:spTree>
    <p:extLst>
      <p:ext uri="{BB962C8B-B14F-4D97-AF65-F5344CB8AC3E}">
        <p14:creationId xmlns:p14="http://schemas.microsoft.com/office/powerpoint/2010/main" val="2491233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889505" y="409702"/>
            <a:ext cx="5376384" cy="738974"/>
          </a:xfrm>
        </p:spPr>
        <p:txBody>
          <a:bodyPr>
            <a:noAutofit/>
          </a:bodyPr>
          <a:lstStyle/>
          <a:p>
            <a:r>
              <a:rPr lang="en-US" b="1" cap="small" dirty="0"/>
              <a:t>An Unusual Occupation</a:t>
            </a:r>
          </a:p>
        </p:txBody>
      </p:sp>
      <p:sp>
        <p:nvSpPr>
          <p:cNvPr id="11" name="Footer Placeholder 7">
            <a:extLst>
              <a:ext uri="{FF2B5EF4-FFF2-40B4-BE49-F238E27FC236}">
                <a16:creationId xmlns:a16="http://schemas.microsoft.com/office/drawing/2014/main" id="{B707EFE1-E6D8-42F4-8974-1743C7BCEF97}"/>
              </a:ext>
            </a:extLst>
          </p:cNvPr>
          <p:cNvSpPr>
            <a:spLocks noGrp="1"/>
          </p:cNvSpPr>
          <p:nvPr>
            <p:ph type="ftr" sz="quarter" idx="11"/>
          </p:nvPr>
        </p:nvSpPr>
        <p:spPr>
          <a:xfrm>
            <a:off x="681037" y="6342662"/>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0" name="Slide Number Placeholder 9">
            <a:extLst>
              <a:ext uri="{FF2B5EF4-FFF2-40B4-BE49-F238E27FC236}">
                <a16:creationId xmlns:a16="http://schemas.microsoft.com/office/drawing/2014/main" id="{CE0952CB-5A5D-4434-B746-2145679E9F1E}"/>
              </a:ext>
            </a:extLst>
          </p:cNvPr>
          <p:cNvSpPr>
            <a:spLocks noGrp="1"/>
          </p:cNvSpPr>
          <p:nvPr>
            <p:ph type="sldNum" sz="quarter" idx="12"/>
          </p:nvPr>
        </p:nvSpPr>
        <p:spPr/>
        <p:txBody>
          <a:bodyPr/>
          <a:lstStyle/>
          <a:p>
            <a:fld id="{DC56C17F-E5A4-4123-831E-B6BE4BD60FE1}" type="slidenum">
              <a:rPr lang="en-US" sz="1000" smtClean="0"/>
              <a:t>10</a:t>
            </a:fld>
            <a:endParaRPr lang="en-US" sz="1000" dirty="0"/>
          </a:p>
        </p:txBody>
      </p:sp>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4854796" y="3330797"/>
            <a:ext cx="195390" cy="1953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8617" tIns="29309" rIns="58617" bIns="29309" numCol="1" anchor="t" anchorCtr="0" compatLnSpc="1">
            <a:prstTxWarp prst="textNoShape">
              <a:avLst/>
            </a:prstTxWarp>
          </a:bodyPr>
          <a:lstStyle/>
          <a:p>
            <a:endParaRPr lang="en-US" sz="1154"/>
          </a:p>
        </p:txBody>
      </p:sp>
      <p:sp>
        <p:nvSpPr>
          <p:cNvPr id="2" name="TextBox 1">
            <a:extLst>
              <a:ext uri="{FF2B5EF4-FFF2-40B4-BE49-F238E27FC236}">
                <a16:creationId xmlns:a16="http://schemas.microsoft.com/office/drawing/2014/main" id="{3CCA8404-C1CD-464A-850C-AD6DE0695B9D}"/>
              </a:ext>
            </a:extLst>
          </p:cNvPr>
          <p:cNvSpPr txBox="1"/>
          <p:nvPr/>
        </p:nvSpPr>
        <p:spPr>
          <a:xfrm>
            <a:off x="889505" y="1239546"/>
            <a:ext cx="4491964" cy="4864665"/>
          </a:xfrm>
          <a:prstGeom prst="rect">
            <a:avLst/>
          </a:prstGeom>
          <a:noFill/>
        </p:spPr>
        <p:txBody>
          <a:bodyPr wrap="square" rtlCol="0">
            <a:spAutoFit/>
          </a:bodyPr>
          <a:lstStyle/>
          <a:p>
            <a:pPr defTabSz="486488">
              <a:lnSpc>
                <a:spcPct val="114000"/>
              </a:lnSpc>
              <a:spcBef>
                <a:spcPts val="385"/>
              </a:spcBef>
              <a:spcAft>
                <a:spcPts val="385"/>
              </a:spcAft>
              <a:defRPr sz="2300"/>
            </a:pPr>
            <a:r>
              <a:rPr lang="en-US" sz="2400" dirty="0"/>
              <a:t>I was hailed by a well-dressed businessman wanting to go to the airport. </a:t>
            </a:r>
          </a:p>
          <a:p>
            <a:pPr defTabSz="486488">
              <a:lnSpc>
                <a:spcPct val="114000"/>
              </a:lnSpc>
              <a:spcBef>
                <a:spcPts val="385"/>
              </a:spcBef>
              <a:spcAft>
                <a:spcPts val="385"/>
              </a:spcAft>
              <a:defRPr sz="2300"/>
            </a:pPr>
            <a:r>
              <a:rPr lang="en-US" sz="2400" dirty="0"/>
              <a:t>As well as being bigger jobs, paying more, jobs to or from the airport give the driver a good chance for a chat with the passenger.</a:t>
            </a:r>
          </a:p>
          <a:p>
            <a:pPr defTabSz="486488">
              <a:lnSpc>
                <a:spcPct val="114000"/>
              </a:lnSpc>
              <a:spcBef>
                <a:spcPts val="385"/>
              </a:spcBef>
              <a:spcAft>
                <a:spcPts val="385"/>
              </a:spcAft>
              <a:defRPr sz="2300"/>
            </a:pPr>
            <a:r>
              <a:rPr lang="en-US" sz="2400" dirty="0"/>
              <a:t>“What do you do”, is often a good way to get the ball rolling.</a:t>
            </a:r>
            <a:endParaRPr lang="en-AU" sz="2400" dirty="0"/>
          </a:p>
          <a:p>
            <a:pPr defTabSz="486488">
              <a:lnSpc>
                <a:spcPct val="114000"/>
              </a:lnSpc>
              <a:spcBef>
                <a:spcPts val="385"/>
              </a:spcBef>
              <a:spcAft>
                <a:spcPts val="385"/>
              </a:spcAft>
              <a:defRPr sz="2300"/>
            </a:pPr>
            <a:endParaRPr lang="en-US" sz="1538" dirty="0"/>
          </a:p>
        </p:txBody>
      </p:sp>
      <p:pic>
        <p:nvPicPr>
          <p:cNvPr id="7" name="Picture 6" descr="A person wearing a suit and tie&#10;&#10;Description automatically generated">
            <a:extLst>
              <a:ext uri="{FF2B5EF4-FFF2-40B4-BE49-F238E27FC236}">
                <a16:creationId xmlns:a16="http://schemas.microsoft.com/office/drawing/2014/main" id="{2C4A8324-BFDD-4627-A68B-6F10D065BB4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771213" y="1239546"/>
            <a:ext cx="3303628" cy="4308722"/>
          </a:xfrm>
          <a:prstGeom prst="rect">
            <a:avLst/>
          </a:prstGeom>
        </p:spPr>
      </p:pic>
    </p:spTree>
    <p:extLst>
      <p:ext uri="{BB962C8B-B14F-4D97-AF65-F5344CB8AC3E}">
        <p14:creationId xmlns:p14="http://schemas.microsoft.com/office/powerpoint/2010/main" val="1737197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25D197F0-F18A-4229-9BD4-53D43DC3EFF9}"/>
              </a:ext>
            </a:extLst>
          </p:cNvPr>
          <p:cNvSpPr>
            <a:spLocks noGrp="1"/>
          </p:cNvSpPr>
          <p:nvPr>
            <p:ph type="title"/>
          </p:nvPr>
        </p:nvSpPr>
        <p:spPr>
          <a:xfrm>
            <a:off x="681037" y="597870"/>
            <a:ext cx="3651120" cy="1200950"/>
          </a:xfrm>
        </p:spPr>
        <p:txBody>
          <a:bodyPr>
            <a:noAutofit/>
          </a:bodyPr>
          <a:lstStyle/>
          <a:p>
            <a:r>
              <a:rPr lang="en-US" b="1" cap="small" dirty="0"/>
              <a:t>An Unusual </a:t>
            </a:r>
            <a:br>
              <a:rPr lang="en-US" b="1" cap="small" dirty="0"/>
            </a:br>
            <a:r>
              <a:rPr lang="en-US" b="1" cap="small" dirty="0"/>
              <a:t>Occupation</a:t>
            </a:r>
          </a:p>
        </p:txBody>
      </p:sp>
      <p:sp>
        <p:nvSpPr>
          <p:cNvPr id="8" name="Footer Placeholder 7">
            <a:extLst>
              <a:ext uri="{FF2B5EF4-FFF2-40B4-BE49-F238E27FC236}">
                <a16:creationId xmlns:a16="http://schemas.microsoft.com/office/drawing/2014/main" id="{E40CD775-E325-459E-B337-FE8F2F9E8E6F}"/>
              </a:ext>
            </a:extLst>
          </p:cNvPr>
          <p:cNvSpPr>
            <a:spLocks noGrp="1"/>
          </p:cNvSpPr>
          <p:nvPr>
            <p:ph type="ftr" sz="quarter" idx="11"/>
          </p:nvPr>
        </p:nvSpPr>
        <p:spPr>
          <a:xfrm>
            <a:off x="681037" y="6342662"/>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7" name="Slide Number Placeholder 6">
            <a:extLst>
              <a:ext uri="{FF2B5EF4-FFF2-40B4-BE49-F238E27FC236}">
                <a16:creationId xmlns:a16="http://schemas.microsoft.com/office/drawing/2014/main" id="{D48F9168-2FFB-4EB9-902A-0BCA1C46B000}"/>
              </a:ext>
            </a:extLst>
          </p:cNvPr>
          <p:cNvSpPr>
            <a:spLocks noGrp="1"/>
          </p:cNvSpPr>
          <p:nvPr>
            <p:ph type="sldNum" sz="quarter" idx="12"/>
          </p:nvPr>
        </p:nvSpPr>
        <p:spPr/>
        <p:txBody>
          <a:bodyPr/>
          <a:lstStyle/>
          <a:p>
            <a:fld id="{DC56C17F-E5A4-4123-831E-B6BE4BD60FE1}" type="slidenum">
              <a:rPr lang="en-US" sz="1000" smtClean="0"/>
              <a:t>11</a:t>
            </a:fld>
            <a:endParaRPr lang="en-US" sz="1000" dirty="0"/>
          </a:p>
        </p:txBody>
      </p:sp>
      <p:sp>
        <p:nvSpPr>
          <p:cNvPr id="4" name="“I'm a car spotter or broker”, he said.…">
            <a:extLst>
              <a:ext uri="{FF2B5EF4-FFF2-40B4-BE49-F238E27FC236}">
                <a16:creationId xmlns:a16="http://schemas.microsoft.com/office/drawing/2014/main" id="{A9204489-2952-407F-A37C-167794FB02E3}"/>
              </a:ext>
            </a:extLst>
          </p:cNvPr>
          <p:cNvSpPr txBox="1"/>
          <p:nvPr/>
        </p:nvSpPr>
        <p:spPr>
          <a:xfrm>
            <a:off x="4512040" y="597870"/>
            <a:ext cx="4712923" cy="56622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9307" tIns="29307" rIns="29307" bIns="29307">
            <a:spAutoFit/>
          </a:bodyPr>
          <a:lstStyle/>
          <a:p>
            <a:pPr defTabSz="486488">
              <a:lnSpc>
                <a:spcPct val="114000"/>
              </a:lnSpc>
              <a:spcBef>
                <a:spcPts val="600"/>
              </a:spcBef>
              <a:spcAft>
                <a:spcPts val="600"/>
              </a:spcAft>
              <a:defRPr sz="2300"/>
            </a:pPr>
            <a:r>
              <a:rPr sz="2400" dirty="0"/>
              <a:t>“I'm a car spotter or broker”, he said.</a:t>
            </a:r>
            <a:r>
              <a:rPr lang="en-AU" sz="2400" dirty="0"/>
              <a:t> </a:t>
            </a:r>
            <a:r>
              <a:rPr sz="2400" dirty="0"/>
              <a:t>“I look around in car sales yards, newspaper ads, the internet, for cars that are for sale, and which I know can be sold for more somewhere else, perhaps interstate, perhaps just in a different dealership.</a:t>
            </a:r>
            <a:r>
              <a:rPr lang="en-AU" sz="2400" dirty="0"/>
              <a:t>" </a:t>
            </a:r>
          </a:p>
          <a:p>
            <a:pPr defTabSz="486488">
              <a:lnSpc>
                <a:spcPct val="114000"/>
              </a:lnSpc>
              <a:spcBef>
                <a:spcPts val="600"/>
              </a:spcBef>
              <a:spcAft>
                <a:spcPts val="600"/>
              </a:spcAft>
              <a:defRPr sz="2300"/>
            </a:pPr>
            <a:r>
              <a:rPr lang="en-AU" sz="2400" dirty="0"/>
              <a:t>“</a:t>
            </a:r>
            <a:r>
              <a:rPr sz="2400" dirty="0"/>
              <a:t>Then I ring the second dealer, tell him about the car, and if he is interested, put the seller and the second dealer in touch with each other. Then I send them both an invoice for $250.”</a:t>
            </a:r>
          </a:p>
        </p:txBody>
      </p:sp>
      <p:pic>
        <p:nvPicPr>
          <p:cNvPr id="9" name="Picture 8" descr="A picture containing book, covered, colorful, laying&#10;&#10;Description automatically generated">
            <a:extLst>
              <a:ext uri="{FF2B5EF4-FFF2-40B4-BE49-F238E27FC236}">
                <a16:creationId xmlns:a16="http://schemas.microsoft.com/office/drawing/2014/main" id="{B654DD9C-AD78-41B1-86C4-D0FF630E768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08887" y="2360827"/>
            <a:ext cx="3347967" cy="2510975"/>
          </a:xfrm>
          <a:prstGeom prst="rect">
            <a:avLst/>
          </a:prstGeom>
          <a:ln w="38100">
            <a:solidFill>
              <a:schemeClr val="accent1">
                <a:lumMod val="75000"/>
              </a:schemeClr>
            </a:solidFill>
          </a:ln>
        </p:spPr>
      </p:pic>
    </p:spTree>
    <p:extLst>
      <p:ext uri="{BB962C8B-B14F-4D97-AF65-F5344CB8AC3E}">
        <p14:creationId xmlns:p14="http://schemas.microsoft.com/office/powerpoint/2010/main" val="2897233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545956" y="254566"/>
            <a:ext cx="8580385" cy="788717"/>
          </a:xfrm>
        </p:spPr>
        <p:txBody>
          <a:bodyPr>
            <a:normAutofit/>
          </a:bodyPr>
          <a:lstStyle/>
          <a:p>
            <a:r>
              <a:rPr lang="en-US" sz="4000" b="1" cap="small" dirty="0"/>
              <a:t>Quick Quiz – Who’s on the Banknotes?</a:t>
            </a:r>
          </a:p>
        </p:txBody>
      </p:sp>
      <p:sp>
        <p:nvSpPr>
          <p:cNvPr id="11" name="Footer Placeholder 7">
            <a:extLst>
              <a:ext uri="{FF2B5EF4-FFF2-40B4-BE49-F238E27FC236}">
                <a16:creationId xmlns:a16="http://schemas.microsoft.com/office/drawing/2014/main" id="{B28D8E2D-7516-4C9C-A5B5-50C69668C084}"/>
              </a:ext>
            </a:extLst>
          </p:cNvPr>
          <p:cNvSpPr>
            <a:spLocks noGrp="1"/>
          </p:cNvSpPr>
          <p:nvPr>
            <p:ph type="ftr" sz="quarter" idx="11"/>
          </p:nvPr>
        </p:nvSpPr>
        <p:spPr>
          <a:xfrm>
            <a:off x="530967" y="6402416"/>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8" name="Slide Number Placeholder 7">
            <a:extLst>
              <a:ext uri="{FF2B5EF4-FFF2-40B4-BE49-F238E27FC236}">
                <a16:creationId xmlns:a16="http://schemas.microsoft.com/office/drawing/2014/main" id="{F574F5B7-75AF-4924-8A4C-09C46CA9AE16}"/>
              </a:ext>
            </a:extLst>
          </p:cNvPr>
          <p:cNvSpPr>
            <a:spLocks noGrp="1"/>
          </p:cNvSpPr>
          <p:nvPr>
            <p:ph type="sldNum" sz="quarter" idx="12"/>
          </p:nvPr>
        </p:nvSpPr>
        <p:spPr/>
        <p:txBody>
          <a:bodyPr/>
          <a:lstStyle/>
          <a:p>
            <a:fld id="{DC56C17F-E5A4-4123-831E-B6BE4BD60FE1}" type="slidenum">
              <a:rPr lang="en-US" sz="1000" smtClean="0"/>
              <a:t>12</a:t>
            </a:fld>
            <a:endParaRPr lang="en-US" sz="1000" dirty="0"/>
          </a:p>
        </p:txBody>
      </p:sp>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4854796" y="3330797"/>
            <a:ext cx="195390" cy="1953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8617" tIns="29309" rIns="58617" bIns="29309" numCol="1" anchor="t" anchorCtr="0" compatLnSpc="1">
            <a:prstTxWarp prst="textNoShape">
              <a:avLst/>
            </a:prstTxWarp>
          </a:bodyPr>
          <a:lstStyle/>
          <a:p>
            <a:endParaRPr lang="en-US" sz="1154"/>
          </a:p>
        </p:txBody>
      </p:sp>
      <p:pic>
        <p:nvPicPr>
          <p:cNvPr id="14" name="Picture 13" descr="A close up of text on a white background&#10;&#10;Description automatically generated">
            <a:extLst>
              <a:ext uri="{FF2B5EF4-FFF2-40B4-BE49-F238E27FC236}">
                <a16:creationId xmlns:a16="http://schemas.microsoft.com/office/drawing/2014/main" id="{889B42F9-222D-42B5-BD08-3DABC00878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776" y="1206056"/>
            <a:ext cx="3300419" cy="1650210"/>
          </a:xfrm>
          <a:prstGeom prst="rect">
            <a:avLst/>
          </a:prstGeom>
        </p:spPr>
      </p:pic>
      <p:pic>
        <p:nvPicPr>
          <p:cNvPr id="16" name="Picture 15" descr="A close up of a piece of paper&#10;&#10;Description automatically generated">
            <a:extLst>
              <a:ext uri="{FF2B5EF4-FFF2-40B4-BE49-F238E27FC236}">
                <a16:creationId xmlns:a16="http://schemas.microsoft.com/office/drawing/2014/main" id="{BF8DEEA6-3FDE-4BCE-90F7-550C5C6D0B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7333" y="1199318"/>
            <a:ext cx="3279749" cy="1639875"/>
          </a:xfrm>
          <a:prstGeom prst="rect">
            <a:avLst/>
          </a:prstGeom>
        </p:spPr>
      </p:pic>
      <p:pic>
        <p:nvPicPr>
          <p:cNvPr id="18" name="Picture 17" descr="A close up of a mans face&#10;&#10;Description automatically generated">
            <a:extLst>
              <a:ext uri="{FF2B5EF4-FFF2-40B4-BE49-F238E27FC236}">
                <a16:creationId xmlns:a16="http://schemas.microsoft.com/office/drawing/2014/main" id="{51C60754-858D-4363-B400-FD5E1D4B4F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5941" y="3947459"/>
            <a:ext cx="3300419" cy="1567699"/>
          </a:xfrm>
          <a:prstGeom prst="rect">
            <a:avLst/>
          </a:prstGeom>
        </p:spPr>
      </p:pic>
      <p:pic>
        <p:nvPicPr>
          <p:cNvPr id="20" name="Picture 19" descr="A close up of a mans face&#10;&#10;Description automatically generated">
            <a:extLst>
              <a:ext uri="{FF2B5EF4-FFF2-40B4-BE49-F238E27FC236}">
                <a16:creationId xmlns:a16="http://schemas.microsoft.com/office/drawing/2014/main" id="{AA633FB4-03F6-4443-93E4-4ADDB00638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74450" y="3933698"/>
            <a:ext cx="3329104" cy="1581324"/>
          </a:xfrm>
          <a:prstGeom prst="rect">
            <a:avLst/>
          </a:prstGeom>
        </p:spPr>
      </p:pic>
      <p:sp>
        <p:nvSpPr>
          <p:cNvPr id="21" name="TextBox 20">
            <a:extLst>
              <a:ext uri="{FF2B5EF4-FFF2-40B4-BE49-F238E27FC236}">
                <a16:creationId xmlns:a16="http://schemas.microsoft.com/office/drawing/2014/main" id="{046E8761-3E52-49D5-9B2A-A57AE225D5B8}"/>
              </a:ext>
            </a:extLst>
          </p:cNvPr>
          <p:cNvSpPr txBox="1"/>
          <p:nvPr/>
        </p:nvSpPr>
        <p:spPr>
          <a:xfrm>
            <a:off x="5284665" y="5649030"/>
            <a:ext cx="4369001" cy="830997"/>
          </a:xfrm>
          <a:prstGeom prst="rect">
            <a:avLst/>
          </a:prstGeom>
          <a:noFill/>
        </p:spPr>
        <p:txBody>
          <a:bodyPr wrap="square" rtlCol="0">
            <a:spAutoFit/>
          </a:bodyPr>
          <a:lstStyle/>
          <a:p>
            <a:pPr>
              <a:spcBef>
                <a:spcPts val="769"/>
              </a:spcBef>
            </a:pPr>
            <a:r>
              <a:rPr lang="en-AU" sz="2400" dirty="0"/>
              <a:t>Hint: Journalist (Canberra suburb of Gilmore named for her)</a:t>
            </a:r>
          </a:p>
        </p:txBody>
      </p:sp>
      <p:sp>
        <p:nvSpPr>
          <p:cNvPr id="2" name="TextBox 1">
            <a:extLst>
              <a:ext uri="{FF2B5EF4-FFF2-40B4-BE49-F238E27FC236}">
                <a16:creationId xmlns:a16="http://schemas.microsoft.com/office/drawing/2014/main" id="{3126E3C3-AC4F-4EDE-AE5A-7CF9AA70C2B7}"/>
              </a:ext>
            </a:extLst>
          </p:cNvPr>
          <p:cNvSpPr txBox="1"/>
          <p:nvPr/>
        </p:nvSpPr>
        <p:spPr>
          <a:xfrm>
            <a:off x="842481" y="3061697"/>
            <a:ext cx="3978456" cy="461665"/>
          </a:xfrm>
          <a:prstGeom prst="rect">
            <a:avLst/>
          </a:prstGeom>
          <a:noFill/>
        </p:spPr>
        <p:txBody>
          <a:bodyPr wrap="square" rtlCol="0">
            <a:spAutoFit/>
          </a:bodyPr>
          <a:lstStyle/>
          <a:p>
            <a:pPr>
              <a:spcBef>
                <a:spcPts val="192"/>
              </a:spcBef>
            </a:pPr>
            <a:r>
              <a:rPr lang="en-AU" sz="2400" dirty="0"/>
              <a:t>Hint: She cuts a regal figure</a:t>
            </a:r>
          </a:p>
        </p:txBody>
      </p:sp>
      <p:sp>
        <p:nvSpPr>
          <p:cNvPr id="3" name="TextBox 2">
            <a:extLst>
              <a:ext uri="{FF2B5EF4-FFF2-40B4-BE49-F238E27FC236}">
                <a16:creationId xmlns:a16="http://schemas.microsoft.com/office/drawing/2014/main" id="{D279EC0B-F9A7-4020-86B1-6A84A3445813}"/>
              </a:ext>
            </a:extLst>
          </p:cNvPr>
          <p:cNvSpPr txBox="1"/>
          <p:nvPr/>
        </p:nvSpPr>
        <p:spPr>
          <a:xfrm>
            <a:off x="5356238" y="3064522"/>
            <a:ext cx="3868724" cy="461665"/>
          </a:xfrm>
          <a:prstGeom prst="rect">
            <a:avLst/>
          </a:prstGeom>
          <a:noFill/>
        </p:spPr>
        <p:txBody>
          <a:bodyPr wrap="square" rtlCol="0">
            <a:spAutoFit/>
          </a:bodyPr>
          <a:lstStyle/>
          <a:p>
            <a:pPr>
              <a:spcBef>
                <a:spcPts val="192"/>
              </a:spcBef>
            </a:pPr>
            <a:r>
              <a:rPr lang="en-AU" sz="2400" dirty="0"/>
              <a:t>Hint: The house on the hill</a:t>
            </a:r>
          </a:p>
        </p:txBody>
      </p:sp>
      <p:sp>
        <p:nvSpPr>
          <p:cNvPr id="5" name="TextBox 4">
            <a:extLst>
              <a:ext uri="{FF2B5EF4-FFF2-40B4-BE49-F238E27FC236}">
                <a16:creationId xmlns:a16="http://schemas.microsoft.com/office/drawing/2014/main" id="{753178FC-959C-47A5-ABFA-5DD0DDD13FEF}"/>
              </a:ext>
            </a:extLst>
          </p:cNvPr>
          <p:cNvSpPr txBox="1"/>
          <p:nvPr/>
        </p:nvSpPr>
        <p:spPr>
          <a:xfrm>
            <a:off x="786524" y="5646768"/>
            <a:ext cx="4090369" cy="830997"/>
          </a:xfrm>
          <a:prstGeom prst="rect">
            <a:avLst/>
          </a:prstGeom>
          <a:noFill/>
        </p:spPr>
        <p:txBody>
          <a:bodyPr wrap="square" rtlCol="0">
            <a:spAutoFit/>
          </a:bodyPr>
          <a:lstStyle/>
          <a:p>
            <a:pPr>
              <a:spcBef>
                <a:spcPts val="1154"/>
              </a:spcBef>
            </a:pPr>
            <a:r>
              <a:rPr lang="en-AU" sz="2400" dirty="0"/>
              <a:t>Hint: The man from Snowy River</a:t>
            </a:r>
          </a:p>
        </p:txBody>
      </p:sp>
      <p:sp>
        <p:nvSpPr>
          <p:cNvPr id="6" name="TextBox 5">
            <a:extLst>
              <a:ext uri="{FF2B5EF4-FFF2-40B4-BE49-F238E27FC236}">
                <a16:creationId xmlns:a16="http://schemas.microsoft.com/office/drawing/2014/main" id="{C217FF05-EC8D-41A3-89D2-599385E080C4}"/>
              </a:ext>
            </a:extLst>
          </p:cNvPr>
          <p:cNvSpPr txBox="1"/>
          <p:nvPr/>
        </p:nvSpPr>
        <p:spPr>
          <a:xfrm>
            <a:off x="528362" y="1202609"/>
            <a:ext cx="479686" cy="461665"/>
          </a:xfrm>
          <a:prstGeom prst="rect">
            <a:avLst/>
          </a:prstGeom>
          <a:noFill/>
        </p:spPr>
        <p:txBody>
          <a:bodyPr wrap="square" rtlCol="0">
            <a:spAutoFit/>
          </a:bodyPr>
          <a:lstStyle/>
          <a:p>
            <a:r>
              <a:rPr lang="en-AU" sz="2400" b="1" dirty="0"/>
              <a:t>1</a:t>
            </a:r>
          </a:p>
        </p:txBody>
      </p:sp>
      <p:sp>
        <p:nvSpPr>
          <p:cNvPr id="7" name="TextBox 6">
            <a:extLst>
              <a:ext uri="{FF2B5EF4-FFF2-40B4-BE49-F238E27FC236}">
                <a16:creationId xmlns:a16="http://schemas.microsoft.com/office/drawing/2014/main" id="{8515B4B4-2202-4E69-B3DE-E98C83F10881}"/>
              </a:ext>
            </a:extLst>
          </p:cNvPr>
          <p:cNvSpPr txBox="1"/>
          <p:nvPr/>
        </p:nvSpPr>
        <p:spPr>
          <a:xfrm>
            <a:off x="5024955" y="1177269"/>
            <a:ext cx="449495" cy="461665"/>
          </a:xfrm>
          <a:prstGeom prst="rect">
            <a:avLst/>
          </a:prstGeom>
          <a:noFill/>
        </p:spPr>
        <p:txBody>
          <a:bodyPr wrap="square" rtlCol="0">
            <a:spAutoFit/>
          </a:bodyPr>
          <a:lstStyle/>
          <a:p>
            <a:r>
              <a:rPr lang="en-AU" sz="2400" b="1" dirty="0"/>
              <a:t>2</a:t>
            </a:r>
          </a:p>
        </p:txBody>
      </p:sp>
      <p:sp>
        <p:nvSpPr>
          <p:cNvPr id="10" name="TextBox 9">
            <a:extLst>
              <a:ext uri="{FF2B5EF4-FFF2-40B4-BE49-F238E27FC236}">
                <a16:creationId xmlns:a16="http://schemas.microsoft.com/office/drawing/2014/main" id="{5D71D66F-B590-430C-A0BC-54A8DB476D3C}"/>
              </a:ext>
            </a:extLst>
          </p:cNvPr>
          <p:cNvSpPr txBox="1"/>
          <p:nvPr/>
        </p:nvSpPr>
        <p:spPr>
          <a:xfrm>
            <a:off x="484017" y="3898051"/>
            <a:ext cx="479686" cy="461665"/>
          </a:xfrm>
          <a:prstGeom prst="rect">
            <a:avLst/>
          </a:prstGeom>
          <a:noFill/>
        </p:spPr>
        <p:txBody>
          <a:bodyPr wrap="square" rtlCol="0">
            <a:spAutoFit/>
          </a:bodyPr>
          <a:lstStyle/>
          <a:p>
            <a:r>
              <a:rPr lang="en-AU" sz="2400" b="1" dirty="0"/>
              <a:t>3</a:t>
            </a:r>
          </a:p>
        </p:txBody>
      </p:sp>
      <p:sp>
        <p:nvSpPr>
          <p:cNvPr id="17" name="TextBox 16">
            <a:extLst>
              <a:ext uri="{FF2B5EF4-FFF2-40B4-BE49-F238E27FC236}">
                <a16:creationId xmlns:a16="http://schemas.microsoft.com/office/drawing/2014/main" id="{30061DEC-623D-4854-95AC-08C1C4F5B08B}"/>
              </a:ext>
            </a:extLst>
          </p:cNvPr>
          <p:cNvSpPr txBox="1"/>
          <p:nvPr/>
        </p:nvSpPr>
        <p:spPr>
          <a:xfrm>
            <a:off x="5050186" y="3895111"/>
            <a:ext cx="376832" cy="461665"/>
          </a:xfrm>
          <a:prstGeom prst="rect">
            <a:avLst/>
          </a:prstGeom>
          <a:noFill/>
        </p:spPr>
        <p:txBody>
          <a:bodyPr wrap="square" rtlCol="0">
            <a:spAutoFit/>
          </a:bodyPr>
          <a:lstStyle/>
          <a:p>
            <a:r>
              <a:rPr lang="en-AU" sz="2400" b="1" dirty="0"/>
              <a:t>4</a:t>
            </a:r>
          </a:p>
        </p:txBody>
      </p:sp>
    </p:spTree>
    <p:extLst>
      <p:ext uri="{BB962C8B-B14F-4D97-AF65-F5344CB8AC3E}">
        <p14:creationId xmlns:p14="http://schemas.microsoft.com/office/powerpoint/2010/main" val="1041374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4854796" y="3330797"/>
            <a:ext cx="195390" cy="1953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8617" tIns="29309" rIns="58617" bIns="29309" numCol="1" anchor="t" anchorCtr="0" compatLnSpc="1">
            <a:prstTxWarp prst="textNoShape">
              <a:avLst/>
            </a:prstTxWarp>
          </a:bodyPr>
          <a:lstStyle/>
          <a:p>
            <a:endParaRPr lang="en-US" sz="1154"/>
          </a:p>
        </p:txBody>
      </p:sp>
      <p:sp>
        <p:nvSpPr>
          <p:cNvPr id="12" name="Footer Placeholder 7">
            <a:extLst>
              <a:ext uri="{FF2B5EF4-FFF2-40B4-BE49-F238E27FC236}">
                <a16:creationId xmlns:a16="http://schemas.microsoft.com/office/drawing/2014/main" id="{17AE949C-B87B-4AC5-B23A-504B0A2F4BE2}"/>
              </a:ext>
            </a:extLst>
          </p:cNvPr>
          <p:cNvSpPr>
            <a:spLocks noGrp="1"/>
          </p:cNvSpPr>
          <p:nvPr>
            <p:ph type="ftr" sz="quarter" idx="11"/>
          </p:nvPr>
        </p:nvSpPr>
        <p:spPr>
          <a:xfrm>
            <a:off x="681037" y="6356352"/>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8" name="Slide Number Placeholder 7">
            <a:extLst>
              <a:ext uri="{FF2B5EF4-FFF2-40B4-BE49-F238E27FC236}">
                <a16:creationId xmlns:a16="http://schemas.microsoft.com/office/drawing/2014/main" id="{F574F5B7-75AF-4924-8A4C-09C46CA9AE16}"/>
              </a:ext>
            </a:extLst>
          </p:cNvPr>
          <p:cNvSpPr>
            <a:spLocks noGrp="1"/>
          </p:cNvSpPr>
          <p:nvPr>
            <p:ph type="sldNum" sz="quarter" idx="12"/>
          </p:nvPr>
        </p:nvSpPr>
        <p:spPr/>
        <p:txBody>
          <a:bodyPr/>
          <a:lstStyle/>
          <a:p>
            <a:fld id="{DC56C17F-E5A4-4123-831E-B6BE4BD60FE1}" type="slidenum">
              <a:rPr lang="en-US" sz="1000" smtClean="0"/>
              <a:t>13</a:t>
            </a:fld>
            <a:endParaRPr lang="en-US" sz="1000"/>
          </a:p>
        </p:txBody>
      </p:sp>
      <p:sp>
        <p:nvSpPr>
          <p:cNvPr id="21" name="TextBox 20">
            <a:extLst>
              <a:ext uri="{FF2B5EF4-FFF2-40B4-BE49-F238E27FC236}">
                <a16:creationId xmlns:a16="http://schemas.microsoft.com/office/drawing/2014/main" id="{046E8761-3E52-49D5-9B2A-A57AE225D5B8}"/>
              </a:ext>
            </a:extLst>
          </p:cNvPr>
          <p:cNvSpPr txBox="1"/>
          <p:nvPr/>
        </p:nvSpPr>
        <p:spPr>
          <a:xfrm>
            <a:off x="786902" y="2850969"/>
            <a:ext cx="4548453" cy="830997"/>
          </a:xfrm>
          <a:prstGeom prst="rect">
            <a:avLst/>
          </a:prstGeom>
          <a:noFill/>
        </p:spPr>
        <p:txBody>
          <a:bodyPr wrap="square" rtlCol="0">
            <a:spAutoFit/>
          </a:bodyPr>
          <a:lstStyle/>
          <a:p>
            <a:pPr>
              <a:spcBef>
                <a:spcPts val="192"/>
              </a:spcBef>
            </a:pPr>
            <a:r>
              <a:rPr lang="en-AU" sz="2400" dirty="0"/>
              <a:t>Hint: Convict turned business-woman</a:t>
            </a:r>
          </a:p>
        </p:txBody>
      </p:sp>
      <p:pic>
        <p:nvPicPr>
          <p:cNvPr id="3" name="Picture 2" descr="A close up of text on a white background&#10;&#10;Description automatically generated">
            <a:extLst>
              <a:ext uri="{FF2B5EF4-FFF2-40B4-BE49-F238E27FC236}">
                <a16:creationId xmlns:a16="http://schemas.microsoft.com/office/drawing/2014/main" id="{FD68BFA5-A55C-45D6-9DC0-11833547ED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230" y="1203928"/>
            <a:ext cx="3418762" cy="1521349"/>
          </a:xfrm>
          <a:prstGeom prst="rect">
            <a:avLst/>
          </a:prstGeom>
        </p:spPr>
      </p:pic>
      <p:pic>
        <p:nvPicPr>
          <p:cNvPr id="6" name="Picture 5" descr="A close up of a mans face&#10;&#10;Description automatically generated">
            <a:extLst>
              <a:ext uri="{FF2B5EF4-FFF2-40B4-BE49-F238E27FC236}">
                <a16:creationId xmlns:a16="http://schemas.microsoft.com/office/drawing/2014/main" id="{AE255570-20E7-4A81-8C82-533386595F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06201" y="1203928"/>
            <a:ext cx="3418762" cy="1521349"/>
          </a:xfrm>
          <a:prstGeom prst="rect">
            <a:avLst/>
          </a:prstGeom>
        </p:spPr>
      </p:pic>
      <p:pic>
        <p:nvPicPr>
          <p:cNvPr id="11" name="Picture 10" descr="A close up of a mans face&#10;&#10;Description automatically generated">
            <a:extLst>
              <a:ext uri="{FF2B5EF4-FFF2-40B4-BE49-F238E27FC236}">
                <a16:creationId xmlns:a16="http://schemas.microsoft.com/office/drawing/2014/main" id="{C2A859DF-47ED-4AE7-8D23-D45B789C47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9951" y="3807659"/>
            <a:ext cx="3491041" cy="1501148"/>
          </a:xfrm>
          <a:prstGeom prst="rect">
            <a:avLst/>
          </a:prstGeom>
        </p:spPr>
      </p:pic>
      <p:pic>
        <p:nvPicPr>
          <p:cNvPr id="13" name="Picture 12" descr="A close up of text on a black background&#10;&#10;Description automatically generated">
            <a:extLst>
              <a:ext uri="{FF2B5EF4-FFF2-40B4-BE49-F238E27FC236}">
                <a16:creationId xmlns:a16="http://schemas.microsoft.com/office/drawing/2014/main" id="{B1B72D9E-83B5-4127-9CAC-D95CC78D1B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4986" y="3760626"/>
            <a:ext cx="3541191" cy="1530362"/>
          </a:xfrm>
          <a:prstGeom prst="rect">
            <a:avLst/>
          </a:prstGeom>
        </p:spPr>
      </p:pic>
      <p:sp>
        <p:nvSpPr>
          <p:cNvPr id="15" name="Title 3">
            <a:extLst>
              <a:ext uri="{FF2B5EF4-FFF2-40B4-BE49-F238E27FC236}">
                <a16:creationId xmlns:a16="http://schemas.microsoft.com/office/drawing/2014/main" id="{006EB7C2-E54F-43F4-92B2-1A125DF98CB7}"/>
              </a:ext>
            </a:extLst>
          </p:cNvPr>
          <p:cNvSpPr>
            <a:spLocks noGrp="1"/>
          </p:cNvSpPr>
          <p:nvPr>
            <p:ph type="title"/>
          </p:nvPr>
        </p:nvSpPr>
        <p:spPr>
          <a:xfrm>
            <a:off x="545956" y="254566"/>
            <a:ext cx="8580385" cy="788717"/>
          </a:xfrm>
        </p:spPr>
        <p:txBody>
          <a:bodyPr>
            <a:normAutofit/>
          </a:bodyPr>
          <a:lstStyle/>
          <a:p>
            <a:r>
              <a:rPr lang="en-US" sz="4000" b="1" cap="small" dirty="0"/>
              <a:t>Quick Quiz – Who’s on the Banknotes?</a:t>
            </a:r>
          </a:p>
        </p:txBody>
      </p:sp>
      <p:sp>
        <p:nvSpPr>
          <p:cNvPr id="5" name="TextBox 4">
            <a:extLst>
              <a:ext uri="{FF2B5EF4-FFF2-40B4-BE49-F238E27FC236}">
                <a16:creationId xmlns:a16="http://schemas.microsoft.com/office/drawing/2014/main" id="{AF68D346-8965-4F1C-93A5-4902A1D2DD5D}"/>
              </a:ext>
            </a:extLst>
          </p:cNvPr>
          <p:cNvSpPr txBox="1"/>
          <p:nvPr/>
        </p:nvSpPr>
        <p:spPr>
          <a:xfrm>
            <a:off x="5744986" y="2843691"/>
            <a:ext cx="3473568" cy="461665"/>
          </a:xfrm>
          <a:prstGeom prst="rect">
            <a:avLst/>
          </a:prstGeom>
          <a:noFill/>
        </p:spPr>
        <p:txBody>
          <a:bodyPr wrap="square" rtlCol="0">
            <a:spAutoFit/>
          </a:bodyPr>
          <a:lstStyle/>
          <a:p>
            <a:pPr>
              <a:spcBef>
                <a:spcPts val="385"/>
              </a:spcBef>
            </a:pPr>
            <a:r>
              <a:rPr lang="en-AU" sz="2400" dirty="0"/>
              <a:t>Hint: The flying doctor</a:t>
            </a:r>
          </a:p>
        </p:txBody>
      </p:sp>
      <p:sp>
        <p:nvSpPr>
          <p:cNvPr id="7" name="TextBox 6">
            <a:extLst>
              <a:ext uri="{FF2B5EF4-FFF2-40B4-BE49-F238E27FC236}">
                <a16:creationId xmlns:a16="http://schemas.microsoft.com/office/drawing/2014/main" id="{33B6D996-E441-48F7-8829-9C4E38830B20}"/>
              </a:ext>
            </a:extLst>
          </p:cNvPr>
          <p:cNvSpPr txBox="1"/>
          <p:nvPr/>
        </p:nvSpPr>
        <p:spPr>
          <a:xfrm>
            <a:off x="897820" y="5434500"/>
            <a:ext cx="3816182" cy="830997"/>
          </a:xfrm>
          <a:prstGeom prst="rect">
            <a:avLst/>
          </a:prstGeom>
          <a:noFill/>
        </p:spPr>
        <p:txBody>
          <a:bodyPr wrap="square" rtlCol="0">
            <a:spAutoFit/>
          </a:bodyPr>
          <a:lstStyle/>
          <a:p>
            <a:pPr>
              <a:spcBef>
                <a:spcPts val="1154"/>
              </a:spcBef>
            </a:pPr>
            <a:r>
              <a:rPr lang="en-US" sz="2400" dirty="0">
                <a:solidFill>
                  <a:srgbClr val="202122"/>
                </a:solidFill>
              </a:rPr>
              <a:t>Hint: First Aboriginal author to be published</a:t>
            </a:r>
            <a:endParaRPr lang="en-AU" sz="2400" dirty="0"/>
          </a:p>
        </p:txBody>
      </p:sp>
      <p:sp>
        <p:nvSpPr>
          <p:cNvPr id="10" name="TextBox 9">
            <a:extLst>
              <a:ext uri="{FF2B5EF4-FFF2-40B4-BE49-F238E27FC236}">
                <a16:creationId xmlns:a16="http://schemas.microsoft.com/office/drawing/2014/main" id="{38E776DC-422D-4CB9-8F39-12A0C96A2ACB}"/>
              </a:ext>
            </a:extLst>
          </p:cNvPr>
          <p:cNvSpPr txBox="1"/>
          <p:nvPr/>
        </p:nvSpPr>
        <p:spPr>
          <a:xfrm>
            <a:off x="5673113" y="5406601"/>
            <a:ext cx="4390992" cy="830997"/>
          </a:xfrm>
          <a:prstGeom prst="rect">
            <a:avLst/>
          </a:prstGeom>
          <a:noFill/>
        </p:spPr>
        <p:txBody>
          <a:bodyPr wrap="square" rtlCol="0">
            <a:spAutoFit/>
          </a:bodyPr>
          <a:lstStyle/>
          <a:p>
            <a:pPr>
              <a:spcBef>
                <a:spcPts val="769"/>
              </a:spcBef>
            </a:pPr>
            <a:r>
              <a:rPr lang="en-US" sz="2400" dirty="0">
                <a:solidFill>
                  <a:srgbClr val="202122"/>
                </a:solidFill>
              </a:rPr>
              <a:t>Hint: First Australian woman elected to parliament (in WA)</a:t>
            </a:r>
            <a:endParaRPr lang="en-AU" sz="2400" dirty="0"/>
          </a:p>
        </p:txBody>
      </p:sp>
      <p:sp>
        <p:nvSpPr>
          <p:cNvPr id="19" name="TextBox 18">
            <a:extLst>
              <a:ext uri="{FF2B5EF4-FFF2-40B4-BE49-F238E27FC236}">
                <a16:creationId xmlns:a16="http://schemas.microsoft.com/office/drawing/2014/main" id="{63A87FD3-6B6E-445F-BBDF-340E35A49E2C}"/>
              </a:ext>
            </a:extLst>
          </p:cNvPr>
          <p:cNvSpPr txBox="1"/>
          <p:nvPr/>
        </p:nvSpPr>
        <p:spPr>
          <a:xfrm>
            <a:off x="528362" y="1202609"/>
            <a:ext cx="479686" cy="461665"/>
          </a:xfrm>
          <a:prstGeom prst="rect">
            <a:avLst/>
          </a:prstGeom>
          <a:noFill/>
        </p:spPr>
        <p:txBody>
          <a:bodyPr wrap="square" rtlCol="0">
            <a:spAutoFit/>
          </a:bodyPr>
          <a:lstStyle/>
          <a:p>
            <a:r>
              <a:rPr lang="en-AU" sz="2400" b="1" dirty="0"/>
              <a:t>4</a:t>
            </a:r>
          </a:p>
        </p:txBody>
      </p:sp>
      <p:sp>
        <p:nvSpPr>
          <p:cNvPr id="23" name="TextBox 22">
            <a:extLst>
              <a:ext uri="{FF2B5EF4-FFF2-40B4-BE49-F238E27FC236}">
                <a16:creationId xmlns:a16="http://schemas.microsoft.com/office/drawing/2014/main" id="{468B6E97-9F86-48A2-BAD5-2D6338DEE55A}"/>
              </a:ext>
            </a:extLst>
          </p:cNvPr>
          <p:cNvSpPr txBox="1"/>
          <p:nvPr/>
        </p:nvSpPr>
        <p:spPr>
          <a:xfrm>
            <a:off x="5193427" y="1202608"/>
            <a:ext cx="479686" cy="461665"/>
          </a:xfrm>
          <a:prstGeom prst="rect">
            <a:avLst/>
          </a:prstGeom>
          <a:noFill/>
        </p:spPr>
        <p:txBody>
          <a:bodyPr wrap="square" rtlCol="0">
            <a:spAutoFit/>
          </a:bodyPr>
          <a:lstStyle/>
          <a:p>
            <a:r>
              <a:rPr lang="en-AU" sz="2400" b="1" dirty="0"/>
              <a:t>5</a:t>
            </a:r>
          </a:p>
        </p:txBody>
      </p:sp>
      <p:sp>
        <p:nvSpPr>
          <p:cNvPr id="25" name="TextBox 24">
            <a:extLst>
              <a:ext uri="{FF2B5EF4-FFF2-40B4-BE49-F238E27FC236}">
                <a16:creationId xmlns:a16="http://schemas.microsoft.com/office/drawing/2014/main" id="{BC0F3744-7132-4EFE-8C4E-9A20F548D91E}"/>
              </a:ext>
            </a:extLst>
          </p:cNvPr>
          <p:cNvSpPr txBox="1"/>
          <p:nvPr/>
        </p:nvSpPr>
        <p:spPr>
          <a:xfrm>
            <a:off x="420265" y="3763816"/>
            <a:ext cx="479686" cy="461665"/>
          </a:xfrm>
          <a:prstGeom prst="rect">
            <a:avLst/>
          </a:prstGeom>
          <a:noFill/>
        </p:spPr>
        <p:txBody>
          <a:bodyPr wrap="square" rtlCol="0">
            <a:spAutoFit/>
          </a:bodyPr>
          <a:lstStyle/>
          <a:p>
            <a:r>
              <a:rPr lang="en-AU" sz="2400" b="1" dirty="0"/>
              <a:t>6</a:t>
            </a:r>
          </a:p>
        </p:txBody>
      </p:sp>
      <p:sp>
        <p:nvSpPr>
          <p:cNvPr id="27" name="TextBox 26">
            <a:extLst>
              <a:ext uri="{FF2B5EF4-FFF2-40B4-BE49-F238E27FC236}">
                <a16:creationId xmlns:a16="http://schemas.microsoft.com/office/drawing/2014/main" id="{C0A4A219-EA75-44AC-A84A-B590EB628449}"/>
              </a:ext>
            </a:extLst>
          </p:cNvPr>
          <p:cNvSpPr txBox="1"/>
          <p:nvPr/>
        </p:nvSpPr>
        <p:spPr>
          <a:xfrm>
            <a:off x="5265300" y="3767099"/>
            <a:ext cx="479686" cy="461665"/>
          </a:xfrm>
          <a:prstGeom prst="rect">
            <a:avLst/>
          </a:prstGeom>
          <a:noFill/>
        </p:spPr>
        <p:txBody>
          <a:bodyPr wrap="square" rtlCol="0">
            <a:spAutoFit/>
          </a:bodyPr>
          <a:lstStyle/>
          <a:p>
            <a:r>
              <a:rPr lang="en-AU" sz="2400" b="1" dirty="0"/>
              <a:t>7</a:t>
            </a:r>
          </a:p>
        </p:txBody>
      </p:sp>
    </p:spTree>
    <p:extLst>
      <p:ext uri="{BB962C8B-B14F-4D97-AF65-F5344CB8AC3E}">
        <p14:creationId xmlns:p14="http://schemas.microsoft.com/office/powerpoint/2010/main" val="1327297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4854796" y="3330797"/>
            <a:ext cx="195390" cy="1953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8617" tIns="29309" rIns="58617" bIns="29309" numCol="1" anchor="t" anchorCtr="0" compatLnSpc="1">
            <a:prstTxWarp prst="textNoShape">
              <a:avLst/>
            </a:prstTxWarp>
          </a:bodyPr>
          <a:lstStyle/>
          <a:p>
            <a:endParaRPr lang="en-US" sz="1154"/>
          </a:p>
        </p:txBody>
      </p:sp>
      <p:sp>
        <p:nvSpPr>
          <p:cNvPr id="8" name="Slide Number Placeholder 7">
            <a:extLst>
              <a:ext uri="{FF2B5EF4-FFF2-40B4-BE49-F238E27FC236}">
                <a16:creationId xmlns:a16="http://schemas.microsoft.com/office/drawing/2014/main" id="{F574F5B7-75AF-4924-8A4C-09C46CA9AE16}"/>
              </a:ext>
            </a:extLst>
          </p:cNvPr>
          <p:cNvSpPr>
            <a:spLocks noGrp="1"/>
          </p:cNvSpPr>
          <p:nvPr>
            <p:ph type="sldNum" sz="quarter" idx="12"/>
          </p:nvPr>
        </p:nvSpPr>
        <p:spPr/>
        <p:txBody>
          <a:bodyPr/>
          <a:lstStyle/>
          <a:p>
            <a:fld id="{DC56C17F-E5A4-4123-831E-B6BE4BD60FE1}" type="slidenum">
              <a:rPr lang="en-US" sz="1000" smtClean="0"/>
              <a:t>14</a:t>
            </a:fld>
            <a:endParaRPr lang="en-US" sz="1000" dirty="0"/>
          </a:p>
        </p:txBody>
      </p:sp>
      <p:sp>
        <p:nvSpPr>
          <p:cNvPr id="21" name="TextBox 20">
            <a:extLst>
              <a:ext uri="{FF2B5EF4-FFF2-40B4-BE49-F238E27FC236}">
                <a16:creationId xmlns:a16="http://schemas.microsoft.com/office/drawing/2014/main" id="{046E8761-3E52-49D5-9B2A-A57AE225D5B8}"/>
              </a:ext>
            </a:extLst>
          </p:cNvPr>
          <p:cNvSpPr txBox="1"/>
          <p:nvPr/>
        </p:nvSpPr>
        <p:spPr>
          <a:xfrm>
            <a:off x="5342978" y="1731516"/>
            <a:ext cx="4922425" cy="1225977"/>
          </a:xfrm>
          <a:prstGeom prst="rect">
            <a:avLst/>
          </a:prstGeom>
          <a:noFill/>
        </p:spPr>
        <p:txBody>
          <a:bodyPr wrap="square" rtlCol="0">
            <a:spAutoFit/>
          </a:bodyPr>
          <a:lstStyle/>
          <a:p>
            <a:pPr>
              <a:spcBef>
                <a:spcPts val="192"/>
              </a:spcBef>
            </a:pPr>
            <a:r>
              <a:rPr lang="en-AU" sz="2400" dirty="0"/>
              <a:t>Hint: Famous opera singer….</a:t>
            </a:r>
          </a:p>
          <a:p>
            <a:pPr>
              <a:spcBef>
                <a:spcPts val="192"/>
              </a:spcBef>
            </a:pPr>
            <a:r>
              <a:rPr lang="en-AU" sz="2400" dirty="0"/>
              <a:t>has had more farewell concerts than….</a:t>
            </a:r>
          </a:p>
        </p:txBody>
      </p:sp>
      <p:pic>
        <p:nvPicPr>
          <p:cNvPr id="5" name="Picture 4" descr="A close up of a mans face&#10;&#10;Description automatically generated">
            <a:extLst>
              <a:ext uri="{FF2B5EF4-FFF2-40B4-BE49-F238E27FC236}">
                <a16:creationId xmlns:a16="http://schemas.microsoft.com/office/drawing/2014/main" id="{D0DC185F-B74C-4BFA-9776-9DE68E5370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1793" y="1334349"/>
            <a:ext cx="3858393" cy="1562649"/>
          </a:xfrm>
          <a:prstGeom prst="rect">
            <a:avLst/>
          </a:prstGeom>
        </p:spPr>
      </p:pic>
      <p:pic>
        <p:nvPicPr>
          <p:cNvPr id="12" name="Picture 11" descr="A close up of a person&#10;&#10;Description automatically generated">
            <a:extLst>
              <a:ext uri="{FF2B5EF4-FFF2-40B4-BE49-F238E27FC236}">
                <a16:creationId xmlns:a16="http://schemas.microsoft.com/office/drawing/2014/main" id="{7D82B0DD-FF34-4D1E-A9CA-594099EE95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1792" y="3875283"/>
            <a:ext cx="3811339" cy="1562649"/>
          </a:xfrm>
          <a:prstGeom prst="rect">
            <a:avLst/>
          </a:prstGeom>
        </p:spPr>
      </p:pic>
      <p:sp>
        <p:nvSpPr>
          <p:cNvPr id="14" name="TextBox 13">
            <a:extLst>
              <a:ext uri="{FF2B5EF4-FFF2-40B4-BE49-F238E27FC236}">
                <a16:creationId xmlns:a16="http://schemas.microsoft.com/office/drawing/2014/main" id="{EAB84BE0-4B3B-4533-9F6E-6499C68ED286}"/>
              </a:ext>
            </a:extLst>
          </p:cNvPr>
          <p:cNvSpPr txBox="1"/>
          <p:nvPr/>
        </p:nvSpPr>
        <p:spPr>
          <a:xfrm>
            <a:off x="5342978" y="3944905"/>
            <a:ext cx="3995894" cy="1569660"/>
          </a:xfrm>
          <a:prstGeom prst="rect">
            <a:avLst/>
          </a:prstGeom>
          <a:noFill/>
        </p:spPr>
        <p:txBody>
          <a:bodyPr wrap="square" rtlCol="0">
            <a:spAutoFit/>
          </a:bodyPr>
          <a:lstStyle/>
          <a:p>
            <a:pPr>
              <a:spcBef>
                <a:spcPts val="192"/>
              </a:spcBef>
            </a:pPr>
            <a:r>
              <a:rPr lang="en-AU" sz="2400" dirty="0"/>
              <a:t>Hint: Military commander and engineer (Hint: has a university and a freeway named after him)</a:t>
            </a:r>
          </a:p>
        </p:txBody>
      </p:sp>
      <p:sp>
        <p:nvSpPr>
          <p:cNvPr id="10" name="Footer Placeholder 7">
            <a:extLst>
              <a:ext uri="{FF2B5EF4-FFF2-40B4-BE49-F238E27FC236}">
                <a16:creationId xmlns:a16="http://schemas.microsoft.com/office/drawing/2014/main" id="{CFD5DC0A-FB33-43CF-9DFE-AE60EA5EBA48}"/>
              </a:ext>
            </a:extLst>
          </p:cNvPr>
          <p:cNvSpPr txBox="1">
            <a:spLocks/>
          </p:cNvSpPr>
          <p:nvPr/>
        </p:nvSpPr>
        <p:spPr>
          <a:xfrm>
            <a:off x="681037" y="6310097"/>
            <a:ext cx="3491041" cy="365125"/>
          </a:xfrm>
          <a:prstGeom prst="rect">
            <a:avLst/>
          </a:prstGeom>
        </p:spPr>
        <p:txBody>
          <a:bodyPr vert="horz" lIns="58617" tIns="29309" rIns="58617" bIns="29309" rtlCol="0" anchor="ctr"/>
          <a:lstStyle>
            <a:defPPr>
              <a:defRPr lang="en-US"/>
            </a:defPPr>
            <a:lvl1pPr marL="0" algn="ctr" defTabSz="457200" rtl="0" eaLnBrk="1" latinLnBrk="0" hangingPunct="1">
              <a:defRPr sz="996"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1" name="Title 3">
            <a:extLst>
              <a:ext uri="{FF2B5EF4-FFF2-40B4-BE49-F238E27FC236}">
                <a16:creationId xmlns:a16="http://schemas.microsoft.com/office/drawing/2014/main" id="{BD7CFB3B-8E5B-48BD-8305-1529D63F5CD7}"/>
              </a:ext>
            </a:extLst>
          </p:cNvPr>
          <p:cNvSpPr>
            <a:spLocks noGrp="1"/>
          </p:cNvSpPr>
          <p:nvPr>
            <p:ph type="title"/>
          </p:nvPr>
        </p:nvSpPr>
        <p:spPr>
          <a:xfrm>
            <a:off x="545956" y="254566"/>
            <a:ext cx="8580385" cy="788717"/>
          </a:xfrm>
        </p:spPr>
        <p:txBody>
          <a:bodyPr>
            <a:normAutofit/>
          </a:bodyPr>
          <a:lstStyle/>
          <a:p>
            <a:r>
              <a:rPr lang="en-US" sz="4000" b="1" cap="small" dirty="0"/>
              <a:t>Quick Quiz – Who’s on the Banknotes?</a:t>
            </a:r>
          </a:p>
        </p:txBody>
      </p:sp>
      <p:sp>
        <p:nvSpPr>
          <p:cNvPr id="2" name="TextBox 1">
            <a:extLst>
              <a:ext uri="{FF2B5EF4-FFF2-40B4-BE49-F238E27FC236}">
                <a16:creationId xmlns:a16="http://schemas.microsoft.com/office/drawing/2014/main" id="{3A2A0A4C-262B-4032-AA00-AE4E142BDC06}"/>
              </a:ext>
            </a:extLst>
          </p:cNvPr>
          <p:cNvSpPr txBox="1"/>
          <p:nvPr/>
        </p:nvSpPr>
        <p:spPr>
          <a:xfrm>
            <a:off x="681037" y="1295935"/>
            <a:ext cx="479686" cy="461665"/>
          </a:xfrm>
          <a:prstGeom prst="rect">
            <a:avLst/>
          </a:prstGeom>
          <a:noFill/>
        </p:spPr>
        <p:txBody>
          <a:bodyPr wrap="square" rtlCol="0">
            <a:spAutoFit/>
          </a:bodyPr>
          <a:lstStyle/>
          <a:p>
            <a:r>
              <a:rPr lang="en-AU" sz="2400" b="1" dirty="0"/>
              <a:t>9</a:t>
            </a:r>
          </a:p>
        </p:txBody>
      </p:sp>
      <p:sp>
        <p:nvSpPr>
          <p:cNvPr id="3" name="TextBox 2">
            <a:extLst>
              <a:ext uri="{FF2B5EF4-FFF2-40B4-BE49-F238E27FC236}">
                <a16:creationId xmlns:a16="http://schemas.microsoft.com/office/drawing/2014/main" id="{D844FAAC-F3CE-4B06-B69D-CB7483B6AC6D}"/>
              </a:ext>
            </a:extLst>
          </p:cNvPr>
          <p:cNvSpPr txBox="1"/>
          <p:nvPr/>
        </p:nvSpPr>
        <p:spPr>
          <a:xfrm>
            <a:off x="594633" y="3714073"/>
            <a:ext cx="597159" cy="461665"/>
          </a:xfrm>
          <a:prstGeom prst="rect">
            <a:avLst/>
          </a:prstGeom>
          <a:noFill/>
        </p:spPr>
        <p:txBody>
          <a:bodyPr wrap="square" rtlCol="0">
            <a:spAutoFit/>
          </a:bodyPr>
          <a:lstStyle/>
          <a:p>
            <a:r>
              <a:rPr lang="en-AU" sz="2400" b="1" dirty="0"/>
              <a:t>10</a:t>
            </a:r>
          </a:p>
        </p:txBody>
      </p:sp>
    </p:spTree>
    <p:extLst>
      <p:ext uri="{BB962C8B-B14F-4D97-AF65-F5344CB8AC3E}">
        <p14:creationId xmlns:p14="http://schemas.microsoft.com/office/powerpoint/2010/main" val="707675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4854796" y="3330797"/>
            <a:ext cx="195390" cy="1953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8617" tIns="29309" rIns="58617" bIns="29309" numCol="1" anchor="t" anchorCtr="0" compatLnSpc="1">
            <a:prstTxWarp prst="textNoShape">
              <a:avLst/>
            </a:prstTxWarp>
          </a:bodyPr>
          <a:lstStyle/>
          <a:p>
            <a:endParaRPr lang="en-US" sz="1154"/>
          </a:p>
        </p:txBody>
      </p:sp>
      <p:sp>
        <p:nvSpPr>
          <p:cNvPr id="8" name="Footer Placeholder 7">
            <a:extLst>
              <a:ext uri="{FF2B5EF4-FFF2-40B4-BE49-F238E27FC236}">
                <a16:creationId xmlns:a16="http://schemas.microsoft.com/office/drawing/2014/main" id="{EDDEFC4E-18E8-4644-B40D-E98E26315A23}"/>
              </a:ext>
            </a:extLst>
          </p:cNvPr>
          <p:cNvSpPr>
            <a:spLocks noGrp="1"/>
          </p:cNvSpPr>
          <p:nvPr>
            <p:ph type="ftr" sz="quarter" idx="11"/>
          </p:nvPr>
        </p:nvSpPr>
        <p:spPr>
          <a:xfrm>
            <a:off x="681037" y="6310097"/>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7" name="Slide Number Placeholder 6">
            <a:extLst>
              <a:ext uri="{FF2B5EF4-FFF2-40B4-BE49-F238E27FC236}">
                <a16:creationId xmlns:a16="http://schemas.microsoft.com/office/drawing/2014/main" id="{6B073918-FFC2-4C1D-A3DE-FA0F507C4700}"/>
              </a:ext>
            </a:extLst>
          </p:cNvPr>
          <p:cNvSpPr>
            <a:spLocks noGrp="1"/>
          </p:cNvSpPr>
          <p:nvPr>
            <p:ph type="sldNum" sz="quarter" idx="12"/>
          </p:nvPr>
        </p:nvSpPr>
        <p:spPr/>
        <p:txBody>
          <a:bodyPr/>
          <a:lstStyle/>
          <a:p>
            <a:fld id="{DC56C17F-E5A4-4123-831E-B6BE4BD60FE1}" type="slidenum">
              <a:rPr lang="en-US" sz="1000" smtClean="0"/>
              <a:t>15</a:t>
            </a:fld>
            <a:endParaRPr lang="en-US" sz="1000" dirty="0"/>
          </a:p>
        </p:txBody>
      </p:sp>
      <p:graphicFrame>
        <p:nvGraphicFramePr>
          <p:cNvPr id="3" name="Table 2">
            <a:extLst>
              <a:ext uri="{FF2B5EF4-FFF2-40B4-BE49-F238E27FC236}">
                <a16:creationId xmlns:a16="http://schemas.microsoft.com/office/drawing/2014/main" id="{A802B76C-2BA4-421D-80AE-77752F61B02A}"/>
              </a:ext>
            </a:extLst>
          </p:cNvPr>
          <p:cNvGraphicFramePr>
            <a:graphicFrameLocks noGrp="1"/>
          </p:cNvGraphicFramePr>
          <p:nvPr>
            <p:extLst>
              <p:ext uri="{D42A27DB-BD31-4B8C-83A1-F6EECF244321}">
                <p14:modId xmlns:p14="http://schemas.microsoft.com/office/powerpoint/2010/main" val="3061902196"/>
              </p:ext>
            </p:extLst>
          </p:nvPr>
        </p:nvGraphicFramePr>
        <p:xfrm>
          <a:off x="681037" y="1522542"/>
          <a:ext cx="4173759" cy="3195397"/>
        </p:xfrm>
        <a:graphic>
          <a:graphicData uri="http://schemas.openxmlformats.org/drawingml/2006/table">
            <a:tbl>
              <a:tblPr firstRow="1" firstCol="1" bandRow="1">
                <a:tableStyleId>{5C22544A-7EE6-4342-B048-85BDC9FD1C3A}</a:tableStyleId>
              </a:tblPr>
              <a:tblGrid>
                <a:gridCol w="915540">
                  <a:extLst>
                    <a:ext uri="{9D8B030D-6E8A-4147-A177-3AD203B41FA5}">
                      <a16:colId xmlns:a16="http://schemas.microsoft.com/office/drawing/2014/main" val="1104473129"/>
                    </a:ext>
                  </a:extLst>
                </a:gridCol>
                <a:gridCol w="3258219">
                  <a:extLst>
                    <a:ext uri="{9D8B030D-6E8A-4147-A177-3AD203B41FA5}">
                      <a16:colId xmlns:a16="http://schemas.microsoft.com/office/drawing/2014/main" val="82475749"/>
                    </a:ext>
                  </a:extLst>
                </a:gridCol>
              </a:tblGrid>
              <a:tr h="716839">
                <a:tc>
                  <a:txBody>
                    <a:bodyPr/>
                    <a:lstStyle/>
                    <a:p>
                      <a:pPr marL="90488" indent="0" algn="l">
                        <a:lnSpc>
                          <a:spcPct val="107000"/>
                        </a:lnSpc>
                        <a:spcAft>
                          <a:spcPts val="800"/>
                        </a:spcAft>
                      </a:pPr>
                      <a:r>
                        <a:rPr lang="en-AU" sz="2400" dirty="0">
                          <a:solidFill>
                            <a:sysClr val="windowText" lastClr="000000"/>
                          </a:solidFill>
                          <a:effectLst/>
                        </a:rPr>
                        <a:t>Note</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0">
                        <a:lnSpc>
                          <a:spcPct val="107000"/>
                        </a:lnSpc>
                        <a:spcAft>
                          <a:spcPts val="800"/>
                        </a:spcAft>
                      </a:pPr>
                      <a:r>
                        <a:rPr lang="en-AU" sz="2400" dirty="0">
                          <a:solidFill>
                            <a:sysClr val="windowText" lastClr="000000"/>
                          </a:solidFill>
                          <a:effectLst/>
                        </a:rPr>
                        <a:t>Person Featured</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3703535"/>
                  </a:ext>
                </a:extLst>
              </a:tr>
              <a:tr h="373714">
                <a:tc rowSpan="2">
                  <a:txBody>
                    <a:bodyPr/>
                    <a:lstStyle/>
                    <a:p>
                      <a:pPr marL="266700" indent="0">
                        <a:lnSpc>
                          <a:spcPct val="107000"/>
                        </a:lnSpc>
                        <a:spcAft>
                          <a:spcPts val="800"/>
                        </a:spcAft>
                      </a:pPr>
                      <a:r>
                        <a:rPr lang="en-AU" sz="2400" dirty="0">
                          <a:solidFill>
                            <a:sysClr val="windowText" lastClr="000000"/>
                          </a:solidFill>
                          <a:effectLst/>
                        </a:rPr>
                        <a:t>$5 </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39750" lvl="0" indent="-368300">
                        <a:lnSpc>
                          <a:spcPct val="107000"/>
                        </a:lnSpc>
                        <a:spcAft>
                          <a:spcPts val="800"/>
                        </a:spcAft>
                        <a:buFont typeface="+mj-lt"/>
                        <a:buAutoNum type="arabicPeriod"/>
                      </a:pPr>
                      <a:r>
                        <a:rPr lang="en-AU" sz="2400" dirty="0">
                          <a:effectLst/>
                        </a:rPr>
                        <a:t>Queen Elizabeth II</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5019238"/>
                  </a:ext>
                </a:extLst>
              </a:tr>
              <a:tr h="373714">
                <a:tc vMerge="1">
                  <a:txBody>
                    <a:bodyPr/>
                    <a:lstStyle/>
                    <a:p>
                      <a:endParaRPr lang="en-AU"/>
                    </a:p>
                  </a:txBody>
                  <a:tcPr/>
                </a:tc>
                <a:tc>
                  <a:txBody>
                    <a:bodyPr/>
                    <a:lstStyle/>
                    <a:p>
                      <a:pPr marL="539750" lvl="0" indent="-368300">
                        <a:lnSpc>
                          <a:spcPct val="107000"/>
                        </a:lnSpc>
                        <a:spcAft>
                          <a:spcPts val="800"/>
                        </a:spcAft>
                        <a:buFont typeface="+mj-lt"/>
                        <a:buAutoNum type="arabicPeriod" startAt="2"/>
                      </a:pPr>
                      <a:r>
                        <a:rPr lang="en-AU" sz="2400" dirty="0">
                          <a:effectLst/>
                        </a:rPr>
                        <a:t>Parliament House</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84313640"/>
                  </a:ext>
                </a:extLst>
              </a:tr>
              <a:tr h="373714">
                <a:tc rowSpan="2">
                  <a:txBody>
                    <a:bodyPr/>
                    <a:lstStyle/>
                    <a:p>
                      <a:pPr marL="266700" indent="0">
                        <a:lnSpc>
                          <a:spcPct val="107000"/>
                        </a:lnSpc>
                        <a:spcAft>
                          <a:spcPts val="800"/>
                        </a:spcAft>
                      </a:pPr>
                      <a:r>
                        <a:rPr lang="en-AU" sz="2400" dirty="0">
                          <a:solidFill>
                            <a:sysClr val="windowText" lastClr="000000"/>
                          </a:solidFill>
                          <a:effectLst/>
                        </a:rPr>
                        <a:t>$10 </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39750" lvl="0" indent="-368300">
                        <a:lnSpc>
                          <a:spcPct val="107000"/>
                        </a:lnSpc>
                        <a:spcAft>
                          <a:spcPts val="800"/>
                        </a:spcAft>
                        <a:buFont typeface="+mj-lt"/>
                        <a:buAutoNum type="arabicPeriod" startAt="3"/>
                      </a:pPr>
                      <a:r>
                        <a:rPr lang="en-AU" sz="2400" dirty="0">
                          <a:effectLst/>
                        </a:rPr>
                        <a:t>Banjo Paterson</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70247191"/>
                  </a:ext>
                </a:extLst>
              </a:tr>
              <a:tr h="373714">
                <a:tc vMerge="1">
                  <a:txBody>
                    <a:bodyPr/>
                    <a:lstStyle/>
                    <a:p>
                      <a:endParaRPr lang="en-AU"/>
                    </a:p>
                  </a:txBody>
                  <a:tcPr/>
                </a:tc>
                <a:tc>
                  <a:txBody>
                    <a:bodyPr/>
                    <a:lstStyle/>
                    <a:p>
                      <a:pPr marL="539750" lvl="0" indent="-368300">
                        <a:lnSpc>
                          <a:spcPct val="107000"/>
                        </a:lnSpc>
                        <a:spcAft>
                          <a:spcPts val="800"/>
                        </a:spcAft>
                        <a:buFont typeface="+mj-lt"/>
                        <a:buAutoNum type="arabicPeriod" startAt="4"/>
                      </a:pPr>
                      <a:r>
                        <a:rPr lang="en-AU" sz="2400" dirty="0">
                          <a:effectLst/>
                        </a:rPr>
                        <a:t>Dame Mary Gilmore</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9522473"/>
                  </a:ext>
                </a:extLst>
              </a:tr>
              <a:tr h="373714">
                <a:tc rowSpan="2">
                  <a:txBody>
                    <a:bodyPr/>
                    <a:lstStyle/>
                    <a:p>
                      <a:pPr marL="266700" indent="0">
                        <a:lnSpc>
                          <a:spcPct val="107000"/>
                        </a:lnSpc>
                        <a:spcAft>
                          <a:spcPts val="800"/>
                        </a:spcAft>
                      </a:pPr>
                      <a:r>
                        <a:rPr lang="en-AU" sz="2400" dirty="0">
                          <a:solidFill>
                            <a:sysClr val="windowText" lastClr="000000"/>
                          </a:solidFill>
                          <a:effectLst/>
                        </a:rPr>
                        <a:t>$20 </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39750" lvl="0" indent="-368300">
                        <a:lnSpc>
                          <a:spcPct val="107000"/>
                        </a:lnSpc>
                        <a:spcAft>
                          <a:spcPts val="800"/>
                        </a:spcAft>
                        <a:buFont typeface="+mj-lt"/>
                        <a:buAutoNum type="arabicPeriod" startAt="5"/>
                      </a:pPr>
                      <a:r>
                        <a:rPr lang="en-AU" sz="2400" dirty="0">
                          <a:effectLst/>
                        </a:rPr>
                        <a:t>Mary </a:t>
                      </a:r>
                      <a:r>
                        <a:rPr lang="en-AU" sz="2400" dirty="0" err="1">
                          <a:effectLst/>
                        </a:rPr>
                        <a:t>Reibey</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4804105"/>
                  </a:ext>
                </a:extLst>
              </a:tr>
              <a:tr h="373714">
                <a:tc vMerge="1">
                  <a:txBody>
                    <a:bodyPr/>
                    <a:lstStyle/>
                    <a:p>
                      <a:endParaRPr lang="en-AU"/>
                    </a:p>
                  </a:txBody>
                  <a:tcPr/>
                </a:tc>
                <a:tc>
                  <a:txBody>
                    <a:bodyPr/>
                    <a:lstStyle/>
                    <a:p>
                      <a:pPr marL="539750" lvl="0" indent="-368300">
                        <a:lnSpc>
                          <a:spcPct val="107000"/>
                        </a:lnSpc>
                        <a:spcAft>
                          <a:spcPts val="800"/>
                        </a:spcAft>
                        <a:buFont typeface="+mj-lt"/>
                        <a:buAutoNum type="arabicPeriod" startAt="6"/>
                      </a:pPr>
                      <a:r>
                        <a:rPr lang="en-AU" sz="2400" dirty="0">
                          <a:effectLst/>
                        </a:rPr>
                        <a:t>Reverend John Flynn</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602645"/>
                  </a:ext>
                </a:extLst>
              </a:tr>
            </a:tbl>
          </a:graphicData>
        </a:graphic>
      </p:graphicFrame>
      <p:graphicFrame>
        <p:nvGraphicFramePr>
          <p:cNvPr id="2" name="Table 1">
            <a:extLst>
              <a:ext uri="{FF2B5EF4-FFF2-40B4-BE49-F238E27FC236}">
                <a16:creationId xmlns:a16="http://schemas.microsoft.com/office/drawing/2014/main" id="{2552F0C2-F55A-4EA8-87FD-1C6570539D99}"/>
              </a:ext>
            </a:extLst>
          </p:cNvPr>
          <p:cNvGraphicFramePr>
            <a:graphicFrameLocks noGrp="1"/>
          </p:cNvGraphicFramePr>
          <p:nvPr>
            <p:extLst>
              <p:ext uri="{D42A27DB-BD31-4B8C-83A1-F6EECF244321}">
                <p14:modId xmlns:p14="http://schemas.microsoft.com/office/powerpoint/2010/main" val="1051215573"/>
              </p:ext>
            </p:extLst>
          </p:nvPr>
        </p:nvGraphicFramePr>
        <p:xfrm>
          <a:off x="5393578" y="1522542"/>
          <a:ext cx="3975274" cy="2369211"/>
        </p:xfrm>
        <a:graphic>
          <a:graphicData uri="http://schemas.openxmlformats.org/drawingml/2006/table">
            <a:tbl>
              <a:tblPr firstRow="1" firstCol="1" bandRow="1">
                <a:tableStyleId>{5C22544A-7EE6-4342-B048-85BDC9FD1C3A}</a:tableStyleId>
              </a:tblPr>
              <a:tblGrid>
                <a:gridCol w="982836">
                  <a:extLst>
                    <a:ext uri="{9D8B030D-6E8A-4147-A177-3AD203B41FA5}">
                      <a16:colId xmlns:a16="http://schemas.microsoft.com/office/drawing/2014/main" val="1104473129"/>
                    </a:ext>
                  </a:extLst>
                </a:gridCol>
                <a:gridCol w="2992438">
                  <a:extLst>
                    <a:ext uri="{9D8B030D-6E8A-4147-A177-3AD203B41FA5}">
                      <a16:colId xmlns:a16="http://schemas.microsoft.com/office/drawing/2014/main" val="82475749"/>
                    </a:ext>
                  </a:extLst>
                </a:gridCol>
              </a:tblGrid>
              <a:tr h="716839">
                <a:tc>
                  <a:txBody>
                    <a:bodyPr/>
                    <a:lstStyle/>
                    <a:p>
                      <a:pPr marL="90488" indent="0" algn="l">
                        <a:lnSpc>
                          <a:spcPct val="107000"/>
                        </a:lnSpc>
                        <a:spcAft>
                          <a:spcPts val="800"/>
                        </a:spcAft>
                      </a:pPr>
                      <a:r>
                        <a:rPr lang="en-AU" sz="2400" dirty="0">
                          <a:solidFill>
                            <a:sysClr val="windowText" lastClr="000000"/>
                          </a:solidFill>
                          <a:effectLst/>
                        </a:rPr>
                        <a:t>Note</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0">
                        <a:lnSpc>
                          <a:spcPct val="107000"/>
                        </a:lnSpc>
                        <a:spcAft>
                          <a:spcPts val="800"/>
                        </a:spcAft>
                      </a:pPr>
                      <a:r>
                        <a:rPr lang="en-AU" sz="2400" dirty="0">
                          <a:solidFill>
                            <a:sysClr val="windowText" lastClr="000000"/>
                          </a:solidFill>
                          <a:effectLst/>
                        </a:rPr>
                        <a:t>Person Featured</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3703535"/>
                  </a:ext>
                </a:extLst>
              </a:tr>
              <a:tr h="373714">
                <a:tc rowSpan="2">
                  <a:txBody>
                    <a:bodyPr/>
                    <a:lstStyle/>
                    <a:p>
                      <a:pPr marL="179388" indent="0">
                        <a:lnSpc>
                          <a:spcPct val="107000"/>
                        </a:lnSpc>
                        <a:spcAft>
                          <a:spcPts val="800"/>
                        </a:spcAft>
                      </a:pPr>
                      <a:r>
                        <a:rPr lang="en-AU" sz="2400" dirty="0">
                          <a:solidFill>
                            <a:sysClr val="windowText" lastClr="000000"/>
                          </a:solidFill>
                          <a:effectLst/>
                        </a:rPr>
                        <a:t>$50 </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39750" lvl="0" indent="-368300">
                        <a:lnSpc>
                          <a:spcPct val="107000"/>
                        </a:lnSpc>
                        <a:spcAft>
                          <a:spcPts val="800"/>
                        </a:spcAft>
                        <a:buFont typeface="+mj-lt"/>
                        <a:buAutoNum type="arabicPeriod" startAt="7"/>
                      </a:pPr>
                      <a:r>
                        <a:rPr lang="en-AU" sz="2400" dirty="0">
                          <a:effectLst/>
                        </a:rPr>
                        <a:t>David </a:t>
                      </a:r>
                      <a:r>
                        <a:rPr lang="en-AU" sz="2400" dirty="0" err="1">
                          <a:effectLst/>
                        </a:rPr>
                        <a:t>Unaipon</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7911025"/>
                  </a:ext>
                </a:extLst>
              </a:tr>
              <a:tr h="373714">
                <a:tc vMerge="1">
                  <a:txBody>
                    <a:bodyPr/>
                    <a:lstStyle/>
                    <a:p>
                      <a:endParaRPr lang="en-AU"/>
                    </a:p>
                  </a:txBody>
                  <a:tcPr/>
                </a:tc>
                <a:tc>
                  <a:txBody>
                    <a:bodyPr/>
                    <a:lstStyle/>
                    <a:p>
                      <a:pPr marL="539750" lvl="0" indent="-368300">
                        <a:lnSpc>
                          <a:spcPct val="107000"/>
                        </a:lnSpc>
                        <a:spcAft>
                          <a:spcPts val="800"/>
                        </a:spcAft>
                        <a:buFont typeface="+mj-lt"/>
                        <a:buAutoNum type="arabicPeriod" startAt="8"/>
                      </a:pPr>
                      <a:r>
                        <a:rPr lang="en-AU" sz="2400" dirty="0">
                          <a:effectLst/>
                        </a:rPr>
                        <a:t>Edith Cowan</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2537479"/>
                  </a:ext>
                </a:extLst>
              </a:tr>
              <a:tr h="373714">
                <a:tc rowSpan="2">
                  <a:txBody>
                    <a:bodyPr/>
                    <a:lstStyle/>
                    <a:p>
                      <a:pPr marL="90488" indent="0">
                        <a:lnSpc>
                          <a:spcPct val="107000"/>
                        </a:lnSpc>
                        <a:spcAft>
                          <a:spcPts val="800"/>
                        </a:spcAft>
                      </a:pPr>
                      <a:r>
                        <a:rPr lang="en-AU" sz="2400" dirty="0">
                          <a:solidFill>
                            <a:sysClr val="windowText" lastClr="000000"/>
                          </a:solidFill>
                          <a:effectLst/>
                        </a:rPr>
                        <a:t>$100 </a:t>
                      </a:r>
                      <a:endParaRPr lang="en-AU" sz="2400"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39750" lvl="0" indent="-368300">
                        <a:lnSpc>
                          <a:spcPct val="107000"/>
                        </a:lnSpc>
                        <a:spcAft>
                          <a:spcPts val="800"/>
                        </a:spcAft>
                        <a:buFont typeface="+mj-lt"/>
                        <a:buAutoNum type="arabicPeriod" startAt="9"/>
                      </a:pPr>
                      <a:r>
                        <a:rPr lang="en-AU" sz="2400" dirty="0">
                          <a:effectLst/>
                        </a:rPr>
                        <a:t>Dame Nellie Melba</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7259039"/>
                  </a:ext>
                </a:extLst>
              </a:tr>
              <a:tr h="373714">
                <a:tc vMerge="1">
                  <a:txBody>
                    <a:bodyPr/>
                    <a:lstStyle/>
                    <a:p>
                      <a:endParaRPr lang="en-AU"/>
                    </a:p>
                  </a:txBody>
                  <a:tcPr/>
                </a:tc>
                <a:tc>
                  <a:txBody>
                    <a:bodyPr/>
                    <a:lstStyle/>
                    <a:p>
                      <a:pPr marL="539750" lvl="0" indent="-539750">
                        <a:lnSpc>
                          <a:spcPct val="107000"/>
                        </a:lnSpc>
                        <a:spcAft>
                          <a:spcPts val="800"/>
                        </a:spcAft>
                        <a:buFont typeface="+mj-lt"/>
                        <a:buAutoNum type="arabicPeriod" startAt="10"/>
                      </a:pPr>
                      <a:r>
                        <a:rPr lang="en-AU" sz="2400" dirty="0">
                          <a:effectLst/>
                        </a:rPr>
                        <a:t>Sir John Monash</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9078" marR="39078" marT="19539" marB="195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5626568"/>
                  </a:ext>
                </a:extLst>
              </a:tr>
            </a:tbl>
          </a:graphicData>
        </a:graphic>
      </p:graphicFrame>
      <p:sp>
        <p:nvSpPr>
          <p:cNvPr id="12" name="Title 3">
            <a:extLst>
              <a:ext uri="{FF2B5EF4-FFF2-40B4-BE49-F238E27FC236}">
                <a16:creationId xmlns:a16="http://schemas.microsoft.com/office/drawing/2014/main" id="{D09A800F-F52C-4931-AC9D-A57EC1266BC9}"/>
              </a:ext>
            </a:extLst>
          </p:cNvPr>
          <p:cNvSpPr>
            <a:spLocks noGrp="1"/>
          </p:cNvSpPr>
          <p:nvPr>
            <p:ph type="title"/>
          </p:nvPr>
        </p:nvSpPr>
        <p:spPr>
          <a:xfrm>
            <a:off x="545956" y="254566"/>
            <a:ext cx="8580385" cy="788717"/>
          </a:xfrm>
        </p:spPr>
        <p:txBody>
          <a:bodyPr>
            <a:normAutofit/>
          </a:bodyPr>
          <a:lstStyle/>
          <a:p>
            <a:r>
              <a:rPr lang="en-US" sz="4000" b="1" cap="small" dirty="0"/>
              <a:t>Answers to ‘Who’s on the Banknotes?’  </a:t>
            </a:r>
          </a:p>
        </p:txBody>
      </p:sp>
    </p:spTree>
    <p:extLst>
      <p:ext uri="{BB962C8B-B14F-4D97-AF65-F5344CB8AC3E}">
        <p14:creationId xmlns:p14="http://schemas.microsoft.com/office/powerpoint/2010/main" val="437547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84274" y="6176199"/>
            <a:ext cx="5008792" cy="725429"/>
          </a:xfrm>
        </p:spPr>
        <p:txBody>
          <a:bodyPr/>
          <a:lstStyle/>
          <a:p>
            <a:pPr algn="l"/>
            <a:r>
              <a:rPr lang="en-US" sz="1000"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a:xfrm>
            <a:off x="6892876" y="6356350"/>
            <a:ext cx="2228850" cy="365125"/>
          </a:xfrm>
        </p:spPr>
        <p:txBody>
          <a:bodyPr/>
          <a:lstStyle/>
          <a:p>
            <a:fld id="{DC56C17F-E5A4-4123-831E-B6BE4BD60FE1}" type="slidenum">
              <a:rPr lang="en-US" sz="1000" smtClean="0"/>
              <a:t>2</a:t>
            </a:fld>
            <a:endParaRPr lang="en-US" sz="1000"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84274" y="370822"/>
            <a:ext cx="1838293" cy="714937"/>
          </a:xfrm>
          <a:prstGeom prst="rect">
            <a:avLst/>
          </a:prstGeom>
        </p:spPr>
      </p:pic>
      <p:sp>
        <p:nvSpPr>
          <p:cNvPr id="9" name="TextBox 8">
            <a:extLst>
              <a:ext uri="{FF2B5EF4-FFF2-40B4-BE49-F238E27FC236}">
                <a16:creationId xmlns:a16="http://schemas.microsoft.com/office/drawing/2014/main" id="{F1647DDA-73EC-4C64-B382-D14002047817}"/>
              </a:ext>
            </a:extLst>
          </p:cNvPr>
          <p:cNvSpPr txBox="1"/>
          <p:nvPr/>
        </p:nvSpPr>
        <p:spPr>
          <a:xfrm>
            <a:off x="1063716" y="1771683"/>
            <a:ext cx="7778568" cy="3874779"/>
          </a:xfrm>
          <a:prstGeom prst="rect">
            <a:avLst/>
          </a:prstGeom>
          <a:noFill/>
        </p:spPr>
        <p:txBody>
          <a:bodyPr wrap="square" rtlCol="0">
            <a:spAutoFit/>
          </a:bodyPr>
          <a:lstStyle/>
          <a:p>
            <a:r>
              <a:rPr lang="en-US" sz="1446" dirty="0">
                <a:ea typeface="Times New Roman" panose="02020603050405020304" pitchFamily="18" charset="0"/>
              </a:rPr>
              <a:t>The Rotary Club of Canterbury “Let’s Stay Connected Project” has been developed as a response to an identified need within the Aged Care sector.</a:t>
            </a:r>
            <a:endParaRPr lang="en-AU" sz="1446" dirty="0">
              <a:ea typeface="Arial Unicode MS"/>
            </a:endParaRPr>
          </a:p>
          <a:p>
            <a:r>
              <a:rPr lang="en-US" sz="1446" dirty="0">
                <a:ea typeface="Times New Roman" panose="02020603050405020304" pitchFamily="18" charset="0"/>
              </a:rPr>
              <a:t> </a:t>
            </a:r>
            <a:endParaRPr lang="en-AU" sz="1446" dirty="0">
              <a:ea typeface="Arial Unicode MS"/>
            </a:endParaRPr>
          </a:p>
          <a:p>
            <a:r>
              <a:rPr lang="en-US" sz="1446"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446" dirty="0">
              <a:ea typeface="Arial Unicode MS"/>
            </a:endParaRPr>
          </a:p>
          <a:p>
            <a:r>
              <a:rPr lang="en-US" sz="1446" dirty="0">
                <a:ea typeface="Times New Roman" panose="02020603050405020304" pitchFamily="18" charset="0"/>
              </a:rPr>
              <a:t> </a:t>
            </a:r>
            <a:endParaRPr lang="en-AU" sz="1446" dirty="0">
              <a:ea typeface="Arial Unicode MS"/>
            </a:endParaRPr>
          </a:p>
          <a:p>
            <a:r>
              <a:rPr lang="en-US" sz="1446"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446" dirty="0">
              <a:ea typeface="Arial Unicode MS"/>
            </a:endParaRPr>
          </a:p>
          <a:p>
            <a:r>
              <a:rPr lang="en-US" sz="1446" dirty="0">
                <a:ea typeface="Times New Roman" panose="02020603050405020304" pitchFamily="18" charset="0"/>
              </a:rPr>
              <a:t> </a:t>
            </a:r>
            <a:endParaRPr lang="en-AU" sz="1446" dirty="0">
              <a:ea typeface="Arial Unicode MS"/>
            </a:endParaRPr>
          </a:p>
          <a:p>
            <a:r>
              <a:rPr lang="en-US" sz="1446" dirty="0">
                <a:ea typeface="Times New Roman" panose="02020603050405020304" pitchFamily="18" charset="0"/>
              </a:rPr>
              <a:t>You can download this and other booklets from the Rotary Club of Canterbury website (</a:t>
            </a:r>
            <a:r>
              <a:rPr lang="en-US" sz="1446" u="sng" dirty="0">
                <a:solidFill>
                  <a:srgbClr val="0000FF"/>
                </a:solidFill>
                <a:ea typeface="Times New Roman" panose="02020603050405020304" pitchFamily="18" charset="0"/>
                <a:hlinkClick r:id="rId3"/>
              </a:rPr>
              <a:t>www.canterburyrotary.org</a:t>
            </a:r>
            <a:r>
              <a:rPr lang="en-US" sz="1446" dirty="0">
                <a:ea typeface="Times New Roman" panose="02020603050405020304" pitchFamily="18" charset="0"/>
              </a:rPr>
              <a:t>).</a:t>
            </a:r>
            <a:endParaRPr lang="en-AU" sz="1446" dirty="0">
              <a:ea typeface="Arial Unicode MS"/>
            </a:endParaRPr>
          </a:p>
          <a:p>
            <a:r>
              <a:rPr lang="en-US" sz="1446" dirty="0">
                <a:ea typeface="Times New Roman" panose="02020603050405020304" pitchFamily="18" charset="0"/>
              </a:rPr>
              <a:t> </a:t>
            </a:r>
            <a:endParaRPr lang="en-AU" sz="1446" dirty="0">
              <a:ea typeface="Arial Unicode MS"/>
            </a:endParaRPr>
          </a:p>
          <a:p>
            <a:r>
              <a:rPr lang="en-US" sz="1446" dirty="0">
                <a:solidFill>
                  <a:srgbClr val="000000"/>
                </a:solidFill>
                <a:ea typeface="Times New Roman" panose="02020603050405020304" pitchFamily="18" charset="0"/>
              </a:rPr>
              <a:t>Source references for this book are held at the Rotary Club of Canterbury. Contact </a:t>
            </a:r>
            <a:r>
              <a:rPr lang="en-US" sz="1446" u="sng" dirty="0">
                <a:solidFill>
                  <a:srgbClr val="0000FF"/>
                </a:solidFill>
                <a:ea typeface="Times New Roman" panose="02020603050405020304" pitchFamily="18" charset="0"/>
                <a:hlinkClick r:id="rId4"/>
              </a:rPr>
              <a:t>president@caterburyrotary.org</a:t>
            </a:r>
            <a:r>
              <a:rPr lang="en-US" sz="1446" u="sng" dirty="0">
                <a:solidFill>
                  <a:srgbClr val="0000FF"/>
                </a:solidFill>
                <a:ea typeface="Times New Roman" panose="02020603050405020304" pitchFamily="18" charset="0"/>
              </a:rPr>
              <a:t> </a:t>
            </a:r>
            <a:r>
              <a:rPr lang="en-US" sz="1446" dirty="0">
                <a:solidFill>
                  <a:srgbClr val="000000"/>
                </a:solidFill>
                <a:ea typeface="Times New Roman" panose="02020603050405020304" pitchFamily="18" charset="0"/>
              </a:rPr>
              <a:t>for further details.  </a:t>
            </a:r>
            <a:endParaRPr lang="en-AU" sz="1446" dirty="0">
              <a:ea typeface="Arial Unicode MS"/>
            </a:endParaRPr>
          </a:p>
          <a:p>
            <a:r>
              <a:rPr lang="en-US" sz="1446" dirty="0">
                <a:solidFill>
                  <a:srgbClr val="000000"/>
                </a:solidFill>
                <a:ea typeface="Times New Roman" panose="02020603050405020304" pitchFamily="18" charset="0"/>
              </a:rPr>
              <a:t> </a:t>
            </a:r>
            <a:endParaRPr lang="en-AU" sz="1446" dirty="0">
              <a:ea typeface="Arial Unicode MS"/>
            </a:endParaRPr>
          </a:p>
          <a:p>
            <a:r>
              <a:rPr lang="en-US" sz="1446" dirty="0">
                <a:solidFill>
                  <a:srgbClr val="000000"/>
                </a:solidFill>
                <a:ea typeface="Times New Roman" panose="02020603050405020304" pitchFamily="18" charset="0"/>
              </a:rPr>
              <a:t>Material in this book was reproduced in accordance with Section 113F of the Copyright Act (1968). </a:t>
            </a:r>
            <a:endParaRPr lang="en-AU" sz="1446" dirty="0">
              <a:ea typeface="Arial Unicode MS"/>
            </a:endParaRPr>
          </a:p>
        </p:txBody>
      </p:sp>
    </p:spTree>
    <p:extLst>
      <p:ext uri="{BB962C8B-B14F-4D97-AF65-F5344CB8AC3E}">
        <p14:creationId xmlns:p14="http://schemas.microsoft.com/office/powerpoint/2010/main" val="1126800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84274" y="6176199"/>
            <a:ext cx="5008792" cy="725429"/>
          </a:xfrm>
        </p:spPr>
        <p:txBody>
          <a:bodyPr/>
          <a:lstStyle/>
          <a:p>
            <a:pPr algn="l"/>
            <a:r>
              <a:rPr lang="en-US" sz="1000"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z="1000" smtClean="0"/>
              <a:t>3</a:t>
            </a:fld>
            <a:endParaRPr lang="en-US" sz="1000"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84274" y="370822"/>
            <a:ext cx="1838293" cy="714937"/>
          </a:xfrm>
          <a:prstGeom prst="rect">
            <a:avLst/>
          </a:prstGeom>
        </p:spPr>
      </p:pic>
      <p:sp>
        <p:nvSpPr>
          <p:cNvPr id="4" name="TextBox 3">
            <a:extLst>
              <a:ext uri="{FF2B5EF4-FFF2-40B4-BE49-F238E27FC236}">
                <a16:creationId xmlns:a16="http://schemas.microsoft.com/office/drawing/2014/main" id="{EDE4D176-38A8-42D7-A401-F84BEF000EEA}"/>
              </a:ext>
            </a:extLst>
          </p:cNvPr>
          <p:cNvSpPr txBox="1"/>
          <p:nvPr/>
        </p:nvSpPr>
        <p:spPr>
          <a:xfrm>
            <a:off x="784274" y="1090839"/>
            <a:ext cx="4882970" cy="5312865"/>
          </a:xfrm>
          <a:prstGeom prst="rect">
            <a:avLst/>
          </a:prstGeom>
          <a:noFill/>
        </p:spPr>
        <p:txBody>
          <a:bodyPr wrap="square" rtlCol="0">
            <a:spAutoFit/>
          </a:bodyPr>
          <a:lstStyle/>
          <a:p>
            <a:pPr defTabSz="411473">
              <a:lnSpc>
                <a:spcPct val="114000"/>
              </a:lnSpc>
              <a:spcAft>
                <a:spcPts val="542"/>
              </a:spcAft>
              <a:defRPr sz="1380"/>
            </a:pPr>
            <a:r>
              <a:rPr lang="en-US" sz="2400" dirty="0" err="1"/>
              <a:t>G’day</a:t>
            </a:r>
            <a:r>
              <a:rPr lang="en-US" sz="2400" dirty="0"/>
              <a:t>, I’m Bill.</a:t>
            </a:r>
          </a:p>
          <a:p>
            <a:pPr defTabSz="411473">
              <a:lnSpc>
                <a:spcPct val="114000"/>
              </a:lnSpc>
              <a:spcAft>
                <a:spcPts val="542"/>
              </a:spcAft>
              <a:defRPr sz="1380"/>
            </a:pPr>
            <a:r>
              <a:rPr lang="en-US" sz="2400" dirty="0"/>
              <a:t>I’m retired now, but I used to own and run taxis, 18 in all.  For every taxi you need four drivers:  day and night for weekdays, and the same for weekends. I drove the cars when I didn't have a driver for a shift.</a:t>
            </a:r>
          </a:p>
          <a:p>
            <a:pPr defTabSz="411473">
              <a:lnSpc>
                <a:spcPct val="114000"/>
              </a:lnSpc>
              <a:spcAft>
                <a:spcPts val="542"/>
              </a:spcAft>
              <a:defRPr sz="1380"/>
            </a:pPr>
            <a:r>
              <a:rPr lang="en-US" sz="2400" dirty="0"/>
              <a:t>These tales really happened, though names and places have been changed to protect identities.</a:t>
            </a:r>
          </a:p>
          <a:p>
            <a:pPr defTabSz="411473">
              <a:lnSpc>
                <a:spcPct val="114000"/>
              </a:lnSpc>
              <a:spcAft>
                <a:spcPts val="542"/>
              </a:spcAft>
              <a:defRPr sz="1380"/>
            </a:pPr>
            <a:r>
              <a:rPr lang="en-US" sz="2400" dirty="0"/>
              <a:t>I hope you enjoy reading my tall tales, but true.  Regards, Bill</a:t>
            </a:r>
          </a:p>
        </p:txBody>
      </p:sp>
      <p:pic>
        <p:nvPicPr>
          <p:cNvPr id="8" name="Picture 7" descr="A person driving a car&#10;&#10;Description automatically generated">
            <a:extLst>
              <a:ext uri="{FF2B5EF4-FFF2-40B4-BE49-F238E27FC236}">
                <a16:creationId xmlns:a16="http://schemas.microsoft.com/office/drawing/2014/main" id="{7F384214-23C8-4659-BA58-0EB4112F06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5446" y="2124593"/>
            <a:ext cx="3836082" cy="2838701"/>
          </a:xfrm>
          <a:prstGeom prst="ellipse">
            <a:avLst/>
          </a:prstGeom>
          <a:ln w="63500" cap="rnd">
            <a:solidFill>
              <a:srgbClr val="FF99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44948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681037" y="726371"/>
            <a:ext cx="3145749" cy="453734"/>
          </a:xfrm>
        </p:spPr>
        <p:txBody>
          <a:bodyPr>
            <a:noAutofit/>
          </a:bodyPr>
          <a:lstStyle/>
          <a:p>
            <a:r>
              <a:rPr lang="en-US" b="1" cap="small" dirty="0"/>
              <a:t>Lucy</a:t>
            </a:r>
          </a:p>
        </p:txBody>
      </p:sp>
      <p:sp>
        <p:nvSpPr>
          <p:cNvPr id="9" name="Footer Placeholder 7">
            <a:extLst>
              <a:ext uri="{FF2B5EF4-FFF2-40B4-BE49-F238E27FC236}">
                <a16:creationId xmlns:a16="http://schemas.microsoft.com/office/drawing/2014/main" id="{7A20DA97-D939-40DF-B1BD-9D60A3F3FB12}"/>
              </a:ext>
            </a:extLst>
          </p:cNvPr>
          <p:cNvSpPr>
            <a:spLocks noGrp="1"/>
          </p:cNvSpPr>
          <p:nvPr>
            <p:ph type="ftr" sz="quarter" idx="11"/>
          </p:nvPr>
        </p:nvSpPr>
        <p:spPr>
          <a:xfrm>
            <a:off x="681037" y="6356351"/>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7" name="Slide Number Placeholder 6">
            <a:extLst>
              <a:ext uri="{FF2B5EF4-FFF2-40B4-BE49-F238E27FC236}">
                <a16:creationId xmlns:a16="http://schemas.microsoft.com/office/drawing/2014/main" id="{F3098C18-087E-4685-B257-5ABAB80CD42C}"/>
              </a:ext>
            </a:extLst>
          </p:cNvPr>
          <p:cNvSpPr>
            <a:spLocks noGrp="1"/>
          </p:cNvSpPr>
          <p:nvPr>
            <p:ph type="sldNum" sz="quarter" idx="12"/>
          </p:nvPr>
        </p:nvSpPr>
        <p:spPr/>
        <p:txBody>
          <a:bodyPr/>
          <a:lstStyle/>
          <a:p>
            <a:fld id="{DC56C17F-E5A4-4123-831E-B6BE4BD60FE1}" type="slidenum">
              <a:rPr lang="en-US" sz="1000" smtClean="0"/>
              <a:t>4</a:t>
            </a:fld>
            <a:endParaRPr lang="en-US" sz="1000" dirty="0"/>
          </a:p>
        </p:txBody>
      </p:sp>
      <p:sp>
        <p:nvSpPr>
          <p:cNvPr id="3" name="TextBox 2">
            <a:extLst>
              <a:ext uri="{FF2B5EF4-FFF2-40B4-BE49-F238E27FC236}">
                <a16:creationId xmlns:a16="http://schemas.microsoft.com/office/drawing/2014/main" id="{3F9EC3C5-7F19-4EF3-AD1F-C24D5D034A7A}"/>
              </a:ext>
            </a:extLst>
          </p:cNvPr>
          <p:cNvSpPr txBox="1"/>
          <p:nvPr/>
        </p:nvSpPr>
        <p:spPr>
          <a:xfrm>
            <a:off x="4830273" y="499504"/>
            <a:ext cx="4703471" cy="5849294"/>
          </a:xfrm>
          <a:prstGeom prst="rect">
            <a:avLst/>
          </a:prstGeom>
          <a:noFill/>
        </p:spPr>
        <p:txBody>
          <a:bodyPr wrap="square" rtlCol="0">
            <a:spAutoFit/>
          </a:bodyPr>
          <a:lstStyle/>
          <a:p>
            <a:pPr>
              <a:lnSpc>
                <a:spcPct val="114000"/>
              </a:lnSpc>
              <a:spcBef>
                <a:spcPts val="600"/>
              </a:spcBef>
              <a:spcAft>
                <a:spcPts val="600"/>
              </a:spcAft>
            </a:pPr>
            <a:r>
              <a:rPr lang="en-US" sz="2400" spc="-1" dirty="0">
                <a:solidFill>
                  <a:srgbClr val="000000"/>
                </a:solidFill>
                <a:ea typeface="Calibri"/>
              </a:rPr>
              <a:t>I could see that Lucy was a mature lady when I arrived to pick her up at the Day Centre.</a:t>
            </a:r>
          </a:p>
          <a:p>
            <a:pPr>
              <a:lnSpc>
                <a:spcPct val="114000"/>
              </a:lnSpc>
              <a:spcBef>
                <a:spcPts val="600"/>
              </a:spcBef>
              <a:spcAft>
                <a:spcPts val="600"/>
              </a:spcAft>
            </a:pPr>
            <a:r>
              <a:rPr lang="en-US" sz="2400" spc="-1" dirty="0">
                <a:solidFill>
                  <a:srgbClr val="000000"/>
                </a:solidFill>
                <a:ea typeface="Calibri"/>
              </a:rPr>
              <a:t>“Good Afternoon, Lucy”, I said. The nurse with her told me Lucy was blind and deaf.</a:t>
            </a:r>
          </a:p>
          <a:p>
            <a:pPr>
              <a:lnSpc>
                <a:spcPct val="114000"/>
              </a:lnSpc>
              <a:spcBef>
                <a:spcPts val="600"/>
              </a:spcBef>
              <a:spcAft>
                <a:spcPts val="600"/>
              </a:spcAft>
            </a:pPr>
            <a:r>
              <a:rPr lang="en-US" sz="2400" spc="-1" dirty="0">
                <a:solidFill>
                  <a:srgbClr val="000000"/>
                </a:solidFill>
                <a:ea typeface="Calibri"/>
              </a:rPr>
              <a:t>I helped Lucy into the taxi and asked the nurse where I should take her. The nurse replied that Lucy would show me the address on a piece of paper when she got into in the taxi, and that is what happened.  So off we went to Box Hill.</a:t>
            </a:r>
            <a:endParaRPr lang="en-US" sz="2400" spc="-1" dirty="0"/>
          </a:p>
        </p:txBody>
      </p:sp>
      <p:pic>
        <p:nvPicPr>
          <p:cNvPr id="8" name="Picture 7" descr="A house with trees in the background&#10;&#10;Description automatically generated">
            <a:extLst>
              <a:ext uri="{FF2B5EF4-FFF2-40B4-BE49-F238E27FC236}">
                <a16:creationId xmlns:a16="http://schemas.microsoft.com/office/drawing/2014/main" id="{1397238C-C9B6-40D3-B584-B5FE7389943B}"/>
              </a:ext>
            </a:extLst>
          </p:cNvPr>
          <p:cNvPicPr>
            <a:picLocks noChangeAspect="1"/>
          </p:cNvPicPr>
          <p:nvPr/>
        </p:nvPicPr>
        <p:blipFill rotWithShape="1">
          <a:blip r:embed="rId3">
            <a:extLst>
              <a:ext uri="{28A0092B-C50C-407E-A947-70E740481C1C}">
                <a14:useLocalDpi xmlns:a14="http://schemas.microsoft.com/office/drawing/2010/main" val="0"/>
              </a:ext>
            </a:extLst>
          </a:blip>
          <a:srcRect l="20177" r="7108"/>
          <a:stretch/>
        </p:blipFill>
        <p:spPr>
          <a:xfrm>
            <a:off x="681037" y="2087148"/>
            <a:ext cx="4089774" cy="3135293"/>
          </a:xfrm>
          <a:prstGeom prst="rect">
            <a:avLst/>
          </a:prstGeom>
          <a:ln w="38100">
            <a:solidFill>
              <a:schemeClr val="accent1">
                <a:lumMod val="75000"/>
              </a:schemeClr>
            </a:solidFill>
          </a:ln>
        </p:spPr>
      </p:pic>
    </p:spTree>
    <p:extLst>
      <p:ext uri="{BB962C8B-B14F-4D97-AF65-F5344CB8AC3E}">
        <p14:creationId xmlns:p14="http://schemas.microsoft.com/office/powerpoint/2010/main" val="2368004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0E8ECACC-BBC9-4F8C-8F06-0AF5F06E2DB1}"/>
              </a:ext>
            </a:extLst>
          </p:cNvPr>
          <p:cNvSpPr>
            <a:spLocks noGrp="1"/>
          </p:cNvSpPr>
          <p:nvPr>
            <p:ph type="title"/>
          </p:nvPr>
        </p:nvSpPr>
        <p:spPr>
          <a:xfrm>
            <a:off x="715500" y="319588"/>
            <a:ext cx="3145749" cy="778608"/>
          </a:xfrm>
        </p:spPr>
        <p:txBody>
          <a:bodyPr>
            <a:normAutofit/>
          </a:bodyPr>
          <a:lstStyle/>
          <a:p>
            <a:r>
              <a:rPr lang="en-US" b="1" cap="small" dirty="0"/>
              <a:t>Lucy</a:t>
            </a:r>
            <a:endParaRPr lang="en-US" sz="4000" b="1" cap="small" dirty="0"/>
          </a:p>
        </p:txBody>
      </p:sp>
      <p:sp>
        <p:nvSpPr>
          <p:cNvPr id="7" name="Footer Placeholder 7">
            <a:extLst>
              <a:ext uri="{FF2B5EF4-FFF2-40B4-BE49-F238E27FC236}">
                <a16:creationId xmlns:a16="http://schemas.microsoft.com/office/drawing/2014/main" id="{1A86C337-FF45-4C2C-A0DC-FC5AA070F552}"/>
              </a:ext>
            </a:extLst>
          </p:cNvPr>
          <p:cNvSpPr>
            <a:spLocks noGrp="1"/>
          </p:cNvSpPr>
          <p:nvPr>
            <p:ph type="ftr" sz="quarter" idx="11"/>
          </p:nvPr>
        </p:nvSpPr>
        <p:spPr>
          <a:xfrm>
            <a:off x="676602" y="6356352"/>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6" name="Slide Number Placeholder 5">
            <a:extLst>
              <a:ext uri="{FF2B5EF4-FFF2-40B4-BE49-F238E27FC236}">
                <a16:creationId xmlns:a16="http://schemas.microsoft.com/office/drawing/2014/main" id="{3AB764B8-F451-427B-9E82-5C72749D346C}"/>
              </a:ext>
            </a:extLst>
          </p:cNvPr>
          <p:cNvSpPr>
            <a:spLocks noGrp="1"/>
          </p:cNvSpPr>
          <p:nvPr>
            <p:ph type="sldNum" sz="quarter" idx="12"/>
          </p:nvPr>
        </p:nvSpPr>
        <p:spPr/>
        <p:txBody>
          <a:bodyPr/>
          <a:lstStyle/>
          <a:p>
            <a:fld id="{DC56C17F-E5A4-4123-831E-B6BE4BD60FE1}" type="slidenum">
              <a:rPr lang="en-US" sz="1000" smtClean="0"/>
              <a:t>5</a:t>
            </a:fld>
            <a:endParaRPr lang="en-US" sz="1000"/>
          </a:p>
        </p:txBody>
      </p:sp>
      <p:pic>
        <p:nvPicPr>
          <p:cNvPr id="3" name="Picture 2" descr="A tree in front of a building&#10;&#10;Description automatically generated">
            <a:extLst>
              <a:ext uri="{FF2B5EF4-FFF2-40B4-BE49-F238E27FC236}">
                <a16:creationId xmlns:a16="http://schemas.microsoft.com/office/drawing/2014/main" id="{9D24FCF5-6A5E-42BA-A076-86D6DB7007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609" y="3054661"/>
            <a:ext cx="3099640" cy="2324730"/>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TextBox 7">
            <a:extLst>
              <a:ext uri="{FF2B5EF4-FFF2-40B4-BE49-F238E27FC236}">
                <a16:creationId xmlns:a16="http://schemas.microsoft.com/office/drawing/2014/main" id="{E86032C9-BC52-4230-9C3B-6761E4389134}"/>
              </a:ext>
            </a:extLst>
          </p:cNvPr>
          <p:cNvSpPr txBox="1"/>
          <p:nvPr/>
        </p:nvSpPr>
        <p:spPr>
          <a:xfrm>
            <a:off x="3972393" y="2640975"/>
            <a:ext cx="5374659" cy="3539046"/>
          </a:xfrm>
          <a:prstGeom prst="rect">
            <a:avLst/>
          </a:prstGeom>
          <a:noFill/>
        </p:spPr>
        <p:txBody>
          <a:bodyPr wrap="square" rtlCol="0">
            <a:spAutoFit/>
          </a:bodyPr>
          <a:lstStyle/>
          <a:p>
            <a:pPr>
              <a:lnSpc>
                <a:spcPct val="114000"/>
              </a:lnSpc>
              <a:spcBef>
                <a:spcPts val="385"/>
              </a:spcBef>
              <a:spcAft>
                <a:spcPts val="385"/>
              </a:spcAft>
            </a:pPr>
            <a:r>
              <a:rPr lang="en-US" sz="2400" dirty="0"/>
              <a:t>As we neared her destination, she handed me a note which said, “Write the fare  on my hand with your finger”. I did and she paid the fare.</a:t>
            </a:r>
            <a:endParaRPr lang="en-AU" sz="2400" dirty="0"/>
          </a:p>
          <a:p>
            <a:pPr>
              <a:lnSpc>
                <a:spcPct val="114000"/>
              </a:lnSpc>
              <a:spcBef>
                <a:spcPts val="385"/>
              </a:spcBef>
              <a:spcAft>
                <a:spcPts val="385"/>
              </a:spcAft>
            </a:pPr>
            <a:r>
              <a:rPr lang="en-US" sz="2400" dirty="0"/>
              <a:t> I helped Lucy out of the taxi and onto the footpath which she felt carefully with her feet. She knew she was home and waved me away.  My job was done.</a:t>
            </a:r>
          </a:p>
        </p:txBody>
      </p:sp>
      <p:sp>
        <p:nvSpPr>
          <p:cNvPr id="2" name="TextBox 1">
            <a:extLst>
              <a:ext uri="{FF2B5EF4-FFF2-40B4-BE49-F238E27FC236}">
                <a16:creationId xmlns:a16="http://schemas.microsoft.com/office/drawing/2014/main" id="{D9FF8D99-E809-44CB-A7BB-6C2810FA35B1}"/>
              </a:ext>
            </a:extLst>
          </p:cNvPr>
          <p:cNvSpPr txBox="1"/>
          <p:nvPr/>
        </p:nvSpPr>
        <p:spPr>
          <a:xfrm>
            <a:off x="715499" y="888572"/>
            <a:ext cx="8509463" cy="1752403"/>
          </a:xfrm>
          <a:prstGeom prst="rect">
            <a:avLst/>
          </a:prstGeom>
          <a:noFill/>
        </p:spPr>
        <p:txBody>
          <a:bodyPr wrap="square" rtlCol="0">
            <a:spAutoFit/>
          </a:bodyPr>
          <a:lstStyle/>
          <a:p>
            <a:pPr>
              <a:lnSpc>
                <a:spcPct val="114000"/>
              </a:lnSpc>
              <a:spcBef>
                <a:spcPts val="600"/>
              </a:spcBef>
              <a:spcAft>
                <a:spcPts val="600"/>
              </a:spcAft>
            </a:pPr>
            <a:r>
              <a:rPr lang="en-US" sz="2400" spc="-1" dirty="0">
                <a:solidFill>
                  <a:srgbClr val="000000"/>
                </a:solidFill>
                <a:ea typeface="Calibri"/>
              </a:rPr>
              <a:t>But then I had the terrible thought: how was I to tell her the fare at the end of the trip? By the tell-tale movement of the car and the elapsed time, Lucy had a very good idea as to where we were as she must have done the trip many times. </a:t>
            </a:r>
          </a:p>
        </p:txBody>
      </p:sp>
    </p:spTree>
    <p:extLst>
      <p:ext uri="{BB962C8B-B14F-4D97-AF65-F5344CB8AC3E}">
        <p14:creationId xmlns:p14="http://schemas.microsoft.com/office/powerpoint/2010/main" val="1469952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587679" y="318966"/>
            <a:ext cx="4005236" cy="589855"/>
          </a:xfrm>
        </p:spPr>
        <p:txBody>
          <a:bodyPr>
            <a:normAutofit fontScale="90000"/>
          </a:bodyPr>
          <a:lstStyle/>
          <a:p>
            <a:r>
              <a:rPr lang="en-US" b="1" cap="small" dirty="0"/>
              <a:t>Big</a:t>
            </a:r>
            <a:r>
              <a:rPr lang="en-US" sz="2564" b="1" cap="small" dirty="0"/>
              <a:t> </a:t>
            </a:r>
            <a:r>
              <a:rPr lang="en-US" b="1" cap="small" dirty="0"/>
              <a:t>Bob</a:t>
            </a:r>
            <a:endParaRPr lang="en-US" sz="4000" b="1" cap="small" dirty="0"/>
          </a:p>
        </p:txBody>
      </p:sp>
      <p:sp>
        <p:nvSpPr>
          <p:cNvPr id="8" name="Footer Placeholder 7">
            <a:extLst>
              <a:ext uri="{FF2B5EF4-FFF2-40B4-BE49-F238E27FC236}">
                <a16:creationId xmlns:a16="http://schemas.microsoft.com/office/drawing/2014/main" id="{97602C57-F41E-457A-9CDD-477F8412BCC7}"/>
              </a:ext>
            </a:extLst>
          </p:cNvPr>
          <p:cNvSpPr>
            <a:spLocks noGrp="1"/>
          </p:cNvSpPr>
          <p:nvPr>
            <p:ph type="ftr" sz="quarter" idx="11"/>
          </p:nvPr>
        </p:nvSpPr>
        <p:spPr>
          <a:xfrm>
            <a:off x="587679" y="6356351"/>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1" name="Slide Number Placeholder 10">
            <a:extLst>
              <a:ext uri="{FF2B5EF4-FFF2-40B4-BE49-F238E27FC236}">
                <a16:creationId xmlns:a16="http://schemas.microsoft.com/office/drawing/2014/main" id="{6CC8400D-154D-466B-8D4A-5B74B8A81789}"/>
              </a:ext>
            </a:extLst>
          </p:cNvPr>
          <p:cNvSpPr>
            <a:spLocks noGrp="1"/>
          </p:cNvSpPr>
          <p:nvPr>
            <p:ph type="sldNum" sz="quarter" idx="12"/>
          </p:nvPr>
        </p:nvSpPr>
        <p:spPr/>
        <p:txBody>
          <a:bodyPr/>
          <a:lstStyle/>
          <a:p>
            <a:fld id="{DC56C17F-E5A4-4123-831E-B6BE4BD60FE1}" type="slidenum">
              <a:rPr lang="en-US" sz="1000" smtClean="0"/>
              <a:t>6</a:t>
            </a:fld>
            <a:endParaRPr lang="en-US" sz="1000" dirty="0"/>
          </a:p>
        </p:txBody>
      </p:sp>
      <p:sp>
        <p:nvSpPr>
          <p:cNvPr id="7" name="TextBox 6">
            <a:extLst>
              <a:ext uri="{FF2B5EF4-FFF2-40B4-BE49-F238E27FC236}">
                <a16:creationId xmlns:a16="http://schemas.microsoft.com/office/drawing/2014/main" id="{32FD2302-EC16-4363-A64D-F4C5B131481E}"/>
              </a:ext>
            </a:extLst>
          </p:cNvPr>
          <p:cNvSpPr txBox="1"/>
          <p:nvPr/>
        </p:nvSpPr>
        <p:spPr>
          <a:xfrm>
            <a:off x="587679" y="1128952"/>
            <a:ext cx="4613908" cy="5007268"/>
          </a:xfrm>
          <a:prstGeom prst="rect">
            <a:avLst/>
          </a:prstGeom>
          <a:noFill/>
        </p:spPr>
        <p:txBody>
          <a:bodyPr wrap="square" rtlCol="0">
            <a:spAutoFit/>
          </a:bodyPr>
          <a:lstStyle/>
          <a:p>
            <a:pPr>
              <a:lnSpc>
                <a:spcPct val="114000"/>
              </a:lnSpc>
              <a:spcBef>
                <a:spcPts val="385"/>
              </a:spcBef>
              <a:spcAft>
                <a:spcPts val="385"/>
              </a:spcAft>
            </a:pPr>
            <a:r>
              <a:rPr lang="en-AU" sz="2400" dirty="0"/>
              <a:t>It was a wintry Saturday afternoon, about 4.30pm and I needed to knock off work soon.</a:t>
            </a:r>
          </a:p>
          <a:p>
            <a:pPr>
              <a:lnSpc>
                <a:spcPct val="114000"/>
              </a:lnSpc>
              <a:spcBef>
                <a:spcPts val="385"/>
              </a:spcBef>
              <a:spcAft>
                <a:spcPts val="385"/>
              </a:spcAft>
            </a:pPr>
            <a:r>
              <a:rPr lang="en-AU" sz="2400" dirty="0"/>
              <a:t>One more little job would help to fill the day’s takings.</a:t>
            </a:r>
          </a:p>
          <a:p>
            <a:pPr>
              <a:lnSpc>
                <a:spcPct val="114000"/>
              </a:lnSpc>
              <a:spcBef>
                <a:spcPts val="385"/>
              </a:spcBef>
              <a:spcAft>
                <a:spcPts val="385"/>
              </a:spcAft>
            </a:pPr>
            <a:r>
              <a:rPr lang="en-AU" sz="2400" dirty="0"/>
              <a:t>The Carlton versus Collingwood football game at Carlton was just about to finish. </a:t>
            </a:r>
          </a:p>
          <a:p>
            <a:pPr>
              <a:lnSpc>
                <a:spcPct val="114000"/>
              </a:lnSpc>
              <a:spcBef>
                <a:spcPts val="385"/>
              </a:spcBef>
              <a:spcAft>
                <a:spcPts val="385"/>
              </a:spcAft>
            </a:pPr>
            <a:r>
              <a:rPr lang="en-AU" sz="2400" dirty="0"/>
              <a:t>“That should give me a fare” I thought as I drove to the Carlton ground in Royal Parade. </a:t>
            </a:r>
          </a:p>
        </p:txBody>
      </p:sp>
      <p:pic>
        <p:nvPicPr>
          <p:cNvPr id="12" name="Picture 11" descr="A picture containing outdoor, person, playing, grass&#10;&#10;Description automatically generated">
            <a:extLst>
              <a:ext uri="{FF2B5EF4-FFF2-40B4-BE49-F238E27FC236}">
                <a16:creationId xmlns:a16="http://schemas.microsoft.com/office/drawing/2014/main" id="{AEECA408-EA3D-4430-BC64-4CFF6360ED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2120" y="554636"/>
            <a:ext cx="3575390" cy="5801715"/>
          </a:xfrm>
          <a:prstGeom prst="rect">
            <a:avLst/>
          </a:prstGeom>
          <a:ln>
            <a:solidFill>
              <a:srgbClr val="996633"/>
            </a:solidFill>
          </a:ln>
        </p:spPr>
      </p:pic>
    </p:spTree>
    <p:extLst>
      <p:ext uri="{BB962C8B-B14F-4D97-AF65-F5344CB8AC3E}">
        <p14:creationId xmlns:p14="http://schemas.microsoft.com/office/powerpoint/2010/main" val="2635515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7">
            <a:extLst>
              <a:ext uri="{FF2B5EF4-FFF2-40B4-BE49-F238E27FC236}">
                <a16:creationId xmlns:a16="http://schemas.microsoft.com/office/drawing/2014/main" id="{9A5DF8F5-E342-4CE7-9B3B-031FFB25E571}"/>
              </a:ext>
            </a:extLst>
          </p:cNvPr>
          <p:cNvSpPr>
            <a:spLocks noGrp="1"/>
          </p:cNvSpPr>
          <p:nvPr>
            <p:ph type="ftr" sz="quarter" idx="11"/>
          </p:nvPr>
        </p:nvSpPr>
        <p:spPr>
          <a:xfrm>
            <a:off x="681037" y="6173789"/>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9" name="Slide Number Placeholder 8">
            <a:extLst>
              <a:ext uri="{FF2B5EF4-FFF2-40B4-BE49-F238E27FC236}">
                <a16:creationId xmlns:a16="http://schemas.microsoft.com/office/drawing/2014/main" id="{F54050B5-E6C4-47A8-B3DD-A9B0782FE229}"/>
              </a:ext>
            </a:extLst>
          </p:cNvPr>
          <p:cNvSpPr>
            <a:spLocks noGrp="1"/>
          </p:cNvSpPr>
          <p:nvPr>
            <p:ph type="sldNum" sz="quarter" idx="12"/>
          </p:nvPr>
        </p:nvSpPr>
        <p:spPr/>
        <p:txBody>
          <a:bodyPr/>
          <a:lstStyle/>
          <a:p>
            <a:fld id="{DC56C17F-E5A4-4123-831E-B6BE4BD60FE1}" type="slidenum">
              <a:rPr lang="en-US" sz="1000" smtClean="0"/>
              <a:t>7</a:t>
            </a:fld>
            <a:endParaRPr lang="en-US" sz="1000" dirty="0"/>
          </a:p>
        </p:txBody>
      </p:sp>
      <p:sp>
        <p:nvSpPr>
          <p:cNvPr id="7" name="TextBox 6">
            <a:extLst>
              <a:ext uri="{FF2B5EF4-FFF2-40B4-BE49-F238E27FC236}">
                <a16:creationId xmlns:a16="http://schemas.microsoft.com/office/drawing/2014/main" id="{C58A6EE0-1915-4C02-9C52-ED3E874FBD52}"/>
              </a:ext>
            </a:extLst>
          </p:cNvPr>
          <p:cNvSpPr txBox="1"/>
          <p:nvPr/>
        </p:nvSpPr>
        <p:spPr>
          <a:xfrm>
            <a:off x="4952999" y="857129"/>
            <a:ext cx="4365790" cy="5695405"/>
          </a:xfrm>
          <a:prstGeom prst="rect">
            <a:avLst/>
          </a:prstGeom>
          <a:noFill/>
        </p:spPr>
        <p:txBody>
          <a:bodyPr wrap="square" rtlCol="0">
            <a:spAutoFit/>
          </a:bodyPr>
          <a:lstStyle/>
          <a:p>
            <a:pPr>
              <a:lnSpc>
                <a:spcPct val="114000"/>
              </a:lnSpc>
              <a:spcBef>
                <a:spcPts val="600"/>
              </a:spcBef>
              <a:spcAft>
                <a:spcPts val="600"/>
              </a:spcAft>
            </a:pPr>
            <a:r>
              <a:rPr lang="en-AU" sz="2400" dirty="0"/>
              <a:t>I stopped behind two late model Mercedes-Benz in the car park. Carlton lost, so there was no happiness among their supporters.</a:t>
            </a:r>
          </a:p>
          <a:p>
            <a:pPr>
              <a:lnSpc>
                <a:spcPct val="114000"/>
              </a:lnSpc>
              <a:spcBef>
                <a:spcPts val="600"/>
              </a:spcBef>
              <a:spcAft>
                <a:spcPts val="600"/>
              </a:spcAft>
            </a:pPr>
            <a:r>
              <a:rPr lang="en-AU" sz="2400" dirty="0"/>
              <a:t>A big guy with a menacing face strode towards one of the Mercs. He looked at his car, then at my taxi and growled “Nick off” in threatening tone. I drove away quick smart. His next reaction could have cost me more than a fare!</a:t>
            </a:r>
          </a:p>
        </p:txBody>
      </p:sp>
      <p:pic>
        <p:nvPicPr>
          <p:cNvPr id="14" name="Picture 13" descr="A close up of a car&#10;&#10;Description automatically generated">
            <a:extLst>
              <a:ext uri="{FF2B5EF4-FFF2-40B4-BE49-F238E27FC236}">
                <a16:creationId xmlns:a16="http://schemas.microsoft.com/office/drawing/2014/main" id="{6F0E8A03-42CF-44E7-A004-01D228C276BA}"/>
              </a:ext>
            </a:extLst>
          </p:cNvPr>
          <p:cNvPicPr>
            <a:picLocks noChangeAspect="1"/>
          </p:cNvPicPr>
          <p:nvPr/>
        </p:nvPicPr>
        <p:blipFill rotWithShape="1">
          <a:blip r:embed="rId3">
            <a:extLst>
              <a:ext uri="{28A0092B-C50C-407E-A947-70E740481C1C}">
                <a14:useLocalDpi xmlns:a14="http://schemas.microsoft.com/office/drawing/2010/main" val="0"/>
              </a:ext>
            </a:extLst>
          </a:blip>
          <a:srcRect l="781"/>
          <a:stretch/>
        </p:blipFill>
        <p:spPr>
          <a:xfrm>
            <a:off x="774862" y="2348091"/>
            <a:ext cx="3817585" cy="2161818"/>
          </a:xfrm>
          <a:prstGeom prst="rect">
            <a:avLst/>
          </a:prstGeom>
          <a:ln w="38100">
            <a:solidFill>
              <a:schemeClr val="accent1">
                <a:lumMod val="75000"/>
              </a:schemeClr>
            </a:solidFill>
          </a:ln>
        </p:spPr>
      </p:pic>
      <p:sp>
        <p:nvSpPr>
          <p:cNvPr id="13" name="Title 3">
            <a:extLst>
              <a:ext uri="{FF2B5EF4-FFF2-40B4-BE49-F238E27FC236}">
                <a16:creationId xmlns:a16="http://schemas.microsoft.com/office/drawing/2014/main" id="{62986297-CEB5-4A16-B670-873C3300B625}"/>
              </a:ext>
            </a:extLst>
          </p:cNvPr>
          <p:cNvSpPr txBox="1">
            <a:spLocks/>
          </p:cNvSpPr>
          <p:nvPr/>
        </p:nvSpPr>
        <p:spPr>
          <a:xfrm>
            <a:off x="587211" y="857129"/>
            <a:ext cx="4005236" cy="5898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cap="small" dirty="0"/>
              <a:t>Big Bob</a:t>
            </a:r>
          </a:p>
        </p:txBody>
      </p:sp>
    </p:spTree>
    <p:extLst>
      <p:ext uri="{BB962C8B-B14F-4D97-AF65-F5344CB8AC3E}">
        <p14:creationId xmlns:p14="http://schemas.microsoft.com/office/powerpoint/2010/main" val="2552705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941639" y="805547"/>
            <a:ext cx="4010852" cy="731733"/>
          </a:xfrm>
        </p:spPr>
        <p:txBody>
          <a:bodyPr>
            <a:normAutofit/>
          </a:bodyPr>
          <a:lstStyle/>
          <a:p>
            <a:r>
              <a:rPr lang="en-US" b="1" cap="small" dirty="0"/>
              <a:t>One hundred</a:t>
            </a:r>
          </a:p>
        </p:txBody>
      </p:sp>
      <p:sp>
        <p:nvSpPr>
          <p:cNvPr id="11" name="Footer Placeholder 7">
            <a:extLst>
              <a:ext uri="{FF2B5EF4-FFF2-40B4-BE49-F238E27FC236}">
                <a16:creationId xmlns:a16="http://schemas.microsoft.com/office/drawing/2014/main" id="{F7ECBD2D-A971-47BA-85D7-4C00F4996404}"/>
              </a:ext>
            </a:extLst>
          </p:cNvPr>
          <p:cNvSpPr>
            <a:spLocks noGrp="1"/>
          </p:cNvSpPr>
          <p:nvPr>
            <p:ph type="ftr" sz="quarter" idx="11"/>
          </p:nvPr>
        </p:nvSpPr>
        <p:spPr>
          <a:xfrm>
            <a:off x="666221" y="6356352"/>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3" name="Slide Number Placeholder 12">
            <a:extLst>
              <a:ext uri="{FF2B5EF4-FFF2-40B4-BE49-F238E27FC236}">
                <a16:creationId xmlns:a16="http://schemas.microsoft.com/office/drawing/2014/main" id="{E63513D2-F767-4DA0-974A-DC2705E97E2C}"/>
              </a:ext>
            </a:extLst>
          </p:cNvPr>
          <p:cNvSpPr>
            <a:spLocks noGrp="1"/>
          </p:cNvSpPr>
          <p:nvPr>
            <p:ph type="sldNum" sz="quarter" idx="12"/>
          </p:nvPr>
        </p:nvSpPr>
        <p:spPr>
          <a:xfrm>
            <a:off x="8145058" y="6461548"/>
            <a:ext cx="1094721" cy="249199"/>
          </a:xfrm>
        </p:spPr>
        <p:txBody>
          <a:bodyPr/>
          <a:lstStyle/>
          <a:p>
            <a:fld id="{DC56C17F-E5A4-4123-831E-B6BE4BD60FE1}" type="slidenum">
              <a:rPr lang="en-US" sz="1000" smtClean="0"/>
              <a:t>8</a:t>
            </a:fld>
            <a:endParaRPr lang="en-US" sz="1000" dirty="0"/>
          </a:p>
        </p:txBody>
      </p:sp>
      <p:sp>
        <p:nvSpPr>
          <p:cNvPr id="10" name="TextBox 9">
            <a:extLst>
              <a:ext uri="{FF2B5EF4-FFF2-40B4-BE49-F238E27FC236}">
                <a16:creationId xmlns:a16="http://schemas.microsoft.com/office/drawing/2014/main" id="{D3A13EF0-CC05-4112-B724-FFA482382CE0}"/>
              </a:ext>
            </a:extLst>
          </p:cNvPr>
          <p:cNvSpPr txBox="1"/>
          <p:nvPr/>
        </p:nvSpPr>
        <p:spPr>
          <a:xfrm>
            <a:off x="2734170" y="3995193"/>
            <a:ext cx="4196429" cy="447558"/>
          </a:xfrm>
          <a:prstGeom prst="rect">
            <a:avLst/>
          </a:prstGeom>
          <a:noFill/>
        </p:spPr>
        <p:txBody>
          <a:bodyPr wrap="square">
            <a:spAutoFit/>
          </a:bodyPr>
          <a:lstStyle/>
          <a:p>
            <a:r>
              <a:rPr lang="en-US" sz="1154" dirty="0"/>
              <a:t>.</a:t>
            </a:r>
          </a:p>
          <a:p>
            <a:r>
              <a:rPr lang="en-US" sz="1154" dirty="0"/>
              <a:t> </a:t>
            </a:r>
          </a:p>
        </p:txBody>
      </p:sp>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4854796" y="3330797"/>
            <a:ext cx="195390" cy="1953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8617" tIns="29309" rIns="58617" bIns="29309" numCol="1" anchor="t" anchorCtr="0" compatLnSpc="1">
            <a:prstTxWarp prst="textNoShape">
              <a:avLst/>
            </a:prstTxWarp>
          </a:bodyPr>
          <a:lstStyle/>
          <a:p>
            <a:endParaRPr lang="en-US" sz="1154"/>
          </a:p>
        </p:txBody>
      </p:sp>
      <p:sp>
        <p:nvSpPr>
          <p:cNvPr id="8" name="TextBox 7">
            <a:extLst>
              <a:ext uri="{FF2B5EF4-FFF2-40B4-BE49-F238E27FC236}">
                <a16:creationId xmlns:a16="http://schemas.microsoft.com/office/drawing/2014/main" id="{660FB46A-70A2-4EFD-A2CC-315A80B51463}"/>
              </a:ext>
            </a:extLst>
          </p:cNvPr>
          <p:cNvSpPr txBox="1"/>
          <p:nvPr/>
        </p:nvSpPr>
        <p:spPr>
          <a:xfrm>
            <a:off x="5287323" y="805547"/>
            <a:ext cx="3811708" cy="2748316"/>
          </a:xfrm>
          <a:prstGeom prst="rect">
            <a:avLst/>
          </a:prstGeom>
          <a:noFill/>
        </p:spPr>
        <p:txBody>
          <a:bodyPr wrap="square" rtlCol="0">
            <a:spAutoFit/>
          </a:bodyPr>
          <a:lstStyle/>
          <a:p>
            <a:pPr>
              <a:lnSpc>
                <a:spcPct val="114000"/>
              </a:lnSpc>
              <a:spcBef>
                <a:spcPts val="600"/>
              </a:spcBef>
              <a:spcAft>
                <a:spcPts val="600"/>
              </a:spcAft>
            </a:pPr>
            <a:r>
              <a:rPr lang="en-AU" sz="2400" dirty="0"/>
              <a:t>It was one September and I picked up a lady from a residential aged care home.</a:t>
            </a:r>
          </a:p>
          <a:p>
            <a:pPr>
              <a:lnSpc>
                <a:spcPct val="114000"/>
              </a:lnSpc>
              <a:spcBef>
                <a:spcPts val="600"/>
              </a:spcBef>
              <a:spcAft>
                <a:spcPts val="600"/>
              </a:spcAft>
            </a:pPr>
            <a:r>
              <a:rPr lang="en-AU" sz="2400" dirty="0"/>
              <a:t>She was going to an adjoining suburb to play Scrabble.</a:t>
            </a:r>
          </a:p>
        </p:txBody>
      </p:sp>
      <p:pic>
        <p:nvPicPr>
          <p:cNvPr id="21" name="Picture 20">
            <a:extLst>
              <a:ext uri="{FF2B5EF4-FFF2-40B4-BE49-F238E27FC236}">
                <a16:creationId xmlns:a16="http://schemas.microsoft.com/office/drawing/2014/main" id="{DAEE1E3F-F570-46ED-A92C-7790DDE7E40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809060" y="4122296"/>
            <a:ext cx="3589997" cy="2018644"/>
          </a:xfrm>
          <a:prstGeom prst="rect">
            <a:avLst/>
          </a:prstGeom>
          <a:ln w="38100">
            <a:solidFill>
              <a:schemeClr val="accent5"/>
            </a:solidFill>
          </a:ln>
        </p:spPr>
      </p:pic>
      <p:pic>
        <p:nvPicPr>
          <p:cNvPr id="23" name="Picture 22">
            <a:extLst>
              <a:ext uri="{FF2B5EF4-FFF2-40B4-BE49-F238E27FC236}">
                <a16:creationId xmlns:a16="http://schemas.microsoft.com/office/drawing/2014/main" id="{EA8226AD-CB08-4C9B-99D5-F1B6B8CF09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9334" y="2006286"/>
            <a:ext cx="3973533" cy="2649022"/>
          </a:xfrm>
          <a:prstGeom prst="rect">
            <a:avLst/>
          </a:prstGeom>
          <a:ln w="38100">
            <a:solidFill>
              <a:schemeClr val="accent1">
                <a:lumMod val="75000"/>
              </a:schemeClr>
            </a:solidFill>
          </a:ln>
        </p:spPr>
      </p:pic>
    </p:spTree>
    <p:extLst>
      <p:ext uri="{BB962C8B-B14F-4D97-AF65-F5344CB8AC3E}">
        <p14:creationId xmlns:p14="http://schemas.microsoft.com/office/powerpoint/2010/main" val="556793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4854796" y="3330797"/>
            <a:ext cx="195390" cy="1953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8617" tIns="29309" rIns="58617" bIns="29309" numCol="1" anchor="t" anchorCtr="0" compatLnSpc="1">
            <a:prstTxWarp prst="textNoShape">
              <a:avLst/>
            </a:prstTxWarp>
          </a:bodyPr>
          <a:lstStyle/>
          <a:p>
            <a:endParaRPr lang="en-US" sz="1154"/>
          </a:p>
        </p:txBody>
      </p:sp>
      <p:sp>
        <p:nvSpPr>
          <p:cNvPr id="13" name="Title 3">
            <a:extLst>
              <a:ext uri="{FF2B5EF4-FFF2-40B4-BE49-F238E27FC236}">
                <a16:creationId xmlns:a16="http://schemas.microsoft.com/office/drawing/2014/main" id="{1EF20B32-EDA7-4686-9B74-85B7E52A6825}"/>
              </a:ext>
            </a:extLst>
          </p:cNvPr>
          <p:cNvSpPr>
            <a:spLocks noGrp="1"/>
          </p:cNvSpPr>
          <p:nvPr>
            <p:ph type="title"/>
          </p:nvPr>
        </p:nvSpPr>
        <p:spPr>
          <a:xfrm>
            <a:off x="770239" y="750304"/>
            <a:ext cx="4010852" cy="731733"/>
          </a:xfrm>
        </p:spPr>
        <p:txBody>
          <a:bodyPr>
            <a:normAutofit/>
          </a:bodyPr>
          <a:lstStyle/>
          <a:p>
            <a:r>
              <a:rPr lang="en-US" b="1" cap="small" dirty="0"/>
              <a:t>One hundred</a:t>
            </a:r>
          </a:p>
        </p:txBody>
      </p:sp>
      <p:sp>
        <p:nvSpPr>
          <p:cNvPr id="7" name="Footer Placeholder 7">
            <a:extLst>
              <a:ext uri="{FF2B5EF4-FFF2-40B4-BE49-F238E27FC236}">
                <a16:creationId xmlns:a16="http://schemas.microsoft.com/office/drawing/2014/main" id="{D5AAFB73-384A-41E2-B033-9231E7444F82}"/>
              </a:ext>
            </a:extLst>
          </p:cNvPr>
          <p:cNvSpPr>
            <a:spLocks noGrp="1"/>
          </p:cNvSpPr>
          <p:nvPr>
            <p:ph type="ftr" sz="quarter" idx="11"/>
          </p:nvPr>
        </p:nvSpPr>
        <p:spPr>
          <a:xfrm>
            <a:off x="794019" y="6341884"/>
            <a:ext cx="3491041" cy="365125"/>
          </a:xfrm>
        </p:spPr>
        <p:txBody>
          <a:bodyPr/>
          <a:lstStyle/>
          <a:p>
            <a:pPr algn="l"/>
            <a:r>
              <a:rPr lang="en-US" sz="1000" dirty="0">
                <a:latin typeface="Calibri" panose="020F0502020204030204" pitchFamily="34" charset="0"/>
                <a:ea typeface="Arial Unicode MS"/>
              </a:rPr>
              <a:t>Rotary Club of Canterbury: </a:t>
            </a:r>
            <a:r>
              <a:rPr lang="en-US" sz="1000" dirty="0">
                <a:latin typeface="Calibri" panose="020F0502020204030204" pitchFamily="34" charset="0"/>
                <a:ea typeface="Times New Roman" panose="02020603050405020304" pitchFamily="18" charset="0"/>
              </a:rPr>
              <a:t>Let’s Stay Connected Project</a:t>
            </a:r>
            <a:endParaRPr lang="en-US" sz="1000" dirty="0"/>
          </a:p>
        </p:txBody>
      </p:sp>
      <p:sp>
        <p:nvSpPr>
          <p:cNvPr id="10" name="Slide Number Placeholder 9">
            <a:extLst>
              <a:ext uri="{FF2B5EF4-FFF2-40B4-BE49-F238E27FC236}">
                <a16:creationId xmlns:a16="http://schemas.microsoft.com/office/drawing/2014/main" id="{BA3C4B0C-795A-4B68-9E15-44E2200F533C}"/>
              </a:ext>
            </a:extLst>
          </p:cNvPr>
          <p:cNvSpPr>
            <a:spLocks noGrp="1"/>
          </p:cNvSpPr>
          <p:nvPr>
            <p:ph type="sldNum" sz="quarter" idx="12"/>
          </p:nvPr>
        </p:nvSpPr>
        <p:spPr/>
        <p:txBody>
          <a:bodyPr/>
          <a:lstStyle/>
          <a:p>
            <a:fld id="{DC56C17F-E5A4-4123-831E-B6BE4BD60FE1}" type="slidenum">
              <a:rPr lang="en-US" sz="1000" smtClean="0"/>
              <a:t>9</a:t>
            </a:fld>
            <a:endParaRPr lang="en-US" sz="1000"/>
          </a:p>
        </p:txBody>
      </p:sp>
      <p:sp>
        <p:nvSpPr>
          <p:cNvPr id="11" name="TextBox 10">
            <a:extLst>
              <a:ext uri="{FF2B5EF4-FFF2-40B4-BE49-F238E27FC236}">
                <a16:creationId xmlns:a16="http://schemas.microsoft.com/office/drawing/2014/main" id="{400143F4-14CA-4439-A40E-5D67674C40B1}"/>
              </a:ext>
            </a:extLst>
          </p:cNvPr>
          <p:cNvSpPr txBox="1"/>
          <p:nvPr/>
        </p:nvSpPr>
        <p:spPr>
          <a:xfrm>
            <a:off x="4639961" y="1482037"/>
            <a:ext cx="4495800" cy="4088299"/>
          </a:xfrm>
          <a:prstGeom prst="rect">
            <a:avLst/>
          </a:prstGeom>
          <a:noFill/>
        </p:spPr>
        <p:txBody>
          <a:bodyPr wrap="square">
            <a:spAutoFit/>
          </a:bodyPr>
          <a:lstStyle/>
          <a:p>
            <a:pPr defTabSz="486488">
              <a:lnSpc>
                <a:spcPct val="114000"/>
              </a:lnSpc>
              <a:spcBef>
                <a:spcPts val="600"/>
              </a:spcBef>
              <a:spcAft>
                <a:spcPts val="600"/>
              </a:spcAft>
              <a:defRPr sz="2000">
                <a:latin typeface="Arial"/>
                <a:ea typeface="Arial"/>
                <a:cs typeface="Arial"/>
                <a:sym typeface="Arial"/>
              </a:defRPr>
            </a:pPr>
            <a:r>
              <a:rPr lang="en-US" sz="2400" dirty="0">
                <a:latin typeface="Calibri" panose="020F0502020204030204" pitchFamily="34" charset="0"/>
                <a:cs typeface="Times New Roman" panose="02020603050405020304" pitchFamily="18" charset="0"/>
              </a:rPr>
              <a:t>We started talking about age. She told me it would be some time before I was her age. She would be 100 years old next week.</a:t>
            </a:r>
          </a:p>
          <a:p>
            <a:pPr defTabSz="486488">
              <a:lnSpc>
                <a:spcPct val="114000"/>
              </a:lnSpc>
              <a:spcBef>
                <a:spcPts val="385"/>
              </a:spcBef>
              <a:spcAft>
                <a:spcPts val="385"/>
              </a:spcAft>
              <a:defRPr sz="4900">
                <a:latin typeface="Arial"/>
                <a:ea typeface="Arial"/>
                <a:cs typeface="Arial"/>
                <a:sym typeface="Arial"/>
              </a:defRPr>
            </a:pPr>
            <a:r>
              <a:rPr lang="en-US" sz="2400" dirty="0">
                <a:latin typeface="Calibri" panose="020F0502020204030204" pitchFamily="34" charset="0"/>
                <a:cs typeface="Times New Roman" panose="02020603050405020304" pitchFamily="18" charset="0"/>
              </a:rPr>
              <a:t>I reported the conversation to Depot Management. </a:t>
            </a:r>
          </a:p>
          <a:p>
            <a:pPr defTabSz="486488">
              <a:lnSpc>
                <a:spcPct val="114000"/>
              </a:lnSpc>
              <a:spcBef>
                <a:spcPts val="385"/>
              </a:spcBef>
              <a:spcAft>
                <a:spcPts val="385"/>
              </a:spcAft>
              <a:defRPr sz="4900">
                <a:latin typeface="Arial"/>
                <a:ea typeface="Arial"/>
                <a:cs typeface="Arial"/>
                <a:sym typeface="Arial"/>
              </a:defRPr>
            </a:pPr>
            <a:r>
              <a:rPr lang="en-US" sz="2400" dirty="0">
                <a:latin typeface="Calibri" panose="020F0502020204030204" pitchFamily="34" charset="0"/>
                <a:cs typeface="Times New Roman" panose="02020603050405020304" pitchFamily="18" charset="0"/>
              </a:rPr>
              <a:t>On her birthday, they sent her a big bunch of flowers and $100 in taxi vouchers.</a:t>
            </a:r>
          </a:p>
        </p:txBody>
      </p:sp>
      <p:pic>
        <p:nvPicPr>
          <p:cNvPr id="12" name="Picture 11" descr="A close up of a flower&#10;&#10;Description automatically generated">
            <a:extLst>
              <a:ext uri="{FF2B5EF4-FFF2-40B4-BE49-F238E27FC236}">
                <a16:creationId xmlns:a16="http://schemas.microsoft.com/office/drawing/2014/main" id="{33032156-4CBB-43B0-BA03-4E920624FC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032" y="1989695"/>
            <a:ext cx="4103011" cy="3072984"/>
          </a:xfrm>
          <a:prstGeom prst="ellipse">
            <a:avLst/>
          </a:prstGeom>
          <a:ln w="63500" cap="rnd">
            <a:solidFill>
              <a:schemeClr val="accent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061940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4508</TotalTime>
  <Words>1627</Words>
  <Application>Microsoft Office PowerPoint</Application>
  <PresentationFormat>A4 Paper (210x297 mm)</PresentationFormat>
  <Paragraphs>165</Paragraphs>
  <Slides>15</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Franklin Gothic Demi</vt:lpstr>
      <vt:lpstr>Segoe UI</vt:lpstr>
      <vt:lpstr>Office Theme</vt:lpstr>
      <vt:lpstr>Bill’s Taxi Tales</vt:lpstr>
      <vt:lpstr>PowerPoint Presentation</vt:lpstr>
      <vt:lpstr>PowerPoint Presentation</vt:lpstr>
      <vt:lpstr>Lucy</vt:lpstr>
      <vt:lpstr>Lucy</vt:lpstr>
      <vt:lpstr>Big Bob</vt:lpstr>
      <vt:lpstr>PowerPoint Presentation</vt:lpstr>
      <vt:lpstr>One hundred</vt:lpstr>
      <vt:lpstr>One hundred</vt:lpstr>
      <vt:lpstr>An Unusual Occupation</vt:lpstr>
      <vt:lpstr>An Unusual  Occupation</vt:lpstr>
      <vt:lpstr>Quick Quiz – Who’s on the Banknotes?</vt:lpstr>
      <vt:lpstr>Quick Quiz – Who’s on the Banknotes?</vt:lpstr>
      <vt:lpstr>Quick Quiz – Who’s on the Banknotes?</vt:lpstr>
      <vt:lpstr>Answers to ‘Who’s on the Banknotes?’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 Cunniffe</dc:creator>
  <cp:lastModifiedBy>John Braine</cp:lastModifiedBy>
  <cp:revision>130</cp:revision>
  <cp:lastPrinted>2020-08-29T07:36:41Z</cp:lastPrinted>
  <dcterms:created xsi:type="dcterms:W3CDTF">2020-07-31T06:46:06Z</dcterms:created>
  <dcterms:modified xsi:type="dcterms:W3CDTF">2020-10-06T07:33:51Z</dcterms:modified>
</cp:coreProperties>
</file>