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9"/>
  </p:notesMasterIdLst>
  <p:sldIdLst>
    <p:sldId id="267" r:id="rId2"/>
    <p:sldId id="330" r:id="rId3"/>
    <p:sldId id="327" r:id="rId4"/>
    <p:sldId id="331" r:id="rId5"/>
    <p:sldId id="366" r:id="rId6"/>
    <p:sldId id="367" r:id="rId7"/>
    <p:sldId id="332" r:id="rId8"/>
    <p:sldId id="334" r:id="rId9"/>
    <p:sldId id="335" r:id="rId10"/>
    <p:sldId id="368" r:id="rId11"/>
    <p:sldId id="369" r:id="rId12"/>
    <p:sldId id="370" r:id="rId13"/>
    <p:sldId id="336" r:id="rId14"/>
    <p:sldId id="337" r:id="rId15"/>
    <p:sldId id="338" r:id="rId16"/>
    <p:sldId id="371" r:id="rId17"/>
    <p:sldId id="339" r:id="rId18"/>
    <p:sldId id="372" r:id="rId19"/>
    <p:sldId id="343" r:id="rId20"/>
    <p:sldId id="344" r:id="rId21"/>
    <p:sldId id="375" r:id="rId22"/>
    <p:sldId id="345" r:id="rId23"/>
    <p:sldId id="346" r:id="rId24"/>
    <p:sldId id="373" r:id="rId25"/>
    <p:sldId id="358" r:id="rId26"/>
    <p:sldId id="347" r:id="rId27"/>
    <p:sldId id="348" r:id="rId28"/>
    <p:sldId id="349" r:id="rId29"/>
    <p:sldId id="350" r:id="rId30"/>
    <p:sldId id="351" r:id="rId31"/>
    <p:sldId id="352" r:id="rId32"/>
    <p:sldId id="353" r:id="rId33"/>
    <p:sldId id="376" r:id="rId34"/>
    <p:sldId id="355" r:id="rId35"/>
    <p:sldId id="356" r:id="rId36"/>
    <p:sldId id="357" r:id="rId37"/>
    <p:sldId id="329" r:id="rId38"/>
  </p:sldIdLst>
  <p:sldSz cx="10698163" cy="7589838"/>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D25EA8C-3CF7-4F6B-9592-08130DEFCF71}">
          <p14:sldIdLst>
            <p14:sldId id="267"/>
            <p14:sldId id="330"/>
          </p14:sldIdLst>
        </p14:section>
        <p14:section name="Untitled Section" id="{4EB0F53D-895A-4BE7-BA88-729181DD01FE}">
          <p14:sldIdLst>
            <p14:sldId id="327"/>
            <p14:sldId id="331"/>
            <p14:sldId id="366"/>
            <p14:sldId id="367"/>
            <p14:sldId id="332"/>
            <p14:sldId id="334"/>
            <p14:sldId id="335"/>
            <p14:sldId id="368"/>
            <p14:sldId id="369"/>
            <p14:sldId id="370"/>
            <p14:sldId id="336"/>
            <p14:sldId id="337"/>
            <p14:sldId id="338"/>
            <p14:sldId id="371"/>
            <p14:sldId id="339"/>
            <p14:sldId id="372"/>
            <p14:sldId id="343"/>
            <p14:sldId id="344"/>
            <p14:sldId id="375"/>
            <p14:sldId id="345"/>
            <p14:sldId id="346"/>
            <p14:sldId id="373"/>
            <p14:sldId id="358"/>
            <p14:sldId id="347"/>
            <p14:sldId id="348"/>
            <p14:sldId id="349"/>
            <p14:sldId id="350"/>
            <p14:sldId id="351"/>
            <p14:sldId id="352"/>
            <p14:sldId id="353"/>
            <p14:sldId id="376"/>
            <p14:sldId id="355"/>
            <p14:sldId id="356"/>
            <p14:sldId id="357"/>
            <p14:sldId id="32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y vero" initials="jv" lastIdx="27" clrIdx="0">
    <p:extLst>
      <p:ext uri="{19B8F6BF-5375-455C-9EA6-DF929625EA0E}">
        <p15:presenceInfo xmlns:p15="http://schemas.microsoft.com/office/powerpoint/2012/main" userId="7bb1371a25bcd7e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560BDD-CD2A-477B-8A19-07D6506B90CD}" v="125" dt="2020-09-28T09:28:10.2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6" autoAdjust="0"/>
    <p:restoredTop sz="94382" autoAdjust="0"/>
  </p:normalViewPr>
  <p:slideViewPr>
    <p:cSldViewPr snapToGrid="0">
      <p:cViewPr varScale="1">
        <p:scale>
          <a:sx n="65" d="100"/>
          <a:sy n="65" d="100"/>
        </p:scale>
        <p:origin x="1416" y="4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5352"/>
    </p:cViewPr>
  </p:sorterViewPr>
  <p:notesViewPr>
    <p:cSldViewPr snapToGrid="0">
      <p:cViewPr varScale="1">
        <p:scale>
          <a:sx n="51" d="100"/>
          <a:sy n="51" d="100"/>
        </p:scale>
        <p:origin x="292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EB1E0F69-6EBC-401B-9D3E-37706D6A83A2}" type="datetimeFigureOut">
              <a:rPr lang="en-US" smtClean="0"/>
              <a:t>10/17/2020</a:t>
            </a:fld>
            <a:endParaRPr lang="en-US"/>
          </a:p>
        </p:txBody>
      </p:sp>
      <p:sp>
        <p:nvSpPr>
          <p:cNvPr id="4" name="Slide Image Placeholder 3"/>
          <p:cNvSpPr>
            <a:spLocks noGrp="1" noRot="1" noChangeAspect="1"/>
          </p:cNvSpPr>
          <p:nvPr>
            <p:ph type="sldImg" idx="2"/>
          </p:nvPr>
        </p:nvSpPr>
        <p:spPr>
          <a:xfrm>
            <a:off x="1319213" y="1173163"/>
            <a:ext cx="4464050"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427CF85B-AD97-42A0-B3CF-9BB1103548AB}" type="slidenum">
              <a:rPr lang="en-US" smtClean="0"/>
              <a:t>‹#›</a:t>
            </a:fld>
            <a:endParaRPr lang="en-US"/>
          </a:p>
        </p:txBody>
      </p:sp>
    </p:spTree>
    <p:extLst>
      <p:ext uri="{BB962C8B-B14F-4D97-AF65-F5344CB8AC3E}">
        <p14:creationId xmlns:p14="http://schemas.microsoft.com/office/powerpoint/2010/main" val="2491152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upload.wikimedia.org/wikipedia/commons/4/49/Decorative_Watering_Can_(6320010953).jpg"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qnholifield.files.wordpress.com/2014/08/growing-zucchini-how-to-grow-zucchini-summer-squash2-1024x768.jpg"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gardentabs.com/how-to-grow-pumpkins-successfully/"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i.ebayimg.com/images/i/231257263412-0-1/s-l1000.jpg"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parkseed.com/juliet-tomato-seeds/p/05345-PK-P1/"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teplichniku.ru/pomidory/universalnyi-tomat-roma-kharakteristika-i-opisanie-sorta/"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bonnieplants.com/product/bush-goliath-tomato/"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ingegnoli.it/eng/pomodoro-black-cherry.html"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thedailygardener.com/wp-content/uploads/2019/07/growing-Rhubarb-600x900.jpg"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mygardentrellis.com/tips-on-planting-climbing-roses-on-a-rose-trellis/"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nboldblog.files.wordpress.com/2013/02/tickled-pink-rose-bush.jpg?w=640&amp;h=478" TargetMode="Externa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publicdomainpictures.net/pictures/130000/t2/beautiful-bright-red-rose.jpg"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pixnio.com/free-images/flora-plants/flowers/roses-flower-pictures/roses-in-national-park-300x225.jpg" TargetMode="Externa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u="sng" dirty="0">
                <a:ln>
                  <a:noFill/>
                </a:ln>
                <a:solidFill>
                  <a:srgbClr val="000000"/>
                </a:solidFill>
                <a:effectLst/>
                <a:latin typeface="Calibri" panose="020F0502020204030204" pitchFamily="34" charset="0"/>
                <a:ea typeface="Arial Unicode MS"/>
                <a:cs typeface="Arial Unicode MS"/>
                <a:hlinkClick r:id="rId3"/>
              </a:rPr>
              <a:t>https://upload.wikimedia.org/wikipedia/commons/4/49/Decorative_Watering_Can_(6320010953).jpg</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a:t>
            </a:fld>
            <a:endParaRPr lang="en-US"/>
          </a:p>
        </p:txBody>
      </p:sp>
    </p:spTree>
    <p:extLst>
      <p:ext uri="{BB962C8B-B14F-4D97-AF65-F5344CB8AC3E}">
        <p14:creationId xmlns:p14="http://schemas.microsoft.com/office/powerpoint/2010/main" val="2497981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US" dirty="0"/>
              <a:t>Author’s own photograph</a:t>
            </a:r>
          </a:p>
        </p:txBody>
      </p:sp>
      <p:sp>
        <p:nvSpPr>
          <p:cNvPr id="4" name="Slide Number Placeholder 3"/>
          <p:cNvSpPr>
            <a:spLocks noGrp="1"/>
          </p:cNvSpPr>
          <p:nvPr>
            <p:ph type="sldNum" sz="quarter" idx="5"/>
          </p:nvPr>
        </p:nvSpPr>
        <p:spPr/>
        <p:txBody>
          <a:bodyPr/>
          <a:lstStyle/>
          <a:p>
            <a:fld id="{427CF85B-AD97-42A0-B3CF-9BB1103548AB}" type="slidenum">
              <a:rPr lang="en-US" smtClean="0"/>
              <a:t>10</a:t>
            </a:fld>
            <a:endParaRPr lang="en-US"/>
          </a:p>
        </p:txBody>
      </p:sp>
    </p:spTree>
    <p:extLst>
      <p:ext uri="{BB962C8B-B14F-4D97-AF65-F5344CB8AC3E}">
        <p14:creationId xmlns:p14="http://schemas.microsoft.com/office/powerpoint/2010/main" val="5915551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US" dirty="0"/>
              <a:t>Author’s own photographs</a:t>
            </a:r>
          </a:p>
        </p:txBody>
      </p:sp>
      <p:sp>
        <p:nvSpPr>
          <p:cNvPr id="4" name="Slide Number Placeholder 3"/>
          <p:cNvSpPr>
            <a:spLocks noGrp="1"/>
          </p:cNvSpPr>
          <p:nvPr>
            <p:ph type="sldNum" sz="quarter" idx="5"/>
          </p:nvPr>
        </p:nvSpPr>
        <p:spPr/>
        <p:txBody>
          <a:bodyPr/>
          <a:lstStyle/>
          <a:p>
            <a:fld id="{427CF85B-AD97-42A0-B3CF-9BB1103548AB}" type="slidenum">
              <a:rPr lang="en-US" smtClean="0"/>
              <a:t>11</a:t>
            </a:fld>
            <a:endParaRPr lang="en-US"/>
          </a:p>
        </p:txBody>
      </p:sp>
    </p:spTree>
    <p:extLst>
      <p:ext uri="{BB962C8B-B14F-4D97-AF65-F5344CB8AC3E}">
        <p14:creationId xmlns:p14="http://schemas.microsoft.com/office/powerpoint/2010/main" val="2013303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US" dirty="0"/>
              <a:t>Author’s own photographs</a:t>
            </a:r>
          </a:p>
        </p:txBody>
      </p:sp>
      <p:sp>
        <p:nvSpPr>
          <p:cNvPr id="4" name="Slide Number Placeholder 3"/>
          <p:cNvSpPr>
            <a:spLocks noGrp="1"/>
          </p:cNvSpPr>
          <p:nvPr>
            <p:ph type="sldNum" sz="quarter" idx="5"/>
          </p:nvPr>
        </p:nvSpPr>
        <p:spPr/>
        <p:txBody>
          <a:bodyPr/>
          <a:lstStyle/>
          <a:p>
            <a:fld id="{427CF85B-AD97-42A0-B3CF-9BB1103548AB}" type="slidenum">
              <a:rPr lang="en-US" smtClean="0"/>
              <a:t>12</a:t>
            </a:fld>
            <a:endParaRPr lang="en-US"/>
          </a:p>
        </p:txBody>
      </p:sp>
    </p:spTree>
    <p:extLst>
      <p:ext uri="{BB962C8B-B14F-4D97-AF65-F5344CB8AC3E}">
        <p14:creationId xmlns:p14="http://schemas.microsoft.com/office/powerpoint/2010/main" val="15800466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u="sng" dirty="0">
                <a:ln>
                  <a:noFill/>
                </a:ln>
                <a:solidFill>
                  <a:srgbClr val="000000"/>
                </a:solidFill>
                <a:effectLst/>
                <a:latin typeface="Calibri" panose="020F0502020204030204" pitchFamily="34" charset="0"/>
                <a:ea typeface="Arial Unicode MS"/>
                <a:cs typeface="Arial Unicode MS"/>
                <a:hlinkClick r:id="rId3"/>
              </a:rPr>
              <a:t>https://qnholifield.files.wordpress.com/2014/08/growing-zucchini-how-to-grow-zucchini-summer-squash2-1024x768.jpg</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13</a:t>
            </a:fld>
            <a:endParaRPr lang="en-US"/>
          </a:p>
        </p:txBody>
      </p:sp>
    </p:spTree>
    <p:extLst>
      <p:ext uri="{BB962C8B-B14F-4D97-AF65-F5344CB8AC3E}">
        <p14:creationId xmlns:p14="http://schemas.microsoft.com/office/powerpoint/2010/main" val="20095208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342900" indent="-342900">
              <a:buAutoNum type="arabicPeriod"/>
            </a:pPr>
            <a:r>
              <a:rPr lang="en-AU" sz="1800" u="sng" dirty="0">
                <a:solidFill>
                  <a:srgbClr val="0563C1"/>
                </a:solidFill>
                <a:effectLst/>
                <a:latin typeface="Calibri" panose="020F0502020204030204" pitchFamily="34" charset="0"/>
                <a:ea typeface="Arial Unicode MS"/>
                <a:hlinkClick r:id="rId3"/>
              </a:rPr>
              <a:t>https://gardentabs.com/how-to-grow-pumpkins-successfully/</a:t>
            </a:r>
            <a:endParaRPr lang="en-AU" sz="1800" u="sng" dirty="0">
              <a:solidFill>
                <a:srgbClr val="0563C1"/>
              </a:solidFill>
              <a:effectLst/>
              <a:latin typeface="Calibri" panose="020F0502020204030204" pitchFamily="34" charset="0"/>
              <a:ea typeface="Arial Unicode M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u="sng" dirty="0">
                <a:ln>
                  <a:noFill/>
                </a:ln>
                <a:solidFill>
                  <a:srgbClr val="000000"/>
                </a:solidFill>
                <a:effectLst/>
                <a:latin typeface="Calibri" panose="020F0502020204030204" pitchFamily="34" charset="0"/>
                <a:ea typeface="Arial Unicode MS"/>
                <a:cs typeface="Arial Unicode MS"/>
                <a:hlinkClick r:id="rId4"/>
              </a:rPr>
              <a:t>https://i.ebayimg.com/images/i/231257263412-0-1/s-l1000.jpg</a:t>
            </a:r>
            <a:endParaRPr lang="en-AU" sz="1800" dirty="0">
              <a:ln>
                <a:noFill/>
              </a:ln>
              <a:solidFill>
                <a:srgbClr val="000000"/>
              </a:solidFill>
              <a:effectLst/>
              <a:latin typeface="Helvetica Neue"/>
              <a:ea typeface="Arial Unicode MS"/>
              <a:cs typeface="Arial Unicode MS"/>
            </a:endParaRPr>
          </a:p>
          <a:p>
            <a:pPr marL="342900" indent="-342900">
              <a:buAutoNum type="arabicPeriod"/>
            </a:pPr>
            <a:endParaRPr lang="en-AU" sz="1800" u="sng" dirty="0">
              <a:solidFill>
                <a:srgbClr val="0563C1"/>
              </a:solidFill>
              <a:effectLst/>
              <a:latin typeface="Calibri" panose="020F0502020204030204" pitchFamily="34" charset="0"/>
              <a:ea typeface="Arial Unicode MS"/>
            </a:endParaRPr>
          </a:p>
          <a:p>
            <a:pPr marL="342900" indent="-342900">
              <a:buAutoNum type="arabicPeriod"/>
            </a:pPr>
            <a:endParaRPr lang="en-AU" sz="1800" u="sng" dirty="0">
              <a:solidFill>
                <a:srgbClr val="0563C1"/>
              </a:solidFill>
              <a:effectLst/>
              <a:latin typeface="Calibri" panose="020F0502020204030204" pitchFamily="34" charset="0"/>
              <a:ea typeface="Arial Unicode MS"/>
            </a:endParaRPr>
          </a:p>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14</a:t>
            </a:fld>
            <a:endParaRPr lang="en-US"/>
          </a:p>
        </p:txBody>
      </p:sp>
    </p:spTree>
    <p:extLst>
      <p:ext uri="{BB962C8B-B14F-4D97-AF65-F5344CB8AC3E}">
        <p14:creationId xmlns:p14="http://schemas.microsoft.com/office/powerpoint/2010/main" val="956716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u="sng" dirty="0">
                <a:ln>
                  <a:noFill/>
                </a:ln>
                <a:solidFill>
                  <a:srgbClr val="000000"/>
                </a:solidFill>
                <a:effectLst/>
                <a:latin typeface="Calibri" panose="020F0502020204030204" pitchFamily="34" charset="0"/>
                <a:ea typeface="Arial Unicode MS"/>
                <a:cs typeface="Arial Unicode MS"/>
                <a:hlinkClick r:id="rId3"/>
              </a:rPr>
              <a:t>https://parkseed.com/juliet-tomato-seeds/p/05345-PK-P1/</a:t>
            </a:r>
            <a:endParaRPr lang="en-AU" sz="18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u="sng" dirty="0">
                <a:ln>
                  <a:noFill/>
                </a:ln>
                <a:solidFill>
                  <a:srgbClr val="000000"/>
                </a:solidFill>
                <a:effectLst/>
                <a:latin typeface="Calibri" panose="020F0502020204030204" pitchFamily="34" charset="0"/>
                <a:ea typeface="Arial Unicode MS"/>
                <a:cs typeface="Arial Unicode MS"/>
                <a:hlinkClick r:id="rId4"/>
              </a:rPr>
              <a:t>https://teplichniku.ru/pomidory/universalnyi-tomat-roma-kharakteristika-i-opisanie-sorta/</a:t>
            </a:r>
            <a:endParaRPr lang="en-AU" sz="1800" dirty="0">
              <a:ln>
                <a:noFill/>
              </a:ln>
              <a:solidFill>
                <a:srgbClr val="000000"/>
              </a:solidFill>
              <a:effectLst/>
              <a:latin typeface="Helvetica Neue"/>
              <a:ea typeface="Arial Unicode MS"/>
              <a:cs typeface="Arial Unicode M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15</a:t>
            </a:fld>
            <a:endParaRPr lang="en-US"/>
          </a:p>
        </p:txBody>
      </p:sp>
    </p:spTree>
    <p:extLst>
      <p:ext uri="{BB962C8B-B14F-4D97-AF65-F5344CB8AC3E}">
        <p14:creationId xmlns:p14="http://schemas.microsoft.com/office/powerpoint/2010/main" val="16224507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342900" indent="-342900">
              <a:spcBef>
                <a:spcPts val="800"/>
              </a:spcBef>
              <a:buAutoNum type="arabicPeriod"/>
            </a:pPr>
            <a:r>
              <a:rPr lang="en-AU" sz="1800" u="sng" dirty="0">
                <a:solidFill>
                  <a:srgbClr val="0563C1"/>
                </a:solidFill>
                <a:effectLst/>
                <a:latin typeface="Calibri" panose="020F0502020204030204" pitchFamily="34" charset="0"/>
                <a:ea typeface="Arial Unicode MS"/>
                <a:hlinkClick r:id="rId3"/>
              </a:rPr>
              <a:t>https://bonnieplants.com/product/bush-goliath-tomato/</a:t>
            </a:r>
            <a:endParaRPr lang="en-AU" sz="1800" u="sng" dirty="0">
              <a:ln>
                <a:noFill/>
              </a:ln>
              <a:solidFill>
                <a:srgbClr val="000000"/>
              </a:solidFill>
              <a:effectLst/>
              <a:latin typeface="Calibri" panose="020F0502020204030204" pitchFamily="34" charset="0"/>
              <a:ea typeface="Arial Unicode MS"/>
              <a:cs typeface="Arial Unicode MS"/>
              <a:hlinkClick r:id="rId4"/>
            </a:endParaRPr>
          </a:p>
          <a:p>
            <a:pPr marL="342900" indent="-342900">
              <a:spcBef>
                <a:spcPts val="800"/>
              </a:spcBef>
              <a:buAutoNum type="arabicPeriod"/>
            </a:pPr>
            <a:r>
              <a:rPr lang="en-AU" sz="1800" u="sng" dirty="0">
                <a:ln>
                  <a:noFill/>
                </a:ln>
                <a:solidFill>
                  <a:srgbClr val="000000"/>
                </a:solidFill>
                <a:effectLst/>
                <a:latin typeface="Calibri" panose="020F0502020204030204" pitchFamily="34" charset="0"/>
                <a:ea typeface="Arial Unicode MS"/>
                <a:cs typeface="Arial Unicode MS"/>
                <a:hlinkClick r:id="rId4"/>
              </a:rPr>
              <a:t>https://www.ingegnoli.it/eng/pomodoro-black-cherry.html</a:t>
            </a:r>
            <a:endParaRPr lang="en-AU" sz="1800" u="sng" dirty="0">
              <a:ln>
                <a:noFill/>
              </a:ln>
              <a:solidFill>
                <a:srgbClr val="000000"/>
              </a:solidFill>
              <a:effectLst/>
              <a:latin typeface="Calibri" panose="020F0502020204030204" pitchFamily="34" charset="0"/>
              <a:ea typeface="Arial Unicode MS"/>
              <a:cs typeface="Arial Unicode MS"/>
            </a:endParaRPr>
          </a:p>
          <a:p>
            <a:pPr marL="342900" indent="-342900">
              <a:spcBef>
                <a:spcPts val="800"/>
              </a:spcBef>
              <a:buAutoNum type="arabicPeriod"/>
            </a:pPr>
            <a:endParaRPr lang="en-AU" sz="1800" dirty="0">
              <a:ln>
                <a:noFill/>
              </a:ln>
              <a:solidFill>
                <a:srgbClr val="000000"/>
              </a:solidFill>
              <a:effectLst/>
              <a:latin typeface="Helvetica Neue"/>
              <a:ea typeface="Arial Unicode MS"/>
              <a:cs typeface="Arial Unicode MS"/>
            </a:endParaRPr>
          </a:p>
          <a:p>
            <a:pPr>
              <a:spcBef>
                <a:spcPts val="800"/>
              </a:spcBef>
            </a:pPr>
            <a:r>
              <a:rPr lang="en-AU" sz="1800" dirty="0">
                <a:ln>
                  <a:noFill/>
                </a:ln>
                <a:solidFill>
                  <a:srgbClr val="000000"/>
                </a:solidFill>
                <a:effectLst/>
                <a:latin typeface="Calibri" panose="020F0502020204030204" pitchFamily="34" charset="0"/>
                <a:ea typeface="Arial Unicode MS"/>
                <a:cs typeface="Arial Unicode MS"/>
              </a:rPr>
              <a:t> </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16</a:t>
            </a:fld>
            <a:endParaRPr lang="en-US"/>
          </a:p>
        </p:txBody>
      </p:sp>
    </p:spTree>
    <p:extLst>
      <p:ext uri="{BB962C8B-B14F-4D97-AF65-F5344CB8AC3E}">
        <p14:creationId xmlns:p14="http://schemas.microsoft.com/office/powerpoint/2010/main" val="12556618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Author’s own photograph</a:t>
            </a: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17</a:t>
            </a:fld>
            <a:endParaRPr lang="en-US"/>
          </a:p>
        </p:txBody>
      </p:sp>
    </p:spTree>
    <p:extLst>
      <p:ext uri="{BB962C8B-B14F-4D97-AF65-F5344CB8AC3E}">
        <p14:creationId xmlns:p14="http://schemas.microsoft.com/office/powerpoint/2010/main" val="8958704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u="sng" dirty="0">
                <a:ln>
                  <a:noFill/>
                </a:ln>
                <a:solidFill>
                  <a:srgbClr val="000000"/>
                </a:solidFill>
                <a:effectLst/>
                <a:latin typeface="Calibri" panose="020F0502020204030204" pitchFamily="34" charset="0"/>
                <a:ea typeface="Arial Unicode MS"/>
                <a:cs typeface="Arial Unicode MS"/>
                <a:hlinkClick r:id="rId3"/>
              </a:rPr>
              <a:t>https://www.thedailygardener.com/wp-content/uploads/2019/07/growing-Rhubarb-600x900.jpg</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18</a:t>
            </a:fld>
            <a:endParaRPr lang="en-US"/>
          </a:p>
        </p:txBody>
      </p:sp>
    </p:spTree>
    <p:extLst>
      <p:ext uri="{BB962C8B-B14F-4D97-AF65-F5344CB8AC3E}">
        <p14:creationId xmlns:p14="http://schemas.microsoft.com/office/powerpoint/2010/main" val="3749648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Author’s own photographs</a:t>
            </a: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19</a:t>
            </a:fld>
            <a:endParaRPr lang="en-US"/>
          </a:p>
        </p:txBody>
      </p:sp>
    </p:spTree>
    <p:extLst>
      <p:ext uri="{BB962C8B-B14F-4D97-AF65-F5344CB8AC3E}">
        <p14:creationId xmlns:p14="http://schemas.microsoft.com/office/powerpoint/2010/main" val="1933097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Author’s own photograph</a:t>
            </a:r>
          </a:p>
        </p:txBody>
      </p:sp>
      <p:sp>
        <p:nvSpPr>
          <p:cNvPr id="4" name="Slide Number Placeholder 3"/>
          <p:cNvSpPr>
            <a:spLocks noGrp="1"/>
          </p:cNvSpPr>
          <p:nvPr>
            <p:ph type="sldNum" sz="quarter" idx="5"/>
          </p:nvPr>
        </p:nvSpPr>
        <p:spPr/>
        <p:txBody>
          <a:bodyPr/>
          <a:lstStyle/>
          <a:p>
            <a:fld id="{427CF85B-AD97-42A0-B3CF-9BB1103548AB}" type="slidenum">
              <a:rPr lang="en-US" smtClean="0"/>
              <a:t>2</a:t>
            </a:fld>
            <a:endParaRPr lang="en-US"/>
          </a:p>
        </p:txBody>
      </p:sp>
    </p:spTree>
    <p:extLst>
      <p:ext uri="{BB962C8B-B14F-4D97-AF65-F5344CB8AC3E}">
        <p14:creationId xmlns:p14="http://schemas.microsoft.com/office/powerpoint/2010/main" val="10266805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Author’s own photographs</a:t>
            </a: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20</a:t>
            </a:fld>
            <a:endParaRPr lang="en-US"/>
          </a:p>
        </p:txBody>
      </p:sp>
    </p:spTree>
    <p:extLst>
      <p:ext uri="{BB962C8B-B14F-4D97-AF65-F5344CB8AC3E}">
        <p14:creationId xmlns:p14="http://schemas.microsoft.com/office/powerpoint/2010/main" val="13918336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Author’s own photograph</a:t>
            </a: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21</a:t>
            </a:fld>
            <a:endParaRPr lang="en-US"/>
          </a:p>
        </p:txBody>
      </p:sp>
    </p:spTree>
    <p:extLst>
      <p:ext uri="{BB962C8B-B14F-4D97-AF65-F5344CB8AC3E}">
        <p14:creationId xmlns:p14="http://schemas.microsoft.com/office/powerpoint/2010/main" val="33860092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Author’s own photograph</a:t>
            </a: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22</a:t>
            </a:fld>
            <a:endParaRPr lang="en-US"/>
          </a:p>
        </p:txBody>
      </p:sp>
    </p:spTree>
    <p:extLst>
      <p:ext uri="{BB962C8B-B14F-4D97-AF65-F5344CB8AC3E}">
        <p14:creationId xmlns:p14="http://schemas.microsoft.com/office/powerpoint/2010/main" val="37078461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US" dirty="0"/>
              <a:t>https://www.publicdomainpictures.net/pictures/180000/velka/gardenia-bush-flower.jpg</a:t>
            </a:r>
          </a:p>
        </p:txBody>
      </p:sp>
      <p:sp>
        <p:nvSpPr>
          <p:cNvPr id="4" name="Slide Number Placeholder 3"/>
          <p:cNvSpPr>
            <a:spLocks noGrp="1"/>
          </p:cNvSpPr>
          <p:nvPr>
            <p:ph type="sldNum" sz="quarter" idx="5"/>
          </p:nvPr>
        </p:nvSpPr>
        <p:spPr/>
        <p:txBody>
          <a:bodyPr/>
          <a:lstStyle/>
          <a:p>
            <a:fld id="{427CF85B-AD97-42A0-B3CF-9BB1103548AB}" type="slidenum">
              <a:rPr lang="en-US" smtClean="0"/>
              <a:t>23</a:t>
            </a:fld>
            <a:endParaRPr lang="en-US"/>
          </a:p>
        </p:txBody>
      </p:sp>
    </p:spTree>
    <p:extLst>
      <p:ext uri="{BB962C8B-B14F-4D97-AF65-F5344CB8AC3E}">
        <p14:creationId xmlns:p14="http://schemas.microsoft.com/office/powerpoint/2010/main" val="42920282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Author’s own photographs</a:t>
            </a: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24</a:t>
            </a:fld>
            <a:endParaRPr lang="en-US"/>
          </a:p>
        </p:txBody>
      </p:sp>
    </p:spTree>
    <p:extLst>
      <p:ext uri="{BB962C8B-B14F-4D97-AF65-F5344CB8AC3E}">
        <p14:creationId xmlns:p14="http://schemas.microsoft.com/office/powerpoint/2010/main" val="13832963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Author’s own photographs</a:t>
            </a: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25</a:t>
            </a:fld>
            <a:endParaRPr lang="en-US"/>
          </a:p>
        </p:txBody>
      </p:sp>
    </p:spTree>
    <p:extLst>
      <p:ext uri="{BB962C8B-B14F-4D97-AF65-F5344CB8AC3E}">
        <p14:creationId xmlns:p14="http://schemas.microsoft.com/office/powerpoint/2010/main" val="3513378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Author’s own photograph</a:t>
            </a: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26</a:t>
            </a:fld>
            <a:endParaRPr lang="en-US"/>
          </a:p>
        </p:txBody>
      </p:sp>
    </p:spTree>
    <p:extLst>
      <p:ext uri="{BB962C8B-B14F-4D97-AF65-F5344CB8AC3E}">
        <p14:creationId xmlns:p14="http://schemas.microsoft.com/office/powerpoint/2010/main" val="18717907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342900" indent="-342900">
              <a:spcBef>
                <a:spcPts val="800"/>
              </a:spcBef>
              <a:buAutoNum type="arabicPeriod"/>
            </a:pPr>
            <a:r>
              <a:rPr lang="en-AU" sz="1800" u="sng" dirty="0">
                <a:ln>
                  <a:noFill/>
                </a:ln>
                <a:solidFill>
                  <a:srgbClr val="000000"/>
                </a:solidFill>
                <a:effectLst/>
                <a:latin typeface="Calibri" panose="020F0502020204030204" pitchFamily="34" charset="0"/>
                <a:ea typeface="Arial Unicode MS"/>
                <a:cs typeface="Arial Unicode MS"/>
                <a:hlinkClick r:id="rId3"/>
              </a:rPr>
              <a:t>http://mygardentrellis.com/tips-on-planting-climbing-roses-on-a-rose-trellis/</a:t>
            </a:r>
            <a:endParaRPr lang="en-AU" sz="18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914400" rtl="0" eaLnBrk="1" fontAlgn="auto" latinLnBrk="0" hangingPunct="1">
              <a:lnSpc>
                <a:spcPct val="100000"/>
              </a:lnSpc>
              <a:spcBef>
                <a:spcPts val="800"/>
              </a:spcBef>
              <a:spcAft>
                <a:spcPts val="0"/>
              </a:spcAft>
              <a:buClrTx/>
              <a:buSzTx/>
              <a:buFontTx/>
              <a:buAutoNum type="arabicPeriod"/>
              <a:tabLst/>
              <a:defRPr/>
            </a:pPr>
            <a:r>
              <a:rPr lang="en-AU" sz="1800" u="sng" dirty="0">
                <a:ln>
                  <a:noFill/>
                </a:ln>
                <a:solidFill>
                  <a:srgbClr val="000000"/>
                </a:solidFill>
                <a:effectLst/>
                <a:latin typeface="Calibri" panose="020F0502020204030204" pitchFamily="34" charset="0"/>
                <a:ea typeface="Arial Unicode MS"/>
                <a:cs typeface="Arial Unicode MS"/>
                <a:hlinkClick r:id="rId4"/>
              </a:rPr>
              <a:t>https://nboldblog.files.wordpress.com/2013/02/tickled-pink-rose-bush.jpg?w=640&amp;h=478</a:t>
            </a:r>
            <a:endParaRPr lang="en-AU" sz="1800" dirty="0">
              <a:ln>
                <a:noFill/>
              </a:ln>
              <a:solidFill>
                <a:srgbClr val="000000"/>
              </a:solidFill>
              <a:effectLst/>
              <a:latin typeface="Helvetica Neue"/>
              <a:ea typeface="Arial Unicode MS"/>
              <a:cs typeface="Arial Unicode MS"/>
            </a:endParaRPr>
          </a:p>
          <a:p>
            <a:pPr marL="342900" indent="-342900">
              <a:spcBef>
                <a:spcPts val="800"/>
              </a:spcBef>
              <a:buAutoNum type="arabicPeriod"/>
            </a:pPr>
            <a:endParaRPr lang="en-AU" sz="1800" dirty="0">
              <a:ln>
                <a:noFill/>
              </a:ln>
              <a:solidFill>
                <a:srgbClr val="000000"/>
              </a:solidFill>
              <a:effectLst/>
              <a:latin typeface="Helvetica Neue"/>
              <a:ea typeface="Arial Unicode MS"/>
              <a:cs typeface="Arial Unicode MS"/>
            </a:endParaRPr>
          </a:p>
          <a:p>
            <a:pPr>
              <a:spcBef>
                <a:spcPts val="800"/>
              </a:spcBef>
            </a:pPr>
            <a:r>
              <a:rPr lang="en-AU" sz="1800" dirty="0">
                <a:ln>
                  <a:noFill/>
                </a:ln>
                <a:solidFill>
                  <a:srgbClr val="000000"/>
                </a:solidFill>
                <a:effectLst/>
                <a:latin typeface="Calibri" panose="020F0502020204030204" pitchFamily="34" charset="0"/>
                <a:ea typeface="Arial Unicode MS"/>
                <a:cs typeface="Arial Unicode MS"/>
              </a:rPr>
              <a:t> </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27</a:t>
            </a:fld>
            <a:endParaRPr lang="en-US"/>
          </a:p>
        </p:txBody>
      </p:sp>
    </p:spTree>
    <p:extLst>
      <p:ext uri="{BB962C8B-B14F-4D97-AF65-F5344CB8AC3E}">
        <p14:creationId xmlns:p14="http://schemas.microsoft.com/office/powerpoint/2010/main" val="7192512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u="sng" dirty="0">
                <a:ln>
                  <a:noFill/>
                </a:ln>
                <a:solidFill>
                  <a:srgbClr val="000000"/>
                </a:solidFill>
                <a:effectLst/>
                <a:latin typeface="Calibri" panose="020F0502020204030204" pitchFamily="34" charset="0"/>
                <a:ea typeface="Arial Unicode MS"/>
                <a:cs typeface="Arial Unicode MS"/>
                <a:hlinkClick r:id="rId3"/>
              </a:rPr>
              <a:t>https://www.publicdomainpictures.net/pictures/130000/t2/beautiful-bright-red-rose.jpg</a:t>
            </a:r>
            <a:endParaRPr lang="en-AU" sz="18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u="sng" dirty="0">
                <a:ln>
                  <a:noFill/>
                </a:ln>
                <a:solidFill>
                  <a:srgbClr val="000000"/>
                </a:solidFill>
                <a:effectLst/>
                <a:latin typeface="Calibri" panose="020F0502020204030204" pitchFamily="34" charset="0"/>
                <a:ea typeface="Arial Unicode MS"/>
                <a:cs typeface="Arial Unicode MS"/>
                <a:hlinkClick r:id="rId4"/>
              </a:rPr>
              <a:t>https://pixnio.com/free-images/flora-plants/flowers/roses-flower-pictures/roses-in-national-park-300x225.jpg</a:t>
            </a:r>
            <a:endParaRPr lang="en-AU" sz="1800" dirty="0">
              <a:ln>
                <a:noFill/>
              </a:ln>
              <a:solidFill>
                <a:srgbClr val="000000"/>
              </a:solidFill>
              <a:effectLst/>
              <a:latin typeface="Helvetica Neue"/>
              <a:ea typeface="Arial Unicode MS"/>
              <a:cs typeface="Arial Unicode M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28</a:t>
            </a:fld>
            <a:endParaRPr lang="en-US"/>
          </a:p>
        </p:txBody>
      </p:sp>
    </p:spTree>
    <p:extLst>
      <p:ext uri="{BB962C8B-B14F-4D97-AF65-F5344CB8AC3E}">
        <p14:creationId xmlns:p14="http://schemas.microsoft.com/office/powerpoint/2010/main" val="33851644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US" dirty="0"/>
              <a:t>Author’s own photographs</a:t>
            </a:r>
          </a:p>
        </p:txBody>
      </p:sp>
      <p:sp>
        <p:nvSpPr>
          <p:cNvPr id="4" name="Slide Number Placeholder 3"/>
          <p:cNvSpPr>
            <a:spLocks noGrp="1"/>
          </p:cNvSpPr>
          <p:nvPr>
            <p:ph type="sldNum" sz="quarter" idx="5"/>
          </p:nvPr>
        </p:nvSpPr>
        <p:spPr/>
        <p:txBody>
          <a:bodyPr/>
          <a:lstStyle/>
          <a:p>
            <a:fld id="{427CF85B-AD97-42A0-B3CF-9BB1103548AB}" type="slidenum">
              <a:rPr lang="en-US" smtClean="0"/>
              <a:t>29</a:t>
            </a:fld>
            <a:endParaRPr lang="en-US"/>
          </a:p>
        </p:txBody>
      </p:sp>
    </p:spTree>
    <p:extLst>
      <p:ext uri="{BB962C8B-B14F-4D97-AF65-F5344CB8AC3E}">
        <p14:creationId xmlns:p14="http://schemas.microsoft.com/office/powerpoint/2010/main" val="15003243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Author’s own photograph</a:t>
            </a:r>
          </a:p>
        </p:txBody>
      </p:sp>
      <p:sp>
        <p:nvSpPr>
          <p:cNvPr id="4" name="Slide Number Placeholder 3"/>
          <p:cNvSpPr>
            <a:spLocks noGrp="1"/>
          </p:cNvSpPr>
          <p:nvPr>
            <p:ph type="sldNum" sz="quarter" idx="5"/>
          </p:nvPr>
        </p:nvSpPr>
        <p:spPr/>
        <p:txBody>
          <a:bodyPr/>
          <a:lstStyle/>
          <a:p>
            <a:fld id="{427CF85B-AD97-42A0-B3CF-9BB1103548AB}" type="slidenum">
              <a:rPr lang="en-US" smtClean="0"/>
              <a:t>3</a:t>
            </a:fld>
            <a:endParaRPr lang="en-US"/>
          </a:p>
        </p:txBody>
      </p:sp>
    </p:spTree>
    <p:extLst>
      <p:ext uri="{BB962C8B-B14F-4D97-AF65-F5344CB8AC3E}">
        <p14:creationId xmlns:p14="http://schemas.microsoft.com/office/powerpoint/2010/main" val="36407651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Author’s own photographs</a:t>
            </a: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30</a:t>
            </a:fld>
            <a:endParaRPr lang="en-US"/>
          </a:p>
        </p:txBody>
      </p:sp>
    </p:spTree>
    <p:extLst>
      <p:ext uri="{BB962C8B-B14F-4D97-AF65-F5344CB8AC3E}">
        <p14:creationId xmlns:p14="http://schemas.microsoft.com/office/powerpoint/2010/main" val="5070341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Author’s own photographs</a:t>
            </a: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31</a:t>
            </a:fld>
            <a:endParaRPr lang="en-US"/>
          </a:p>
        </p:txBody>
      </p:sp>
    </p:spTree>
    <p:extLst>
      <p:ext uri="{BB962C8B-B14F-4D97-AF65-F5344CB8AC3E}">
        <p14:creationId xmlns:p14="http://schemas.microsoft.com/office/powerpoint/2010/main" val="35104192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Author’s own photographs</a:t>
            </a: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32</a:t>
            </a:fld>
            <a:endParaRPr lang="en-US"/>
          </a:p>
        </p:txBody>
      </p:sp>
    </p:spTree>
    <p:extLst>
      <p:ext uri="{BB962C8B-B14F-4D97-AF65-F5344CB8AC3E}">
        <p14:creationId xmlns:p14="http://schemas.microsoft.com/office/powerpoint/2010/main" val="16090459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Author’s own photographs</a:t>
            </a: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33</a:t>
            </a:fld>
            <a:endParaRPr lang="en-US"/>
          </a:p>
        </p:txBody>
      </p:sp>
    </p:spTree>
    <p:extLst>
      <p:ext uri="{BB962C8B-B14F-4D97-AF65-F5344CB8AC3E}">
        <p14:creationId xmlns:p14="http://schemas.microsoft.com/office/powerpoint/2010/main" val="42771719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Author’s own photographs</a:t>
            </a: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34</a:t>
            </a:fld>
            <a:endParaRPr lang="en-US"/>
          </a:p>
        </p:txBody>
      </p:sp>
    </p:spTree>
    <p:extLst>
      <p:ext uri="{BB962C8B-B14F-4D97-AF65-F5344CB8AC3E}">
        <p14:creationId xmlns:p14="http://schemas.microsoft.com/office/powerpoint/2010/main" val="35394987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Author’s own photographs</a:t>
            </a: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35</a:t>
            </a:fld>
            <a:endParaRPr lang="en-US"/>
          </a:p>
        </p:txBody>
      </p:sp>
    </p:spTree>
    <p:extLst>
      <p:ext uri="{BB962C8B-B14F-4D97-AF65-F5344CB8AC3E}">
        <p14:creationId xmlns:p14="http://schemas.microsoft.com/office/powerpoint/2010/main" val="6450447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Author’s own photographs</a:t>
            </a: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36</a:t>
            </a:fld>
            <a:endParaRPr lang="en-US"/>
          </a:p>
        </p:txBody>
      </p:sp>
    </p:spTree>
    <p:extLst>
      <p:ext uri="{BB962C8B-B14F-4D97-AF65-F5344CB8AC3E}">
        <p14:creationId xmlns:p14="http://schemas.microsoft.com/office/powerpoint/2010/main" val="23226684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Author’s own photograph</a:t>
            </a: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4</a:t>
            </a:fld>
            <a:endParaRPr lang="en-US"/>
          </a:p>
        </p:txBody>
      </p:sp>
    </p:spTree>
    <p:extLst>
      <p:ext uri="{BB962C8B-B14F-4D97-AF65-F5344CB8AC3E}">
        <p14:creationId xmlns:p14="http://schemas.microsoft.com/office/powerpoint/2010/main" val="3044371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US" dirty="0"/>
              <a:t>Author’s own photographs</a:t>
            </a:r>
          </a:p>
        </p:txBody>
      </p:sp>
      <p:sp>
        <p:nvSpPr>
          <p:cNvPr id="4" name="Slide Number Placeholder 3"/>
          <p:cNvSpPr>
            <a:spLocks noGrp="1"/>
          </p:cNvSpPr>
          <p:nvPr>
            <p:ph type="sldNum" sz="quarter" idx="5"/>
          </p:nvPr>
        </p:nvSpPr>
        <p:spPr/>
        <p:txBody>
          <a:bodyPr/>
          <a:lstStyle/>
          <a:p>
            <a:fld id="{427CF85B-AD97-42A0-B3CF-9BB1103548AB}" type="slidenum">
              <a:rPr lang="en-US" smtClean="0"/>
              <a:t>5</a:t>
            </a:fld>
            <a:endParaRPr lang="en-US"/>
          </a:p>
        </p:txBody>
      </p:sp>
    </p:spTree>
    <p:extLst>
      <p:ext uri="{BB962C8B-B14F-4D97-AF65-F5344CB8AC3E}">
        <p14:creationId xmlns:p14="http://schemas.microsoft.com/office/powerpoint/2010/main" val="38338404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US" dirty="0"/>
              <a:t>Author’s own photograph</a:t>
            </a:r>
          </a:p>
        </p:txBody>
      </p:sp>
      <p:sp>
        <p:nvSpPr>
          <p:cNvPr id="4" name="Slide Number Placeholder 3"/>
          <p:cNvSpPr>
            <a:spLocks noGrp="1"/>
          </p:cNvSpPr>
          <p:nvPr>
            <p:ph type="sldNum" sz="quarter" idx="5"/>
          </p:nvPr>
        </p:nvSpPr>
        <p:spPr/>
        <p:txBody>
          <a:bodyPr/>
          <a:lstStyle/>
          <a:p>
            <a:fld id="{427CF85B-AD97-42A0-B3CF-9BB1103548AB}" type="slidenum">
              <a:rPr lang="en-US" smtClean="0"/>
              <a:t>6</a:t>
            </a:fld>
            <a:endParaRPr lang="en-US"/>
          </a:p>
        </p:txBody>
      </p:sp>
    </p:spTree>
    <p:extLst>
      <p:ext uri="{BB962C8B-B14F-4D97-AF65-F5344CB8AC3E}">
        <p14:creationId xmlns:p14="http://schemas.microsoft.com/office/powerpoint/2010/main" val="9218972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Author’s own photograph</a:t>
            </a: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7</a:t>
            </a:fld>
            <a:endParaRPr lang="en-US"/>
          </a:p>
        </p:txBody>
      </p:sp>
    </p:spTree>
    <p:extLst>
      <p:ext uri="{BB962C8B-B14F-4D97-AF65-F5344CB8AC3E}">
        <p14:creationId xmlns:p14="http://schemas.microsoft.com/office/powerpoint/2010/main" val="1210114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Author’s own photograph</a:t>
            </a: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8</a:t>
            </a:fld>
            <a:endParaRPr lang="en-US"/>
          </a:p>
        </p:txBody>
      </p:sp>
    </p:spTree>
    <p:extLst>
      <p:ext uri="{BB962C8B-B14F-4D97-AF65-F5344CB8AC3E}">
        <p14:creationId xmlns:p14="http://schemas.microsoft.com/office/powerpoint/2010/main" val="1791014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Author’s own photograph</a:t>
            </a: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9</a:t>
            </a:fld>
            <a:endParaRPr lang="en-US"/>
          </a:p>
        </p:txBody>
      </p:sp>
    </p:spTree>
    <p:extLst>
      <p:ext uri="{BB962C8B-B14F-4D97-AF65-F5344CB8AC3E}">
        <p14:creationId xmlns:p14="http://schemas.microsoft.com/office/powerpoint/2010/main" val="5542701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2362" y="1242134"/>
            <a:ext cx="9093439" cy="2642388"/>
          </a:xfrm>
        </p:spPr>
        <p:txBody>
          <a:bodyPr anchor="b"/>
          <a:lstStyle>
            <a:lvl1pPr algn="ctr">
              <a:defRPr sz="6640"/>
            </a:lvl1pPr>
          </a:lstStyle>
          <a:p>
            <a:r>
              <a:rPr lang="en-US"/>
              <a:t>Click to edit Master title style</a:t>
            </a:r>
            <a:endParaRPr lang="en-US" dirty="0"/>
          </a:p>
        </p:txBody>
      </p:sp>
      <p:sp>
        <p:nvSpPr>
          <p:cNvPr id="3" name="Subtitle 2"/>
          <p:cNvSpPr>
            <a:spLocks noGrp="1"/>
          </p:cNvSpPr>
          <p:nvPr>
            <p:ph type="subTitle" idx="1"/>
          </p:nvPr>
        </p:nvSpPr>
        <p:spPr>
          <a:xfrm>
            <a:off x="1337271" y="3986423"/>
            <a:ext cx="8023622" cy="1832453"/>
          </a:xfrm>
        </p:spPr>
        <p:txBody>
          <a:bodyPr/>
          <a:lstStyle>
            <a:lvl1pPr marL="0" indent="0" algn="ctr">
              <a:buNone/>
              <a:defRPr sz="2656"/>
            </a:lvl1pPr>
            <a:lvl2pPr marL="505983" indent="0" algn="ctr">
              <a:buNone/>
              <a:defRPr sz="2213"/>
            </a:lvl2pPr>
            <a:lvl3pPr marL="1011966" indent="0" algn="ctr">
              <a:buNone/>
              <a:defRPr sz="1992"/>
            </a:lvl3pPr>
            <a:lvl4pPr marL="1517950" indent="0" algn="ctr">
              <a:buNone/>
              <a:defRPr sz="1771"/>
            </a:lvl4pPr>
            <a:lvl5pPr marL="2023933" indent="0" algn="ctr">
              <a:buNone/>
              <a:defRPr sz="1771"/>
            </a:lvl5pPr>
            <a:lvl6pPr marL="2529916" indent="0" algn="ctr">
              <a:buNone/>
              <a:defRPr sz="1771"/>
            </a:lvl6pPr>
            <a:lvl7pPr marL="3035899" indent="0" algn="ctr">
              <a:buNone/>
              <a:defRPr sz="1771"/>
            </a:lvl7pPr>
            <a:lvl8pPr marL="3541883" indent="0" algn="ctr">
              <a:buNone/>
              <a:defRPr sz="1771"/>
            </a:lvl8pPr>
            <a:lvl9pPr marL="4047866" indent="0" algn="ctr">
              <a:buNone/>
              <a:defRPr sz="1771"/>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DBA710D-31B3-4FF3-A5D9-F3CD40F33C37}"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567166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9028AC-F8EB-4FF6-BCF6-7DDFC4796E4F}"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49017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5874" y="404089"/>
            <a:ext cx="2306791" cy="643203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35499" y="404089"/>
            <a:ext cx="6786647" cy="64320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30B9B7-0F7C-4E56-AD7D-9285B1E51C2A}"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627094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5E61C0-73B2-4F3B-8C33-C5DD1E7D40F5}"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212448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9927" y="1892191"/>
            <a:ext cx="9227166" cy="3157161"/>
          </a:xfrm>
        </p:spPr>
        <p:txBody>
          <a:bodyPr anchor="b"/>
          <a:lstStyle>
            <a:lvl1pPr>
              <a:defRPr sz="6640"/>
            </a:lvl1pPr>
          </a:lstStyle>
          <a:p>
            <a:r>
              <a:rPr lang="en-US"/>
              <a:t>Click to edit Master title style</a:t>
            </a:r>
            <a:endParaRPr lang="en-US" dirty="0"/>
          </a:p>
        </p:txBody>
      </p:sp>
      <p:sp>
        <p:nvSpPr>
          <p:cNvPr id="3" name="Text Placeholder 2"/>
          <p:cNvSpPr>
            <a:spLocks noGrp="1"/>
          </p:cNvSpPr>
          <p:nvPr>
            <p:ph type="body" idx="1"/>
          </p:nvPr>
        </p:nvSpPr>
        <p:spPr>
          <a:xfrm>
            <a:off x="729927" y="5079220"/>
            <a:ext cx="9227166" cy="1660277"/>
          </a:xfrm>
        </p:spPr>
        <p:txBody>
          <a:bodyPr/>
          <a:lstStyle>
            <a:lvl1pPr marL="0" indent="0">
              <a:buNone/>
              <a:defRPr sz="2656">
                <a:solidFill>
                  <a:schemeClr val="tx1"/>
                </a:solidFill>
              </a:defRPr>
            </a:lvl1pPr>
            <a:lvl2pPr marL="505983" indent="0">
              <a:buNone/>
              <a:defRPr sz="2213">
                <a:solidFill>
                  <a:schemeClr val="tx1">
                    <a:tint val="75000"/>
                  </a:schemeClr>
                </a:solidFill>
              </a:defRPr>
            </a:lvl2pPr>
            <a:lvl3pPr marL="1011966" indent="0">
              <a:buNone/>
              <a:defRPr sz="1992">
                <a:solidFill>
                  <a:schemeClr val="tx1">
                    <a:tint val="75000"/>
                  </a:schemeClr>
                </a:solidFill>
              </a:defRPr>
            </a:lvl3pPr>
            <a:lvl4pPr marL="1517950" indent="0">
              <a:buNone/>
              <a:defRPr sz="1771">
                <a:solidFill>
                  <a:schemeClr val="tx1">
                    <a:tint val="75000"/>
                  </a:schemeClr>
                </a:solidFill>
              </a:defRPr>
            </a:lvl4pPr>
            <a:lvl5pPr marL="2023933" indent="0">
              <a:buNone/>
              <a:defRPr sz="1771">
                <a:solidFill>
                  <a:schemeClr val="tx1">
                    <a:tint val="75000"/>
                  </a:schemeClr>
                </a:solidFill>
              </a:defRPr>
            </a:lvl5pPr>
            <a:lvl6pPr marL="2529916" indent="0">
              <a:buNone/>
              <a:defRPr sz="1771">
                <a:solidFill>
                  <a:schemeClr val="tx1">
                    <a:tint val="75000"/>
                  </a:schemeClr>
                </a:solidFill>
              </a:defRPr>
            </a:lvl6pPr>
            <a:lvl7pPr marL="3035899" indent="0">
              <a:buNone/>
              <a:defRPr sz="1771">
                <a:solidFill>
                  <a:schemeClr val="tx1">
                    <a:tint val="75000"/>
                  </a:schemeClr>
                </a:solidFill>
              </a:defRPr>
            </a:lvl7pPr>
            <a:lvl8pPr marL="3541883" indent="0">
              <a:buNone/>
              <a:defRPr sz="1771">
                <a:solidFill>
                  <a:schemeClr val="tx1">
                    <a:tint val="75000"/>
                  </a:schemeClr>
                </a:solidFill>
              </a:defRPr>
            </a:lvl8pPr>
            <a:lvl9pPr marL="4047866" indent="0">
              <a:buNone/>
              <a:defRPr sz="177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1EEF27-0BE0-4F02-A404-EE847E1C75BC}"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984839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35499" y="2020443"/>
            <a:ext cx="4546719" cy="4815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415945" y="2020443"/>
            <a:ext cx="4546719" cy="4815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3107335-1A6F-44E2-99D1-0CA4A9EF27DD}" type="datetime1">
              <a:rPr lang="en-US" smtClean="0"/>
              <a:t>10/17/2020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892824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892" y="404090"/>
            <a:ext cx="9227166" cy="1467018"/>
          </a:xfrm>
        </p:spPr>
        <p:txBody>
          <a:bodyPr/>
          <a:lstStyle/>
          <a:p>
            <a:r>
              <a:rPr lang="en-US"/>
              <a:t>Click to edit Master title style</a:t>
            </a:r>
            <a:endParaRPr lang="en-US" dirty="0"/>
          </a:p>
        </p:txBody>
      </p:sp>
      <p:sp>
        <p:nvSpPr>
          <p:cNvPr id="3" name="Text Placeholder 2"/>
          <p:cNvSpPr>
            <a:spLocks noGrp="1"/>
          </p:cNvSpPr>
          <p:nvPr>
            <p:ph type="body" idx="1"/>
          </p:nvPr>
        </p:nvSpPr>
        <p:spPr>
          <a:xfrm>
            <a:off x="736893" y="1860565"/>
            <a:ext cx="4525824" cy="911834"/>
          </a:xfrm>
        </p:spPr>
        <p:txBody>
          <a:bodyPr anchor="b"/>
          <a:lstStyle>
            <a:lvl1pPr marL="0" indent="0">
              <a:buNone/>
              <a:defRPr sz="2656" b="1"/>
            </a:lvl1pPr>
            <a:lvl2pPr marL="505983" indent="0">
              <a:buNone/>
              <a:defRPr sz="2213" b="1"/>
            </a:lvl2pPr>
            <a:lvl3pPr marL="1011966" indent="0">
              <a:buNone/>
              <a:defRPr sz="1992" b="1"/>
            </a:lvl3pPr>
            <a:lvl4pPr marL="1517950" indent="0">
              <a:buNone/>
              <a:defRPr sz="1771" b="1"/>
            </a:lvl4pPr>
            <a:lvl5pPr marL="2023933" indent="0">
              <a:buNone/>
              <a:defRPr sz="1771" b="1"/>
            </a:lvl5pPr>
            <a:lvl6pPr marL="2529916" indent="0">
              <a:buNone/>
              <a:defRPr sz="1771" b="1"/>
            </a:lvl6pPr>
            <a:lvl7pPr marL="3035899" indent="0">
              <a:buNone/>
              <a:defRPr sz="1771" b="1"/>
            </a:lvl7pPr>
            <a:lvl8pPr marL="3541883" indent="0">
              <a:buNone/>
              <a:defRPr sz="1771" b="1"/>
            </a:lvl8pPr>
            <a:lvl9pPr marL="4047866" indent="0">
              <a:buNone/>
              <a:defRPr sz="1771" b="1"/>
            </a:lvl9pPr>
          </a:lstStyle>
          <a:p>
            <a:pPr lvl="0"/>
            <a:r>
              <a:rPr lang="en-US"/>
              <a:t>Click to edit Master text styles</a:t>
            </a:r>
          </a:p>
        </p:txBody>
      </p:sp>
      <p:sp>
        <p:nvSpPr>
          <p:cNvPr id="4" name="Content Placeholder 3"/>
          <p:cNvSpPr>
            <a:spLocks noGrp="1"/>
          </p:cNvSpPr>
          <p:nvPr>
            <p:ph sz="half" idx="2"/>
          </p:nvPr>
        </p:nvSpPr>
        <p:spPr>
          <a:xfrm>
            <a:off x="736893" y="2772399"/>
            <a:ext cx="4525824" cy="4077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415945" y="1860565"/>
            <a:ext cx="4548113" cy="911834"/>
          </a:xfrm>
        </p:spPr>
        <p:txBody>
          <a:bodyPr anchor="b"/>
          <a:lstStyle>
            <a:lvl1pPr marL="0" indent="0">
              <a:buNone/>
              <a:defRPr sz="2656" b="1"/>
            </a:lvl1pPr>
            <a:lvl2pPr marL="505983" indent="0">
              <a:buNone/>
              <a:defRPr sz="2213" b="1"/>
            </a:lvl2pPr>
            <a:lvl3pPr marL="1011966" indent="0">
              <a:buNone/>
              <a:defRPr sz="1992" b="1"/>
            </a:lvl3pPr>
            <a:lvl4pPr marL="1517950" indent="0">
              <a:buNone/>
              <a:defRPr sz="1771" b="1"/>
            </a:lvl4pPr>
            <a:lvl5pPr marL="2023933" indent="0">
              <a:buNone/>
              <a:defRPr sz="1771" b="1"/>
            </a:lvl5pPr>
            <a:lvl6pPr marL="2529916" indent="0">
              <a:buNone/>
              <a:defRPr sz="1771" b="1"/>
            </a:lvl6pPr>
            <a:lvl7pPr marL="3035899" indent="0">
              <a:buNone/>
              <a:defRPr sz="1771" b="1"/>
            </a:lvl7pPr>
            <a:lvl8pPr marL="3541883" indent="0">
              <a:buNone/>
              <a:defRPr sz="1771" b="1"/>
            </a:lvl8pPr>
            <a:lvl9pPr marL="4047866" indent="0">
              <a:buNone/>
              <a:defRPr sz="1771" b="1"/>
            </a:lvl9pPr>
          </a:lstStyle>
          <a:p>
            <a:pPr lvl="0"/>
            <a:r>
              <a:rPr lang="en-US"/>
              <a:t>Click to edit Master text styles</a:t>
            </a:r>
          </a:p>
        </p:txBody>
      </p:sp>
      <p:sp>
        <p:nvSpPr>
          <p:cNvPr id="6" name="Content Placeholder 5"/>
          <p:cNvSpPr>
            <a:spLocks noGrp="1"/>
          </p:cNvSpPr>
          <p:nvPr>
            <p:ph sz="quarter" idx="4"/>
          </p:nvPr>
        </p:nvSpPr>
        <p:spPr>
          <a:xfrm>
            <a:off x="5415945" y="2772399"/>
            <a:ext cx="4548113" cy="4077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38433F-DCF0-4453-86F8-9A9F261996EE}" type="datetime1">
              <a:rPr lang="en-US" smtClean="0"/>
              <a:t>10/17/2020</a:t>
            </a:fld>
            <a:endParaRPr lang="en-US"/>
          </a:p>
        </p:txBody>
      </p:sp>
      <p:sp>
        <p:nvSpPr>
          <p:cNvPr id="8" name="Footer Placeholder 7"/>
          <p:cNvSpPr>
            <a:spLocks noGrp="1"/>
          </p:cNvSpPr>
          <p:nvPr>
            <p:ph type="ftr" sz="quarter" idx="11"/>
          </p:nvPr>
        </p:nvSpPr>
        <p:spPr/>
        <p:txBody>
          <a:bodyPr/>
          <a:lstStyle/>
          <a:p>
            <a:r>
              <a:rPr lang="en-US"/>
              <a:t>Rotary Club of Canterbury: Let’s Stay Connected Project</a:t>
            </a:r>
          </a:p>
        </p:txBody>
      </p:sp>
      <p:sp>
        <p:nvSpPr>
          <p:cNvPr id="9" name="Slide Number Placeholder 8"/>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392560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261CD59-78A7-43C2-BA0E-CF99D08A5406}" type="datetime1">
              <a:rPr lang="en-US" smtClean="0"/>
              <a:t>10/17/2020</a:t>
            </a:fld>
            <a:endParaRPr lang="en-US"/>
          </a:p>
        </p:txBody>
      </p:sp>
      <p:sp>
        <p:nvSpPr>
          <p:cNvPr id="4" name="Footer Placeholder 3"/>
          <p:cNvSpPr>
            <a:spLocks noGrp="1"/>
          </p:cNvSpPr>
          <p:nvPr>
            <p:ph type="ftr" sz="quarter" idx="11"/>
          </p:nvPr>
        </p:nvSpPr>
        <p:spPr/>
        <p:txBody>
          <a:bodyPr/>
          <a:lstStyle/>
          <a:p>
            <a:r>
              <a:rPr lang="en-US"/>
              <a:t>Rotary Club of Canterbury: Let’s Stay Connected Project</a:t>
            </a:r>
          </a:p>
        </p:txBody>
      </p:sp>
      <p:sp>
        <p:nvSpPr>
          <p:cNvPr id="5" name="Slide Number Placeholder 4"/>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83008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3DEA85-2CA2-46F1-B758-F94996542CAD}" type="datetime1">
              <a:rPr lang="en-US" smtClean="0"/>
              <a:t>10/17/2020</a:t>
            </a:fld>
            <a:endParaRPr lang="en-US"/>
          </a:p>
        </p:txBody>
      </p:sp>
      <p:sp>
        <p:nvSpPr>
          <p:cNvPr id="3" name="Footer Placeholder 2"/>
          <p:cNvSpPr>
            <a:spLocks noGrp="1"/>
          </p:cNvSpPr>
          <p:nvPr>
            <p:ph type="ftr" sz="quarter" idx="11"/>
          </p:nvPr>
        </p:nvSpPr>
        <p:spPr/>
        <p:txBody>
          <a:bodyPr/>
          <a:lstStyle/>
          <a:p>
            <a:r>
              <a:rPr lang="en-US"/>
              <a:t>Rotary Club of Canterbury: Let’s Stay Connected Project</a:t>
            </a:r>
          </a:p>
        </p:txBody>
      </p:sp>
      <p:sp>
        <p:nvSpPr>
          <p:cNvPr id="4" name="Slide Number Placeholder 3"/>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199417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892" y="505989"/>
            <a:ext cx="3450436" cy="1770962"/>
          </a:xfrm>
        </p:spPr>
        <p:txBody>
          <a:bodyPr anchor="b"/>
          <a:lstStyle>
            <a:lvl1pPr>
              <a:defRPr sz="3541"/>
            </a:lvl1pPr>
          </a:lstStyle>
          <a:p>
            <a:r>
              <a:rPr lang="en-US"/>
              <a:t>Click to edit Master title style</a:t>
            </a:r>
            <a:endParaRPr lang="en-US" dirty="0"/>
          </a:p>
        </p:txBody>
      </p:sp>
      <p:sp>
        <p:nvSpPr>
          <p:cNvPr id="3" name="Content Placeholder 2"/>
          <p:cNvSpPr>
            <a:spLocks noGrp="1"/>
          </p:cNvSpPr>
          <p:nvPr>
            <p:ph idx="1"/>
          </p:nvPr>
        </p:nvSpPr>
        <p:spPr>
          <a:xfrm>
            <a:off x="4548113" y="1092798"/>
            <a:ext cx="5415945" cy="5393704"/>
          </a:xfrm>
        </p:spPr>
        <p:txBody>
          <a:bodyPr/>
          <a:lstStyle>
            <a:lvl1pPr>
              <a:defRPr sz="3541"/>
            </a:lvl1pPr>
            <a:lvl2pPr>
              <a:defRPr sz="3099"/>
            </a:lvl2pPr>
            <a:lvl3pPr>
              <a:defRPr sz="2656"/>
            </a:lvl3pPr>
            <a:lvl4pPr>
              <a:defRPr sz="2213"/>
            </a:lvl4pPr>
            <a:lvl5pPr>
              <a:defRPr sz="2213"/>
            </a:lvl5pPr>
            <a:lvl6pPr>
              <a:defRPr sz="2213"/>
            </a:lvl6pPr>
            <a:lvl7pPr>
              <a:defRPr sz="2213"/>
            </a:lvl7pPr>
            <a:lvl8pPr>
              <a:defRPr sz="2213"/>
            </a:lvl8pPr>
            <a:lvl9pPr>
              <a:defRPr sz="22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36892" y="2276951"/>
            <a:ext cx="3450436" cy="4218334"/>
          </a:xfrm>
        </p:spPr>
        <p:txBody>
          <a:bodyPr/>
          <a:lstStyle>
            <a:lvl1pPr marL="0" indent="0">
              <a:buNone/>
              <a:defRPr sz="1771"/>
            </a:lvl1pPr>
            <a:lvl2pPr marL="505983" indent="0">
              <a:buNone/>
              <a:defRPr sz="1549"/>
            </a:lvl2pPr>
            <a:lvl3pPr marL="1011966" indent="0">
              <a:buNone/>
              <a:defRPr sz="1328"/>
            </a:lvl3pPr>
            <a:lvl4pPr marL="1517950" indent="0">
              <a:buNone/>
              <a:defRPr sz="1107"/>
            </a:lvl4pPr>
            <a:lvl5pPr marL="2023933" indent="0">
              <a:buNone/>
              <a:defRPr sz="1107"/>
            </a:lvl5pPr>
            <a:lvl6pPr marL="2529916" indent="0">
              <a:buNone/>
              <a:defRPr sz="1107"/>
            </a:lvl6pPr>
            <a:lvl7pPr marL="3035899" indent="0">
              <a:buNone/>
              <a:defRPr sz="1107"/>
            </a:lvl7pPr>
            <a:lvl8pPr marL="3541883" indent="0">
              <a:buNone/>
              <a:defRPr sz="1107"/>
            </a:lvl8pPr>
            <a:lvl9pPr marL="4047866" indent="0">
              <a:buNone/>
              <a:defRPr sz="1107"/>
            </a:lvl9pPr>
          </a:lstStyle>
          <a:p>
            <a:pPr lvl="0"/>
            <a:r>
              <a:rPr lang="en-US"/>
              <a:t>Click to edit Master text styles</a:t>
            </a:r>
          </a:p>
        </p:txBody>
      </p:sp>
      <p:sp>
        <p:nvSpPr>
          <p:cNvPr id="5" name="Date Placeholder 4"/>
          <p:cNvSpPr>
            <a:spLocks noGrp="1"/>
          </p:cNvSpPr>
          <p:nvPr>
            <p:ph type="dt" sz="half" idx="10"/>
          </p:nvPr>
        </p:nvSpPr>
        <p:spPr/>
        <p:txBody>
          <a:bodyPr/>
          <a:lstStyle/>
          <a:p>
            <a:fld id="{A8372A0B-DBF0-4C61-9D7D-B1192344BD19}" type="datetime1">
              <a:rPr lang="en-US" smtClean="0"/>
              <a:t>10/17/2020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251668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892" y="505989"/>
            <a:ext cx="3450436" cy="1770962"/>
          </a:xfrm>
        </p:spPr>
        <p:txBody>
          <a:bodyPr anchor="b"/>
          <a:lstStyle>
            <a:lvl1pPr>
              <a:defRPr sz="3541"/>
            </a:lvl1pPr>
          </a:lstStyle>
          <a:p>
            <a:r>
              <a:rPr lang="en-US"/>
              <a:t>Click to edit Master title style</a:t>
            </a:r>
            <a:endParaRPr lang="en-US" dirty="0"/>
          </a:p>
        </p:txBody>
      </p:sp>
      <p:sp>
        <p:nvSpPr>
          <p:cNvPr id="3" name="Picture Placeholder 2"/>
          <p:cNvSpPr>
            <a:spLocks noGrp="1" noChangeAspect="1"/>
          </p:cNvSpPr>
          <p:nvPr>
            <p:ph type="pic" idx="1"/>
          </p:nvPr>
        </p:nvSpPr>
        <p:spPr>
          <a:xfrm>
            <a:off x="4548113" y="1092798"/>
            <a:ext cx="5415945" cy="5393704"/>
          </a:xfrm>
        </p:spPr>
        <p:txBody>
          <a:bodyPr anchor="t"/>
          <a:lstStyle>
            <a:lvl1pPr marL="0" indent="0">
              <a:buNone/>
              <a:defRPr sz="3541"/>
            </a:lvl1pPr>
            <a:lvl2pPr marL="505983" indent="0">
              <a:buNone/>
              <a:defRPr sz="3099"/>
            </a:lvl2pPr>
            <a:lvl3pPr marL="1011966" indent="0">
              <a:buNone/>
              <a:defRPr sz="2656"/>
            </a:lvl3pPr>
            <a:lvl4pPr marL="1517950" indent="0">
              <a:buNone/>
              <a:defRPr sz="2213"/>
            </a:lvl4pPr>
            <a:lvl5pPr marL="2023933" indent="0">
              <a:buNone/>
              <a:defRPr sz="2213"/>
            </a:lvl5pPr>
            <a:lvl6pPr marL="2529916" indent="0">
              <a:buNone/>
              <a:defRPr sz="2213"/>
            </a:lvl6pPr>
            <a:lvl7pPr marL="3035899" indent="0">
              <a:buNone/>
              <a:defRPr sz="2213"/>
            </a:lvl7pPr>
            <a:lvl8pPr marL="3541883" indent="0">
              <a:buNone/>
              <a:defRPr sz="2213"/>
            </a:lvl8pPr>
            <a:lvl9pPr marL="4047866" indent="0">
              <a:buNone/>
              <a:defRPr sz="2213"/>
            </a:lvl9pPr>
          </a:lstStyle>
          <a:p>
            <a:r>
              <a:rPr lang="en-US"/>
              <a:t>Click icon to add picture</a:t>
            </a:r>
            <a:endParaRPr lang="en-US" dirty="0"/>
          </a:p>
        </p:txBody>
      </p:sp>
      <p:sp>
        <p:nvSpPr>
          <p:cNvPr id="4" name="Text Placeholder 3"/>
          <p:cNvSpPr>
            <a:spLocks noGrp="1"/>
          </p:cNvSpPr>
          <p:nvPr>
            <p:ph type="body" sz="half" idx="2"/>
          </p:nvPr>
        </p:nvSpPr>
        <p:spPr>
          <a:xfrm>
            <a:off x="736892" y="2276951"/>
            <a:ext cx="3450436" cy="4218334"/>
          </a:xfrm>
        </p:spPr>
        <p:txBody>
          <a:bodyPr/>
          <a:lstStyle>
            <a:lvl1pPr marL="0" indent="0">
              <a:buNone/>
              <a:defRPr sz="1771"/>
            </a:lvl1pPr>
            <a:lvl2pPr marL="505983" indent="0">
              <a:buNone/>
              <a:defRPr sz="1549"/>
            </a:lvl2pPr>
            <a:lvl3pPr marL="1011966" indent="0">
              <a:buNone/>
              <a:defRPr sz="1328"/>
            </a:lvl3pPr>
            <a:lvl4pPr marL="1517950" indent="0">
              <a:buNone/>
              <a:defRPr sz="1107"/>
            </a:lvl4pPr>
            <a:lvl5pPr marL="2023933" indent="0">
              <a:buNone/>
              <a:defRPr sz="1107"/>
            </a:lvl5pPr>
            <a:lvl6pPr marL="2529916" indent="0">
              <a:buNone/>
              <a:defRPr sz="1107"/>
            </a:lvl6pPr>
            <a:lvl7pPr marL="3035899" indent="0">
              <a:buNone/>
              <a:defRPr sz="1107"/>
            </a:lvl7pPr>
            <a:lvl8pPr marL="3541883" indent="0">
              <a:buNone/>
              <a:defRPr sz="1107"/>
            </a:lvl8pPr>
            <a:lvl9pPr marL="4047866" indent="0">
              <a:buNone/>
              <a:defRPr sz="1107"/>
            </a:lvl9pPr>
          </a:lstStyle>
          <a:p>
            <a:pPr lvl="0"/>
            <a:r>
              <a:rPr lang="en-US"/>
              <a:t>Click to edit Master text styles</a:t>
            </a:r>
          </a:p>
        </p:txBody>
      </p:sp>
      <p:sp>
        <p:nvSpPr>
          <p:cNvPr id="5" name="Date Placeholder 4"/>
          <p:cNvSpPr>
            <a:spLocks noGrp="1"/>
          </p:cNvSpPr>
          <p:nvPr>
            <p:ph type="dt" sz="half" idx="10"/>
          </p:nvPr>
        </p:nvSpPr>
        <p:spPr/>
        <p:txBody>
          <a:bodyPr/>
          <a:lstStyle/>
          <a:p>
            <a:fld id="{3FC97506-6F8A-4476-B0D8-963A966D681C}" type="datetime1">
              <a:rPr lang="en-US" smtClean="0"/>
              <a:t>10/17/2020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782489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499" y="404090"/>
            <a:ext cx="9227166" cy="146701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35499" y="2020443"/>
            <a:ext cx="9227166" cy="48156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35499" y="7034657"/>
            <a:ext cx="2407087" cy="404089"/>
          </a:xfrm>
          <a:prstGeom prst="rect">
            <a:avLst/>
          </a:prstGeom>
        </p:spPr>
        <p:txBody>
          <a:bodyPr vert="horz" lIns="91440" tIns="45720" rIns="91440" bIns="45720" rtlCol="0" anchor="ctr"/>
          <a:lstStyle>
            <a:lvl1pPr algn="l">
              <a:defRPr sz="1328">
                <a:solidFill>
                  <a:schemeClr val="tx1">
                    <a:tint val="75000"/>
                  </a:schemeClr>
                </a:solidFill>
              </a:defRPr>
            </a:lvl1pPr>
          </a:lstStyle>
          <a:p>
            <a:fld id="{42C08600-A6DB-4A2B-8A94-C4169FDE4D2F}" type="datetime1">
              <a:rPr lang="en-US" smtClean="0"/>
              <a:t>10/17/2020</a:t>
            </a:fld>
            <a:endParaRPr lang="en-US"/>
          </a:p>
        </p:txBody>
      </p:sp>
      <p:sp>
        <p:nvSpPr>
          <p:cNvPr id="5" name="Footer Placeholder 4"/>
          <p:cNvSpPr>
            <a:spLocks noGrp="1"/>
          </p:cNvSpPr>
          <p:nvPr>
            <p:ph type="ftr" sz="quarter" idx="3"/>
          </p:nvPr>
        </p:nvSpPr>
        <p:spPr>
          <a:xfrm>
            <a:off x="3543767" y="7034657"/>
            <a:ext cx="3610630" cy="404089"/>
          </a:xfrm>
          <a:prstGeom prst="rect">
            <a:avLst/>
          </a:prstGeom>
        </p:spPr>
        <p:txBody>
          <a:bodyPr vert="horz" lIns="91440" tIns="45720" rIns="91440" bIns="45720" rtlCol="0" anchor="ctr"/>
          <a:lstStyle>
            <a:lvl1pPr algn="ctr">
              <a:defRPr sz="1328">
                <a:solidFill>
                  <a:schemeClr val="tx1">
                    <a:tint val="75000"/>
                  </a:schemeClr>
                </a:solidFill>
              </a:defRPr>
            </a:lvl1pPr>
          </a:lstStyle>
          <a:p>
            <a:r>
              <a:rPr lang="en-US"/>
              <a:t>Rotary Club of Canterbury: Let’s Stay Connected Project</a:t>
            </a:r>
          </a:p>
        </p:txBody>
      </p:sp>
      <p:sp>
        <p:nvSpPr>
          <p:cNvPr id="6" name="Slide Number Placeholder 5"/>
          <p:cNvSpPr>
            <a:spLocks noGrp="1"/>
          </p:cNvSpPr>
          <p:nvPr>
            <p:ph type="sldNum" sz="quarter" idx="4"/>
          </p:nvPr>
        </p:nvSpPr>
        <p:spPr>
          <a:xfrm>
            <a:off x="7555577" y="7034657"/>
            <a:ext cx="2407087" cy="404089"/>
          </a:xfrm>
          <a:prstGeom prst="rect">
            <a:avLst/>
          </a:prstGeom>
        </p:spPr>
        <p:txBody>
          <a:bodyPr vert="horz" lIns="91440" tIns="45720" rIns="91440" bIns="45720" rtlCol="0" anchor="ctr"/>
          <a:lstStyle>
            <a:lvl1pPr algn="r">
              <a:defRPr sz="1328">
                <a:solidFill>
                  <a:schemeClr val="tx1">
                    <a:tint val="75000"/>
                  </a:schemeClr>
                </a:solidFill>
              </a:defRPr>
            </a:lvl1pPr>
          </a:lstStyle>
          <a:p>
            <a:fld id="{DC56C17F-E5A4-4123-831E-B6BE4BD60FE1}" type="slidenum">
              <a:rPr lang="en-US" smtClean="0"/>
              <a:t>‹#›</a:t>
            </a:fld>
            <a:endParaRPr lang="en-US"/>
          </a:p>
        </p:txBody>
      </p:sp>
    </p:spTree>
    <p:extLst>
      <p:ext uri="{BB962C8B-B14F-4D97-AF65-F5344CB8AC3E}">
        <p14:creationId xmlns:p14="http://schemas.microsoft.com/office/powerpoint/2010/main" val="225650009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1011966" rtl="0" eaLnBrk="1" latinLnBrk="0" hangingPunct="1">
        <a:lnSpc>
          <a:spcPct val="90000"/>
        </a:lnSpc>
        <a:spcBef>
          <a:spcPct val="0"/>
        </a:spcBef>
        <a:buNone/>
        <a:defRPr sz="4869" kern="1200">
          <a:solidFill>
            <a:schemeClr val="tx1"/>
          </a:solidFill>
          <a:latin typeface="+mj-lt"/>
          <a:ea typeface="+mj-ea"/>
          <a:cs typeface="+mj-cs"/>
        </a:defRPr>
      </a:lvl1pPr>
    </p:titleStyle>
    <p:bodyStyle>
      <a:lvl1pPr marL="252992" indent="-252992" algn="l" defTabSz="1011966" rtl="0" eaLnBrk="1" latinLnBrk="0" hangingPunct="1">
        <a:lnSpc>
          <a:spcPct val="90000"/>
        </a:lnSpc>
        <a:spcBef>
          <a:spcPts val="1107"/>
        </a:spcBef>
        <a:buFont typeface="Arial" panose="020B0604020202020204" pitchFamily="34" charset="0"/>
        <a:buChar char="•"/>
        <a:defRPr sz="3099" kern="1200">
          <a:solidFill>
            <a:schemeClr val="tx1"/>
          </a:solidFill>
          <a:latin typeface="+mn-lt"/>
          <a:ea typeface="+mn-ea"/>
          <a:cs typeface="+mn-cs"/>
        </a:defRPr>
      </a:lvl1pPr>
      <a:lvl2pPr marL="758975" indent="-252992" algn="l" defTabSz="1011966" rtl="0" eaLnBrk="1" latinLnBrk="0" hangingPunct="1">
        <a:lnSpc>
          <a:spcPct val="90000"/>
        </a:lnSpc>
        <a:spcBef>
          <a:spcPts val="553"/>
        </a:spcBef>
        <a:buFont typeface="Arial" panose="020B0604020202020204" pitchFamily="34" charset="0"/>
        <a:buChar char="•"/>
        <a:defRPr sz="2656" kern="1200">
          <a:solidFill>
            <a:schemeClr val="tx1"/>
          </a:solidFill>
          <a:latin typeface="+mn-lt"/>
          <a:ea typeface="+mn-ea"/>
          <a:cs typeface="+mn-cs"/>
        </a:defRPr>
      </a:lvl2pPr>
      <a:lvl3pPr marL="1264958" indent="-252992" algn="l" defTabSz="1011966" rtl="0" eaLnBrk="1" latinLnBrk="0" hangingPunct="1">
        <a:lnSpc>
          <a:spcPct val="90000"/>
        </a:lnSpc>
        <a:spcBef>
          <a:spcPts val="553"/>
        </a:spcBef>
        <a:buFont typeface="Arial" panose="020B0604020202020204" pitchFamily="34" charset="0"/>
        <a:buChar char="•"/>
        <a:defRPr sz="2213" kern="1200">
          <a:solidFill>
            <a:schemeClr val="tx1"/>
          </a:solidFill>
          <a:latin typeface="+mn-lt"/>
          <a:ea typeface="+mn-ea"/>
          <a:cs typeface="+mn-cs"/>
        </a:defRPr>
      </a:lvl3pPr>
      <a:lvl4pPr marL="177094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4pPr>
      <a:lvl5pPr marL="2276925"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5pPr>
      <a:lvl6pPr marL="278290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6pPr>
      <a:lvl7pPr marL="328889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7pPr>
      <a:lvl8pPr marL="3794874"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8pPr>
      <a:lvl9pPr marL="430085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9pPr>
    </p:bodyStyle>
    <p:otherStyle>
      <a:defPPr>
        <a:defRPr lang="en-US"/>
      </a:defPPr>
      <a:lvl1pPr marL="0" algn="l" defTabSz="1011966" rtl="0" eaLnBrk="1" latinLnBrk="0" hangingPunct="1">
        <a:defRPr sz="1992" kern="1200">
          <a:solidFill>
            <a:schemeClr val="tx1"/>
          </a:solidFill>
          <a:latin typeface="+mn-lt"/>
          <a:ea typeface="+mn-ea"/>
          <a:cs typeface="+mn-cs"/>
        </a:defRPr>
      </a:lvl1pPr>
      <a:lvl2pPr marL="505983" algn="l" defTabSz="1011966" rtl="0" eaLnBrk="1" latinLnBrk="0" hangingPunct="1">
        <a:defRPr sz="1992" kern="1200">
          <a:solidFill>
            <a:schemeClr val="tx1"/>
          </a:solidFill>
          <a:latin typeface="+mn-lt"/>
          <a:ea typeface="+mn-ea"/>
          <a:cs typeface="+mn-cs"/>
        </a:defRPr>
      </a:lvl2pPr>
      <a:lvl3pPr marL="1011966" algn="l" defTabSz="1011966" rtl="0" eaLnBrk="1" latinLnBrk="0" hangingPunct="1">
        <a:defRPr sz="1992" kern="1200">
          <a:solidFill>
            <a:schemeClr val="tx1"/>
          </a:solidFill>
          <a:latin typeface="+mn-lt"/>
          <a:ea typeface="+mn-ea"/>
          <a:cs typeface="+mn-cs"/>
        </a:defRPr>
      </a:lvl3pPr>
      <a:lvl4pPr marL="1517950" algn="l" defTabSz="1011966" rtl="0" eaLnBrk="1" latinLnBrk="0" hangingPunct="1">
        <a:defRPr sz="1992" kern="1200">
          <a:solidFill>
            <a:schemeClr val="tx1"/>
          </a:solidFill>
          <a:latin typeface="+mn-lt"/>
          <a:ea typeface="+mn-ea"/>
          <a:cs typeface="+mn-cs"/>
        </a:defRPr>
      </a:lvl4pPr>
      <a:lvl5pPr marL="2023933" algn="l" defTabSz="1011966" rtl="0" eaLnBrk="1" latinLnBrk="0" hangingPunct="1">
        <a:defRPr sz="1992" kern="1200">
          <a:solidFill>
            <a:schemeClr val="tx1"/>
          </a:solidFill>
          <a:latin typeface="+mn-lt"/>
          <a:ea typeface="+mn-ea"/>
          <a:cs typeface="+mn-cs"/>
        </a:defRPr>
      </a:lvl5pPr>
      <a:lvl6pPr marL="2529916" algn="l" defTabSz="1011966" rtl="0" eaLnBrk="1" latinLnBrk="0" hangingPunct="1">
        <a:defRPr sz="1992" kern="1200">
          <a:solidFill>
            <a:schemeClr val="tx1"/>
          </a:solidFill>
          <a:latin typeface="+mn-lt"/>
          <a:ea typeface="+mn-ea"/>
          <a:cs typeface="+mn-cs"/>
        </a:defRPr>
      </a:lvl6pPr>
      <a:lvl7pPr marL="3035899" algn="l" defTabSz="1011966" rtl="0" eaLnBrk="1" latinLnBrk="0" hangingPunct="1">
        <a:defRPr sz="1992" kern="1200">
          <a:solidFill>
            <a:schemeClr val="tx1"/>
          </a:solidFill>
          <a:latin typeface="+mn-lt"/>
          <a:ea typeface="+mn-ea"/>
          <a:cs typeface="+mn-cs"/>
        </a:defRPr>
      </a:lvl7pPr>
      <a:lvl8pPr marL="3541883" algn="l" defTabSz="1011966" rtl="0" eaLnBrk="1" latinLnBrk="0" hangingPunct="1">
        <a:defRPr sz="1992" kern="1200">
          <a:solidFill>
            <a:schemeClr val="tx1"/>
          </a:solidFill>
          <a:latin typeface="+mn-lt"/>
          <a:ea typeface="+mn-ea"/>
          <a:cs typeface="+mn-cs"/>
        </a:defRPr>
      </a:lvl8pPr>
      <a:lvl9pPr marL="4047866" algn="l" defTabSz="1011966" rtl="0" eaLnBrk="1" latinLnBrk="0" hangingPunct="1">
        <a:defRPr sz="199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commons.wikimedia.org/wiki/File:Decorative_Watering_Can_(6320010953).jpg"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tiff"/></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image" Target="../media/image34.jpeg"/></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36.jpeg"/></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39.jpeg"/></Relationships>
</file>

<file path=ppt/slides/_rels/slide2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41.jpeg"/></Relationships>
</file>

<file path=ppt/slides/_rels/slide2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43.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45.jpeg"/></Relationships>
</file>

<file path=ppt/slides/_rels/slide3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47.jpeg"/></Relationships>
</file>

<file path=ppt/slides/_rels/slide3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49.jpeg"/></Relationships>
</file>

<file path=ppt/slides/_rels/slide3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52.jpeg"/></Relationships>
</file>

<file path=ppt/slides/_rels/slide3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5.xml"/><Relationship Id="rId1" Type="http://schemas.openxmlformats.org/officeDocument/2006/relationships/slideLayout" Target="../slideLayouts/slideLayout6.xml"/><Relationship Id="rId5" Type="http://schemas.openxmlformats.org/officeDocument/2006/relationships/image" Target="../media/image55.jpeg"/><Relationship Id="rId4" Type="http://schemas.openxmlformats.org/officeDocument/2006/relationships/image" Target="../media/image54.jpeg"/></Relationships>
</file>

<file path=ppt/slides/_rels/slide3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hyperlink" Target="mailto:president@caterburyrotary.org" TargetMode="External"/><Relationship Id="rId4" Type="http://schemas.openxmlformats.org/officeDocument/2006/relationships/hyperlink" Target="http://www.canterburyrotary.or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26283-8584-41BE-8A26-BCA03C01ADD0}"/>
              </a:ext>
            </a:extLst>
          </p:cNvPr>
          <p:cNvSpPr>
            <a:spLocks noGrp="1"/>
          </p:cNvSpPr>
          <p:nvPr>
            <p:ph type="title"/>
          </p:nvPr>
        </p:nvSpPr>
        <p:spPr>
          <a:xfrm>
            <a:off x="506898" y="2318725"/>
            <a:ext cx="5887212" cy="3515358"/>
          </a:xfrm>
        </p:spPr>
        <p:txBody>
          <a:bodyPr>
            <a:normAutofit/>
          </a:bodyPr>
          <a:lstStyle/>
          <a:p>
            <a:pPr>
              <a:tabLst>
                <a:tab pos="3674108" algn="l"/>
              </a:tabLst>
            </a:pPr>
            <a:r>
              <a:rPr lang="en-US" sz="7200" b="1" dirty="0"/>
              <a:t>In Our </a:t>
            </a:r>
            <a:br>
              <a:rPr lang="en-US" sz="7200" b="1" dirty="0"/>
            </a:br>
            <a:r>
              <a:rPr lang="en-US" sz="7200" b="1" dirty="0"/>
              <a:t>Garden</a:t>
            </a:r>
            <a:r>
              <a:rPr lang="en-US" sz="7611" b="1" dirty="0"/>
              <a:t>	</a:t>
            </a:r>
            <a:r>
              <a:rPr lang="en-US" sz="6700" b="1" dirty="0"/>
              <a:t>TITLE</a:t>
            </a:r>
          </a:p>
        </p:txBody>
      </p:sp>
      <p:sp>
        <p:nvSpPr>
          <p:cNvPr id="8" name="Footer Placeholder 7">
            <a:extLst>
              <a:ext uri="{FF2B5EF4-FFF2-40B4-BE49-F238E27FC236}">
                <a16:creationId xmlns:a16="http://schemas.microsoft.com/office/drawing/2014/main" id="{B5E8649C-00A5-46F6-A3B0-77C15A54BAF0}"/>
              </a:ext>
            </a:extLst>
          </p:cNvPr>
          <p:cNvSpPr>
            <a:spLocks noGrp="1"/>
          </p:cNvSpPr>
          <p:nvPr>
            <p:ph type="ftr" sz="quarter" idx="11"/>
          </p:nvPr>
        </p:nvSpPr>
        <p:spPr>
          <a:xfrm>
            <a:off x="506898" y="6786996"/>
            <a:ext cx="63792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8959C7D7-4D7E-4C89-A2BE-174B1DF99D25}"/>
              </a:ext>
            </a:extLst>
          </p:cNvPr>
          <p:cNvSpPr>
            <a:spLocks noGrp="1"/>
          </p:cNvSpPr>
          <p:nvPr>
            <p:ph type="sldNum" sz="quarter" idx="12"/>
          </p:nvPr>
        </p:nvSpPr>
        <p:spPr/>
        <p:txBody>
          <a:bodyPr/>
          <a:lstStyle/>
          <a:p>
            <a:fld id="{DC56C17F-E5A4-4123-831E-B6BE4BD60FE1}" type="slidenum">
              <a:rPr lang="en-US" smtClean="0"/>
              <a:pPr/>
              <a:t>1</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2D7BD129-E5EF-40F6-8A25-CCA102C0DF37}"/>
              </a:ext>
            </a:extLst>
          </p:cNvPr>
          <p:cNvPicPr/>
          <p:nvPr/>
        </p:nvPicPr>
        <p:blipFill>
          <a:blip r:embed="rId3" cstate="screen">
            <a:extLst>
              <a:ext uri="{28A0092B-C50C-407E-A947-70E740481C1C}">
                <a14:useLocalDpi xmlns:a14="http://schemas.microsoft.com/office/drawing/2010/main"/>
              </a:ext>
            </a:extLst>
          </a:blip>
          <a:stretch>
            <a:fillRect/>
          </a:stretch>
        </p:blipFill>
        <p:spPr>
          <a:xfrm>
            <a:off x="775158" y="574583"/>
            <a:ext cx="2034463" cy="791230"/>
          </a:xfrm>
          <a:prstGeom prst="rect">
            <a:avLst/>
          </a:prstGeom>
        </p:spPr>
      </p:pic>
      <p:pic>
        <p:nvPicPr>
          <p:cNvPr id="13" name="Picture 12">
            <a:extLst>
              <a:ext uri="{FF2B5EF4-FFF2-40B4-BE49-F238E27FC236}">
                <a16:creationId xmlns:a16="http://schemas.microsoft.com/office/drawing/2014/main" id="{095DC0DD-E715-4926-B09F-F17AA8B98055}"/>
              </a:ext>
            </a:extLst>
          </p:cNvPr>
          <p:cNvPicPr/>
          <p:nvPr/>
        </p:nvPicPr>
        <p:blipFill>
          <a:blip r:embed="rId4" cstate="screen">
            <a:extLst>
              <a:ext uri="{28A0092B-C50C-407E-A947-70E740481C1C}">
                <a14:useLocalDpi xmlns:a14="http://schemas.microsoft.com/office/drawing/2010/main"/>
              </a:ext>
              <a:ext uri="{837473B0-CC2E-450A-ABE3-18F120FF3D39}">
                <a1611:picAttrSrcUrl xmlns:a1611="http://schemas.microsoft.com/office/drawing/2016/11/main" r:id="rId5"/>
              </a:ext>
            </a:extLst>
          </a:blip>
          <a:stretch>
            <a:fillRect/>
          </a:stretch>
        </p:blipFill>
        <p:spPr>
          <a:xfrm>
            <a:off x="3696517" y="2032200"/>
            <a:ext cx="6642735" cy="4428490"/>
          </a:xfrm>
          <a:prstGeom prst="ellipse">
            <a:avLst/>
          </a:prstGeom>
          <a:ln w="57150" cap="rnd">
            <a:solidFill>
              <a:schemeClr val="accent6">
                <a:lumMod val="60000"/>
                <a:lumOff val="40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491233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7FEAE179-C525-48F3-AD47-0E9E2B6F2E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1" cy="75891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5854878-F11F-4927-A25E-2B78F689E8BA}"/>
              </a:ext>
            </a:extLst>
          </p:cNvPr>
          <p:cNvSpPr txBox="1"/>
          <p:nvPr/>
        </p:nvSpPr>
        <p:spPr>
          <a:xfrm>
            <a:off x="454434" y="5404681"/>
            <a:ext cx="3401164" cy="1723049"/>
          </a:xfrm>
          <a:prstGeom prst="rect">
            <a:avLst/>
          </a:prstGeom>
        </p:spPr>
        <p:txBody>
          <a:bodyPr vert="horz" lIns="91440" tIns="45720" rIns="91440" bIns="45720" rtlCol="0" anchor="ctr">
            <a:normAutofit/>
          </a:bodyPr>
          <a:lstStyle/>
          <a:p>
            <a:pPr defTabSz="914400">
              <a:lnSpc>
                <a:spcPct val="90000"/>
              </a:lnSpc>
              <a:spcBef>
                <a:spcPct val="0"/>
              </a:spcBef>
              <a:spcAft>
                <a:spcPts val="600"/>
              </a:spcAft>
              <a:tabLst>
                <a:tab pos="2865755" algn="ctr"/>
                <a:tab pos="5731510" algn="r"/>
              </a:tabLst>
            </a:pPr>
            <a:r>
              <a:rPr lang="en-US" sz="3600" b="1" dirty="0">
                <a:effectLst/>
                <a:latin typeface="+mj-lt"/>
                <a:ea typeface="+mj-ea"/>
                <a:cs typeface="+mj-cs"/>
              </a:rPr>
              <a:t>Our Vegetable Garden</a:t>
            </a:r>
            <a:endParaRPr lang="en-US" sz="3600" dirty="0">
              <a:effectLst/>
              <a:latin typeface="+mj-lt"/>
              <a:ea typeface="+mj-ea"/>
              <a:cs typeface="+mj-cs"/>
            </a:endParaRPr>
          </a:p>
        </p:txBody>
      </p:sp>
      <p:sp>
        <p:nvSpPr>
          <p:cNvPr id="23" name="Rectangle 22">
            <a:extLst>
              <a:ext uri="{FF2B5EF4-FFF2-40B4-BE49-F238E27FC236}">
                <a16:creationId xmlns:a16="http://schemas.microsoft.com/office/drawing/2014/main" id="{95C8260E-968F-44E8-A823-ABB431311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9582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4434" y="0"/>
            <a:ext cx="9855563" cy="507780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4A5A74F2-AC30-4E4F-A549-87CAE513B444}"/>
              </a:ext>
            </a:extLst>
          </p:cNvPr>
          <p:cNvPicPr/>
          <p:nvPr/>
        </p:nvPicPr>
        <p:blipFill rotWithShape="1">
          <a:blip r:embed="rId3" cstate="screen">
            <a:extLst>
              <a:ext uri="{28A0092B-C50C-407E-A947-70E740481C1C}">
                <a14:useLocalDpi xmlns:a14="http://schemas.microsoft.com/office/drawing/2010/main"/>
              </a:ext>
            </a:extLst>
          </a:blip>
          <a:srcRect/>
          <a:stretch/>
        </p:blipFill>
        <p:spPr bwMode="auto">
          <a:xfrm rot="10800000">
            <a:off x="841677" y="403000"/>
            <a:ext cx="9099093" cy="4280758"/>
          </a:xfrm>
          <a:prstGeom prst="rect">
            <a:avLst/>
          </a:prstGeom>
        </p:spPr>
      </p:pic>
      <p:sp>
        <p:nvSpPr>
          <p:cNvPr id="27" name="Rectangle 26">
            <a:extLst>
              <a:ext uri="{FF2B5EF4-FFF2-40B4-BE49-F238E27FC236}">
                <a16:creationId xmlns:a16="http://schemas.microsoft.com/office/drawing/2014/main" id="{FE43805F-24A6-46A4-B19B-54F283473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343174" y="6270488"/>
            <a:ext cx="1619165" cy="4011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80BA4F9-6E8D-45D6-BEA4-93673DD04EC2}"/>
              </a:ext>
            </a:extLst>
          </p:cNvPr>
          <p:cNvSpPr txBox="1"/>
          <p:nvPr/>
        </p:nvSpPr>
        <p:spPr>
          <a:xfrm>
            <a:off x="4530151" y="5404681"/>
            <a:ext cx="5779846" cy="1723049"/>
          </a:xfrm>
          <a:prstGeom prst="rect">
            <a:avLst/>
          </a:prstGeom>
        </p:spPr>
        <p:txBody>
          <a:bodyPr vert="horz" lIns="91440" tIns="45720" rIns="91440" bIns="45720" rtlCol="0" anchor="ctr">
            <a:normAutofit/>
          </a:bodyPr>
          <a:lstStyle/>
          <a:p>
            <a:pPr defTabSz="914400">
              <a:lnSpc>
                <a:spcPct val="90000"/>
              </a:lnSpc>
              <a:spcBef>
                <a:spcPts val="600"/>
              </a:spcBef>
              <a:spcAft>
                <a:spcPts val="600"/>
              </a:spcAft>
            </a:pPr>
            <a:r>
              <a:rPr lang="en-US" sz="2800" dirty="0">
                <a:effectLst/>
              </a:rPr>
              <a:t>In winter we grow purple broccoli.</a:t>
            </a:r>
            <a:endParaRPr lang="en-US" sz="2800" dirty="0"/>
          </a:p>
          <a:p>
            <a:pPr indent="-228600" defTabSz="914400">
              <a:lnSpc>
                <a:spcPct val="90000"/>
              </a:lnSpc>
              <a:spcAft>
                <a:spcPts val="1000"/>
              </a:spcAft>
              <a:buFont typeface="Arial" panose="020B0604020202020204" pitchFamily="34" charset="0"/>
              <a:buChar char="•"/>
            </a:pPr>
            <a:endParaRPr lang="en-US" sz="2800" dirty="0">
              <a:effectLst/>
            </a:endParaRP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88166" y="7102074"/>
            <a:ext cx="3610630" cy="404088"/>
          </a:xfrm>
        </p:spPr>
        <p:txBody>
          <a:bodyPr vert="horz" lIns="91440" tIns="45720" rIns="91440" bIns="45720" rtlCol="0" anchor="ctr">
            <a:normAutofit/>
          </a:bodyPr>
          <a:lstStyle/>
          <a:p>
            <a:pPr defTabSz="914400">
              <a:spcAft>
                <a:spcPts val="600"/>
              </a:spcAft>
              <a:defRPr/>
            </a:pPr>
            <a:r>
              <a:rPr lang="en-US" sz="1100" kern="1200" dirty="0">
                <a:solidFill>
                  <a:prstClr val="black">
                    <a:tint val="75000"/>
                  </a:prstClr>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555577" y="7185046"/>
            <a:ext cx="2407086" cy="404088"/>
          </a:xfrm>
        </p:spPr>
        <p:txBody>
          <a:bodyPr vert="horz" lIns="91440" tIns="45720" rIns="91440" bIns="45720" rtlCol="0" anchor="ctr">
            <a:normAutofit/>
          </a:bodyPr>
          <a:lstStyle/>
          <a:p>
            <a:pPr defTabSz="914400">
              <a:spcAft>
                <a:spcPts val="600"/>
              </a:spcAft>
              <a:defRPr/>
            </a:pPr>
            <a:fld id="{DC56C17F-E5A4-4123-831E-B6BE4BD60FE1}" type="slidenum">
              <a:rPr lang="en-US" sz="1200" smtClean="0">
                <a:solidFill>
                  <a:prstClr val="black">
                    <a:tint val="75000"/>
                  </a:prstClr>
                </a:solidFill>
                <a:latin typeface="Calibri" panose="020F0502020204030204"/>
              </a:rPr>
              <a:pPr defTabSz="914400">
                <a:spcAft>
                  <a:spcPts val="600"/>
                </a:spcAft>
                <a:defRPr/>
              </a:pPr>
              <a:t>10</a:t>
            </a:fld>
            <a:endParaRPr lang="en-US" sz="1200">
              <a:solidFill>
                <a:prstClr val="black">
                  <a:tint val="75000"/>
                </a:prstClr>
              </a:solidFill>
              <a:latin typeface="Calibri" panose="020F0502020204030204"/>
            </a:endParaRPr>
          </a:p>
        </p:txBody>
      </p:sp>
    </p:spTree>
    <p:extLst>
      <p:ext uri="{BB962C8B-B14F-4D97-AF65-F5344CB8AC3E}">
        <p14:creationId xmlns:p14="http://schemas.microsoft.com/office/powerpoint/2010/main" val="945965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26CAED0A-2A45-4C9C-BCDD-21A8A092C5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1" cy="75891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9EF1F2E-82E8-423C-BB4C-B9032679710E}"/>
              </a:ext>
            </a:extLst>
          </p:cNvPr>
          <p:cNvSpPr txBox="1"/>
          <p:nvPr/>
        </p:nvSpPr>
        <p:spPr>
          <a:xfrm>
            <a:off x="696417" y="428220"/>
            <a:ext cx="8832760" cy="1437009"/>
          </a:xfrm>
          <a:prstGeom prst="rect">
            <a:avLst/>
          </a:prstGeom>
        </p:spPr>
        <p:txBody>
          <a:bodyPr vert="horz" lIns="91440" tIns="45720" rIns="91440" bIns="45720" rtlCol="0" anchor="b">
            <a:normAutofit/>
          </a:bodyPr>
          <a:lstStyle/>
          <a:p>
            <a:pPr defTabSz="914400">
              <a:lnSpc>
                <a:spcPct val="90000"/>
              </a:lnSpc>
              <a:spcBef>
                <a:spcPct val="0"/>
              </a:spcBef>
              <a:spcAft>
                <a:spcPts val="600"/>
              </a:spcAft>
              <a:tabLst>
                <a:tab pos="2865755" algn="ctr"/>
                <a:tab pos="5731510" algn="r"/>
              </a:tabLst>
            </a:pPr>
            <a:r>
              <a:rPr lang="en-US" sz="4800" b="1" kern="1200" dirty="0">
                <a:solidFill>
                  <a:schemeClr val="tx1"/>
                </a:solidFill>
                <a:effectLst/>
                <a:latin typeface="+mj-lt"/>
                <a:ea typeface="+mj-ea"/>
                <a:cs typeface="+mj-cs"/>
              </a:rPr>
              <a:t>Our Vegetable Garden</a:t>
            </a:r>
            <a:endParaRPr lang="en-US" sz="4800" kern="1200" dirty="0">
              <a:solidFill>
                <a:schemeClr val="tx1"/>
              </a:solidFill>
              <a:effectLst/>
              <a:latin typeface="+mj-lt"/>
              <a:ea typeface="+mj-ea"/>
              <a:cs typeface="+mj-cs"/>
            </a:endParaRPr>
          </a:p>
        </p:txBody>
      </p:sp>
      <p:sp>
        <p:nvSpPr>
          <p:cNvPr id="40" name="Rectangle 39">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2212147"/>
            <a:ext cx="10051108" cy="86511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438176"/>
            <a:ext cx="9988603" cy="472344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80BA4F9-6E8D-45D6-BEA4-93673DD04EC2}"/>
              </a:ext>
            </a:extLst>
          </p:cNvPr>
          <p:cNvSpPr txBox="1"/>
          <p:nvPr/>
        </p:nvSpPr>
        <p:spPr>
          <a:xfrm>
            <a:off x="696415" y="2876910"/>
            <a:ext cx="3650928" cy="3983048"/>
          </a:xfrm>
          <a:prstGeom prst="rect">
            <a:avLst/>
          </a:prstGeom>
        </p:spPr>
        <p:txBody>
          <a:bodyPr vert="horz" lIns="91440" tIns="45720" rIns="91440" bIns="45720" rtlCol="0" anchor="ctr">
            <a:normAutofit/>
          </a:bodyPr>
          <a:lstStyle/>
          <a:p>
            <a:pPr defTabSz="914400">
              <a:lnSpc>
                <a:spcPct val="90000"/>
              </a:lnSpc>
              <a:spcBef>
                <a:spcPts val="600"/>
              </a:spcBef>
              <a:spcAft>
                <a:spcPts val="600"/>
              </a:spcAft>
            </a:pPr>
            <a:r>
              <a:rPr lang="en-US" sz="2400" dirty="0"/>
              <a:t>In winter w</a:t>
            </a:r>
            <a:r>
              <a:rPr lang="en-US" sz="2400" dirty="0">
                <a:effectLst/>
              </a:rPr>
              <a:t>e grow snow peas….</a:t>
            </a:r>
          </a:p>
          <a:p>
            <a:pPr defTabSz="914400">
              <a:lnSpc>
                <a:spcPct val="90000"/>
              </a:lnSpc>
              <a:spcBef>
                <a:spcPts val="600"/>
              </a:spcBef>
              <a:spcAft>
                <a:spcPts val="600"/>
              </a:spcAft>
            </a:pPr>
            <a:endParaRPr lang="en-US" sz="2400" dirty="0"/>
          </a:p>
          <a:p>
            <a:pPr defTabSz="914400">
              <a:lnSpc>
                <a:spcPct val="90000"/>
              </a:lnSpc>
              <a:spcBef>
                <a:spcPts val="600"/>
              </a:spcBef>
              <a:spcAft>
                <a:spcPts val="600"/>
              </a:spcAft>
            </a:pPr>
            <a:endParaRPr lang="en-US" sz="2400" dirty="0">
              <a:effectLst/>
            </a:endParaRPr>
          </a:p>
          <a:p>
            <a:pPr marL="1077913" defTabSz="914400">
              <a:lnSpc>
                <a:spcPct val="90000"/>
              </a:lnSpc>
              <a:spcBef>
                <a:spcPts val="600"/>
              </a:spcBef>
              <a:spcAft>
                <a:spcPts val="600"/>
              </a:spcAft>
            </a:pPr>
            <a:r>
              <a:rPr lang="en-US" sz="2400" dirty="0">
                <a:effectLst/>
              </a:rPr>
              <a:t>… and </a:t>
            </a:r>
            <a:r>
              <a:rPr lang="en-US" sz="2400" dirty="0" err="1">
                <a:effectLst/>
              </a:rPr>
              <a:t>silverbeet</a:t>
            </a:r>
            <a:r>
              <a:rPr lang="en-US" sz="2400" dirty="0">
                <a:effectLst/>
              </a:rPr>
              <a:t>. </a:t>
            </a:r>
          </a:p>
          <a:p>
            <a:pPr defTabSz="914400">
              <a:lnSpc>
                <a:spcPct val="90000"/>
              </a:lnSpc>
              <a:spcAft>
                <a:spcPts val="1000"/>
              </a:spcAft>
            </a:pPr>
            <a:endParaRPr lang="en-US" sz="2400" dirty="0"/>
          </a:p>
          <a:p>
            <a:pPr defTabSz="914400">
              <a:lnSpc>
                <a:spcPct val="90000"/>
              </a:lnSpc>
              <a:spcAft>
                <a:spcPts val="1000"/>
              </a:spcAft>
            </a:pPr>
            <a:endParaRPr lang="en-US" sz="2400" dirty="0">
              <a:effectLst/>
            </a:endParaRPr>
          </a:p>
        </p:txBody>
      </p:sp>
      <p:pic>
        <p:nvPicPr>
          <p:cNvPr id="12" name="Picture 11">
            <a:extLst>
              <a:ext uri="{FF2B5EF4-FFF2-40B4-BE49-F238E27FC236}">
                <a16:creationId xmlns:a16="http://schemas.microsoft.com/office/drawing/2014/main" id="{72E50696-666B-4DFD-B9DE-3A62543B5E9F}"/>
              </a:ext>
            </a:extLst>
          </p:cNvPr>
          <p:cNvPicPr/>
          <p:nvPr/>
        </p:nvPicPr>
        <p:blipFill rotWithShape="1">
          <a:blip r:embed="rId3" cstate="screen">
            <a:extLst>
              <a:ext uri="{28A0092B-C50C-407E-A947-70E740481C1C}">
                <a14:useLocalDpi xmlns:a14="http://schemas.microsoft.com/office/drawing/2010/main"/>
              </a:ext>
            </a:extLst>
          </a:blip>
          <a:srcRect/>
          <a:stretch/>
        </p:blipFill>
        <p:spPr bwMode="auto">
          <a:xfrm rot="5400000">
            <a:off x="3943836" y="3643112"/>
            <a:ext cx="4027828" cy="2405863"/>
          </a:xfrm>
          <a:prstGeom prst="rect">
            <a:avLst/>
          </a:prstGeom>
        </p:spPr>
      </p:pic>
      <p:pic>
        <p:nvPicPr>
          <p:cNvPr id="13" name="Picture 12">
            <a:extLst>
              <a:ext uri="{FF2B5EF4-FFF2-40B4-BE49-F238E27FC236}">
                <a16:creationId xmlns:a16="http://schemas.microsoft.com/office/drawing/2014/main" id="{158E4060-5711-41DC-8C50-1DC6E9095B4D}"/>
              </a:ext>
            </a:extLst>
          </p:cNvPr>
          <p:cNvPicPr/>
          <p:nvPr/>
        </p:nvPicPr>
        <p:blipFill rotWithShape="1">
          <a:blip r:embed="rId4" cstate="screen">
            <a:extLst>
              <a:ext uri="{28A0092B-C50C-407E-A947-70E740481C1C}">
                <a14:useLocalDpi xmlns:a14="http://schemas.microsoft.com/office/drawing/2010/main"/>
              </a:ext>
            </a:extLst>
          </a:blip>
          <a:srcRect/>
          <a:stretch/>
        </p:blipFill>
        <p:spPr bwMode="auto">
          <a:xfrm>
            <a:off x="7381851" y="2832130"/>
            <a:ext cx="2407455" cy="4027828"/>
          </a:xfrm>
          <a:prstGeom prst="rect">
            <a:avLst/>
          </a:prstGeom>
        </p:spPr>
      </p:pic>
      <p:sp>
        <p:nvSpPr>
          <p:cNvPr id="44" name="Rectangle 43">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762715" y="2577323"/>
            <a:ext cx="865118" cy="1337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92352" y="7133832"/>
            <a:ext cx="3610630" cy="404088"/>
          </a:xfrm>
        </p:spPr>
        <p:txBody>
          <a:bodyPr vert="horz" lIns="91440" tIns="45720" rIns="91440" bIns="45720" rtlCol="0" anchor="ctr">
            <a:normAutofit/>
          </a:bodyPr>
          <a:lstStyle/>
          <a:p>
            <a:pPr defTabSz="914400">
              <a:spcAft>
                <a:spcPts val="600"/>
              </a:spcAft>
            </a:pPr>
            <a:r>
              <a:rPr lang="en-US" sz="1100" kern="1200" dirty="0">
                <a:solidFill>
                  <a:schemeClr val="tx1">
                    <a:tint val="75000"/>
                  </a:schemeClr>
                </a:solidFill>
                <a:latin typeface="+mn-lt"/>
                <a:ea typeface="+mn-ea"/>
                <a:cs typeface="+mn-cs"/>
              </a:rPr>
              <a:t>Rotary Club of Canterbury: Let’s Stay Connected Project</a:t>
            </a:r>
            <a:endParaRPr lang="en-US" sz="1100" kern="1200">
              <a:solidFill>
                <a:schemeClr val="tx1">
                  <a:tint val="75000"/>
                </a:schemeClr>
              </a:solidFill>
              <a:latin typeface="+mn-lt"/>
              <a:ea typeface="+mn-ea"/>
              <a:cs typeface="+mn-cs"/>
            </a:endParaRP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555577" y="7185046"/>
            <a:ext cx="2407086" cy="404088"/>
          </a:xfrm>
        </p:spPr>
        <p:txBody>
          <a:bodyPr vert="horz" lIns="91440" tIns="45720" rIns="91440" bIns="45720" rtlCol="0" anchor="ctr">
            <a:normAutofit/>
          </a:bodyPr>
          <a:lstStyle/>
          <a:p>
            <a:pPr defTabSz="914400">
              <a:spcAft>
                <a:spcPts val="600"/>
              </a:spcAft>
            </a:pPr>
            <a:fld id="{DC56C17F-E5A4-4123-831E-B6BE4BD60FE1}" type="slidenum">
              <a:rPr lang="en-US" sz="1200" smtClean="0"/>
              <a:pPr defTabSz="914400">
                <a:spcAft>
                  <a:spcPts val="600"/>
                </a:spcAft>
              </a:pPr>
              <a:t>11</a:t>
            </a:fld>
            <a:endParaRPr lang="en-US" sz="1200"/>
          </a:p>
        </p:txBody>
      </p:sp>
    </p:spTree>
    <p:extLst>
      <p:ext uri="{BB962C8B-B14F-4D97-AF65-F5344CB8AC3E}">
        <p14:creationId xmlns:p14="http://schemas.microsoft.com/office/powerpoint/2010/main" val="24429057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26CAED0A-2A45-4C9C-BCDD-21A8A092C5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1" cy="75891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9EF1F2E-82E8-423C-BB4C-B9032679710E}"/>
              </a:ext>
            </a:extLst>
          </p:cNvPr>
          <p:cNvSpPr txBox="1"/>
          <p:nvPr/>
        </p:nvSpPr>
        <p:spPr>
          <a:xfrm>
            <a:off x="696417" y="428220"/>
            <a:ext cx="8832760" cy="1437009"/>
          </a:xfrm>
          <a:prstGeom prst="rect">
            <a:avLst/>
          </a:prstGeom>
        </p:spPr>
        <p:txBody>
          <a:bodyPr vert="horz" lIns="91440" tIns="45720" rIns="91440" bIns="45720" rtlCol="0" anchor="b">
            <a:normAutofit/>
          </a:bodyPr>
          <a:lstStyle/>
          <a:p>
            <a:pPr defTabSz="914400">
              <a:lnSpc>
                <a:spcPct val="90000"/>
              </a:lnSpc>
              <a:spcBef>
                <a:spcPct val="0"/>
              </a:spcBef>
              <a:spcAft>
                <a:spcPts val="600"/>
              </a:spcAft>
              <a:tabLst>
                <a:tab pos="2865755" algn="ctr"/>
                <a:tab pos="5731510" algn="r"/>
              </a:tabLst>
            </a:pPr>
            <a:r>
              <a:rPr lang="en-US" sz="4800" b="1" kern="1200" dirty="0">
                <a:solidFill>
                  <a:schemeClr val="tx1"/>
                </a:solidFill>
                <a:effectLst/>
                <a:latin typeface="+mj-lt"/>
                <a:ea typeface="+mj-ea"/>
                <a:cs typeface="+mj-cs"/>
              </a:rPr>
              <a:t>Our Vegetable Garden</a:t>
            </a:r>
            <a:endParaRPr lang="en-US" sz="4800" kern="1200" dirty="0">
              <a:solidFill>
                <a:schemeClr val="tx1"/>
              </a:solidFill>
              <a:effectLst/>
              <a:latin typeface="+mj-lt"/>
              <a:ea typeface="+mj-ea"/>
              <a:cs typeface="+mj-cs"/>
            </a:endParaRPr>
          </a:p>
        </p:txBody>
      </p:sp>
      <p:sp>
        <p:nvSpPr>
          <p:cNvPr id="51" name="Rectangle 5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2212147"/>
            <a:ext cx="10051108" cy="86511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438176"/>
            <a:ext cx="9988603" cy="472344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80BA4F9-6E8D-45D6-BEA4-93673DD04EC2}"/>
              </a:ext>
            </a:extLst>
          </p:cNvPr>
          <p:cNvSpPr txBox="1"/>
          <p:nvPr/>
        </p:nvSpPr>
        <p:spPr>
          <a:xfrm>
            <a:off x="696415" y="2876910"/>
            <a:ext cx="3650928" cy="3983048"/>
          </a:xfrm>
          <a:prstGeom prst="rect">
            <a:avLst/>
          </a:prstGeom>
        </p:spPr>
        <p:txBody>
          <a:bodyPr vert="horz" lIns="91440" tIns="45720" rIns="91440" bIns="45720" rtlCol="0" anchor="ctr">
            <a:normAutofit/>
          </a:bodyPr>
          <a:lstStyle/>
          <a:p>
            <a:pPr defTabSz="914400">
              <a:lnSpc>
                <a:spcPct val="90000"/>
              </a:lnSpc>
              <a:spcBef>
                <a:spcPts val="600"/>
              </a:spcBef>
              <a:spcAft>
                <a:spcPts val="600"/>
              </a:spcAft>
            </a:pPr>
            <a:r>
              <a:rPr lang="en-US" sz="2800" dirty="0">
                <a:effectLst/>
              </a:rPr>
              <a:t>We love </a:t>
            </a:r>
            <a:r>
              <a:rPr lang="en-US" sz="2800" dirty="0"/>
              <a:t>cabbage</a:t>
            </a:r>
            <a:r>
              <a:rPr lang="en-US" sz="2800" dirty="0">
                <a:effectLst/>
              </a:rPr>
              <a:t>…</a:t>
            </a:r>
            <a:endParaRPr lang="en-US" sz="2800" dirty="0"/>
          </a:p>
          <a:p>
            <a:pPr defTabSz="914400">
              <a:lnSpc>
                <a:spcPct val="90000"/>
              </a:lnSpc>
              <a:spcBef>
                <a:spcPts val="600"/>
              </a:spcBef>
              <a:spcAft>
                <a:spcPts val="600"/>
              </a:spcAft>
            </a:pPr>
            <a:endParaRPr lang="en-US" sz="2800" dirty="0">
              <a:effectLst/>
            </a:endParaRPr>
          </a:p>
          <a:p>
            <a:pPr defTabSz="914400">
              <a:lnSpc>
                <a:spcPct val="90000"/>
              </a:lnSpc>
              <a:spcBef>
                <a:spcPts val="600"/>
              </a:spcBef>
              <a:spcAft>
                <a:spcPts val="600"/>
              </a:spcAft>
            </a:pPr>
            <a:endParaRPr lang="en-US" sz="2800" dirty="0">
              <a:effectLst/>
            </a:endParaRPr>
          </a:p>
          <a:p>
            <a:pPr marL="1347788" defTabSz="914400">
              <a:lnSpc>
                <a:spcPct val="90000"/>
              </a:lnSpc>
              <a:spcBef>
                <a:spcPts val="600"/>
              </a:spcBef>
              <a:spcAft>
                <a:spcPts val="600"/>
              </a:spcAft>
            </a:pPr>
            <a:r>
              <a:rPr lang="en-US" sz="2800" dirty="0">
                <a:effectLst/>
              </a:rPr>
              <a:t>… and </a:t>
            </a:r>
            <a:r>
              <a:rPr lang="en-US" sz="2800" dirty="0"/>
              <a:t>broad beans. </a:t>
            </a:r>
            <a:endParaRPr lang="en-US" sz="2800" dirty="0">
              <a:effectLst/>
            </a:endParaRPr>
          </a:p>
          <a:p>
            <a:pPr defTabSz="914400">
              <a:lnSpc>
                <a:spcPct val="90000"/>
              </a:lnSpc>
              <a:spcAft>
                <a:spcPts val="1000"/>
              </a:spcAft>
            </a:pPr>
            <a:endParaRPr lang="en-US" sz="2800" dirty="0"/>
          </a:p>
          <a:p>
            <a:pPr defTabSz="914400">
              <a:lnSpc>
                <a:spcPct val="90000"/>
              </a:lnSpc>
              <a:spcAft>
                <a:spcPts val="1000"/>
              </a:spcAft>
            </a:pPr>
            <a:endParaRPr lang="en-US" sz="2800" dirty="0">
              <a:effectLst/>
            </a:endParaRPr>
          </a:p>
        </p:txBody>
      </p:sp>
      <p:pic>
        <p:nvPicPr>
          <p:cNvPr id="15" name="Picture 14">
            <a:extLst>
              <a:ext uri="{FF2B5EF4-FFF2-40B4-BE49-F238E27FC236}">
                <a16:creationId xmlns:a16="http://schemas.microsoft.com/office/drawing/2014/main" id="{C3ABF553-075B-40F9-B4B9-77C8ACD0D680}"/>
              </a:ext>
            </a:extLst>
          </p:cNvPr>
          <p:cNvPicPr/>
          <p:nvPr/>
        </p:nvPicPr>
        <p:blipFill rotWithShape="1">
          <a:blip r:embed="rId3" cstate="screen">
            <a:extLst>
              <a:ext uri="{28A0092B-C50C-407E-A947-70E740481C1C}">
                <a14:useLocalDpi xmlns:a14="http://schemas.microsoft.com/office/drawing/2010/main"/>
              </a:ext>
            </a:extLst>
          </a:blip>
          <a:srcRect/>
          <a:stretch/>
        </p:blipFill>
        <p:spPr bwMode="auto">
          <a:xfrm>
            <a:off x="4754819" y="2832130"/>
            <a:ext cx="2405863" cy="4027828"/>
          </a:xfrm>
          <a:prstGeom prst="rect">
            <a:avLst/>
          </a:prstGeom>
        </p:spPr>
      </p:pic>
      <p:pic>
        <p:nvPicPr>
          <p:cNvPr id="14" name="Picture 13">
            <a:extLst>
              <a:ext uri="{FF2B5EF4-FFF2-40B4-BE49-F238E27FC236}">
                <a16:creationId xmlns:a16="http://schemas.microsoft.com/office/drawing/2014/main" id="{1328C714-3D29-4A6C-BFA6-4792A25A9A29}"/>
              </a:ext>
            </a:extLst>
          </p:cNvPr>
          <p:cNvPicPr/>
          <p:nvPr/>
        </p:nvPicPr>
        <p:blipFill rotWithShape="1">
          <a:blip r:embed="rId4" cstate="screen">
            <a:extLst>
              <a:ext uri="{28A0092B-C50C-407E-A947-70E740481C1C}">
                <a14:useLocalDpi xmlns:a14="http://schemas.microsoft.com/office/drawing/2010/main"/>
              </a:ext>
            </a:extLst>
          </a:blip>
          <a:srcRect/>
          <a:stretch/>
        </p:blipFill>
        <p:spPr bwMode="auto">
          <a:xfrm>
            <a:off x="7381851" y="2832130"/>
            <a:ext cx="2407455" cy="4027828"/>
          </a:xfrm>
          <a:prstGeom prst="rect">
            <a:avLst/>
          </a:prstGeom>
        </p:spPr>
      </p:pic>
      <p:sp>
        <p:nvSpPr>
          <p:cNvPr id="55" name="Rectangle 54">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762715" y="2577323"/>
            <a:ext cx="865118" cy="1337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59694" y="7199362"/>
            <a:ext cx="3610630" cy="404088"/>
          </a:xfrm>
        </p:spPr>
        <p:txBody>
          <a:bodyPr vert="horz" lIns="91440" tIns="45720" rIns="91440" bIns="45720" rtlCol="0" anchor="ctr">
            <a:normAutofit/>
          </a:bodyPr>
          <a:lstStyle/>
          <a:p>
            <a:pPr defTabSz="914400">
              <a:spcAft>
                <a:spcPts val="600"/>
              </a:spcAft>
            </a:pPr>
            <a:r>
              <a:rPr lang="en-US" sz="1100" kern="1200" dirty="0">
                <a:solidFill>
                  <a:schemeClr val="tx1">
                    <a:tint val="75000"/>
                  </a:schemeClr>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555577" y="7185046"/>
            <a:ext cx="2407086" cy="404088"/>
          </a:xfrm>
        </p:spPr>
        <p:txBody>
          <a:bodyPr vert="horz" lIns="91440" tIns="45720" rIns="91440" bIns="45720" rtlCol="0" anchor="ctr">
            <a:normAutofit/>
          </a:bodyPr>
          <a:lstStyle/>
          <a:p>
            <a:pPr defTabSz="914400">
              <a:spcAft>
                <a:spcPts val="600"/>
              </a:spcAft>
            </a:pPr>
            <a:fld id="{DC56C17F-E5A4-4123-831E-B6BE4BD60FE1}" type="slidenum">
              <a:rPr lang="en-US" sz="1200" smtClean="0"/>
              <a:pPr defTabSz="914400">
                <a:spcAft>
                  <a:spcPts val="600"/>
                </a:spcAft>
              </a:pPr>
              <a:t>12</a:t>
            </a:fld>
            <a:endParaRPr lang="en-US" sz="1200"/>
          </a:p>
        </p:txBody>
      </p:sp>
    </p:spTree>
    <p:extLst>
      <p:ext uri="{BB962C8B-B14F-4D97-AF65-F5344CB8AC3E}">
        <p14:creationId xmlns:p14="http://schemas.microsoft.com/office/powerpoint/2010/main" val="8504023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2F687420-BEB4-45CD-8226-339BE553B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1" cy="75891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3CCFD6B6-111B-4E88-B97B-934ED8574A47}"/>
              </a:ext>
            </a:extLst>
          </p:cNvPr>
          <p:cNvSpPr txBox="1"/>
          <p:nvPr/>
        </p:nvSpPr>
        <p:spPr>
          <a:xfrm>
            <a:off x="566026" y="582111"/>
            <a:ext cx="3758206" cy="1328455"/>
          </a:xfrm>
          <a:prstGeom prst="rect">
            <a:avLst/>
          </a:prstGeom>
        </p:spPr>
        <p:txBody>
          <a:bodyPr vert="horz" lIns="91440" tIns="45720" rIns="91440" bIns="45720" rtlCol="0" anchor="b">
            <a:normAutofit/>
          </a:bodyPr>
          <a:lstStyle/>
          <a:p>
            <a:pPr defTabSz="914400">
              <a:lnSpc>
                <a:spcPct val="90000"/>
              </a:lnSpc>
              <a:spcBef>
                <a:spcPct val="0"/>
              </a:spcBef>
              <a:spcAft>
                <a:spcPts val="600"/>
              </a:spcAft>
              <a:tabLst>
                <a:tab pos="2865755" algn="ctr"/>
                <a:tab pos="5731510" algn="r"/>
              </a:tabLst>
            </a:pPr>
            <a:r>
              <a:rPr lang="en-US" sz="3600" b="1">
                <a:effectLst/>
                <a:latin typeface="+mj-lt"/>
                <a:ea typeface="+mj-ea"/>
                <a:cs typeface="+mj-cs"/>
              </a:rPr>
              <a:t>Our Vegetable Garden</a:t>
            </a:r>
            <a:endParaRPr lang="en-US" sz="3600">
              <a:effectLst/>
              <a:latin typeface="+mj-lt"/>
              <a:ea typeface="+mj-ea"/>
              <a:cs typeface="+mj-cs"/>
            </a:endParaRPr>
          </a:p>
        </p:txBody>
      </p:sp>
      <p:sp>
        <p:nvSpPr>
          <p:cNvPr id="26" name="Rectangle 25">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40991" y="2152460"/>
            <a:ext cx="3530394" cy="303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8D5F96B-0C5F-4B95-99AF-6F126A5927D5}"/>
              </a:ext>
            </a:extLst>
          </p:cNvPr>
          <p:cNvSpPr txBox="1"/>
          <p:nvPr/>
        </p:nvSpPr>
        <p:spPr>
          <a:xfrm>
            <a:off x="566028" y="2247845"/>
            <a:ext cx="4038056" cy="3886713"/>
          </a:xfrm>
          <a:prstGeom prst="rect">
            <a:avLst/>
          </a:prstGeom>
        </p:spPr>
        <p:txBody>
          <a:bodyPr vert="horz" lIns="91440" tIns="45720" rIns="91440" bIns="45720" rtlCol="0" anchor="ctr">
            <a:normAutofit/>
          </a:bodyPr>
          <a:lstStyle/>
          <a:p>
            <a:pPr defTabSz="914400">
              <a:lnSpc>
                <a:spcPct val="90000"/>
              </a:lnSpc>
              <a:spcBef>
                <a:spcPts val="600"/>
              </a:spcBef>
              <a:spcAft>
                <a:spcPts val="600"/>
              </a:spcAft>
            </a:pPr>
            <a:r>
              <a:rPr lang="en-US" sz="2800" dirty="0">
                <a:effectLst/>
              </a:rPr>
              <a:t>In summer, we grow zucchini.</a:t>
            </a:r>
            <a:endParaRPr lang="en-US" sz="2800" dirty="0"/>
          </a:p>
          <a:p>
            <a:pPr indent="-228600" defTabSz="914400">
              <a:lnSpc>
                <a:spcPct val="90000"/>
              </a:lnSpc>
              <a:spcAft>
                <a:spcPts val="1000"/>
              </a:spcAft>
              <a:buFont typeface="Arial" panose="020B0604020202020204" pitchFamily="34" charset="0"/>
              <a:buChar char="•"/>
            </a:pPr>
            <a:endParaRPr lang="en-US" sz="2800" dirty="0">
              <a:effectLst/>
            </a:endParaRPr>
          </a:p>
        </p:txBody>
      </p:sp>
      <p:sp>
        <p:nvSpPr>
          <p:cNvPr id="28" name="Rectangle 27">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83066" y="6716998"/>
            <a:ext cx="819702" cy="1352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96522" y="1594515"/>
            <a:ext cx="819702" cy="103835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8787" y="392837"/>
            <a:ext cx="5427153" cy="65464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See the source image">
            <a:extLst>
              <a:ext uri="{FF2B5EF4-FFF2-40B4-BE49-F238E27FC236}">
                <a16:creationId xmlns:a16="http://schemas.microsoft.com/office/drawing/2014/main" id="{A863EDF6-B6A2-4636-9BD7-71FEE2E48A4B}"/>
              </a:ext>
            </a:extLst>
          </p:cNvPr>
          <p:cNvPicPr/>
          <p:nvPr/>
        </p:nvPicPr>
        <p:blipFill rotWithShape="1">
          <a:blip r:embed="rId3" cstate="screen">
            <a:extLst>
              <a:ext uri="{28A0092B-C50C-407E-A947-70E740481C1C}">
                <a14:useLocalDpi xmlns:a14="http://schemas.microsoft.com/office/drawing/2010/main"/>
              </a:ext>
            </a:extLst>
          </a:blip>
          <a:srcRect/>
          <a:stretch/>
        </p:blipFill>
        <p:spPr bwMode="auto">
          <a:xfrm>
            <a:off x="5254084" y="719910"/>
            <a:ext cx="4938439" cy="5892297"/>
          </a:xfrm>
          <a:prstGeom prst="rect">
            <a:avLst/>
          </a:prstGeom>
        </p:spPr>
      </p:pic>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543766" y="7185046"/>
            <a:ext cx="3610630" cy="404088"/>
          </a:xfrm>
        </p:spPr>
        <p:txBody>
          <a:bodyPr vert="horz" lIns="91440" tIns="45720" rIns="91440" bIns="45720" rtlCol="0" anchor="ctr">
            <a:normAutofit/>
          </a:bodyPr>
          <a:lstStyle/>
          <a:p>
            <a:pPr defTabSz="914400">
              <a:spcAft>
                <a:spcPts val="600"/>
              </a:spcAft>
              <a:defRPr/>
            </a:pPr>
            <a:r>
              <a:rPr lang="en-US" sz="1100" kern="1200">
                <a:solidFill>
                  <a:prstClr val="black">
                    <a:tint val="75000"/>
                  </a:prstClr>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555577" y="7185046"/>
            <a:ext cx="2407086" cy="404088"/>
          </a:xfrm>
        </p:spPr>
        <p:txBody>
          <a:bodyPr vert="horz" lIns="91440" tIns="45720" rIns="91440" bIns="45720" rtlCol="0" anchor="ctr">
            <a:normAutofit/>
          </a:bodyPr>
          <a:lstStyle/>
          <a:p>
            <a:pPr defTabSz="914400">
              <a:spcAft>
                <a:spcPts val="600"/>
              </a:spcAft>
              <a:defRPr/>
            </a:pPr>
            <a:fld id="{DC56C17F-E5A4-4123-831E-B6BE4BD60FE1}" type="slidenum">
              <a:rPr lang="en-US" sz="1200" smtClean="0">
                <a:solidFill>
                  <a:prstClr val="black">
                    <a:tint val="75000"/>
                  </a:prstClr>
                </a:solidFill>
                <a:latin typeface="Calibri" panose="020F0502020204030204"/>
              </a:rPr>
              <a:pPr defTabSz="914400">
                <a:spcAft>
                  <a:spcPts val="600"/>
                </a:spcAft>
                <a:defRPr/>
              </a:pPr>
              <a:t>13</a:t>
            </a:fld>
            <a:endParaRPr lang="en-US" sz="1200">
              <a:solidFill>
                <a:prstClr val="black">
                  <a:tint val="75000"/>
                </a:prstClr>
              </a:solidFill>
              <a:latin typeface="Calibri" panose="020F0502020204030204"/>
            </a:endParaRPr>
          </a:p>
        </p:txBody>
      </p:sp>
    </p:spTree>
    <p:extLst>
      <p:ext uri="{BB962C8B-B14F-4D97-AF65-F5344CB8AC3E}">
        <p14:creationId xmlns:p14="http://schemas.microsoft.com/office/powerpoint/2010/main" val="32346798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9">
            <a:extLst>
              <a:ext uri="{FF2B5EF4-FFF2-40B4-BE49-F238E27FC236}">
                <a16:creationId xmlns:a16="http://schemas.microsoft.com/office/drawing/2014/main" id="{C497725C-6431-496A-B11C-691354780D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1" cy="75891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86A4EBB-A1AE-49D9-8F0B-6790010D947E}"/>
              </a:ext>
            </a:extLst>
          </p:cNvPr>
          <p:cNvSpPr txBox="1"/>
          <p:nvPr/>
        </p:nvSpPr>
        <p:spPr>
          <a:xfrm>
            <a:off x="977339" y="3346428"/>
            <a:ext cx="4299749" cy="1192915"/>
          </a:xfrm>
          <a:prstGeom prst="rect">
            <a:avLst/>
          </a:prstGeom>
        </p:spPr>
        <p:txBody>
          <a:bodyPr vert="horz" lIns="91440" tIns="45720" rIns="91440" bIns="45720" rtlCol="0" anchor="t">
            <a:normAutofit/>
          </a:bodyPr>
          <a:lstStyle/>
          <a:p>
            <a:pPr defTabSz="914400">
              <a:lnSpc>
                <a:spcPct val="90000"/>
              </a:lnSpc>
              <a:spcBef>
                <a:spcPct val="0"/>
              </a:spcBef>
              <a:spcAft>
                <a:spcPts val="600"/>
              </a:spcAft>
              <a:tabLst>
                <a:tab pos="2865755" algn="ctr"/>
                <a:tab pos="5731510" algn="r"/>
              </a:tabLst>
            </a:pPr>
            <a:r>
              <a:rPr lang="en-US" sz="4000" b="1" kern="1200" dirty="0">
                <a:solidFill>
                  <a:schemeClr val="tx1"/>
                </a:solidFill>
                <a:effectLst/>
                <a:latin typeface="+mj-lt"/>
                <a:ea typeface="+mj-ea"/>
                <a:cs typeface="+mj-cs"/>
              </a:rPr>
              <a:t>Our Vegetable Garden</a:t>
            </a:r>
            <a:endParaRPr lang="en-US" sz="4000" kern="1200" dirty="0">
              <a:solidFill>
                <a:schemeClr val="tx1"/>
              </a:solidFill>
              <a:effectLst/>
              <a:latin typeface="+mj-lt"/>
              <a:ea typeface="+mj-ea"/>
              <a:cs typeface="+mj-cs"/>
            </a:endParaRPr>
          </a:p>
        </p:txBody>
      </p:sp>
      <p:grpSp>
        <p:nvGrpSpPr>
          <p:cNvPr id="18" name="Group 21">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3373295"/>
            <a:ext cx="641892" cy="745327"/>
            <a:chOff x="3940602" y="308034"/>
            <a:chExt cx="2116791" cy="3428999"/>
          </a:xfrm>
          <a:solidFill>
            <a:schemeClr val="accent4"/>
          </a:solidFill>
        </p:grpSpPr>
        <p:sp>
          <p:nvSpPr>
            <p:cNvPr id="23" name="Rectangle 22">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977338" y="7185046"/>
            <a:ext cx="4244496" cy="404088"/>
          </a:xfrm>
        </p:spPr>
        <p:txBody>
          <a:bodyPr vert="horz" lIns="91440" tIns="45720" rIns="91440" bIns="45720" rtlCol="0" anchor="ctr">
            <a:normAutofit/>
          </a:bodyPr>
          <a:lstStyle/>
          <a:p>
            <a:pPr algn="l" defTabSz="914400">
              <a:lnSpc>
                <a:spcPct val="90000"/>
              </a:lnSpc>
              <a:spcAft>
                <a:spcPts val="600"/>
              </a:spcAft>
            </a:pPr>
            <a:r>
              <a:rPr lang="en-US" sz="1100" kern="1200" dirty="0">
                <a:solidFill>
                  <a:schemeClr val="tx1">
                    <a:tint val="75000"/>
                  </a:schemeClr>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555577" y="7185046"/>
            <a:ext cx="1642411" cy="404088"/>
          </a:xfrm>
        </p:spPr>
        <p:txBody>
          <a:bodyPr vert="horz" lIns="91440" tIns="45720" rIns="91440" bIns="45720" rtlCol="0" anchor="ctr">
            <a:normAutofit/>
          </a:bodyPr>
          <a:lstStyle/>
          <a:p>
            <a:pPr defTabSz="914400">
              <a:spcAft>
                <a:spcPts val="600"/>
              </a:spcAft>
            </a:pPr>
            <a:fld id="{DC56C17F-E5A4-4123-831E-B6BE4BD60FE1}" type="slidenum">
              <a:rPr lang="en-US" sz="1200" smtClean="0"/>
              <a:pPr defTabSz="914400">
                <a:spcAft>
                  <a:spcPts val="600"/>
                </a:spcAft>
              </a:pPr>
              <a:t>14</a:t>
            </a:fld>
            <a:endParaRPr lang="en-US" sz="1200"/>
          </a:p>
        </p:txBody>
      </p:sp>
      <p:sp>
        <p:nvSpPr>
          <p:cNvPr id="19" name="Rectangle 26">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386926" y="0"/>
            <a:ext cx="1311236" cy="758983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8">
            <a:extLst>
              <a:ext uri="{FF2B5EF4-FFF2-40B4-BE49-F238E27FC236}">
                <a16:creationId xmlns:a16="http://schemas.microsoft.com/office/drawing/2014/main" id="{B089A89A-1E9C-4761-9DFF-53C275FBF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7716" y="285277"/>
            <a:ext cx="4244496" cy="329796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7BB421DE-1B15-4841-960A-27A5F3F68C4F}"/>
              </a:ext>
            </a:extLst>
          </p:cNvPr>
          <p:cNvPicPr/>
          <p:nvPr/>
        </p:nvPicPr>
        <p:blipFill rotWithShape="1">
          <a:blip r:embed="rId3" cstate="screen">
            <a:extLst>
              <a:ext uri="{28A0092B-C50C-407E-A947-70E740481C1C}">
                <a14:useLocalDpi xmlns:a14="http://schemas.microsoft.com/office/drawing/2010/main"/>
              </a:ext>
            </a:extLst>
          </a:blip>
          <a:srcRect/>
          <a:stretch/>
        </p:blipFill>
        <p:spPr bwMode="auto">
          <a:xfrm>
            <a:off x="6242491" y="522089"/>
            <a:ext cx="3794943" cy="2824339"/>
          </a:xfrm>
          <a:prstGeom prst="rect">
            <a:avLst/>
          </a:prstGeom>
          <a:noFill/>
        </p:spPr>
      </p:pic>
      <p:sp>
        <p:nvSpPr>
          <p:cNvPr id="26" name="Rectangle 3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7716" y="3831719"/>
            <a:ext cx="4244496" cy="329796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Image result for tromboncino">
            <a:extLst>
              <a:ext uri="{FF2B5EF4-FFF2-40B4-BE49-F238E27FC236}">
                <a16:creationId xmlns:a16="http://schemas.microsoft.com/office/drawing/2014/main" id="{6E132007-0010-4D9E-8E4D-5713E5A98C0F}"/>
              </a:ext>
            </a:extLst>
          </p:cNvPr>
          <p:cNvPicPr/>
          <p:nvPr/>
        </p:nvPicPr>
        <p:blipFill rotWithShape="1">
          <a:blip r:embed="rId4" cstate="screen">
            <a:extLst>
              <a:ext uri="{28A0092B-C50C-407E-A947-70E740481C1C}">
                <a14:useLocalDpi xmlns:a14="http://schemas.microsoft.com/office/drawing/2010/main"/>
              </a:ext>
            </a:extLst>
          </a:blip>
          <a:srcRect/>
          <a:stretch/>
        </p:blipFill>
        <p:spPr bwMode="auto">
          <a:xfrm>
            <a:off x="6242491" y="4068531"/>
            <a:ext cx="3794943" cy="2824339"/>
          </a:xfrm>
          <a:prstGeom prst="rect">
            <a:avLst/>
          </a:prstGeom>
          <a:noFill/>
        </p:spPr>
      </p:pic>
      <p:sp>
        <p:nvSpPr>
          <p:cNvPr id="30" name="TextBox 29">
            <a:extLst>
              <a:ext uri="{FF2B5EF4-FFF2-40B4-BE49-F238E27FC236}">
                <a16:creationId xmlns:a16="http://schemas.microsoft.com/office/drawing/2014/main" id="{D3E447E0-409C-4E85-942C-B76FECE8AE29}"/>
              </a:ext>
            </a:extLst>
          </p:cNvPr>
          <p:cNvSpPr txBox="1"/>
          <p:nvPr/>
        </p:nvSpPr>
        <p:spPr>
          <a:xfrm>
            <a:off x="988769" y="4566336"/>
            <a:ext cx="4244496" cy="2029210"/>
          </a:xfrm>
          <a:prstGeom prst="rect">
            <a:avLst/>
          </a:prstGeom>
          <a:noFill/>
        </p:spPr>
        <p:txBody>
          <a:bodyPr wrap="square">
            <a:spAutoFit/>
          </a:bodyPr>
          <a:lstStyle/>
          <a:p>
            <a:pPr>
              <a:lnSpc>
                <a:spcPct val="114000"/>
              </a:lnSpc>
              <a:spcBef>
                <a:spcPts val="600"/>
              </a:spcBef>
              <a:spcAft>
                <a:spcPts val="600"/>
              </a:spcAft>
            </a:pPr>
            <a:r>
              <a:rPr lang="en-AU" sz="2800" dirty="0">
                <a:effectLst/>
                <a:latin typeface="Calibri" panose="020F0502020204030204" pitchFamily="34" charset="0"/>
                <a:ea typeface="Calibri" panose="020F0502020204030204" pitchFamily="34" charset="0"/>
              </a:rPr>
              <a:t>In summer, we grow runner beans and tromboncino zucchini. These zucchini grow nearly a metre long.</a:t>
            </a:r>
            <a:r>
              <a:rPr lang="en-AU" sz="2800" dirty="0">
                <a:latin typeface="Calibri" panose="020F0502020204030204" pitchFamily="34" charset="0"/>
              </a:rPr>
              <a:t> </a:t>
            </a:r>
            <a:endParaRPr lang="en-AU" sz="2800" dirty="0"/>
          </a:p>
        </p:txBody>
      </p:sp>
    </p:spTree>
    <p:extLst>
      <p:ext uri="{BB962C8B-B14F-4D97-AF65-F5344CB8AC3E}">
        <p14:creationId xmlns:p14="http://schemas.microsoft.com/office/powerpoint/2010/main" val="18715981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3" name="Rectangle 31">
            <a:extLst>
              <a:ext uri="{FF2B5EF4-FFF2-40B4-BE49-F238E27FC236}">
                <a16:creationId xmlns:a16="http://schemas.microsoft.com/office/drawing/2014/main" id="{26CAED0A-2A45-4C9C-BCDD-21A8A092C5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1" cy="75891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1C548E6-746D-416A-BD27-A78BECA51573}"/>
              </a:ext>
            </a:extLst>
          </p:cNvPr>
          <p:cNvSpPr txBox="1"/>
          <p:nvPr/>
        </p:nvSpPr>
        <p:spPr>
          <a:xfrm>
            <a:off x="696417" y="428220"/>
            <a:ext cx="8832760" cy="1437009"/>
          </a:xfrm>
          <a:prstGeom prst="rect">
            <a:avLst/>
          </a:prstGeom>
        </p:spPr>
        <p:txBody>
          <a:bodyPr vert="horz" lIns="91440" tIns="45720" rIns="91440" bIns="45720" rtlCol="0" anchor="b">
            <a:normAutofit/>
          </a:bodyPr>
          <a:lstStyle/>
          <a:p>
            <a:pPr defTabSz="914400">
              <a:lnSpc>
                <a:spcPct val="90000"/>
              </a:lnSpc>
              <a:spcBef>
                <a:spcPct val="0"/>
              </a:spcBef>
              <a:spcAft>
                <a:spcPts val="600"/>
              </a:spcAft>
              <a:tabLst>
                <a:tab pos="2865755" algn="ctr"/>
                <a:tab pos="5731510" algn="r"/>
              </a:tabLst>
            </a:pPr>
            <a:r>
              <a:rPr lang="en-US" sz="4800" b="1" kern="1200">
                <a:solidFill>
                  <a:schemeClr val="tx1"/>
                </a:solidFill>
                <a:effectLst/>
                <a:latin typeface="+mj-lt"/>
                <a:ea typeface="+mj-ea"/>
                <a:cs typeface="+mj-cs"/>
              </a:rPr>
              <a:t>Our Vegetable Garden</a:t>
            </a:r>
            <a:endParaRPr lang="en-US" sz="4800" kern="1200">
              <a:solidFill>
                <a:schemeClr val="tx1"/>
              </a:solidFill>
              <a:effectLst/>
              <a:latin typeface="+mj-lt"/>
              <a:ea typeface="+mj-ea"/>
              <a:cs typeface="+mj-cs"/>
            </a:endParaRPr>
          </a:p>
        </p:txBody>
      </p:sp>
      <p:sp>
        <p:nvSpPr>
          <p:cNvPr id="64" name="Rectangle 33">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2212147"/>
            <a:ext cx="10051108" cy="86511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438176"/>
            <a:ext cx="9988603" cy="472344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2DA0BA0-CC14-40CF-ADA9-62B2F6A81B47}"/>
              </a:ext>
            </a:extLst>
          </p:cNvPr>
          <p:cNvSpPr txBox="1"/>
          <p:nvPr/>
        </p:nvSpPr>
        <p:spPr>
          <a:xfrm>
            <a:off x="696417" y="2644178"/>
            <a:ext cx="3650928" cy="3556665"/>
          </a:xfrm>
          <a:prstGeom prst="rect">
            <a:avLst/>
          </a:prstGeom>
        </p:spPr>
        <p:txBody>
          <a:bodyPr vert="horz" lIns="91440" tIns="45720" rIns="91440" bIns="45720" rtlCol="0" anchor="ctr">
            <a:normAutofit/>
          </a:bodyPr>
          <a:lstStyle/>
          <a:p>
            <a:pPr defTabSz="914400">
              <a:lnSpc>
                <a:spcPct val="114000"/>
              </a:lnSpc>
              <a:spcBef>
                <a:spcPts val="600"/>
              </a:spcBef>
              <a:spcAft>
                <a:spcPts val="600"/>
              </a:spcAft>
            </a:pPr>
            <a:r>
              <a:rPr lang="en-US" sz="2800" dirty="0">
                <a:effectLst/>
              </a:rPr>
              <a:t>In summer, I grow all sorts of tomatoes from seed. </a:t>
            </a:r>
          </a:p>
          <a:p>
            <a:pPr defTabSz="914400">
              <a:lnSpc>
                <a:spcPct val="114000"/>
              </a:lnSpc>
              <a:spcBef>
                <a:spcPts val="600"/>
              </a:spcBef>
              <a:spcAft>
                <a:spcPts val="600"/>
              </a:spcAft>
            </a:pPr>
            <a:r>
              <a:rPr lang="en-US" sz="2800" dirty="0"/>
              <a:t>There are t</a:t>
            </a:r>
            <a:r>
              <a:rPr lang="en-US" sz="2800" dirty="0">
                <a:effectLst/>
              </a:rPr>
              <a:t>iny tomatoes for salad and ‘Italian’ tomatoes for cooking.</a:t>
            </a:r>
          </a:p>
        </p:txBody>
      </p:sp>
      <p:pic>
        <p:nvPicPr>
          <p:cNvPr id="10" name="Picture 9" descr="Image result for tomatoes">
            <a:extLst>
              <a:ext uri="{FF2B5EF4-FFF2-40B4-BE49-F238E27FC236}">
                <a16:creationId xmlns:a16="http://schemas.microsoft.com/office/drawing/2014/main" id="{DCB5760A-AE74-43AD-ACF8-B8AC07E85F16}"/>
              </a:ext>
            </a:extLst>
          </p:cNvPr>
          <p:cNvPicPr/>
          <p:nvPr/>
        </p:nvPicPr>
        <p:blipFill rotWithShape="1">
          <a:blip r:embed="rId3" cstate="screen">
            <a:extLst>
              <a:ext uri="{28A0092B-C50C-407E-A947-70E740481C1C}">
                <a14:useLocalDpi xmlns:a14="http://schemas.microsoft.com/office/drawing/2010/main"/>
              </a:ext>
            </a:extLst>
          </a:blip>
          <a:srcRect b="-1"/>
          <a:stretch/>
        </p:blipFill>
        <p:spPr bwMode="auto">
          <a:xfrm>
            <a:off x="7466583" y="2644178"/>
            <a:ext cx="2405863" cy="4027828"/>
          </a:xfrm>
          <a:prstGeom prst="rect">
            <a:avLst/>
          </a:prstGeom>
          <a:noFill/>
        </p:spPr>
      </p:pic>
      <p:pic>
        <p:nvPicPr>
          <p:cNvPr id="8" name="Picture 7" descr="Image result for tomatoes">
            <a:extLst>
              <a:ext uri="{FF2B5EF4-FFF2-40B4-BE49-F238E27FC236}">
                <a16:creationId xmlns:a16="http://schemas.microsoft.com/office/drawing/2014/main" id="{A90664B7-D26D-48BB-99CD-035091C3A136}"/>
              </a:ext>
            </a:extLst>
          </p:cNvPr>
          <p:cNvPicPr/>
          <p:nvPr/>
        </p:nvPicPr>
        <p:blipFill rotWithShape="1">
          <a:blip r:embed="rId4" cstate="screen">
            <a:extLst>
              <a:ext uri="{28A0092B-C50C-407E-A947-70E740481C1C}">
                <a14:useLocalDpi xmlns:a14="http://schemas.microsoft.com/office/drawing/2010/main"/>
              </a:ext>
            </a:extLst>
          </a:blip>
          <a:srcRect/>
          <a:stretch/>
        </p:blipFill>
        <p:spPr bwMode="auto">
          <a:xfrm>
            <a:off x="4746941" y="2644178"/>
            <a:ext cx="2407455" cy="4027828"/>
          </a:xfrm>
          <a:prstGeom prst="rect">
            <a:avLst/>
          </a:prstGeom>
          <a:noFill/>
        </p:spPr>
      </p:pic>
      <p:sp>
        <p:nvSpPr>
          <p:cNvPr id="65" name="Rectangle 37">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762715" y="2577323"/>
            <a:ext cx="865118" cy="1337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696417" y="7185046"/>
            <a:ext cx="3610630" cy="404088"/>
          </a:xfrm>
        </p:spPr>
        <p:txBody>
          <a:bodyPr vert="horz" lIns="91440" tIns="45720" rIns="91440" bIns="45720" rtlCol="0" anchor="ctr">
            <a:normAutofit/>
          </a:bodyPr>
          <a:lstStyle/>
          <a:p>
            <a:pPr algn="l" defTabSz="914400">
              <a:spcAft>
                <a:spcPts val="600"/>
              </a:spcAft>
            </a:pPr>
            <a:r>
              <a:rPr lang="en-US" sz="1100" kern="1200" dirty="0">
                <a:solidFill>
                  <a:schemeClr val="tx1">
                    <a:tint val="75000"/>
                  </a:schemeClr>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555577" y="7185046"/>
            <a:ext cx="2407086" cy="404088"/>
          </a:xfrm>
        </p:spPr>
        <p:txBody>
          <a:bodyPr vert="horz" lIns="91440" tIns="45720" rIns="91440" bIns="45720" rtlCol="0" anchor="ctr">
            <a:normAutofit/>
          </a:bodyPr>
          <a:lstStyle/>
          <a:p>
            <a:pPr defTabSz="914400">
              <a:spcAft>
                <a:spcPts val="600"/>
              </a:spcAft>
            </a:pPr>
            <a:fld id="{DC56C17F-E5A4-4123-831E-B6BE4BD60FE1}" type="slidenum">
              <a:rPr lang="en-US" sz="1200" smtClean="0"/>
              <a:pPr defTabSz="914400">
                <a:spcAft>
                  <a:spcPts val="600"/>
                </a:spcAft>
              </a:pPr>
              <a:t>15</a:t>
            </a:fld>
            <a:endParaRPr lang="en-US" sz="1200"/>
          </a:p>
        </p:txBody>
      </p:sp>
    </p:spTree>
    <p:extLst>
      <p:ext uri="{BB962C8B-B14F-4D97-AF65-F5344CB8AC3E}">
        <p14:creationId xmlns:p14="http://schemas.microsoft.com/office/powerpoint/2010/main" val="19987279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6ECA6DCB-B7E1-40A9-9524-540C6DA40B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1" cy="75891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EE1EE137-41C3-4389-B350-37056660D867}"/>
              </a:ext>
            </a:extLst>
          </p:cNvPr>
          <p:cNvSpPr txBox="1"/>
          <p:nvPr/>
        </p:nvSpPr>
        <p:spPr>
          <a:xfrm>
            <a:off x="517323" y="947545"/>
            <a:ext cx="4632543" cy="1248447"/>
          </a:xfrm>
          <a:prstGeom prst="rect">
            <a:avLst/>
          </a:prstGeom>
        </p:spPr>
        <p:txBody>
          <a:bodyPr vert="horz" lIns="91440" tIns="45720" rIns="91440" bIns="45720" rtlCol="0" anchor="ctr">
            <a:normAutofit/>
          </a:bodyPr>
          <a:lstStyle/>
          <a:p>
            <a:pPr defTabSz="914400">
              <a:lnSpc>
                <a:spcPct val="90000"/>
              </a:lnSpc>
              <a:spcBef>
                <a:spcPct val="0"/>
              </a:spcBef>
              <a:spcAft>
                <a:spcPts val="600"/>
              </a:spcAft>
              <a:tabLst>
                <a:tab pos="2865755" algn="ctr"/>
                <a:tab pos="5731510" algn="r"/>
              </a:tabLst>
            </a:pPr>
            <a:r>
              <a:rPr lang="en-US" sz="4000" b="1" kern="1200">
                <a:solidFill>
                  <a:schemeClr val="tx1"/>
                </a:solidFill>
                <a:effectLst/>
                <a:latin typeface="+mj-lt"/>
                <a:ea typeface="+mj-ea"/>
                <a:cs typeface="+mj-cs"/>
              </a:rPr>
              <a:t>Our Vegetable Garden</a:t>
            </a:r>
            <a:endParaRPr lang="en-US" sz="4000" kern="1200">
              <a:solidFill>
                <a:schemeClr val="tx1"/>
              </a:solidFill>
              <a:effectLst/>
              <a:latin typeface="+mj-lt"/>
              <a:ea typeface="+mj-ea"/>
              <a:cs typeface="+mj-cs"/>
            </a:endParaRPr>
          </a:p>
        </p:txBody>
      </p:sp>
      <p:grpSp>
        <p:nvGrpSpPr>
          <p:cNvPr id="23" name="Group 2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199105"/>
            <a:ext cx="311676" cy="745327"/>
            <a:chOff x="0" y="823811"/>
            <a:chExt cx="355196" cy="673460"/>
          </a:xfrm>
        </p:grpSpPr>
        <p:sp>
          <p:nvSpPr>
            <p:cNvPr id="24" name="Rectangle 2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Rectangle 2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83594" y="2350460"/>
            <a:ext cx="4365491" cy="303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80BA4F9-6E8D-45D6-BEA4-93673DD04EC2}"/>
              </a:ext>
            </a:extLst>
          </p:cNvPr>
          <p:cNvSpPr txBox="1"/>
          <p:nvPr/>
        </p:nvSpPr>
        <p:spPr>
          <a:xfrm>
            <a:off x="518340" y="2579200"/>
            <a:ext cx="4631366" cy="4404258"/>
          </a:xfrm>
          <a:prstGeom prst="rect">
            <a:avLst/>
          </a:prstGeom>
        </p:spPr>
        <p:txBody>
          <a:bodyPr vert="horz" lIns="91440" tIns="45720" rIns="91440" bIns="45720" rtlCol="0" anchor="ctr">
            <a:normAutofit/>
          </a:bodyPr>
          <a:lstStyle/>
          <a:p>
            <a:pPr defTabSz="914400">
              <a:lnSpc>
                <a:spcPct val="114000"/>
              </a:lnSpc>
              <a:spcBef>
                <a:spcPts val="600"/>
              </a:spcBef>
              <a:spcAft>
                <a:spcPts val="600"/>
              </a:spcAft>
            </a:pPr>
            <a:r>
              <a:rPr lang="en-US" sz="2800" dirty="0">
                <a:effectLst/>
              </a:rPr>
              <a:t>We like to grow more unusual varieties of tomatoes like…</a:t>
            </a:r>
          </a:p>
          <a:p>
            <a:pPr marL="1263650" defTabSz="914400">
              <a:lnSpc>
                <a:spcPct val="114000"/>
              </a:lnSpc>
              <a:spcBef>
                <a:spcPts val="600"/>
              </a:spcBef>
              <a:spcAft>
                <a:spcPts val="600"/>
              </a:spcAft>
            </a:pPr>
            <a:r>
              <a:rPr lang="en-US" sz="2800" dirty="0"/>
              <a:t>…big meaty ones and </a:t>
            </a:r>
          </a:p>
          <a:p>
            <a:pPr defTabSz="914400">
              <a:lnSpc>
                <a:spcPct val="114000"/>
              </a:lnSpc>
              <a:spcBef>
                <a:spcPts val="600"/>
              </a:spcBef>
              <a:spcAft>
                <a:spcPts val="600"/>
              </a:spcAft>
            </a:pPr>
            <a:endParaRPr lang="en-US" sz="2800" dirty="0"/>
          </a:p>
          <a:p>
            <a:pPr defTabSz="914400">
              <a:lnSpc>
                <a:spcPct val="114000"/>
              </a:lnSpc>
              <a:spcBef>
                <a:spcPts val="600"/>
              </a:spcBef>
              <a:spcAft>
                <a:spcPts val="600"/>
              </a:spcAft>
            </a:pPr>
            <a:endParaRPr lang="en-US" sz="2800" dirty="0"/>
          </a:p>
          <a:p>
            <a:pPr marL="2427288" defTabSz="914400">
              <a:lnSpc>
                <a:spcPct val="114000"/>
              </a:lnSpc>
              <a:spcBef>
                <a:spcPts val="600"/>
              </a:spcBef>
              <a:spcAft>
                <a:spcPts val="600"/>
              </a:spcAft>
            </a:pPr>
            <a:r>
              <a:rPr lang="en-US" sz="2800" dirty="0">
                <a:effectLst/>
              </a:rPr>
              <a:t>…‘Black’ ones </a:t>
            </a:r>
          </a:p>
          <a:p>
            <a:pPr defTabSz="914400">
              <a:lnSpc>
                <a:spcPct val="114000"/>
              </a:lnSpc>
              <a:spcBef>
                <a:spcPts val="600"/>
              </a:spcBef>
              <a:spcAft>
                <a:spcPts val="600"/>
              </a:spcAft>
            </a:pPr>
            <a:endParaRPr lang="en-US" sz="2800" dirty="0"/>
          </a:p>
          <a:p>
            <a:pPr defTabSz="914400">
              <a:lnSpc>
                <a:spcPct val="114000"/>
              </a:lnSpc>
              <a:spcBef>
                <a:spcPts val="600"/>
              </a:spcBef>
              <a:spcAft>
                <a:spcPts val="600"/>
              </a:spcAft>
            </a:pPr>
            <a:endParaRPr lang="en-US" sz="2800" dirty="0">
              <a:effectLst/>
            </a:endParaRPr>
          </a:p>
        </p:txBody>
      </p:sp>
      <p:sp>
        <p:nvSpPr>
          <p:cNvPr id="29" name="Rectangle 28">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386926" y="0"/>
            <a:ext cx="1311236" cy="758983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0421" y="395591"/>
            <a:ext cx="4251790" cy="323557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Image result for tomatoes">
            <a:extLst>
              <a:ext uri="{FF2B5EF4-FFF2-40B4-BE49-F238E27FC236}">
                <a16:creationId xmlns:a16="http://schemas.microsoft.com/office/drawing/2014/main" id="{81121A03-C159-482C-96B7-34E8F2E68F2E}"/>
              </a:ext>
            </a:extLst>
          </p:cNvPr>
          <p:cNvPicPr/>
          <p:nvPr/>
        </p:nvPicPr>
        <p:blipFill rotWithShape="1">
          <a:blip r:embed="rId3" cstate="screen">
            <a:extLst>
              <a:ext uri="{28A0092B-C50C-407E-A947-70E740481C1C}">
                <a14:useLocalDpi xmlns:a14="http://schemas.microsoft.com/office/drawing/2010/main"/>
              </a:ext>
            </a:extLst>
          </a:blip>
          <a:srcRect r="-2"/>
          <a:stretch/>
        </p:blipFill>
        <p:spPr bwMode="auto">
          <a:xfrm>
            <a:off x="6215519" y="643987"/>
            <a:ext cx="3858633" cy="2787540"/>
          </a:xfrm>
          <a:prstGeom prst="rect">
            <a:avLst/>
          </a:prstGeom>
          <a:noFill/>
        </p:spPr>
      </p:pic>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517324" y="7185046"/>
            <a:ext cx="7148882" cy="404088"/>
          </a:xfrm>
        </p:spPr>
        <p:txBody>
          <a:bodyPr vert="horz" lIns="91440" tIns="45720" rIns="91440" bIns="45720" rtlCol="0" anchor="ctr">
            <a:normAutofit/>
          </a:bodyPr>
          <a:lstStyle/>
          <a:p>
            <a:pPr algn="l" defTabSz="914400">
              <a:lnSpc>
                <a:spcPct val="90000"/>
              </a:lnSpc>
              <a:spcAft>
                <a:spcPts val="600"/>
              </a:spcAft>
            </a:pPr>
            <a:r>
              <a:rPr lang="en-US" sz="1100" kern="1200" dirty="0">
                <a:solidFill>
                  <a:schemeClr val="tx1">
                    <a:tint val="75000"/>
                  </a:schemeClr>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235154" y="7185046"/>
            <a:ext cx="926363" cy="404088"/>
          </a:xfrm>
        </p:spPr>
        <p:txBody>
          <a:bodyPr vert="horz" lIns="91440" tIns="45720" rIns="91440" bIns="45720" rtlCol="0" anchor="ctr">
            <a:normAutofit/>
          </a:bodyPr>
          <a:lstStyle/>
          <a:p>
            <a:pPr defTabSz="914400">
              <a:spcAft>
                <a:spcPts val="600"/>
              </a:spcAft>
            </a:pPr>
            <a:fld id="{DC56C17F-E5A4-4123-831E-B6BE4BD60FE1}" type="slidenum">
              <a:rPr lang="en-US" sz="1200" smtClean="0"/>
              <a:pPr defTabSz="914400">
                <a:spcAft>
                  <a:spcPts val="600"/>
                </a:spcAft>
              </a:pPr>
              <a:t>16</a:t>
            </a:fld>
            <a:endParaRPr lang="en-US" sz="1200"/>
          </a:p>
        </p:txBody>
      </p:sp>
      <p:sp>
        <p:nvSpPr>
          <p:cNvPr id="33" name="Rectangle 32">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0421" y="3879559"/>
            <a:ext cx="4251790" cy="323557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Image result for tomatoes">
            <a:extLst>
              <a:ext uri="{FF2B5EF4-FFF2-40B4-BE49-F238E27FC236}">
                <a16:creationId xmlns:a16="http://schemas.microsoft.com/office/drawing/2014/main" id="{61410730-DBFD-43C3-B926-651696B19BAB}"/>
              </a:ext>
            </a:extLst>
          </p:cNvPr>
          <p:cNvPicPr/>
          <p:nvPr/>
        </p:nvPicPr>
        <p:blipFill rotWithShape="1">
          <a:blip r:embed="rId4" cstate="screen">
            <a:extLst>
              <a:ext uri="{28A0092B-C50C-407E-A947-70E740481C1C}">
                <a14:useLocalDpi xmlns:a14="http://schemas.microsoft.com/office/drawing/2010/main"/>
              </a:ext>
            </a:extLst>
          </a:blip>
          <a:srcRect/>
          <a:stretch/>
        </p:blipFill>
        <p:spPr bwMode="auto">
          <a:xfrm>
            <a:off x="6215519" y="4103574"/>
            <a:ext cx="3856997" cy="2787540"/>
          </a:xfrm>
          <a:prstGeom prst="rect">
            <a:avLst/>
          </a:prstGeom>
          <a:noFill/>
        </p:spPr>
      </p:pic>
    </p:spTree>
    <p:extLst>
      <p:ext uri="{BB962C8B-B14F-4D97-AF65-F5344CB8AC3E}">
        <p14:creationId xmlns:p14="http://schemas.microsoft.com/office/powerpoint/2010/main" val="16971220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CDB4FD8-8B6D-4751-85FD-CE60E6CB5D06}"/>
              </a:ext>
            </a:extLst>
          </p:cNvPr>
          <p:cNvSpPr txBox="1"/>
          <p:nvPr/>
        </p:nvSpPr>
        <p:spPr>
          <a:xfrm>
            <a:off x="4357035" y="696419"/>
            <a:ext cx="5779474" cy="1423409"/>
          </a:xfrm>
          <a:prstGeom prst="rect">
            <a:avLst/>
          </a:prstGeom>
        </p:spPr>
        <p:txBody>
          <a:bodyPr vert="horz" lIns="91440" tIns="45720" rIns="91440" bIns="45720" rtlCol="0" anchor="b">
            <a:normAutofit/>
          </a:bodyPr>
          <a:lstStyle/>
          <a:p>
            <a:pPr defTabSz="914400">
              <a:lnSpc>
                <a:spcPct val="90000"/>
              </a:lnSpc>
              <a:spcBef>
                <a:spcPct val="0"/>
              </a:spcBef>
              <a:spcAft>
                <a:spcPts val="600"/>
              </a:spcAft>
              <a:tabLst>
                <a:tab pos="2865755" algn="ctr"/>
                <a:tab pos="5731510" algn="r"/>
              </a:tabLst>
            </a:pPr>
            <a:r>
              <a:rPr lang="en-US" sz="4400" b="1">
                <a:effectLst/>
                <a:latin typeface="+mj-lt"/>
                <a:ea typeface="+mj-ea"/>
                <a:cs typeface="+mj-cs"/>
              </a:rPr>
              <a:t>Our Vegetable Garden</a:t>
            </a:r>
            <a:endParaRPr lang="en-US" sz="4400">
              <a:effectLst/>
              <a:latin typeface="+mj-lt"/>
              <a:ea typeface="+mj-ea"/>
              <a:cs typeface="+mj-cs"/>
            </a:endParaRPr>
          </a:p>
        </p:txBody>
      </p:sp>
      <p:sp>
        <p:nvSpPr>
          <p:cNvPr id="12" name="TextBox 11">
            <a:extLst>
              <a:ext uri="{FF2B5EF4-FFF2-40B4-BE49-F238E27FC236}">
                <a16:creationId xmlns:a16="http://schemas.microsoft.com/office/drawing/2014/main" id="{D7C86DAB-AF61-4B5C-8752-92511B89DB40}"/>
              </a:ext>
            </a:extLst>
          </p:cNvPr>
          <p:cNvSpPr txBox="1"/>
          <p:nvPr/>
        </p:nvSpPr>
        <p:spPr>
          <a:xfrm>
            <a:off x="4357036" y="2698608"/>
            <a:ext cx="5779472" cy="4189373"/>
          </a:xfrm>
          <a:prstGeom prst="rect">
            <a:avLst/>
          </a:prstGeom>
        </p:spPr>
        <p:txBody>
          <a:bodyPr vert="horz" lIns="91440" tIns="45720" rIns="91440" bIns="45720" rtlCol="0">
            <a:normAutofit/>
          </a:bodyPr>
          <a:lstStyle/>
          <a:p>
            <a:pPr defTabSz="914400">
              <a:lnSpc>
                <a:spcPct val="114000"/>
              </a:lnSpc>
              <a:spcBef>
                <a:spcPts val="600"/>
              </a:spcBef>
              <a:spcAft>
                <a:spcPts val="600"/>
              </a:spcAft>
            </a:pPr>
            <a:r>
              <a:rPr lang="en-US" sz="2800" dirty="0">
                <a:effectLst/>
              </a:rPr>
              <a:t>We have artichokes.  </a:t>
            </a:r>
          </a:p>
          <a:p>
            <a:pPr defTabSz="914400">
              <a:lnSpc>
                <a:spcPct val="114000"/>
              </a:lnSpc>
              <a:spcBef>
                <a:spcPts val="600"/>
              </a:spcBef>
              <a:spcAft>
                <a:spcPts val="600"/>
              </a:spcAft>
            </a:pPr>
            <a:r>
              <a:rPr lang="en-US" sz="2800" dirty="0">
                <a:effectLst/>
              </a:rPr>
              <a:t>Once my husband pulled out an artichoke plant because he thought it was a thistle.</a:t>
            </a:r>
            <a:endParaRPr lang="en-US" sz="2800" dirty="0"/>
          </a:p>
        </p:txBody>
      </p:sp>
      <p:pic>
        <p:nvPicPr>
          <p:cNvPr id="13" name="Picture 12">
            <a:extLst>
              <a:ext uri="{FF2B5EF4-FFF2-40B4-BE49-F238E27FC236}">
                <a16:creationId xmlns:a16="http://schemas.microsoft.com/office/drawing/2014/main" id="{6E7F0223-0838-40BE-90F0-44C2C9E579A3}"/>
              </a:ext>
            </a:extLst>
          </p:cNvPr>
          <p:cNvPicPr/>
          <p:nvPr/>
        </p:nvPicPr>
        <p:blipFill rotWithShape="1">
          <a:blip r:embed="rId3" cstate="screen">
            <a:extLst>
              <a:ext uri="{28A0092B-C50C-407E-A947-70E740481C1C}">
                <a14:useLocalDpi xmlns:a14="http://schemas.microsoft.com/office/drawing/2010/main"/>
              </a:ext>
            </a:extLst>
          </a:blip>
          <a:srcRect/>
          <a:stretch/>
        </p:blipFill>
        <p:spPr bwMode="auto">
          <a:xfrm rot="5400000">
            <a:off x="-1761113" y="1761113"/>
            <a:ext cx="7589837" cy="4067610"/>
          </a:xfrm>
          <a:prstGeom prst="rect">
            <a:avLst/>
          </a:prstGeom>
          <a:effectLst/>
        </p:spPr>
      </p:pic>
      <p:cxnSp>
        <p:nvCxnSpPr>
          <p:cNvPr id="18" name="Straight Connector 17">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458387" y="2340827"/>
            <a:ext cx="5536299" cy="0"/>
          </a:xfrm>
          <a:prstGeom prst="line">
            <a:avLst/>
          </a:prstGeom>
          <a:ln w="19050">
            <a:solidFill>
              <a:srgbClr val="749ABF"/>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4357035" y="7034654"/>
            <a:ext cx="3631982" cy="404089"/>
          </a:xfrm>
        </p:spPr>
        <p:txBody>
          <a:bodyPr vert="horz" lIns="91440" tIns="45720" rIns="91440" bIns="45720" rtlCol="0" anchor="ctr">
            <a:normAutofit/>
          </a:bodyPr>
          <a:lstStyle/>
          <a:p>
            <a:pPr algn="l" defTabSz="914400">
              <a:spcAft>
                <a:spcPts val="600"/>
              </a:spcAft>
              <a:defRPr/>
            </a:pPr>
            <a:r>
              <a:rPr lang="en-US" sz="1200" kern="1200">
                <a:solidFill>
                  <a:prstClr val="black">
                    <a:tint val="75000"/>
                  </a:prstClr>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921314" y="7034654"/>
            <a:ext cx="1041349" cy="404089"/>
          </a:xfrm>
        </p:spPr>
        <p:txBody>
          <a:bodyPr vert="horz" lIns="91440" tIns="45720" rIns="91440" bIns="45720" rtlCol="0" anchor="ctr">
            <a:normAutofit/>
          </a:bodyPr>
          <a:lstStyle/>
          <a:p>
            <a:pPr defTabSz="914400">
              <a:spcAft>
                <a:spcPts val="600"/>
              </a:spcAft>
              <a:defRPr/>
            </a:pPr>
            <a:fld id="{DC56C17F-E5A4-4123-831E-B6BE4BD60FE1}" type="slidenum">
              <a:rPr lang="en-US" sz="1200" smtClean="0">
                <a:solidFill>
                  <a:prstClr val="black">
                    <a:tint val="75000"/>
                  </a:prstClr>
                </a:solidFill>
                <a:latin typeface="Calibri" panose="020F0502020204030204"/>
              </a:rPr>
              <a:pPr defTabSz="914400">
                <a:spcAft>
                  <a:spcPts val="600"/>
                </a:spcAft>
                <a:defRPr/>
              </a:pPr>
              <a:t>17</a:t>
            </a:fld>
            <a:endParaRPr lang="en-US" sz="1200">
              <a:solidFill>
                <a:prstClr val="black">
                  <a:tint val="75000"/>
                </a:prstClr>
              </a:solidFill>
              <a:latin typeface="Calibri" panose="020F0502020204030204"/>
            </a:endParaRPr>
          </a:p>
        </p:txBody>
      </p:sp>
    </p:spTree>
    <p:extLst>
      <p:ext uri="{BB962C8B-B14F-4D97-AF65-F5344CB8AC3E}">
        <p14:creationId xmlns:p14="http://schemas.microsoft.com/office/powerpoint/2010/main" val="35499516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1" cy="75891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0CDB4FD8-8B6D-4751-85FD-CE60E6CB5D06}"/>
              </a:ext>
            </a:extLst>
          </p:cNvPr>
          <p:cNvSpPr txBox="1"/>
          <p:nvPr/>
        </p:nvSpPr>
        <p:spPr>
          <a:xfrm>
            <a:off x="517323" y="947545"/>
            <a:ext cx="4001794" cy="1248447"/>
          </a:xfrm>
          <a:prstGeom prst="rect">
            <a:avLst/>
          </a:prstGeom>
        </p:spPr>
        <p:txBody>
          <a:bodyPr vert="horz" lIns="91440" tIns="45720" rIns="91440" bIns="45720" rtlCol="0" anchor="ctr">
            <a:normAutofit/>
          </a:bodyPr>
          <a:lstStyle/>
          <a:p>
            <a:pPr defTabSz="914400">
              <a:lnSpc>
                <a:spcPct val="90000"/>
              </a:lnSpc>
              <a:spcBef>
                <a:spcPct val="0"/>
              </a:spcBef>
              <a:spcAft>
                <a:spcPts val="600"/>
              </a:spcAft>
              <a:tabLst>
                <a:tab pos="2865755" algn="ctr"/>
                <a:tab pos="5731510" algn="r"/>
              </a:tabLst>
            </a:pPr>
            <a:r>
              <a:rPr lang="en-US" sz="4000" b="1">
                <a:effectLst/>
                <a:latin typeface="+mj-lt"/>
                <a:ea typeface="+mj-ea"/>
                <a:cs typeface="+mj-cs"/>
              </a:rPr>
              <a:t>Our Vegetable Garden</a:t>
            </a:r>
            <a:endParaRPr lang="en-US" sz="4000">
              <a:effectLst/>
              <a:latin typeface="+mj-lt"/>
              <a:ea typeface="+mj-ea"/>
              <a:cs typeface="+mj-cs"/>
            </a:endParaRPr>
          </a:p>
        </p:txBody>
      </p:sp>
      <p:grpSp>
        <p:nvGrpSpPr>
          <p:cNvPr id="25" name="Group 24">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199105"/>
            <a:ext cx="311676" cy="745327"/>
            <a:chOff x="0" y="823811"/>
            <a:chExt cx="355196" cy="673460"/>
          </a:xfrm>
        </p:grpSpPr>
        <p:sp>
          <p:nvSpPr>
            <p:cNvPr id="26" name="Rectangle 25">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Rectangle 28">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83594" y="2313659"/>
            <a:ext cx="3771103" cy="303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7C86DAB-AF61-4B5C-8752-92511B89DB40}"/>
              </a:ext>
            </a:extLst>
          </p:cNvPr>
          <p:cNvSpPr txBox="1"/>
          <p:nvPr/>
        </p:nvSpPr>
        <p:spPr>
          <a:xfrm>
            <a:off x="518340" y="3143537"/>
            <a:ext cx="4000777" cy="3301280"/>
          </a:xfrm>
          <a:prstGeom prst="rect">
            <a:avLst/>
          </a:prstGeom>
        </p:spPr>
        <p:txBody>
          <a:bodyPr vert="horz" lIns="91440" tIns="45720" rIns="91440" bIns="45720" rtlCol="0" anchor="ctr">
            <a:normAutofit/>
          </a:bodyPr>
          <a:lstStyle/>
          <a:p>
            <a:pPr>
              <a:lnSpc>
                <a:spcPct val="114000"/>
              </a:lnSpc>
              <a:spcBef>
                <a:spcPts val="600"/>
              </a:spcBef>
              <a:spcAft>
                <a:spcPts val="600"/>
              </a:spcAft>
            </a:pPr>
            <a:r>
              <a:rPr lang="en-AU" sz="2800" dirty="0">
                <a:effectLst/>
                <a:latin typeface="Calibri" panose="020F0502020204030204" pitchFamily="34" charset="0"/>
                <a:ea typeface="Calibri" panose="020F0502020204030204" pitchFamily="34" charset="0"/>
              </a:rPr>
              <a:t>We grow a lot of rhubarb. </a:t>
            </a:r>
          </a:p>
          <a:p>
            <a:pPr>
              <a:lnSpc>
                <a:spcPct val="114000"/>
              </a:lnSpc>
              <a:spcBef>
                <a:spcPts val="600"/>
              </a:spcBef>
              <a:spcAft>
                <a:spcPts val="600"/>
              </a:spcAft>
            </a:pPr>
            <a:r>
              <a:rPr lang="en-AU" sz="2800" dirty="0">
                <a:effectLst/>
                <a:latin typeface="Calibri" panose="020F0502020204030204" pitchFamily="34" charset="0"/>
                <a:ea typeface="Calibri" panose="020F0502020204030204" pitchFamily="34" charset="0"/>
              </a:rPr>
              <a:t>My husband likes stewed rhubarb on his breakfast cereal.</a:t>
            </a:r>
            <a:endParaRPr lang="en-AU" sz="2800" dirty="0"/>
          </a:p>
        </p:txBody>
      </p:sp>
      <p:sp>
        <p:nvSpPr>
          <p:cNvPr id="31" name="Rectangle 30">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386926" y="0"/>
            <a:ext cx="1311236" cy="758983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9150" y="568687"/>
            <a:ext cx="5273062" cy="645720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See the source image">
            <a:extLst>
              <a:ext uri="{FF2B5EF4-FFF2-40B4-BE49-F238E27FC236}">
                <a16:creationId xmlns:a16="http://schemas.microsoft.com/office/drawing/2014/main" id="{DBC449E9-9E3F-4046-AA38-2E134E739A2E}"/>
              </a:ext>
            </a:extLst>
          </p:cNvPr>
          <p:cNvPicPr/>
          <p:nvPr/>
        </p:nvPicPr>
        <p:blipFill rotWithShape="1">
          <a:blip r:embed="rId3" cstate="screen">
            <a:extLst>
              <a:ext uri="{28A0092B-C50C-407E-A947-70E740481C1C}">
                <a14:useLocalDpi xmlns:a14="http://schemas.microsoft.com/office/drawing/2010/main"/>
              </a:ext>
            </a:extLst>
          </a:blip>
          <a:srcRect/>
          <a:stretch/>
        </p:blipFill>
        <p:spPr bwMode="auto">
          <a:xfrm>
            <a:off x="5245353" y="884653"/>
            <a:ext cx="4760656" cy="5820531"/>
          </a:xfrm>
          <a:prstGeom prst="rect">
            <a:avLst/>
          </a:prstGeom>
        </p:spPr>
      </p:pic>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517324" y="7185046"/>
            <a:ext cx="7148882" cy="404088"/>
          </a:xfrm>
        </p:spPr>
        <p:txBody>
          <a:bodyPr vert="horz" lIns="91440" tIns="45720" rIns="91440" bIns="45720" rtlCol="0" anchor="ctr">
            <a:normAutofit/>
          </a:bodyPr>
          <a:lstStyle/>
          <a:p>
            <a:pPr algn="l" defTabSz="914400">
              <a:lnSpc>
                <a:spcPct val="90000"/>
              </a:lnSpc>
              <a:spcAft>
                <a:spcPts val="600"/>
              </a:spcAft>
              <a:defRPr/>
            </a:pPr>
            <a:r>
              <a:rPr lang="en-US" sz="1100" kern="1200">
                <a:solidFill>
                  <a:prstClr val="black">
                    <a:tint val="75000"/>
                  </a:prstClr>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235154" y="7185046"/>
            <a:ext cx="926363" cy="404088"/>
          </a:xfrm>
        </p:spPr>
        <p:txBody>
          <a:bodyPr vert="horz" lIns="91440" tIns="45720" rIns="91440" bIns="45720" rtlCol="0" anchor="ctr">
            <a:normAutofit/>
          </a:bodyPr>
          <a:lstStyle/>
          <a:p>
            <a:pPr defTabSz="914400">
              <a:spcAft>
                <a:spcPts val="600"/>
              </a:spcAft>
              <a:defRPr/>
            </a:pPr>
            <a:fld id="{DC56C17F-E5A4-4123-831E-B6BE4BD60FE1}" type="slidenum">
              <a:rPr lang="en-US" sz="1200" smtClean="0">
                <a:solidFill>
                  <a:prstClr val="black">
                    <a:tint val="75000"/>
                  </a:prstClr>
                </a:solidFill>
                <a:latin typeface="Calibri" panose="020F0502020204030204"/>
              </a:rPr>
              <a:pPr defTabSz="914400">
                <a:spcAft>
                  <a:spcPts val="600"/>
                </a:spcAft>
                <a:defRPr/>
              </a:pPr>
              <a:t>18</a:t>
            </a:fld>
            <a:endParaRPr lang="en-US" sz="1200">
              <a:solidFill>
                <a:prstClr val="black">
                  <a:tint val="75000"/>
                </a:prstClr>
              </a:solidFill>
              <a:latin typeface="Calibri" panose="020F0502020204030204"/>
            </a:endParaRPr>
          </a:p>
        </p:txBody>
      </p:sp>
    </p:spTree>
    <p:extLst>
      <p:ext uri="{BB962C8B-B14F-4D97-AF65-F5344CB8AC3E}">
        <p14:creationId xmlns:p14="http://schemas.microsoft.com/office/powerpoint/2010/main" val="13572371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6ECA6DCB-B7E1-40A9-9524-540C6DA40B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1" cy="75891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E9D2538-67C8-4813-A877-E73D6670A5AE}"/>
              </a:ext>
            </a:extLst>
          </p:cNvPr>
          <p:cNvSpPr txBox="1"/>
          <p:nvPr/>
        </p:nvSpPr>
        <p:spPr>
          <a:xfrm>
            <a:off x="517323" y="947545"/>
            <a:ext cx="4632543" cy="1248447"/>
          </a:xfrm>
          <a:prstGeom prst="rect">
            <a:avLst/>
          </a:prstGeom>
        </p:spPr>
        <p:txBody>
          <a:bodyPr vert="horz" lIns="91440" tIns="45720" rIns="91440" bIns="45720" rtlCol="0" anchor="ctr">
            <a:normAutofit/>
          </a:bodyPr>
          <a:lstStyle/>
          <a:p>
            <a:pPr defTabSz="914400">
              <a:lnSpc>
                <a:spcPct val="90000"/>
              </a:lnSpc>
              <a:spcBef>
                <a:spcPct val="0"/>
              </a:spcBef>
              <a:spcAft>
                <a:spcPts val="600"/>
              </a:spcAft>
              <a:tabLst>
                <a:tab pos="2865755" algn="ctr"/>
                <a:tab pos="5731510" algn="r"/>
              </a:tabLst>
            </a:pPr>
            <a:r>
              <a:rPr lang="en-US" sz="4000" b="1" kern="1200">
                <a:solidFill>
                  <a:schemeClr val="tx1"/>
                </a:solidFill>
                <a:effectLst/>
                <a:latin typeface="+mj-lt"/>
                <a:ea typeface="+mj-ea"/>
                <a:cs typeface="+mj-cs"/>
              </a:rPr>
              <a:t>Grown from Cuttings</a:t>
            </a:r>
            <a:endParaRPr lang="en-US" sz="4000" kern="1200">
              <a:solidFill>
                <a:schemeClr val="tx1"/>
              </a:solidFill>
              <a:effectLst/>
              <a:latin typeface="+mj-lt"/>
              <a:ea typeface="+mj-ea"/>
              <a:cs typeface="+mj-cs"/>
            </a:endParaRPr>
          </a:p>
        </p:txBody>
      </p:sp>
      <p:grpSp>
        <p:nvGrpSpPr>
          <p:cNvPr id="17" name="Group 16">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199105"/>
            <a:ext cx="311676" cy="745327"/>
            <a:chOff x="0" y="823811"/>
            <a:chExt cx="355196" cy="673460"/>
          </a:xfrm>
        </p:grpSpPr>
        <p:sp>
          <p:nvSpPr>
            <p:cNvPr id="18" name="Rectangle 17">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Rectangle 20">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83594" y="2350460"/>
            <a:ext cx="4365491" cy="303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44F11EF-66A1-47F6-BA14-02CDFF4A4C41}"/>
              </a:ext>
            </a:extLst>
          </p:cNvPr>
          <p:cNvSpPr txBox="1"/>
          <p:nvPr/>
        </p:nvSpPr>
        <p:spPr>
          <a:xfrm>
            <a:off x="632531" y="2527407"/>
            <a:ext cx="4631366" cy="3493899"/>
          </a:xfrm>
          <a:prstGeom prst="rect">
            <a:avLst/>
          </a:prstGeom>
        </p:spPr>
        <p:txBody>
          <a:bodyPr vert="horz" lIns="91440" tIns="45720" rIns="91440" bIns="45720" rtlCol="0" anchor="ctr">
            <a:normAutofit fontScale="92500" lnSpcReduction="10000"/>
          </a:bodyPr>
          <a:lstStyle/>
          <a:p>
            <a:pPr defTabSz="914400">
              <a:lnSpc>
                <a:spcPct val="114000"/>
              </a:lnSpc>
              <a:spcBef>
                <a:spcPts val="600"/>
              </a:spcBef>
              <a:spcAft>
                <a:spcPts val="600"/>
              </a:spcAft>
            </a:pPr>
            <a:r>
              <a:rPr lang="en-US" sz="2800" dirty="0">
                <a:effectLst/>
              </a:rPr>
              <a:t>I grow a lot of plants from cuttings – rosemary and fuchsia and many others.</a:t>
            </a:r>
          </a:p>
          <a:p>
            <a:pPr defTabSz="914400">
              <a:lnSpc>
                <a:spcPct val="114000"/>
              </a:lnSpc>
              <a:spcBef>
                <a:spcPts val="600"/>
              </a:spcBef>
              <a:spcAft>
                <a:spcPts val="600"/>
              </a:spcAft>
            </a:pPr>
            <a:endParaRPr lang="en-US" sz="2800" dirty="0">
              <a:effectLst/>
            </a:endParaRPr>
          </a:p>
          <a:p>
            <a:pPr defTabSz="914400">
              <a:lnSpc>
                <a:spcPct val="114000"/>
              </a:lnSpc>
              <a:spcBef>
                <a:spcPts val="600"/>
              </a:spcBef>
              <a:spcAft>
                <a:spcPts val="600"/>
              </a:spcAft>
            </a:pPr>
            <a:endParaRPr lang="en-US" sz="2800" dirty="0">
              <a:effectLst/>
            </a:endParaRPr>
          </a:p>
          <a:p>
            <a:pPr defTabSz="914400">
              <a:lnSpc>
                <a:spcPct val="124000"/>
              </a:lnSpc>
              <a:spcBef>
                <a:spcPts val="600"/>
              </a:spcBef>
              <a:spcAft>
                <a:spcPts val="600"/>
              </a:spcAft>
            </a:pPr>
            <a:r>
              <a:rPr lang="en-US" sz="2800" dirty="0">
                <a:effectLst/>
              </a:rPr>
              <a:t>And a lot of our vegetables I grow from seed.</a:t>
            </a:r>
          </a:p>
        </p:txBody>
      </p:sp>
      <p:sp>
        <p:nvSpPr>
          <p:cNvPr id="23" name="Rectangle 22">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386926" y="0"/>
            <a:ext cx="1311236" cy="758983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0421" y="395591"/>
            <a:ext cx="4251790" cy="323557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632532" y="7185046"/>
            <a:ext cx="7033674" cy="404088"/>
          </a:xfrm>
        </p:spPr>
        <p:txBody>
          <a:bodyPr vert="horz" lIns="91440" tIns="45720" rIns="91440" bIns="45720" rtlCol="0" anchor="ctr">
            <a:normAutofit/>
          </a:bodyPr>
          <a:lstStyle/>
          <a:p>
            <a:pPr algn="l" defTabSz="914400">
              <a:lnSpc>
                <a:spcPct val="90000"/>
              </a:lnSpc>
              <a:spcAft>
                <a:spcPts val="600"/>
              </a:spcAft>
            </a:pPr>
            <a:r>
              <a:rPr lang="en-US" sz="1100" kern="1200" dirty="0">
                <a:solidFill>
                  <a:schemeClr val="tx1">
                    <a:tint val="75000"/>
                  </a:schemeClr>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235154" y="7185046"/>
            <a:ext cx="926363" cy="404088"/>
          </a:xfrm>
        </p:spPr>
        <p:txBody>
          <a:bodyPr vert="horz" lIns="91440" tIns="45720" rIns="91440" bIns="45720" rtlCol="0" anchor="ctr">
            <a:normAutofit/>
          </a:bodyPr>
          <a:lstStyle/>
          <a:p>
            <a:pPr defTabSz="914400">
              <a:spcAft>
                <a:spcPts val="600"/>
              </a:spcAft>
            </a:pPr>
            <a:fld id="{DC56C17F-E5A4-4123-831E-B6BE4BD60FE1}" type="slidenum">
              <a:rPr lang="en-US" sz="1200" smtClean="0"/>
              <a:pPr defTabSz="914400">
                <a:spcAft>
                  <a:spcPts val="600"/>
                </a:spcAft>
              </a:pPr>
              <a:t>19</a:t>
            </a:fld>
            <a:endParaRPr lang="en-US" sz="1200"/>
          </a:p>
        </p:txBody>
      </p:sp>
      <p:sp>
        <p:nvSpPr>
          <p:cNvPr id="27" name="Rectangle 26">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0421" y="3879559"/>
            <a:ext cx="4251790" cy="323557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78406957-B191-4E3D-AAC7-07FDC8520FCA}"/>
              </a:ext>
            </a:extLst>
          </p:cNvPr>
          <p:cNvPicPr/>
          <p:nvPr/>
        </p:nvPicPr>
        <p:blipFill rotWithShape="1">
          <a:blip r:embed="rId3" cstate="screen">
            <a:extLst>
              <a:ext uri="{28A0092B-C50C-407E-A947-70E740481C1C}">
                <a14:useLocalDpi xmlns:a14="http://schemas.microsoft.com/office/drawing/2010/main"/>
              </a:ext>
            </a:extLst>
          </a:blip>
          <a:srcRect r="-5"/>
          <a:stretch/>
        </p:blipFill>
        <p:spPr bwMode="auto">
          <a:xfrm>
            <a:off x="6185547" y="618015"/>
            <a:ext cx="3856997" cy="2787540"/>
          </a:xfrm>
          <a:prstGeom prst="rect">
            <a:avLst/>
          </a:prstGeom>
        </p:spPr>
      </p:pic>
      <p:pic>
        <p:nvPicPr>
          <p:cNvPr id="3" name="Picture 2">
            <a:extLst>
              <a:ext uri="{FF2B5EF4-FFF2-40B4-BE49-F238E27FC236}">
                <a16:creationId xmlns:a16="http://schemas.microsoft.com/office/drawing/2014/main" id="{6181EA84-4D75-4F9D-9B77-FBAAEF56324F}"/>
              </a:ext>
            </a:extLst>
          </p:cNvPr>
          <p:cNvPicPr/>
          <p:nvPr/>
        </p:nvPicPr>
        <p:blipFill rotWithShape="1">
          <a:blip r:embed="rId4" cstate="screen">
            <a:extLst>
              <a:ext uri="{28A0092B-C50C-407E-A947-70E740481C1C}">
                <a14:useLocalDpi xmlns:a14="http://schemas.microsoft.com/office/drawing/2010/main"/>
              </a:ext>
            </a:extLst>
          </a:blip>
          <a:srcRect/>
          <a:stretch/>
        </p:blipFill>
        <p:spPr bwMode="auto">
          <a:xfrm>
            <a:off x="6206999" y="4026753"/>
            <a:ext cx="3858633" cy="2787540"/>
          </a:xfrm>
          <a:prstGeom prst="rect">
            <a:avLst/>
          </a:prstGeom>
        </p:spPr>
      </p:pic>
    </p:spTree>
    <p:extLst>
      <p:ext uri="{BB962C8B-B14F-4D97-AF65-F5344CB8AC3E}">
        <p14:creationId xmlns:p14="http://schemas.microsoft.com/office/powerpoint/2010/main" val="1965435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FEE4401-B599-44CF-90D6-E6DB47FBE0E1}"/>
              </a:ext>
            </a:extLst>
          </p:cNvPr>
          <p:cNvSpPr>
            <a:spLocks noGrp="1"/>
          </p:cNvSpPr>
          <p:nvPr>
            <p:ph type="ftr" sz="quarter" idx="11"/>
          </p:nvPr>
        </p:nvSpPr>
        <p:spPr>
          <a:xfrm>
            <a:off x="735497" y="6835280"/>
            <a:ext cx="5543295" cy="802842"/>
          </a:xfrm>
        </p:spPr>
        <p:txBody>
          <a:bodyPr/>
          <a:lstStyle/>
          <a:p>
            <a:pPr algn="l"/>
            <a:r>
              <a:rPr lang="en-US" dirty="0"/>
              <a:t>Rotary Club of Canterbury: Let’s Stay Connected Project</a:t>
            </a:r>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mtClean="0"/>
              <a:t>2</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60E1A994-35C8-4A7D-9B35-06C31D1591DA}"/>
              </a:ext>
            </a:extLst>
          </p:cNvPr>
          <p:cNvPicPr/>
          <p:nvPr/>
        </p:nvPicPr>
        <p:blipFill>
          <a:blip r:embed="rId3" cstate="screen">
            <a:extLst>
              <a:ext uri="{28A0092B-C50C-407E-A947-70E740481C1C}">
                <a14:useLocalDpi xmlns:a14="http://schemas.microsoft.com/office/drawing/2010/main"/>
              </a:ext>
            </a:extLst>
          </a:blip>
          <a:stretch>
            <a:fillRect/>
          </a:stretch>
        </p:blipFill>
        <p:spPr>
          <a:xfrm>
            <a:off x="735497" y="410394"/>
            <a:ext cx="2034463" cy="791230"/>
          </a:xfrm>
          <a:prstGeom prst="rect">
            <a:avLst/>
          </a:prstGeom>
        </p:spPr>
      </p:pic>
      <p:sp>
        <p:nvSpPr>
          <p:cNvPr id="17" name="TextBox 16">
            <a:extLst>
              <a:ext uri="{FF2B5EF4-FFF2-40B4-BE49-F238E27FC236}">
                <a16:creationId xmlns:a16="http://schemas.microsoft.com/office/drawing/2014/main" id="{463D9256-EE25-479C-9B45-062214594D53}"/>
              </a:ext>
            </a:extLst>
          </p:cNvPr>
          <p:cNvSpPr txBox="1"/>
          <p:nvPr/>
        </p:nvSpPr>
        <p:spPr>
          <a:xfrm>
            <a:off x="735498" y="1341348"/>
            <a:ext cx="9227166" cy="2848600"/>
          </a:xfrm>
          <a:prstGeom prst="rect">
            <a:avLst/>
          </a:prstGeom>
          <a:noFill/>
        </p:spPr>
        <p:txBody>
          <a:bodyPr wrap="square">
            <a:spAutoFit/>
          </a:bodyPr>
          <a:lstStyle/>
          <a:p>
            <a:pPr>
              <a:lnSpc>
                <a:spcPct val="115000"/>
              </a:lnSpc>
              <a:spcBef>
                <a:spcPts val="600"/>
              </a:spcBef>
              <a:spcAft>
                <a:spcPts val="600"/>
              </a:spcAft>
            </a:pPr>
            <a:r>
              <a:rPr lang="en-AU" sz="2800" dirty="0">
                <a:solidFill>
                  <a:srgbClr val="000000"/>
                </a:solidFill>
                <a:effectLst/>
                <a:ea typeface="Times New Roman" panose="02020603050405020304" pitchFamily="18" charset="0"/>
              </a:rPr>
              <a:t>Hello! </a:t>
            </a:r>
            <a:endParaRPr lang="en-AU" sz="2800" dirty="0">
              <a:effectLst/>
              <a:ea typeface="Times New Roman" panose="02020603050405020304" pitchFamily="18" charset="0"/>
            </a:endParaRPr>
          </a:p>
          <a:p>
            <a:pPr>
              <a:lnSpc>
                <a:spcPct val="115000"/>
              </a:lnSpc>
              <a:spcBef>
                <a:spcPts val="600"/>
              </a:spcBef>
              <a:spcAft>
                <a:spcPts val="600"/>
              </a:spcAft>
            </a:pPr>
            <a:r>
              <a:rPr lang="en-AU" sz="2800" dirty="0">
                <a:solidFill>
                  <a:srgbClr val="000000"/>
                </a:solidFill>
                <a:effectLst/>
                <a:ea typeface="Times New Roman" panose="02020603050405020304" pitchFamily="18" charset="0"/>
              </a:rPr>
              <a:t>My name is Rosemary and I live in Melbourne, Australia</a:t>
            </a:r>
            <a:r>
              <a:rPr lang="en-AU" sz="2800" dirty="0">
                <a:solidFill>
                  <a:srgbClr val="000000"/>
                </a:solidFill>
                <a:ea typeface="Times New Roman" panose="02020603050405020304" pitchFamily="18" charset="0"/>
              </a:rPr>
              <a:t> and I</a:t>
            </a:r>
            <a:r>
              <a:rPr lang="en-AU" sz="2800" dirty="0">
                <a:solidFill>
                  <a:srgbClr val="000000"/>
                </a:solidFill>
                <a:effectLst/>
                <a:ea typeface="Times New Roman" panose="02020603050405020304" pitchFamily="18" charset="0"/>
              </a:rPr>
              <a:t> am a member of the Rotary Club of Canterbury.</a:t>
            </a:r>
          </a:p>
          <a:p>
            <a:pPr>
              <a:lnSpc>
                <a:spcPct val="115000"/>
              </a:lnSpc>
              <a:spcBef>
                <a:spcPts val="600"/>
              </a:spcBef>
              <a:spcAft>
                <a:spcPts val="600"/>
              </a:spcAft>
            </a:pPr>
            <a:r>
              <a:rPr lang="en-AU" sz="2800" dirty="0">
                <a:effectLst/>
                <a:ea typeface="Calibri" panose="020F0502020204030204" pitchFamily="34" charset="0"/>
                <a:cs typeface="Calibri" panose="020F0502020204030204" pitchFamily="34" charset="0"/>
              </a:rPr>
              <a:t>There are lots of things we grow in our garden. It is a lot of work, but we enjoy it very much. </a:t>
            </a:r>
            <a:endParaRPr lang="en-AU" sz="2800" dirty="0">
              <a:effectLst/>
              <a:ea typeface="Calibri" panose="020F0502020204030204" pitchFamily="34" charset="0"/>
              <a:cs typeface="Times New Roman" panose="02020603050405020304" pitchFamily="18" charset="0"/>
            </a:endParaRPr>
          </a:p>
        </p:txBody>
      </p:sp>
      <p:pic>
        <p:nvPicPr>
          <p:cNvPr id="18" name="Picture 17" descr="A person smiling for the camera&#10;&#10;Description automatically generated">
            <a:extLst>
              <a:ext uri="{FF2B5EF4-FFF2-40B4-BE49-F238E27FC236}">
                <a16:creationId xmlns:a16="http://schemas.microsoft.com/office/drawing/2014/main" id="{89907376-49EA-40F2-8936-3826F2589260}"/>
              </a:ext>
            </a:extLst>
          </p:cNvPr>
          <p:cNvPicPr/>
          <p:nvPr/>
        </p:nvPicPr>
        <p:blipFill>
          <a:blip r:embed="rId4">
            <a:extLst>
              <a:ext uri="{28A0092B-C50C-407E-A947-70E740481C1C}">
                <a14:useLocalDpi xmlns:a14="http://schemas.microsoft.com/office/drawing/2010/main"/>
              </a:ext>
            </a:extLst>
          </a:blip>
          <a:stretch>
            <a:fillRect/>
          </a:stretch>
        </p:blipFill>
        <p:spPr>
          <a:xfrm>
            <a:off x="943420" y="4217481"/>
            <a:ext cx="1618615" cy="1964055"/>
          </a:xfrm>
          <a:prstGeom prst="ellipse">
            <a:avLst/>
          </a:prstGeom>
          <a:ln w="63500" cap="rnd">
            <a:solidFill>
              <a:schemeClr val="accent3">
                <a:lumMod val="20000"/>
                <a:lumOff val="80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0" name="TextBox 19">
            <a:extLst>
              <a:ext uri="{FF2B5EF4-FFF2-40B4-BE49-F238E27FC236}">
                <a16:creationId xmlns:a16="http://schemas.microsoft.com/office/drawing/2014/main" id="{9FC15499-E9D5-4D13-96DA-D4A4D7098693}"/>
              </a:ext>
            </a:extLst>
          </p:cNvPr>
          <p:cNvSpPr txBox="1"/>
          <p:nvPr/>
        </p:nvSpPr>
        <p:spPr>
          <a:xfrm>
            <a:off x="2769960" y="4217481"/>
            <a:ext cx="7192704" cy="2045303"/>
          </a:xfrm>
          <a:prstGeom prst="rect">
            <a:avLst/>
          </a:prstGeom>
          <a:noFill/>
        </p:spPr>
        <p:txBody>
          <a:bodyPr wrap="square">
            <a:spAutoFit/>
          </a:bodyPr>
          <a:lstStyle/>
          <a:p>
            <a:pPr>
              <a:lnSpc>
                <a:spcPct val="115000"/>
              </a:lnSpc>
              <a:spcBef>
                <a:spcPts val="600"/>
              </a:spcBef>
              <a:spcAft>
                <a:spcPts val="600"/>
              </a:spcAft>
            </a:pPr>
            <a:r>
              <a:rPr lang="en-AU" sz="2800" dirty="0">
                <a:ea typeface="Calibri" panose="020F0502020204030204" pitchFamily="34" charset="0"/>
              </a:rPr>
              <a:t>Enjoy seeing our garden. </a:t>
            </a:r>
            <a:r>
              <a:rPr lang="en-AU" sz="2800" dirty="0">
                <a:effectLst/>
                <a:ea typeface="Calibri" panose="020F0502020204030204" pitchFamily="34" charset="0"/>
              </a:rPr>
              <a:t>I hope it reminds you of sights and smells, the feel of soil in your hands and the joy of growing your own food and flowers</a:t>
            </a:r>
            <a:r>
              <a:rPr lang="en-AU" sz="2800" dirty="0">
                <a:solidFill>
                  <a:srgbClr val="000000"/>
                </a:solidFill>
                <a:ea typeface="Calibri" panose="020F0502020204030204" pitchFamily="34" charset="0"/>
              </a:rPr>
              <a:t>.</a:t>
            </a:r>
          </a:p>
        </p:txBody>
      </p:sp>
      <p:sp>
        <p:nvSpPr>
          <p:cNvPr id="11" name="TextBox 10">
            <a:extLst>
              <a:ext uri="{FF2B5EF4-FFF2-40B4-BE49-F238E27FC236}">
                <a16:creationId xmlns:a16="http://schemas.microsoft.com/office/drawing/2014/main" id="{44A6F599-3CD4-4BBA-99C0-45DF203C7250}"/>
              </a:ext>
            </a:extLst>
          </p:cNvPr>
          <p:cNvSpPr txBox="1"/>
          <p:nvPr/>
        </p:nvSpPr>
        <p:spPr>
          <a:xfrm>
            <a:off x="4563619" y="6089977"/>
            <a:ext cx="2991958" cy="558743"/>
          </a:xfrm>
          <a:prstGeom prst="rect">
            <a:avLst/>
          </a:prstGeom>
          <a:noFill/>
        </p:spPr>
        <p:txBody>
          <a:bodyPr wrap="square">
            <a:spAutoFit/>
          </a:bodyPr>
          <a:lstStyle/>
          <a:p>
            <a:pPr>
              <a:lnSpc>
                <a:spcPct val="115000"/>
              </a:lnSpc>
              <a:spcBef>
                <a:spcPts val="600"/>
              </a:spcBef>
              <a:spcAft>
                <a:spcPts val="600"/>
              </a:spcAft>
            </a:pPr>
            <a:r>
              <a:rPr lang="en-AU" sz="2800" dirty="0">
                <a:solidFill>
                  <a:srgbClr val="000000"/>
                </a:solidFill>
                <a:effectLst/>
                <a:ea typeface="Times New Roman" panose="02020603050405020304" pitchFamily="18" charset="0"/>
              </a:rPr>
              <a:t>Rosemary</a:t>
            </a:r>
            <a:endParaRPr lang="en-AU" sz="2800" dirty="0">
              <a:effectLst/>
              <a:ea typeface="Times New Roman" panose="02020603050405020304" pitchFamily="18" charset="0"/>
            </a:endParaRPr>
          </a:p>
        </p:txBody>
      </p:sp>
    </p:spTree>
    <p:extLst>
      <p:ext uri="{BB962C8B-B14F-4D97-AF65-F5344CB8AC3E}">
        <p14:creationId xmlns:p14="http://schemas.microsoft.com/office/powerpoint/2010/main" val="2449488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C497725C-6431-496A-B11C-691354780D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1" cy="75891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0F73255-1C78-42E2-B970-6D8AF88F84AE}"/>
              </a:ext>
            </a:extLst>
          </p:cNvPr>
          <p:cNvSpPr txBox="1"/>
          <p:nvPr/>
        </p:nvSpPr>
        <p:spPr>
          <a:xfrm>
            <a:off x="977339" y="3346427"/>
            <a:ext cx="4299749" cy="984941"/>
          </a:xfrm>
          <a:prstGeom prst="rect">
            <a:avLst/>
          </a:prstGeom>
        </p:spPr>
        <p:txBody>
          <a:bodyPr vert="horz" lIns="91440" tIns="45720" rIns="91440" bIns="45720" rtlCol="0" anchor="t">
            <a:normAutofit/>
          </a:bodyPr>
          <a:lstStyle/>
          <a:p>
            <a:pPr defTabSz="914400">
              <a:lnSpc>
                <a:spcPct val="90000"/>
              </a:lnSpc>
              <a:spcBef>
                <a:spcPct val="0"/>
              </a:spcBef>
              <a:spcAft>
                <a:spcPts val="600"/>
              </a:spcAft>
              <a:tabLst>
                <a:tab pos="2865755" algn="ctr"/>
                <a:tab pos="5731510" algn="r"/>
              </a:tabLst>
            </a:pPr>
            <a:r>
              <a:rPr lang="en-US" sz="4800" b="1" kern="1200" dirty="0">
                <a:solidFill>
                  <a:schemeClr val="tx1"/>
                </a:solidFill>
                <a:effectLst/>
                <a:latin typeface="+mj-lt"/>
                <a:ea typeface="+mj-ea"/>
                <a:cs typeface="+mj-cs"/>
              </a:rPr>
              <a:t>Growing Herbs</a:t>
            </a:r>
            <a:endParaRPr lang="en-US" sz="4800" kern="1200" dirty="0">
              <a:solidFill>
                <a:schemeClr val="tx1"/>
              </a:solidFill>
              <a:effectLst/>
              <a:latin typeface="+mj-lt"/>
              <a:ea typeface="+mj-ea"/>
              <a:cs typeface="+mj-cs"/>
            </a:endParaRPr>
          </a:p>
        </p:txBody>
      </p:sp>
      <p:grpSp>
        <p:nvGrpSpPr>
          <p:cNvPr id="24" name="Group 23">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3373295"/>
            <a:ext cx="641892" cy="745327"/>
            <a:chOff x="3940602" y="308034"/>
            <a:chExt cx="2116791" cy="3428999"/>
          </a:xfrm>
          <a:solidFill>
            <a:schemeClr val="accent4"/>
          </a:solidFill>
        </p:grpSpPr>
        <p:sp>
          <p:nvSpPr>
            <p:cNvPr id="25" name="Rectangle 24">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977338" y="7185046"/>
            <a:ext cx="3792008" cy="404088"/>
          </a:xfrm>
        </p:spPr>
        <p:txBody>
          <a:bodyPr vert="horz" lIns="91440" tIns="45720" rIns="91440" bIns="45720" rtlCol="0" anchor="ctr">
            <a:normAutofit/>
          </a:bodyPr>
          <a:lstStyle/>
          <a:p>
            <a:pPr algn="l" defTabSz="914400">
              <a:lnSpc>
                <a:spcPct val="90000"/>
              </a:lnSpc>
              <a:spcAft>
                <a:spcPts val="600"/>
              </a:spcAft>
            </a:pPr>
            <a:r>
              <a:rPr lang="en-US" sz="1100" kern="1200">
                <a:solidFill>
                  <a:schemeClr val="tx1">
                    <a:tint val="75000"/>
                  </a:schemeClr>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555577" y="7185046"/>
            <a:ext cx="1642411" cy="404088"/>
          </a:xfrm>
        </p:spPr>
        <p:txBody>
          <a:bodyPr vert="horz" lIns="91440" tIns="45720" rIns="91440" bIns="45720" rtlCol="0" anchor="ctr">
            <a:normAutofit/>
          </a:bodyPr>
          <a:lstStyle/>
          <a:p>
            <a:pPr defTabSz="914400">
              <a:spcAft>
                <a:spcPts val="600"/>
              </a:spcAft>
            </a:pPr>
            <a:fld id="{DC56C17F-E5A4-4123-831E-B6BE4BD60FE1}" type="slidenum">
              <a:rPr lang="en-US" sz="1200" smtClean="0"/>
              <a:pPr defTabSz="914400">
                <a:spcAft>
                  <a:spcPts val="600"/>
                </a:spcAft>
              </a:pPr>
              <a:t>20</a:t>
            </a:fld>
            <a:endParaRPr lang="en-US" sz="1200"/>
          </a:p>
        </p:txBody>
      </p:sp>
      <p:sp>
        <p:nvSpPr>
          <p:cNvPr id="29" name="Rectangle 28">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386926" y="0"/>
            <a:ext cx="1311236" cy="758983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B089A89A-1E9C-4761-9DFF-53C275FBF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7716" y="285277"/>
            <a:ext cx="4244496" cy="329796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D75E525-4AC2-4E4B-920A-B3FF348F9616}"/>
              </a:ext>
            </a:extLst>
          </p:cNvPr>
          <p:cNvPicPr/>
          <p:nvPr/>
        </p:nvPicPr>
        <p:blipFill rotWithShape="1">
          <a:blip r:embed="rId3" cstate="screen">
            <a:extLst>
              <a:ext uri="{28A0092B-C50C-407E-A947-70E740481C1C}">
                <a14:useLocalDpi xmlns:a14="http://schemas.microsoft.com/office/drawing/2010/main"/>
              </a:ext>
            </a:extLst>
          </a:blip>
          <a:srcRect r="-4"/>
          <a:stretch/>
        </p:blipFill>
        <p:spPr bwMode="auto">
          <a:xfrm>
            <a:off x="6242491" y="522089"/>
            <a:ext cx="3794943" cy="2824339"/>
          </a:xfrm>
          <a:prstGeom prst="rect">
            <a:avLst/>
          </a:prstGeom>
        </p:spPr>
      </p:pic>
      <p:sp>
        <p:nvSpPr>
          <p:cNvPr id="33" name="Rectangle 32">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7716" y="3831719"/>
            <a:ext cx="4244496" cy="329796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D3E57D17-6504-4808-A40A-139101BF0DA7}"/>
              </a:ext>
            </a:extLst>
          </p:cNvPr>
          <p:cNvPicPr/>
          <p:nvPr/>
        </p:nvPicPr>
        <p:blipFill rotWithShape="1">
          <a:blip r:embed="rId4" cstate="screen">
            <a:extLst>
              <a:ext uri="{28A0092B-C50C-407E-A947-70E740481C1C}">
                <a14:useLocalDpi xmlns:a14="http://schemas.microsoft.com/office/drawing/2010/main"/>
              </a:ext>
            </a:extLst>
          </a:blip>
          <a:srcRect r="-4"/>
          <a:stretch/>
        </p:blipFill>
        <p:spPr bwMode="auto">
          <a:xfrm>
            <a:off x="6242491" y="4068531"/>
            <a:ext cx="3794943" cy="2824339"/>
          </a:xfrm>
          <a:prstGeom prst="rect">
            <a:avLst/>
          </a:prstGeom>
        </p:spPr>
      </p:pic>
      <p:sp>
        <p:nvSpPr>
          <p:cNvPr id="30" name="TextBox 29">
            <a:extLst>
              <a:ext uri="{FF2B5EF4-FFF2-40B4-BE49-F238E27FC236}">
                <a16:creationId xmlns:a16="http://schemas.microsoft.com/office/drawing/2014/main" id="{4EF51340-CA13-48CD-9A05-8D66E2131FC7}"/>
              </a:ext>
            </a:extLst>
          </p:cNvPr>
          <p:cNvSpPr txBox="1"/>
          <p:nvPr/>
        </p:nvSpPr>
        <p:spPr>
          <a:xfrm>
            <a:off x="977337" y="4521531"/>
            <a:ext cx="3792009" cy="2045303"/>
          </a:xfrm>
          <a:prstGeom prst="rect">
            <a:avLst/>
          </a:prstGeom>
          <a:noFill/>
        </p:spPr>
        <p:txBody>
          <a:bodyPr wrap="square">
            <a:spAutoFit/>
          </a:bodyPr>
          <a:lstStyle/>
          <a:p>
            <a:pPr>
              <a:lnSpc>
                <a:spcPct val="115000"/>
              </a:lnSpc>
              <a:spcBef>
                <a:spcPts val="600"/>
              </a:spcBef>
              <a:spcAft>
                <a:spcPts val="600"/>
              </a:spcAft>
            </a:pPr>
            <a:r>
              <a:rPr lang="en-AU" sz="2800" dirty="0">
                <a:effectLst/>
                <a:latin typeface="Calibri" panose="020F0502020204030204" pitchFamily="34" charset="0"/>
                <a:ea typeface="Calibri" panose="020F0502020204030204" pitchFamily="34" charset="0"/>
                <a:cs typeface="Calibri" panose="020F0502020204030204" pitchFamily="34" charset="0"/>
              </a:rPr>
              <a:t>For cooking, we also have a lot of herbs in pots, like parsley and mint.</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544158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D7C86DAB-AF61-4B5C-8752-92511B89DB40}"/>
              </a:ext>
            </a:extLst>
          </p:cNvPr>
          <p:cNvSpPr txBox="1"/>
          <p:nvPr/>
        </p:nvSpPr>
        <p:spPr>
          <a:xfrm>
            <a:off x="4869544" y="2739523"/>
            <a:ext cx="4965992" cy="4189373"/>
          </a:xfrm>
          <a:prstGeom prst="rect">
            <a:avLst/>
          </a:prstGeom>
        </p:spPr>
        <p:txBody>
          <a:bodyPr vert="horz" lIns="91440" tIns="45720" rIns="91440" bIns="45720" rtlCol="0">
            <a:normAutofit/>
          </a:bodyPr>
          <a:lstStyle/>
          <a:p>
            <a:pPr defTabSz="914400">
              <a:lnSpc>
                <a:spcPct val="114000"/>
              </a:lnSpc>
              <a:spcBef>
                <a:spcPts val="600"/>
              </a:spcBef>
              <a:spcAft>
                <a:spcPts val="600"/>
              </a:spcAft>
            </a:pPr>
            <a:r>
              <a:rPr lang="en-US" sz="2800" dirty="0"/>
              <a:t>I like using rosemary in my cooking.</a:t>
            </a:r>
          </a:p>
          <a:p>
            <a:pPr defTabSz="914400">
              <a:lnSpc>
                <a:spcPct val="114000"/>
              </a:lnSpc>
              <a:spcBef>
                <a:spcPts val="600"/>
              </a:spcBef>
              <a:spcAft>
                <a:spcPts val="600"/>
              </a:spcAft>
            </a:pPr>
            <a:endParaRPr lang="en-US" sz="2800" dirty="0"/>
          </a:p>
          <a:p>
            <a:pPr defTabSz="914400">
              <a:lnSpc>
                <a:spcPct val="114000"/>
              </a:lnSpc>
              <a:spcBef>
                <a:spcPts val="600"/>
              </a:spcBef>
              <a:spcAft>
                <a:spcPts val="600"/>
              </a:spcAft>
            </a:pPr>
            <a:r>
              <a:rPr lang="en-US" sz="2800" dirty="0"/>
              <a:t>It goes especially well with lamb. </a:t>
            </a:r>
          </a:p>
        </p:txBody>
      </p:sp>
      <p:cxnSp>
        <p:nvCxnSpPr>
          <p:cNvPr id="18" name="Straight Connector 17">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458387" y="2340827"/>
            <a:ext cx="5536299" cy="0"/>
          </a:xfrm>
          <a:prstGeom prst="line">
            <a:avLst/>
          </a:prstGeom>
          <a:ln w="19050">
            <a:solidFill>
              <a:srgbClr val="749ABF"/>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4869544" y="7034654"/>
            <a:ext cx="3631982" cy="404089"/>
          </a:xfrm>
        </p:spPr>
        <p:txBody>
          <a:bodyPr vert="horz" lIns="91440" tIns="45720" rIns="91440" bIns="45720" rtlCol="0" anchor="ctr">
            <a:normAutofit/>
          </a:bodyPr>
          <a:lstStyle/>
          <a:p>
            <a:pPr algn="l" defTabSz="914400">
              <a:spcAft>
                <a:spcPts val="600"/>
              </a:spcAft>
              <a:defRPr/>
            </a:pPr>
            <a:r>
              <a:rPr lang="en-US" sz="1200" kern="1200" dirty="0">
                <a:solidFill>
                  <a:prstClr val="black">
                    <a:tint val="75000"/>
                  </a:prstClr>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921314" y="7034654"/>
            <a:ext cx="1041349" cy="404089"/>
          </a:xfrm>
        </p:spPr>
        <p:txBody>
          <a:bodyPr vert="horz" lIns="91440" tIns="45720" rIns="91440" bIns="45720" rtlCol="0" anchor="ctr">
            <a:normAutofit/>
          </a:bodyPr>
          <a:lstStyle/>
          <a:p>
            <a:pPr defTabSz="914400">
              <a:spcAft>
                <a:spcPts val="600"/>
              </a:spcAft>
              <a:defRPr/>
            </a:pPr>
            <a:fld id="{DC56C17F-E5A4-4123-831E-B6BE4BD60FE1}" type="slidenum">
              <a:rPr lang="en-US" sz="1200" smtClean="0">
                <a:solidFill>
                  <a:prstClr val="black">
                    <a:tint val="75000"/>
                  </a:prstClr>
                </a:solidFill>
                <a:latin typeface="Calibri" panose="020F0502020204030204"/>
              </a:rPr>
              <a:pPr defTabSz="914400">
                <a:spcAft>
                  <a:spcPts val="600"/>
                </a:spcAft>
                <a:defRPr/>
              </a:pPr>
              <a:t>21</a:t>
            </a:fld>
            <a:endParaRPr lang="en-US" sz="1200">
              <a:solidFill>
                <a:prstClr val="black">
                  <a:tint val="75000"/>
                </a:prstClr>
              </a:solidFill>
              <a:latin typeface="Calibri" panose="020F0502020204030204"/>
            </a:endParaRPr>
          </a:p>
        </p:txBody>
      </p:sp>
      <p:sp>
        <p:nvSpPr>
          <p:cNvPr id="3" name="TextBox 2">
            <a:extLst>
              <a:ext uri="{FF2B5EF4-FFF2-40B4-BE49-F238E27FC236}">
                <a16:creationId xmlns:a16="http://schemas.microsoft.com/office/drawing/2014/main" id="{81454146-A1D7-4B07-ADC0-A1BA0E554A14}"/>
              </a:ext>
            </a:extLst>
          </p:cNvPr>
          <p:cNvSpPr txBox="1"/>
          <p:nvPr/>
        </p:nvSpPr>
        <p:spPr>
          <a:xfrm>
            <a:off x="4869544" y="1444668"/>
            <a:ext cx="4534125" cy="707886"/>
          </a:xfrm>
          <a:prstGeom prst="rect">
            <a:avLst/>
          </a:prstGeom>
          <a:noFill/>
        </p:spPr>
        <p:txBody>
          <a:bodyPr wrap="square">
            <a:spAutoFit/>
          </a:bodyPr>
          <a:lstStyle/>
          <a:p>
            <a:pPr>
              <a:tabLst>
                <a:tab pos="2865755" algn="ctr"/>
                <a:tab pos="5731510" algn="r"/>
              </a:tabLst>
            </a:pPr>
            <a:r>
              <a:rPr lang="en-AU" sz="4000" b="1" dirty="0">
                <a:effectLst/>
                <a:latin typeface="Calibri Light" panose="020F0302020204030204" pitchFamily="34" charset="0"/>
                <a:ea typeface="Calibri" panose="020F0502020204030204" pitchFamily="34" charset="0"/>
                <a:cs typeface="Times New Roman" panose="02020603050405020304" pitchFamily="18" charset="0"/>
              </a:rPr>
              <a:t>Growing Herbs</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A83FD855-4559-46E5-AF61-43DDDCE2AE93}"/>
              </a:ext>
            </a:extLst>
          </p:cNvPr>
          <p:cNvPicPr/>
          <p:nvPr/>
        </p:nvPicPr>
        <p:blipFill rotWithShape="1">
          <a:blip r:embed="rId3" cstate="screen">
            <a:extLst>
              <a:ext uri="{28A0092B-C50C-407E-A947-70E740481C1C}">
                <a14:useLocalDpi xmlns:a14="http://schemas.microsoft.com/office/drawing/2010/main"/>
              </a:ext>
            </a:extLst>
          </a:blip>
          <a:srcRect/>
          <a:stretch/>
        </p:blipFill>
        <p:spPr bwMode="auto">
          <a:xfrm flipH="1">
            <a:off x="-22862" y="5"/>
            <a:ext cx="4438997" cy="7589833"/>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84783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9A18748-1232-4B41-8983-EE5F31806F47}"/>
              </a:ext>
            </a:extLst>
          </p:cNvPr>
          <p:cNvSpPr txBox="1"/>
          <p:nvPr/>
        </p:nvSpPr>
        <p:spPr>
          <a:xfrm>
            <a:off x="4357035" y="696419"/>
            <a:ext cx="5779474" cy="1423409"/>
          </a:xfrm>
          <a:prstGeom prst="rect">
            <a:avLst/>
          </a:prstGeom>
        </p:spPr>
        <p:txBody>
          <a:bodyPr vert="horz" lIns="91440" tIns="45720" rIns="91440" bIns="45720" rtlCol="0" anchor="b">
            <a:normAutofit/>
          </a:bodyPr>
          <a:lstStyle/>
          <a:p>
            <a:pPr defTabSz="914400">
              <a:lnSpc>
                <a:spcPct val="90000"/>
              </a:lnSpc>
              <a:spcBef>
                <a:spcPct val="0"/>
              </a:spcBef>
              <a:spcAft>
                <a:spcPts val="600"/>
              </a:spcAft>
              <a:tabLst>
                <a:tab pos="2865755" algn="ctr"/>
                <a:tab pos="5731510" algn="r"/>
              </a:tabLst>
            </a:pPr>
            <a:r>
              <a:rPr lang="en-US" sz="4400" b="1">
                <a:effectLst/>
                <a:latin typeface="+mj-lt"/>
                <a:ea typeface="+mj-ea"/>
                <a:cs typeface="+mj-cs"/>
              </a:rPr>
              <a:t>Plants for Bees and Butterflies</a:t>
            </a:r>
            <a:endParaRPr lang="en-US" sz="4400">
              <a:effectLst/>
              <a:latin typeface="+mj-lt"/>
              <a:ea typeface="+mj-ea"/>
              <a:cs typeface="+mj-cs"/>
            </a:endParaRPr>
          </a:p>
        </p:txBody>
      </p:sp>
      <p:sp>
        <p:nvSpPr>
          <p:cNvPr id="7" name="TextBox 6">
            <a:extLst>
              <a:ext uri="{FF2B5EF4-FFF2-40B4-BE49-F238E27FC236}">
                <a16:creationId xmlns:a16="http://schemas.microsoft.com/office/drawing/2014/main" id="{8A8F9255-05C1-43FA-A6D8-97D007677059}"/>
              </a:ext>
            </a:extLst>
          </p:cNvPr>
          <p:cNvSpPr txBox="1"/>
          <p:nvPr/>
        </p:nvSpPr>
        <p:spPr>
          <a:xfrm>
            <a:off x="4357036" y="2698608"/>
            <a:ext cx="5779472" cy="4189373"/>
          </a:xfrm>
          <a:prstGeom prst="rect">
            <a:avLst/>
          </a:prstGeom>
        </p:spPr>
        <p:txBody>
          <a:bodyPr vert="horz" lIns="91440" tIns="45720" rIns="91440" bIns="45720" rtlCol="0">
            <a:normAutofit/>
          </a:bodyPr>
          <a:lstStyle/>
          <a:p>
            <a:pPr defTabSz="914400">
              <a:lnSpc>
                <a:spcPct val="114000"/>
              </a:lnSpc>
              <a:spcBef>
                <a:spcPts val="600"/>
              </a:spcBef>
              <a:spcAft>
                <a:spcPts val="600"/>
              </a:spcAft>
            </a:pPr>
            <a:r>
              <a:rPr lang="en-US" sz="2800" dirty="0">
                <a:effectLst/>
              </a:rPr>
              <a:t>We have lots of plants to attract the bees and butterflies. </a:t>
            </a:r>
            <a:r>
              <a:rPr lang="en-US" sz="2800" dirty="0"/>
              <a:t>T</a:t>
            </a:r>
            <a:r>
              <a:rPr lang="en-US" sz="2800" dirty="0">
                <a:effectLst/>
              </a:rPr>
              <a:t>he bees love lavender.</a:t>
            </a:r>
          </a:p>
          <a:p>
            <a:pPr defTabSz="914400">
              <a:lnSpc>
                <a:spcPct val="114000"/>
              </a:lnSpc>
              <a:spcBef>
                <a:spcPts val="600"/>
              </a:spcBef>
              <a:spcAft>
                <a:spcPts val="600"/>
              </a:spcAft>
            </a:pPr>
            <a:r>
              <a:rPr lang="en-US" sz="2800" dirty="0">
                <a:effectLst/>
              </a:rPr>
              <a:t> </a:t>
            </a:r>
          </a:p>
          <a:p>
            <a:pPr defTabSz="914400">
              <a:lnSpc>
                <a:spcPct val="114000"/>
              </a:lnSpc>
              <a:spcBef>
                <a:spcPts val="600"/>
              </a:spcBef>
              <a:spcAft>
                <a:spcPts val="600"/>
              </a:spcAft>
            </a:pPr>
            <a:r>
              <a:rPr lang="en-US" sz="2800" dirty="0">
                <a:effectLst/>
              </a:rPr>
              <a:t>It smells lovely on a summer evening.</a:t>
            </a:r>
          </a:p>
        </p:txBody>
      </p:sp>
      <p:pic>
        <p:nvPicPr>
          <p:cNvPr id="8" name="Picture 7">
            <a:extLst>
              <a:ext uri="{FF2B5EF4-FFF2-40B4-BE49-F238E27FC236}">
                <a16:creationId xmlns:a16="http://schemas.microsoft.com/office/drawing/2014/main" id="{09C984A8-16F3-4C43-A187-076EEBFA1A2A}"/>
              </a:ext>
            </a:extLst>
          </p:cNvPr>
          <p:cNvPicPr/>
          <p:nvPr/>
        </p:nvPicPr>
        <p:blipFill rotWithShape="1">
          <a:blip r:embed="rId3" cstate="screen">
            <a:extLst>
              <a:ext uri="{28A0092B-C50C-407E-A947-70E740481C1C}">
                <a14:useLocalDpi xmlns:a14="http://schemas.microsoft.com/office/drawing/2010/main"/>
              </a:ext>
            </a:extLst>
          </a:blip>
          <a:srcRect/>
          <a:stretch/>
        </p:blipFill>
        <p:spPr bwMode="auto">
          <a:xfrm rot="5400000">
            <a:off x="-1761113" y="1761113"/>
            <a:ext cx="7589837" cy="4067610"/>
          </a:xfrm>
          <a:prstGeom prst="rect">
            <a:avLst/>
          </a:prstGeom>
          <a:effectLst/>
        </p:spPr>
      </p:pic>
      <p:cxnSp>
        <p:nvCxnSpPr>
          <p:cNvPr id="14" name="Straight Connector 13">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458387" y="2340827"/>
            <a:ext cx="5536299" cy="0"/>
          </a:xfrm>
          <a:prstGeom prst="line">
            <a:avLst/>
          </a:prstGeom>
          <a:ln w="19050">
            <a:solidFill>
              <a:srgbClr val="E0E466"/>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4357035" y="7034654"/>
            <a:ext cx="3631982" cy="404089"/>
          </a:xfrm>
        </p:spPr>
        <p:txBody>
          <a:bodyPr vert="horz" lIns="91440" tIns="45720" rIns="91440" bIns="45720" rtlCol="0" anchor="ctr">
            <a:normAutofit/>
          </a:bodyPr>
          <a:lstStyle/>
          <a:p>
            <a:pPr algn="l" defTabSz="914400">
              <a:spcAft>
                <a:spcPts val="600"/>
              </a:spcAft>
              <a:defRPr/>
            </a:pPr>
            <a:r>
              <a:rPr lang="en-US" sz="1200" kern="1200">
                <a:solidFill>
                  <a:prstClr val="black">
                    <a:tint val="75000"/>
                  </a:prstClr>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921314" y="7034654"/>
            <a:ext cx="1041349" cy="404089"/>
          </a:xfrm>
        </p:spPr>
        <p:txBody>
          <a:bodyPr vert="horz" lIns="91440" tIns="45720" rIns="91440" bIns="45720" rtlCol="0" anchor="ctr">
            <a:normAutofit/>
          </a:bodyPr>
          <a:lstStyle/>
          <a:p>
            <a:pPr defTabSz="914400">
              <a:spcAft>
                <a:spcPts val="600"/>
              </a:spcAft>
              <a:defRPr/>
            </a:pPr>
            <a:fld id="{DC56C17F-E5A4-4123-831E-B6BE4BD60FE1}" type="slidenum">
              <a:rPr lang="en-US" sz="1200" smtClean="0">
                <a:solidFill>
                  <a:prstClr val="black">
                    <a:tint val="75000"/>
                  </a:prstClr>
                </a:solidFill>
                <a:latin typeface="Calibri" panose="020F0502020204030204"/>
              </a:rPr>
              <a:pPr defTabSz="914400">
                <a:spcAft>
                  <a:spcPts val="600"/>
                </a:spcAft>
                <a:defRPr/>
              </a:pPr>
              <a:t>22</a:t>
            </a:fld>
            <a:endParaRPr lang="en-US" sz="1200">
              <a:solidFill>
                <a:prstClr val="black">
                  <a:tint val="75000"/>
                </a:prstClr>
              </a:solidFill>
              <a:latin typeface="Calibri" panose="020F0502020204030204"/>
            </a:endParaRPr>
          </a:p>
        </p:txBody>
      </p:sp>
    </p:spTree>
    <p:extLst>
      <p:ext uri="{BB962C8B-B14F-4D97-AF65-F5344CB8AC3E}">
        <p14:creationId xmlns:p14="http://schemas.microsoft.com/office/powerpoint/2010/main" val="30895254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3">
            <a:extLst>
              <a:ext uri="{FF2B5EF4-FFF2-40B4-BE49-F238E27FC236}">
                <a16:creationId xmlns:a16="http://schemas.microsoft.com/office/drawing/2014/main" id="{E45B1D5C-0827-4AF0-8186-11FC5A8B8B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1" cy="75891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2150C2B-E0B1-420A-AD80-87B89BDCBDE6}"/>
              </a:ext>
            </a:extLst>
          </p:cNvPr>
          <p:cNvSpPr txBox="1"/>
          <p:nvPr/>
        </p:nvSpPr>
        <p:spPr>
          <a:xfrm>
            <a:off x="8132348" y="2239002"/>
            <a:ext cx="2167031" cy="3149782"/>
          </a:xfrm>
          <a:prstGeom prst="rect">
            <a:avLst/>
          </a:prstGeom>
        </p:spPr>
        <p:txBody>
          <a:bodyPr vert="horz" lIns="91440" tIns="45720" rIns="91440" bIns="45720" rtlCol="0" anchor="ctr">
            <a:normAutofit/>
          </a:bodyPr>
          <a:lstStyle/>
          <a:p>
            <a:pPr defTabSz="914400">
              <a:lnSpc>
                <a:spcPct val="90000"/>
              </a:lnSpc>
              <a:spcBef>
                <a:spcPct val="0"/>
              </a:spcBef>
              <a:spcAft>
                <a:spcPts val="600"/>
              </a:spcAft>
              <a:tabLst>
                <a:tab pos="2865755" algn="ctr"/>
                <a:tab pos="5731510" algn="r"/>
              </a:tabLst>
            </a:pPr>
            <a:r>
              <a:rPr lang="en-US" sz="3700" b="1">
                <a:effectLst/>
                <a:latin typeface="+mj-lt"/>
                <a:ea typeface="+mj-ea"/>
                <a:cs typeface="+mj-cs"/>
              </a:rPr>
              <a:t>Plants for Bees and Butterflies</a:t>
            </a:r>
            <a:endParaRPr lang="en-US" sz="3700">
              <a:effectLst/>
              <a:latin typeface="+mj-lt"/>
              <a:ea typeface="+mj-ea"/>
              <a:cs typeface="+mj-cs"/>
            </a:endParaRPr>
          </a:p>
        </p:txBody>
      </p:sp>
      <p:sp>
        <p:nvSpPr>
          <p:cNvPr id="12" name="Rectangle 15">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816595" y="68318"/>
            <a:ext cx="1898542" cy="753172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7">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5071" y="735198"/>
            <a:ext cx="7092299" cy="619796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9">
            <a:extLst>
              <a:ext uri="{FF2B5EF4-FFF2-40B4-BE49-F238E27FC236}">
                <a16:creationId xmlns:a16="http://schemas.microsoft.com/office/drawing/2014/main" id="{90F533E9-6690-41A8-A372-4C6C622D0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779271" y="3771544"/>
            <a:ext cx="1902519" cy="1337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478432" y="7185046"/>
            <a:ext cx="3610630" cy="404088"/>
          </a:xfrm>
        </p:spPr>
        <p:txBody>
          <a:bodyPr vert="horz" lIns="91440" tIns="45720" rIns="91440" bIns="45720" rtlCol="0" anchor="ctr">
            <a:normAutofit/>
          </a:bodyPr>
          <a:lstStyle/>
          <a:p>
            <a:pPr algn="l" defTabSz="914400">
              <a:spcAft>
                <a:spcPts val="600"/>
              </a:spcAft>
              <a:defRPr/>
            </a:pPr>
            <a:r>
              <a:rPr lang="en-US" sz="1100" kern="1200" dirty="0">
                <a:solidFill>
                  <a:prstClr val="black">
                    <a:tint val="75000"/>
                  </a:prstClr>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555576" y="7185046"/>
            <a:ext cx="2743802" cy="404088"/>
          </a:xfrm>
        </p:spPr>
        <p:txBody>
          <a:bodyPr vert="horz" lIns="91440" tIns="45720" rIns="91440" bIns="45720" rtlCol="0" anchor="ctr">
            <a:normAutofit/>
          </a:bodyPr>
          <a:lstStyle/>
          <a:p>
            <a:pPr defTabSz="914400">
              <a:spcAft>
                <a:spcPts val="600"/>
              </a:spcAft>
              <a:defRPr/>
            </a:pPr>
            <a:fld id="{DC56C17F-E5A4-4123-831E-B6BE4BD60FE1}" type="slidenum">
              <a:rPr lang="en-US" sz="1200" smtClean="0">
                <a:solidFill>
                  <a:prstClr val="black">
                    <a:tint val="75000"/>
                  </a:prstClr>
                </a:solidFill>
                <a:latin typeface="Calibri" panose="020F0502020204030204"/>
              </a:rPr>
              <a:pPr defTabSz="914400">
                <a:spcAft>
                  <a:spcPts val="600"/>
                </a:spcAft>
                <a:defRPr/>
              </a:pPr>
              <a:t>23</a:t>
            </a:fld>
            <a:endParaRPr lang="en-US" sz="1200">
              <a:solidFill>
                <a:prstClr val="black">
                  <a:tint val="75000"/>
                </a:prstClr>
              </a:solidFill>
              <a:latin typeface="Calibri" panose="020F0502020204030204"/>
            </a:endParaRPr>
          </a:p>
        </p:txBody>
      </p:sp>
      <p:sp>
        <p:nvSpPr>
          <p:cNvPr id="19" name="TextBox 18">
            <a:extLst>
              <a:ext uri="{FF2B5EF4-FFF2-40B4-BE49-F238E27FC236}">
                <a16:creationId xmlns:a16="http://schemas.microsoft.com/office/drawing/2014/main" id="{BA0FDE71-A343-4708-AD38-C8786A6580E7}"/>
              </a:ext>
            </a:extLst>
          </p:cNvPr>
          <p:cNvSpPr txBox="1"/>
          <p:nvPr/>
        </p:nvSpPr>
        <p:spPr>
          <a:xfrm>
            <a:off x="8132348" y="5232651"/>
            <a:ext cx="2769417" cy="1054263"/>
          </a:xfrm>
          <a:prstGeom prst="rect">
            <a:avLst/>
          </a:prstGeom>
          <a:noFill/>
        </p:spPr>
        <p:txBody>
          <a:bodyPr wrap="square">
            <a:spAutoFit/>
          </a:bodyPr>
          <a:lstStyle/>
          <a:p>
            <a:pPr>
              <a:lnSpc>
                <a:spcPct val="115000"/>
              </a:lnSpc>
              <a:spcBef>
                <a:spcPts val="600"/>
              </a:spcBef>
              <a:spcAft>
                <a:spcPts val="600"/>
              </a:spcAft>
            </a:pPr>
            <a:r>
              <a:rPr lang="en-AU" sz="2800" dirty="0">
                <a:effectLst/>
                <a:latin typeface="Calibri" panose="020F0502020204030204" pitchFamily="34" charset="0"/>
                <a:ea typeface="Calibri" panose="020F0502020204030204" pitchFamily="34" charset="0"/>
                <a:cs typeface="Calibri" panose="020F0502020204030204" pitchFamily="34" charset="0"/>
              </a:rPr>
              <a:t>The gardenias smell beautiful.</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4" name="Picture 23" descr="A close up of a flower&#10;&#10;Description automatically generated">
            <a:extLst>
              <a:ext uri="{FF2B5EF4-FFF2-40B4-BE49-F238E27FC236}">
                <a16:creationId xmlns:a16="http://schemas.microsoft.com/office/drawing/2014/main" id="{5A3400E0-E317-49A6-876F-E3D74F11DE2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06832" y="1149048"/>
            <a:ext cx="6608775" cy="5291037"/>
          </a:xfrm>
          <a:prstGeom prst="rect">
            <a:avLst/>
          </a:prstGeom>
        </p:spPr>
      </p:pic>
    </p:spTree>
    <p:extLst>
      <p:ext uri="{BB962C8B-B14F-4D97-AF65-F5344CB8AC3E}">
        <p14:creationId xmlns:p14="http://schemas.microsoft.com/office/powerpoint/2010/main" val="18656802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B430338F-E2FD-4573-B0B7-E2EB12CC92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1" cy="75891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2150C2B-E0B1-420A-AD80-87B89BDCBDE6}"/>
              </a:ext>
            </a:extLst>
          </p:cNvPr>
          <p:cNvSpPr txBox="1"/>
          <p:nvPr/>
        </p:nvSpPr>
        <p:spPr>
          <a:xfrm>
            <a:off x="466829" y="4975303"/>
            <a:ext cx="3388769" cy="2108545"/>
          </a:xfrm>
          <a:prstGeom prst="rect">
            <a:avLst/>
          </a:prstGeom>
        </p:spPr>
        <p:txBody>
          <a:bodyPr vert="horz" lIns="91440" tIns="45720" rIns="91440" bIns="45720" rtlCol="0" anchor="ctr">
            <a:normAutofit/>
          </a:bodyPr>
          <a:lstStyle/>
          <a:p>
            <a:pPr defTabSz="914400">
              <a:lnSpc>
                <a:spcPct val="90000"/>
              </a:lnSpc>
              <a:spcBef>
                <a:spcPct val="0"/>
              </a:spcBef>
              <a:spcAft>
                <a:spcPts val="600"/>
              </a:spcAft>
              <a:tabLst>
                <a:tab pos="2865755" algn="ctr"/>
                <a:tab pos="5731510" algn="r"/>
              </a:tabLst>
            </a:pPr>
            <a:r>
              <a:rPr lang="en-US" sz="3200" b="1" kern="1200">
                <a:solidFill>
                  <a:schemeClr val="tx1"/>
                </a:solidFill>
                <a:effectLst/>
                <a:latin typeface="+mj-lt"/>
                <a:ea typeface="+mj-ea"/>
                <a:cs typeface="+mj-cs"/>
              </a:rPr>
              <a:t>Plants for Bees and Butterflies</a:t>
            </a:r>
            <a:endParaRPr lang="en-US" sz="3200" kern="1200">
              <a:solidFill>
                <a:schemeClr val="tx1"/>
              </a:solidFill>
              <a:effectLst/>
              <a:latin typeface="+mj-lt"/>
              <a:ea typeface="+mj-ea"/>
              <a:cs typeface="+mj-cs"/>
            </a:endParaRPr>
          </a:p>
        </p:txBody>
      </p:sp>
      <p:sp>
        <p:nvSpPr>
          <p:cNvPr id="17" name="Rectangle 16">
            <a:extLst>
              <a:ext uri="{FF2B5EF4-FFF2-40B4-BE49-F238E27FC236}">
                <a16:creationId xmlns:a16="http://schemas.microsoft.com/office/drawing/2014/main" id="{95C8260E-968F-44E8-A823-ABB431311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9582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4434" y="-1"/>
            <a:ext cx="9855563" cy="457230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01A5C903-355C-4252-91CC-438FB9035CDC}"/>
              </a:ext>
            </a:extLst>
          </p:cNvPr>
          <p:cNvPicPr/>
          <p:nvPr/>
        </p:nvPicPr>
        <p:blipFill rotWithShape="1">
          <a:blip r:embed="rId3" cstate="screen">
            <a:extLst>
              <a:ext uri="{28A0092B-C50C-407E-A947-70E740481C1C}">
                <a14:useLocalDpi xmlns:a14="http://schemas.microsoft.com/office/drawing/2010/main"/>
              </a:ext>
            </a:extLst>
          </a:blip>
          <a:srcRect/>
          <a:stretch/>
        </p:blipFill>
        <p:spPr bwMode="auto">
          <a:xfrm rot="5400000">
            <a:off x="1093145" y="45354"/>
            <a:ext cx="3792110" cy="4507404"/>
          </a:xfrm>
          <a:prstGeom prst="rect">
            <a:avLst/>
          </a:prstGeom>
        </p:spPr>
      </p:pic>
      <p:pic>
        <p:nvPicPr>
          <p:cNvPr id="8" name="Picture 7">
            <a:extLst>
              <a:ext uri="{FF2B5EF4-FFF2-40B4-BE49-F238E27FC236}">
                <a16:creationId xmlns:a16="http://schemas.microsoft.com/office/drawing/2014/main" id="{5F740387-AA10-4A0D-9696-F041B1275C1C}"/>
              </a:ext>
            </a:extLst>
          </p:cNvPr>
          <p:cNvPicPr/>
          <p:nvPr/>
        </p:nvPicPr>
        <p:blipFill rotWithShape="1">
          <a:blip r:embed="rId4" cstate="screen">
            <a:extLst>
              <a:ext uri="{28A0092B-C50C-407E-A947-70E740481C1C}">
                <a14:useLocalDpi xmlns:a14="http://schemas.microsoft.com/office/drawing/2010/main"/>
              </a:ext>
            </a:extLst>
          </a:blip>
          <a:srcRect b="-2"/>
          <a:stretch/>
        </p:blipFill>
        <p:spPr bwMode="auto">
          <a:xfrm>
            <a:off x="5525685" y="403000"/>
            <a:ext cx="4507404" cy="3792110"/>
          </a:xfrm>
          <a:prstGeom prst="rect">
            <a:avLst/>
          </a:prstGeom>
        </p:spPr>
      </p:pic>
      <p:sp>
        <p:nvSpPr>
          <p:cNvPr id="21" name="Rectangle 20">
            <a:extLst>
              <a:ext uri="{FF2B5EF4-FFF2-40B4-BE49-F238E27FC236}">
                <a16:creationId xmlns:a16="http://schemas.microsoft.com/office/drawing/2014/main" id="{FE43805F-24A6-46A4-B19B-54F283473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162046" y="6048124"/>
            <a:ext cx="1981420" cy="4011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DFC52FE-23E5-422B-A513-9FCA505AFA41}"/>
              </a:ext>
            </a:extLst>
          </p:cNvPr>
          <p:cNvSpPr txBox="1"/>
          <p:nvPr/>
        </p:nvSpPr>
        <p:spPr>
          <a:xfrm>
            <a:off x="4530151" y="4975303"/>
            <a:ext cx="5779846" cy="2108545"/>
          </a:xfrm>
          <a:prstGeom prst="rect">
            <a:avLst/>
          </a:prstGeom>
        </p:spPr>
        <p:txBody>
          <a:bodyPr vert="horz" lIns="91440" tIns="45720" rIns="91440" bIns="45720" rtlCol="0" anchor="ctr">
            <a:normAutofit lnSpcReduction="10000"/>
          </a:bodyPr>
          <a:lstStyle/>
          <a:p>
            <a:pPr defTabSz="914400">
              <a:lnSpc>
                <a:spcPct val="114000"/>
              </a:lnSpc>
              <a:spcBef>
                <a:spcPts val="600"/>
              </a:spcBef>
              <a:spcAft>
                <a:spcPts val="600"/>
              </a:spcAft>
            </a:pPr>
            <a:r>
              <a:rPr lang="en-US" sz="2800" dirty="0"/>
              <a:t>The borage is a bit prickly, but the bees don’t mind.</a:t>
            </a:r>
          </a:p>
          <a:p>
            <a:pPr defTabSz="914400">
              <a:lnSpc>
                <a:spcPct val="114000"/>
              </a:lnSpc>
              <a:spcBef>
                <a:spcPts val="600"/>
              </a:spcBef>
              <a:spcAft>
                <a:spcPts val="600"/>
              </a:spcAft>
            </a:pPr>
            <a:r>
              <a:rPr lang="en-US" sz="2800" dirty="0">
                <a:effectLst/>
              </a:rPr>
              <a:t>The bees love the flowers on the broccoli that went to seed. </a:t>
            </a: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466828" y="7083848"/>
            <a:ext cx="3610630" cy="404088"/>
          </a:xfrm>
        </p:spPr>
        <p:txBody>
          <a:bodyPr vert="horz" lIns="91440" tIns="45720" rIns="91440" bIns="45720" rtlCol="0" anchor="ctr">
            <a:normAutofit/>
          </a:bodyPr>
          <a:lstStyle/>
          <a:p>
            <a:pPr algn="l" defTabSz="914400">
              <a:spcAft>
                <a:spcPts val="600"/>
              </a:spcAft>
            </a:pPr>
            <a:r>
              <a:rPr lang="en-US" sz="1100" kern="1200" dirty="0">
                <a:solidFill>
                  <a:schemeClr val="tx1">
                    <a:tint val="75000"/>
                  </a:schemeClr>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555577" y="7185046"/>
            <a:ext cx="2407086" cy="404088"/>
          </a:xfrm>
        </p:spPr>
        <p:txBody>
          <a:bodyPr vert="horz" lIns="91440" tIns="45720" rIns="91440" bIns="45720" rtlCol="0" anchor="ctr">
            <a:normAutofit/>
          </a:bodyPr>
          <a:lstStyle/>
          <a:p>
            <a:pPr defTabSz="914400">
              <a:spcAft>
                <a:spcPts val="600"/>
              </a:spcAft>
            </a:pPr>
            <a:fld id="{DC56C17F-E5A4-4123-831E-B6BE4BD60FE1}" type="slidenum">
              <a:rPr lang="en-US" sz="1200" smtClean="0"/>
              <a:pPr defTabSz="914400">
                <a:spcAft>
                  <a:spcPts val="600"/>
                </a:spcAft>
              </a:pPr>
              <a:t>24</a:t>
            </a:fld>
            <a:endParaRPr lang="en-US" sz="1200"/>
          </a:p>
        </p:txBody>
      </p:sp>
    </p:spTree>
    <p:extLst>
      <p:ext uri="{BB962C8B-B14F-4D97-AF65-F5344CB8AC3E}">
        <p14:creationId xmlns:p14="http://schemas.microsoft.com/office/powerpoint/2010/main" val="14693608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69A92F3-BE70-454F-BBD6-438B1E4479E9}"/>
              </a:ext>
            </a:extLst>
          </p:cNvPr>
          <p:cNvSpPr txBox="1"/>
          <p:nvPr/>
        </p:nvSpPr>
        <p:spPr>
          <a:xfrm>
            <a:off x="735499" y="382712"/>
            <a:ext cx="4493159" cy="1467018"/>
          </a:xfrm>
          <a:prstGeom prst="rect">
            <a:avLst/>
          </a:prstGeom>
        </p:spPr>
        <p:txBody>
          <a:bodyPr vert="horz" lIns="91440" tIns="45720" rIns="91440" bIns="45720" rtlCol="0" anchor="ctr">
            <a:normAutofit/>
          </a:bodyPr>
          <a:lstStyle/>
          <a:p>
            <a:pPr defTabSz="914400">
              <a:lnSpc>
                <a:spcPct val="90000"/>
              </a:lnSpc>
              <a:spcBef>
                <a:spcPct val="0"/>
              </a:spcBef>
              <a:spcAft>
                <a:spcPts val="600"/>
              </a:spcAft>
              <a:tabLst>
                <a:tab pos="2865755" algn="ctr"/>
                <a:tab pos="5731510" algn="r"/>
              </a:tabLst>
            </a:pPr>
            <a:r>
              <a:rPr lang="en-US" sz="4400" b="1" kern="1200">
                <a:solidFill>
                  <a:schemeClr val="tx1"/>
                </a:solidFill>
                <a:effectLst/>
                <a:latin typeface="+mj-lt"/>
                <a:ea typeface="+mj-ea"/>
                <a:cs typeface="+mj-cs"/>
              </a:rPr>
              <a:t>Plants for Bees and Butterflies</a:t>
            </a:r>
            <a:endParaRPr lang="en-US" sz="4400" kern="1200">
              <a:solidFill>
                <a:schemeClr val="tx1"/>
              </a:solidFill>
              <a:effectLst/>
              <a:latin typeface="+mj-lt"/>
              <a:ea typeface="+mj-ea"/>
              <a:cs typeface="+mj-cs"/>
            </a:endParaRPr>
          </a:p>
        </p:txBody>
      </p:sp>
      <p:sp>
        <p:nvSpPr>
          <p:cNvPr id="10" name="TextBox 9">
            <a:extLst>
              <a:ext uri="{FF2B5EF4-FFF2-40B4-BE49-F238E27FC236}">
                <a16:creationId xmlns:a16="http://schemas.microsoft.com/office/drawing/2014/main" id="{2BCEBA32-A7B7-43B4-ABD1-5E99E108ACFC}"/>
              </a:ext>
            </a:extLst>
          </p:cNvPr>
          <p:cNvSpPr txBox="1"/>
          <p:nvPr/>
        </p:nvSpPr>
        <p:spPr>
          <a:xfrm>
            <a:off x="735499" y="2324386"/>
            <a:ext cx="4446101" cy="1188836"/>
          </a:xfrm>
          <a:prstGeom prst="rect">
            <a:avLst/>
          </a:prstGeom>
        </p:spPr>
        <p:txBody>
          <a:bodyPr vert="horz" lIns="91440" tIns="45720" rIns="91440" bIns="45720" rtlCol="0">
            <a:normAutofit/>
          </a:bodyPr>
          <a:lstStyle/>
          <a:p>
            <a:pPr defTabSz="914400">
              <a:lnSpc>
                <a:spcPct val="114000"/>
              </a:lnSpc>
              <a:spcBef>
                <a:spcPts val="600"/>
              </a:spcBef>
              <a:spcAft>
                <a:spcPts val="600"/>
              </a:spcAft>
            </a:pPr>
            <a:r>
              <a:rPr lang="en-US" sz="2800" dirty="0">
                <a:effectLst/>
              </a:rPr>
              <a:t>The bees love </a:t>
            </a:r>
            <a:r>
              <a:rPr lang="en-US" sz="2800" dirty="0"/>
              <a:t>the Queen Anne’s Lace</a:t>
            </a:r>
          </a:p>
        </p:txBody>
      </p:sp>
      <p:sp>
        <p:nvSpPr>
          <p:cNvPr id="28" name="Oval 27">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43777" y="1510366"/>
            <a:ext cx="831396" cy="102015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 name="Picture 3" descr="Image result for California Poppy">
            <a:extLst>
              <a:ext uri="{FF2B5EF4-FFF2-40B4-BE49-F238E27FC236}">
                <a16:creationId xmlns:a16="http://schemas.microsoft.com/office/drawing/2014/main" id="{D0185E16-94D6-4975-B0A8-E26996CC71F3}"/>
              </a:ext>
            </a:extLst>
          </p:cNvPr>
          <p:cNvPicPr/>
          <p:nvPr/>
        </p:nvPicPr>
        <p:blipFill rotWithShape="1">
          <a:blip r:embed="rId3" cstate="screen">
            <a:extLst>
              <a:ext uri="{28A0092B-C50C-407E-A947-70E740481C1C}">
                <a14:useLocalDpi xmlns:a14="http://schemas.microsoft.com/office/drawing/2010/main"/>
              </a:ext>
            </a:extLst>
          </a:blip>
          <a:srcRect/>
          <a:stretch/>
        </p:blipFill>
        <p:spPr bwMode="auto">
          <a:xfrm>
            <a:off x="6933149" y="3018813"/>
            <a:ext cx="3765013" cy="4571024"/>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30" name="Arc 29">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4833892" y="-284066"/>
            <a:ext cx="4450306" cy="3528492"/>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7" name="Picture 6" descr="Image result for queen anne's lace">
            <a:extLst>
              <a:ext uri="{FF2B5EF4-FFF2-40B4-BE49-F238E27FC236}">
                <a16:creationId xmlns:a16="http://schemas.microsoft.com/office/drawing/2014/main" id="{F94820B6-6328-4A13-818F-19FE54602227}"/>
              </a:ext>
            </a:extLst>
          </p:cNvPr>
          <p:cNvPicPr/>
          <p:nvPr/>
        </p:nvPicPr>
        <p:blipFill rotWithShape="1">
          <a:blip r:embed="rId4" cstate="screen">
            <a:extLst>
              <a:ext uri="{28A0092B-C50C-407E-A947-70E740481C1C}">
                <a14:useLocalDpi xmlns:a14="http://schemas.microsoft.com/office/drawing/2010/main"/>
              </a:ext>
            </a:extLst>
          </a:blip>
          <a:srcRect/>
          <a:stretch/>
        </p:blipFill>
        <p:spPr bwMode="auto">
          <a:xfrm>
            <a:off x="5494397" y="1"/>
            <a:ext cx="3088104" cy="3328891"/>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35499" y="6904987"/>
            <a:ext cx="3610630" cy="404089"/>
          </a:xfrm>
        </p:spPr>
        <p:txBody>
          <a:bodyPr vert="horz" lIns="91440" tIns="45720" rIns="91440" bIns="45720" rtlCol="0" anchor="ctr">
            <a:normAutofit/>
          </a:bodyPr>
          <a:lstStyle/>
          <a:p>
            <a:pPr algn="l" defTabSz="914400">
              <a:spcAft>
                <a:spcPts val="600"/>
              </a:spcAft>
            </a:pPr>
            <a:r>
              <a:rPr lang="en-US" sz="1100" kern="1200" dirty="0">
                <a:solidFill>
                  <a:schemeClr val="tx1">
                    <a:tint val="75000"/>
                  </a:schemeClr>
                </a:solidFill>
                <a:latin typeface="+mn-lt"/>
                <a:ea typeface="+mn-ea"/>
                <a:cs typeface="+mn-cs"/>
              </a:rPr>
              <a:t>Rotary Club of Canterbury: Let’s Stay Connected Project</a:t>
            </a:r>
            <a:endParaRPr lang="en-US" sz="1100" kern="1200">
              <a:solidFill>
                <a:schemeClr val="tx1">
                  <a:tint val="75000"/>
                </a:schemeClr>
              </a:solidFill>
              <a:latin typeface="+mn-lt"/>
              <a:ea typeface="+mn-ea"/>
              <a:cs typeface="+mn-cs"/>
            </a:endParaRP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555577" y="7034653"/>
            <a:ext cx="2407086" cy="404089"/>
          </a:xfrm>
        </p:spPr>
        <p:txBody>
          <a:bodyPr vert="horz" lIns="91440" tIns="45720" rIns="91440" bIns="45720" rtlCol="0" anchor="ctr">
            <a:normAutofit/>
          </a:bodyPr>
          <a:lstStyle/>
          <a:p>
            <a:pPr defTabSz="914400">
              <a:spcAft>
                <a:spcPts val="600"/>
              </a:spcAft>
            </a:pPr>
            <a:fld id="{DC56C17F-E5A4-4123-831E-B6BE4BD60FE1}" type="slidenum">
              <a:rPr lang="en-US" sz="1200">
                <a:solidFill>
                  <a:srgbClr val="FFFFFF"/>
                </a:solidFill>
              </a:rPr>
              <a:pPr defTabSz="914400">
                <a:spcAft>
                  <a:spcPts val="600"/>
                </a:spcAft>
              </a:pPr>
              <a:t>25</a:t>
            </a:fld>
            <a:endParaRPr lang="en-US" sz="1200">
              <a:solidFill>
                <a:srgbClr val="FFFFFF"/>
              </a:solidFill>
            </a:endParaRPr>
          </a:p>
        </p:txBody>
      </p:sp>
      <p:sp>
        <p:nvSpPr>
          <p:cNvPr id="13" name="TextBox 12">
            <a:extLst>
              <a:ext uri="{FF2B5EF4-FFF2-40B4-BE49-F238E27FC236}">
                <a16:creationId xmlns:a16="http://schemas.microsoft.com/office/drawing/2014/main" id="{1E748F09-1D17-4962-9A0A-086657DC555C}"/>
              </a:ext>
            </a:extLst>
          </p:cNvPr>
          <p:cNvSpPr txBox="1"/>
          <p:nvPr/>
        </p:nvSpPr>
        <p:spPr>
          <a:xfrm>
            <a:off x="1767672" y="5092980"/>
            <a:ext cx="4446101" cy="1467019"/>
          </a:xfrm>
          <a:prstGeom prst="rect">
            <a:avLst/>
          </a:prstGeom>
        </p:spPr>
        <p:txBody>
          <a:bodyPr vert="horz" lIns="91440" tIns="45720" rIns="91440" bIns="45720" rtlCol="0">
            <a:normAutofit/>
          </a:bodyPr>
          <a:lstStyle/>
          <a:p>
            <a:pPr marL="1250950" defTabSz="914400">
              <a:lnSpc>
                <a:spcPct val="114000"/>
              </a:lnSpc>
              <a:spcBef>
                <a:spcPts val="600"/>
              </a:spcBef>
              <a:spcAft>
                <a:spcPts val="600"/>
              </a:spcAft>
            </a:pPr>
            <a:r>
              <a:rPr lang="en-US" sz="2800" dirty="0">
                <a:effectLst/>
              </a:rPr>
              <a:t>… and they </a:t>
            </a:r>
            <a:r>
              <a:rPr lang="en-US" sz="2800" dirty="0"/>
              <a:t>love the California poppies. </a:t>
            </a:r>
          </a:p>
        </p:txBody>
      </p:sp>
    </p:spTree>
    <p:extLst>
      <p:ext uri="{BB962C8B-B14F-4D97-AF65-F5344CB8AC3E}">
        <p14:creationId xmlns:p14="http://schemas.microsoft.com/office/powerpoint/2010/main" val="3345971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5B603E8-7CDB-4372-880E-CEAA7E0C7B34}"/>
              </a:ext>
            </a:extLst>
          </p:cNvPr>
          <p:cNvSpPr txBox="1"/>
          <p:nvPr/>
        </p:nvSpPr>
        <p:spPr>
          <a:xfrm>
            <a:off x="4357035" y="696419"/>
            <a:ext cx="5779474" cy="1423409"/>
          </a:xfrm>
          <a:prstGeom prst="rect">
            <a:avLst/>
          </a:prstGeom>
        </p:spPr>
        <p:txBody>
          <a:bodyPr vert="horz" lIns="91440" tIns="45720" rIns="91440" bIns="45720" rtlCol="0" anchor="b">
            <a:normAutofit/>
          </a:bodyPr>
          <a:lstStyle/>
          <a:p>
            <a:pPr defTabSz="914400">
              <a:lnSpc>
                <a:spcPct val="90000"/>
              </a:lnSpc>
              <a:spcBef>
                <a:spcPct val="0"/>
              </a:spcBef>
              <a:spcAft>
                <a:spcPts val="600"/>
              </a:spcAft>
              <a:tabLst>
                <a:tab pos="2865755" algn="ctr"/>
                <a:tab pos="5731510" algn="r"/>
              </a:tabLst>
            </a:pPr>
            <a:r>
              <a:rPr lang="en-US" sz="4400" b="1">
                <a:effectLst/>
                <a:latin typeface="+mj-lt"/>
                <a:ea typeface="+mj-ea"/>
                <a:cs typeface="+mj-cs"/>
              </a:rPr>
              <a:t>Our Roses</a:t>
            </a:r>
            <a:endParaRPr lang="en-US" sz="4400">
              <a:effectLst/>
              <a:latin typeface="+mj-lt"/>
              <a:ea typeface="+mj-ea"/>
              <a:cs typeface="+mj-cs"/>
            </a:endParaRPr>
          </a:p>
        </p:txBody>
      </p:sp>
      <p:sp>
        <p:nvSpPr>
          <p:cNvPr id="7" name="TextBox 6">
            <a:extLst>
              <a:ext uri="{FF2B5EF4-FFF2-40B4-BE49-F238E27FC236}">
                <a16:creationId xmlns:a16="http://schemas.microsoft.com/office/drawing/2014/main" id="{2F0F8EA0-8789-42AB-BA1A-1550364D48C1}"/>
              </a:ext>
            </a:extLst>
          </p:cNvPr>
          <p:cNvSpPr txBox="1"/>
          <p:nvPr/>
        </p:nvSpPr>
        <p:spPr>
          <a:xfrm>
            <a:off x="4357036" y="2698608"/>
            <a:ext cx="5779472" cy="4189373"/>
          </a:xfrm>
          <a:prstGeom prst="rect">
            <a:avLst/>
          </a:prstGeom>
        </p:spPr>
        <p:txBody>
          <a:bodyPr vert="horz" lIns="91440" tIns="45720" rIns="91440" bIns="45720" rtlCol="0">
            <a:normAutofit/>
          </a:bodyPr>
          <a:lstStyle/>
          <a:p>
            <a:pPr defTabSz="914400">
              <a:lnSpc>
                <a:spcPct val="114000"/>
              </a:lnSpc>
              <a:spcBef>
                <a:spcPts val="600"/>
              </a:spcBef>
              <a:spcAft>
                <a:spcPts val="600"/>
              </a:spcAft>
            </a:pPr>
            <a:r>
              <a:rPr lang="en-US" sz="2800" dirty="0">
                <a:effectLst/>
              </a:rPr>
              <a:t>In the back garden we have made some new garden beds and planted some roses to grow over the arches.</a:t>
            </a:r>
          </a:p>
        </p:txBody>
      </p:sp>
      <p:pic>
        <p:nvPicPr>
          <p:cNvPr id="8" name="Picture 7">
            <a:extLst>
              <a:ext uri="{FF2B5EF4-FFF2-40B4-BE49-F238E27FC236}">
                <a16:creationId xmlns:a16="http://schemas.microsoft.com/office/drawing/2014/main" id="{9A7A156B-21C9-4A30-B089-92B2B172B35F}"/>
              </a:ext>
            </a:extLst>
          </p:cNvPr>
          <p:cNvPicPr/>
          <p:nvPr/>
        </p:nvPicPr>
        <p:blipFill rotWithShape="1">
          <a:blip r:embed="rId3" cstate="screen">
            <a:extLst>
              <a:ext uri="{28A0092B-C50C-407E-A947-70E740481C1C}">
                <a14:useLocalDpi xmlns:a14="http://schemas.microsoft.com/office/drawing/2010/main"/>
              </a:ext>
            </a:extLst>
          </a:blip>
          <a:srcRect/>
          <a:stretch/>
        </p:blipFill>
        <p:spPr bwMode="auto">
          <a:xfrm rot="5400000">
            <a:off x="-1761113" y="1761113"/>
            <a:ext cx="7589837" cy="4067610"/>
          </a:xfrm>
          <a:prstGeom prst="rect">
            <a:avLst/>
          </a:prstGeom>
          <a:effectLst/>
        </p:spPr>
      </p:pic>
      <p:cxnSp>
        <p:nvCxnSpPr>
          <p:cNvPr id="14" name="Straight Connector 13">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458387" y="2340827"/>
            <a:ext cx="5536299" cy="0"/>
          </a:xfrm>
          <a:prstGeom prst="line">
            <a:avLst/>
          </a:prstGeom>
          <a:ln w="19050">
            <a:solidFill>
              <a:srgbClr val="7EAFE8"/>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4357035" y="7034654"/>
            <a:ext cx="3631982" cy="404089"/>
          </a:xfrm>
        </p:spPr>
        <p:txBody>
          <a:bodyPr vert="horz" lIns="91440" tIns="45720" rIns="91440" bIns="45720" rtlCol="0" anchor="ctr">
            <a:normAutofit/>
          </a:bodyPr>
          <a:lstStyle/>
          <a:p>
            <a:pPr algn="l" defTabSz="914400">
              <a:spcAft>
                <a:spcPts val="600"/>
              </a:spcAft>
              <a:defRPr/>
            </a:pPr>
            <a:r>
              <a:rPr lang="en-US" sz="1200" kern="1200">
                <a:solidFill>
                  <a:prstClr val="black">
                    <a:tint val="75000"/>
                  </a:prstClr>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921314" y="7034654"/>
            <a:ext cx="1041349" cy="404089"/>
          </a:xfrm>
        </p:spPr>
        <p:txBody>
          <a:bodyPr vert="horz" lIns="91440" tIns="45720" rIns="91440" bIns="45720" rtlCol="0" anchor="ctr">
            <a:normAutofit/>
          </a:bodyPr>
          <a:lstStyle/>
          <a:p>
            <a:pPr defTabSz="914400">
              <a:spcAft>
                <a:spcPts val="600"/>
              </a:spcAft>
              <a:defRPr/>
            </a:pPr>
            <a:fld id="{DC56C17F-E5A4-4123-831E-B6BE4BD60FE1}" type="slidenum">
              <a:rPr lang="en-US" sz="1200" smtClean="0">
                <a:solidFill>
                  <a:prstClr val="black">
                    <a:tint val="75000"/>
                  </a:prstClr>
                </a:solidFill>
                <a:latin typeface="Calibri" panose="020F0502020204030204"/>
              </a:rPr>
              <a:pPr defTabSz="914400">
                <a:spcAft>
                  <a:spcPts val="600"/>
                </a:spcAft>
                <a:defRPr/>
              </a:pPr>
              <a:t>26</a:t>
            </a:fld>
            <a:endParaRPr lang="en-US" sz="1200">
              <a:solidFill>
                <a:prstClr val="black">
                  <a:tint val="75000"/>
                </a:prstClr>
              </a:solidFill>
              <a:latin typeface="Calibri" panose="020F0502020204030204"/>
            </a:endParaRPr>
          </a:p>
        </p:txBody>
      </p:sp>
    </p:spTree>
    <p:extLst>
      <p:ext uri="{BB962C8B-B14F-4D97-AF65-F5344CB8AC3E}">
        <p14:creationId xmlns:p14="http://schemas.microsoft.com/office/powerpoint/2010/main" val="33115647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3">
            <a:extLst>
              <a:ext uri="{FF2B5EF4-FFF2-40B4-BE49-F238E27FC236}">
                <a16:creationId xmlns:a16="http://schemas.microsoft.com/office/drawing/2014/main" id="{B9E248E0-55F8-4E45-A07F-B49E0EEA97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c 15">
            <a:extLst>
              <a:ext uri="{FF2B5EF4-FFF2-40B4-BE49-F238E27FC236}">
                <a16:creationId xmlns:a16="http://schemas.microsoft.com/office/drawing/2014/main" id="{311F016A-A753-449B-9EA6-322199B71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92014">
            <a:off x="2386090" y="1122536"/>
            <a:ext cx="3306747" cy="2621804"/>
          </a:xfrm>
          <a:prstGeom prst="arc">
            <a:avLst>
              <a:gd name="adj1" fmla="val 16200000"/>
              <a:gd name="adj2" fmla="val 2287352"/>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4" name="Picture 3" descr="A pink flower on a plant&#10;&#10;Description automatically generated">
            <a:extLst>
              <a:ext uri="{FF2B5EF4-FFF2-40B4-BE49-F238E27FC236}">
                <a16:creationId xmlns:a16="http://schemas.microsoft.com/office/drawing/2014/main" id="{E26222E3-658B-41F9-943A-9A42E0328041}"/>
              </a:ext>
            </a:extLst>
          </p:cNvPr>
          <p:cNvPicPr/>
          <p:nvPr/>
        </p:nvPicPr>
        <p:blipFill rotWithShape="1">
          <a:blip r:embed="rId3" cstate="screen">
            <a:extLst>
              <a:ext uri="{28A0092B-C50C-407E-A947-70E740481C1C}">
                <a14:useLocalDpi xmlns:a14="http://schemas.microsoft.com/office/drawing/2010/main"/>
              </a:ext>
            </a:extLst>
          </a:blip>
          <a:srcRect r="-1"/>
          <a:stretch/>
        </p:blipFill>
        <p:spPr>
          <a:xfrm>
            <a:off x="3731364" y="2852664"/>
            <a:ext cx="6548446" cy="4737173"/>
          </a:xfrm>
          <a:custGeom>
            <a:avLst/>
            <a:gdLst/>
            <a:ahLst/>
            <a:cxnLst/>
            <a:rect l="l" t="t" r="r" b="b"/>
            <a:pathLst>
              <a:path w="7462838" h="4280399">
                <a:moveTo>
                  <a:pt x="3731419" y="0"/>
                </a:moveTo>
                <a:cubicBezTo>
                  <a:pt x="5792225" y="0"/>
                  <a:pt x="7462838" y="1670613"/>
                  <a:pt x="7462838" y="3731419"/>
                </a:cubicBezTo>
                <a:cubicBezTo>
                  <a:pt x="7462838" y="3828019"/>
                  <a:pt x="7459167" y="3923762"/>
                  <a:pt x="7451957" y="4018516"/>
                </a:cubicBezTo>
                <a:lnTo>
                  <a:pt x="7422046" y="4280399"/>
                </a:lnTo>
                <a:lnTo>
                  <a:pt x="40793" y="4280399"/>
                </a:lnTo>
                <a:lnTo>
                  <a:pt x="10881" y="4018516"/>
                </a:lnTo>
                <a:cubicBezTo>
                  <a:pt x="3671" y="3923762"/>
                  <a:pt x="0" y="3828019"/>
                  <a:pt x="0" y="3731419"/>
                </a:cubicBezTo>
                <a:cubicBezTo>
                  <a:pt x="0" y="1670613"/>
                  <a:pt x="1670614" y="0"/>
                  <a:pt x="3731419" y="0"/>
                </a:cubicBezTo>
                <a:close/>
              </a:path>
            </a:pathLst>
          </a:custGeom>
        </p:spPr>
      </p:pic>
      <p:sp>
        <p:nvSpPr>
          <p:cNvPr id="2" name="TextBox 1">
            <a:extLst>
              <a:ext uri="{FF2B5EF4-FFF2-40B4-BE49-F238E27FC236}">
                <a16:creationId xmlns:a16="http://schemas.microsoft.com/office/drawing/2014/main" id="{33339172-6BBE-4AC6-B43C-382C74C368C8}"/>
              </a:ext>
            </a:extLst>
          </p:cNvPr>
          <p:cNvSpPr txBox="1"/>
          <p:nvPr/>
        </p:nvSpPr>
        <p:spPr>
          <a:xfrm>
            <a:off x="755278" y="835391"/>
            <a:ext cx="3510803" cy="3052035"/>
          </a:xfrm>
          <a:prstGeom prst="rect">
            <a:avLst/>
          </a:prstGeom>
        </p:spPr>
        <p:txBody>
          <a:bodyPr vert="horz" lIns="91440" tIns="45720" rIns="91440" bIns="45720" rtlCol="0" anchor="b">
            <a:normAutofit/>
          </a:bodyPr>
          <a:lstStyle/>
          <a:p>
            <a:pPr defTabSz="914400">
              <a:lnSpc>
                <a:spcPct val="90000"/>
              </a:lnSpc>
              <a:spcBef>
                <a:spcPct val="0"/>
              </a:spcBef>
              <a:spcAft>
                <a:spcPts val="600"/>
              </a:spcAft>
              <a:tabLst>
                <a:tab pos="2865755" algn="ctr"/>
                <a:tab pos="5731510" algn="r"/>
              </a:tabLst>
            </a:pPr>
            <a:r>
              <a:rPr lang="en-US" sz="6000" b="1" kern="1200">
                <a:solidFill>
                  <a:schemeClr val="tx1"/>
                </a:solidFill>
                <a:effectLst/>
                <a:latin typeface="+mj-lt"/>
                <a:ea typeface="+mj-ea"/>
                <a:cs typeface="+mj-cs"/>
              </a:rPr>
              <a:t>Our Roses</a:t>
            </a:r>
            <a:endParaRPr lang="en-US" sz="6000" kern="1200">
              <a:solidFill>
                <a:schemeClr val="tx1"/>
              </a:solidFill>
              <a:effectLst/>
              <a:latin typeface="+mj-lt"/>
              <a:ea typeface="+mj-ea"/>
              <a:cs typeface="+mj-cs"/>
            </a:endParaRPr>
          </a:p>
        </p:txBody>
      </p:sp>
      <p:pic>
        <p:nvPicPr>
          <p:cNvPr id="5" name="Picture 4" descr="See the source image">
            <a:extLst>
              <a:ext uri="{FF2B5EF4-FFF2-40B4-BE49-F238E27FC236}">
                <a16:creationId xmlns:a16="http://schemas.microsoft.com/office/drawing/2014/main" id="{74312427-2C82-4F5B-A3EB-7305992E2BC2}"/>
              </a:ext>
            </a:extLst>
          </p:cNvPr>
          <p:cNvPicPr/>
          <p:nvPr/>
        </p:nvPicPr>
        <p:blipFill rotWithShape="1">
          <a:blip r:embed="rId4" cstate="screen">
            <a:extLst>
              <a:ext uri="{28A0092B-C50C-407E-A947-70E740481C1C}">
                <a14:useLocalDpi xmlns:a14="http://schemas.microsoft.com/office/drawing/2010/main"/>
              </a:ext>
            </a:extLst>
          </a:blip>
          <a:srcRect/>
          <a:stretch/>
        </p:blipFill>
        <p:spPr bwMode="auto">
          <a:xfrm>
            <a:off x="7555577" y="10"/>
            <a:ext cx="3142585" cy="4171419"/>
          </a:xfrm>
          <a:custGeom>
            <a:avLst/>
            <a:gdLst/>
            <a:ahLst/>
            <a:cxnLst/>
            <a:rect l="l" t="t" r="r" b="b"/>
            <a:pathLst>
              <a:path w="3581400" h="3769206">
                <a:moveTo>
                  <a:pt x="366014" y="0"/>
                </a:moveTo>
                <a:lnTo>
                  <a:pt x="3581400" y="0"/>
                </a:lnTo>
                <a:lnTo>
                  <a:pt x="3581400" y="3507525"/>
                </a:lnTo>
                <a:lnTo>
                  <a:pt x="3442408" y="3574481"/>
                </a:lnTo>
                <a:cubicBezTo>
                  <a:pt x="3145957" y="3699869"/>
                  <a:pt x="2820025" y="3769206"/>
                  <a:pt x="2477898" y="3769206"/>
                </a:cubicBezTo>
                <a:cubicBezTo>
                  <a:pt x="1109392" y="3769206"/>
                  <a:pt x="0" y="2659814"/>
                  <a:pt x="0" y="1291308"/>
                </a:cubicBezTo>
                <a:cubicBezTo>
                  <a:pt x="0" y="863650"/>
                  <a:pt x="108339" y="461296"/>
                  <a:pt x="299069" y="110194"/>
                </a:cubicBezTo>
                <a:close/>
              </a:path>
            </a:pathLst>
          </a:custGeom>
        </p:spPr>
      </p:pic>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55279" y="7034654"/>
            <a:ext cx="3656300" cy="404089"/>
          </a:xfrm>
        </p:spPr>
        <p:txBody>
          <a:bodyPr vert="horz" lIns="91440" tIns="45720" rIns="91440" bIns="45720" rtlCol="0" anchor="ctr">
            <a:normAutofit/>
          </a:bodyPr>
          <a:lstStyle/>
          <a:p>
            <a:pPr algn="l" defTabSz="914400">
              <a:lnSpc>
                <a:spcPct val="90000"/>
              </a:lnSpc>
              <a:spcAft>
                <a:spcPts val="600"/>
              </a:spcAft>
            </a:pPr>
            <a:r>
              <a:rPr lang="en-US" sz="1100" kern="1200" dirty="0">
                <a:solidFill>
                  <a:schemeClr val="tx1">
                    <a:tint val="75000"/>
                  </a:schemeClr>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118017" y="7034654"/>
            <a:ext cx="1844646" cy="404089"/>
          </a:xfrm>
        </p:spPr>
        <p:txBody>
          <a:bodyPr vert="horz" lIns="91440" tIns="45720" rIns="91440" bIns="45720" rtlCol="0" anchor="ctr">
            <a:normAutofit/>
          </a:bodyPr>
          <a:lstStyle/>
          <a:p>
            <a:pPr defTabSz="914400">
              <a:spcAft>
                <a:spcPts val="600"/>
              </a:spcAft>
            </a:pPr>
            <a:fld id="{DC56C17F-E5A4-4123-831E-B6BE4BD60FE1}" type="slidenum">
              <a:rPr lang="en-US" sz="1200">
                <a:solidFill>
                  <a:srgbClr val="FFFFFF"/>
                </a:solidFill>
              </a:rPr>
              <a:pPr defTabSz="914400">
                <a:spcAft>
                  <a:spcPts val="600"/>
                </a:spcAft>
              </a:pPr>
              <a:t>27</a:t>
            </a:fld>
            <a:endParaRPr lang="en-US" sz="1200">
              <a:solidFill>
                <a:srgbClr val="FFFFFF"/>
              </a:solidFill>
            </a:endParaRPr>
          </a:p>
        </p:txBody>
      </p:sp>
      <p:sp>
        <p:nvSpPr>
          <p:cNvPr id="19" name="TextBox 18">
            <a:extLst>
              <a:ext uri="{FF2B5EF4-FFF2-40B4-BE49-F238E27FC236}">
                <a16:creationId xmlns:a16="http://schemas.microsoft.com/office/drawing/2014/main" id="{C048BAE0-03C3-44B5-AB58-2EE58EDCB52F}"/>
              </a:ext>
            </a:extLst>
          </p:cNvPr>
          <p:cNvSpPr txBox="1"/>
          <p:nvPr/>
        </p:nvSpPr>
        <p:spPr>
          <a:xfrm>
            <a:off x="755278" y="4203863"/>
            <a:ext cx="2976086" cy="2520434"/>
          </a:xfrm>
          <a:prstGeom prst="rect">
            <a:avLst/>
          </a:prstGeom>
          <a:noFill/>
        </p:spPr>
        <p:txBody>
          <a:bodyPr wrap="square">
            <a:spAutoFit/>
          </a:bodyPr>
          <a:lstStyle/>
          <a:p>
            <a:pPr>
              <a:lnSpc>
                <a:spcPct val="114000"/>
              </a:lnSpc>
              <a:spcBef>
                <a:spcPts val="600"/>
              </a:spcBef>
              <a:spcAft>
                <a:spcPts val="600"/>
              </a:spcAft>
            </a:pPr>
            <a:r>
              <a:rPr lang="en-AU" sz="2800" dirty="0">
                <a:latin typeface="Calibri" panose="020F0502020204030204" pitchFamily="34" charset="0"/>
                <a:ea typeface="Calibri" panose="020F0502020204030204" pitchFamily="34" charset="0"/>
              </a:rPr>
              <a:t>I</a:t>
            </a:r>
            <a:r>
              <a:rPr lang="en-AU" sz="2800" dirty="0">
                <a:effectLst/>
                <a:latin typeface="Calibri" panose="020F0502020204030204" pitchFamily="34" charset="0"/>
                <a:ea typeface="Calibri" panose="020F0502020204030204" pitchFamily="34" charset="0"/>
              </a:rPr>
              <a:t>n summer in our garden there are lots of roses in many different colours.</a:t>
            </a:r>
            <a:endParaRPr lang="en-AU" sz="2800" dirty="0"/>
          </a:p>
        </p:txBody>
      </p:sp>
    </p:spTree>
    <p:extLst>
      <p:ext uri="{BB962C8B-B14F-4D97-AF65-F5344CB8AC3E}">
        <p14:creationId xmlns:p14="http://schemas.microsoft.com/office/powerpoint/2010/main" val="28868355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13">
            <a:extLst>
              <a:ext uri="{FF2B5EF4-FFF2-40B4-BE49-F238E27FC236}">
                <a16:creationId xmlns:a16="http://schemas.microsoft.com/office/drawing/2014/main" id="{6ECA6DCB-B7E1-40A9-9524-540C6DA40B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1" cy="75891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3A83646C-F226-44A9-B11C-2E3EA5B10ABE}"/>
              </a:ext>
            </a:extLst>
          </p:cNvPr>
          <p:cNvSpPr txBox="1"/>
          <p:nvPr/>
        </p:nvSpPr>
        <p:spPr>
          <a:xfrm>
            <a:off x="517323" y="947545"/>
            <a:ext cx="4632543" cy="1248447"/>
          </a:xfrm>
          <a:prstGeom prst="rect">
            <a:avLst/>
          </a:prstGeom>
        </p:spPr>
        <p:txBody>
          <a:bodyPr vert="horz" lIns="91440" tIns="45720" rIns="91440" bIns="45720" rtlCol="0" anchor="ctr">
            <a:normAutofit/>
          </a:bodyPr>
          <a:lstStyle/>
          <a:p>
            <a:pPr defTabSz="914400">
              <a:lnSpc>
                <a:spcPct val="90000"/>
              </a:lnSpc>
              <a:spcBef>
                <a:spcPct val="0"/>
              </a:spcBef>
              <a:spcAft>
                <a:spcPts val="600"/>
              </a:spcAft>
              <a:tabLst>
                <a:tab pos="2865755" algn="ctr"/>
                <a:tab pos="5731510" algn="r"/>
              </a:tabLst>
            </a:pPr>
            <a:r>
              <a:rPr lang="en-US" sz="4000" b="1" kern="1200">
                <a:solidFill>
                  <a:schemeClr val="tx1"/>
                </a:solidFill>
                <a:effectLst/>
                <a:latin typeface="+mj-lt"/>
                <a:ea typeface="+mj-ea"/>
                <a:cs typeface="+mj-cs"/>
              </a:rPr>
              <a:t>Our Roses</a:t>
            </a:r>
            <a:endParaRPr lang="en-US" sz="4000" kern="1200">
              <a:solidFill>
                <a:schemeClr val="tx1"/>
              </a:solidFill>
              <a:effectLst/>
              <a:latin typeface="+mj-lt"/>
              <a:ea typeface="+mj-ea"/>
              <a:cs typeface="+mj-cs"/>
            </a:endParaRPr>
          </a:p>
        </p:txBody>
      </p:sp>
      <p:grpSp>
        <p:nvGrpSpPr>
          <p:cNvPr id="23" name="Group 15">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199105"/>
            <a:ext cx="311676" cy="745327"/>
            <a:chOff x="0" y="823811"/>
            <a:chExt cx="355196" cy="673460"/>
          </a:xfrm>
        </p:grpSpPr>
        <p:sp>
          <p:nvSpPr>
            <p:cNvPr id="17" name="Rectangle 16">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7">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Rectangle 19">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83594" y="2350460"/>
            <a:ext cx="4365491" cy="303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9A5A4D1-2278-498D-A5CD-7B3178237D48}"/>
              </a:ext>
            </a:extLst>
          </p:cNvPr>
          <p:cNvSpPr txBox="1"/>
          <p:nvPr/>
        </p:nvSpPr>
        <p:spPr>
          <a:xfrm>
            <a:off x="518340" y="2852044"/>
            <a:ext cx="4631366" cy="3311575"/>
          </a:xfrm>
          <a:prstGeom prst="rect">
            <a:avLst/>
          </a:prstGeom>
        </p:spPr>
        <p:txBody>
          <a:bodyPr vert="horz" lIns="91440" tIns="45720" rIns="91440" bIns="45720" rtlCol="0" anchor="ctr">
            <a:normAutofit fontScale="92500" lnSpcReduction="10000"/>
          </a:bodyPr>
          <a:lstStyle/>
          <a:p>
            <a:pPr defTabSz="914400">
              <a:lnSpc>
                <a:spcPct val="114000"/>
              </a:lnSpc>
              <a:spcBef>
                <a:spcPts val="600"/>
              </a:spcBef>
              <a:spcAft>
                <a:spcPts val="600"/>
              </a:spcAft>
            </a:pPr>
            <a:r>
              <a:rPr lang="en-US" sz="2800" dirty="0"/>
              <a:t>We have so many lovely roses. </a:t>
            </a:r>
          </a:p>
          <a:p>
            <a:pPr defTabSz="914400">
              <a:lnSpc>
                <a:spcPct val="114000"/>
              </a:lnSpc>
              <a:spcBef>
                <a:spcPts val="600"/>
              </a:spcBef>
              <a:spcAft>
                <a:spcPts val="600"/>
              </a:spcAft>
            </a:pPr>
            <a:endParaRPr lang="en-US" sz="2800" dirty="0"/>
          </a:p>
          <a:p>
            <a:pPr defTabSz="914400">
              <a:lnSpc>
                <a:spcPct val="114000"/>
              </a:lnSpc>
              <a:spcBef>
                <a:spcPts val="600"/>
              </a:spcBef>
              <a:spcAft>
                <a:spcPts val="600"/>
              </a:spcAft>
            </a:pPr>
            <a:endParaRPr lang="en-US" sz="2800" dirty="0"/>
          </a:p>
          <a:p>
            <a:pPr defTabSz="914400">
              <a:lnSpc>
                <a:spcPct val="114000"/>
              </a:lnSpc>
              <a:spcBef>
                <a:spcPts val="600"/>
              </a:spcBef>
              <a:spcAft>
                <a:spcPts val="600"/>
              </a:spcAft>
            </a:pPr>
            <a:endParaRPr lang="en-US" sz="2800" dirty="0"/>
          </a:p>
          <a:p>
            <a:pPr defTabSz="914400">
              <a:lnSpc>
                <a:spcPct val="114000"/>
              </a:lnSpc>
              <a:spcBef>
                <a:spcPts val="600"/>
              </a:spcBef>
              <a:spcAft>
                <a:spcPts val="600"/>
              </a:spcAft>
            </a:pPr>
            <a:r>
              <a:rPr lang="en-US" sz="2800" dirty="0"/>
              <a:t>The yellow rose is one of my favourites.</a:t>
            </a:r>
          </a:p>
        </p:txBody>
      </p:sp>
      <p:sp>
        <p:nvSpPr>
          <p:cNvPr id="22" name="Rectangle 21">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386926" y="0"/>
            <a:ext cx="1311236" cy="758983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0421" y="395591"/>
            <a:ext cx="4251790" cy="323557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AA9735B-7364-43AF-89AB-3B633EA672FA}"/>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6215519" y="643987"/>
            <a:ext cx="3858633" cy="2787540"/>
          </a:xfrm>
          <a:prstGeom prst="rect">
            <a:avLst/>
          </a:prstGeom>
        </p:spPr>
      </p:pic>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583594" y="7185046"/>
            <a:ext cx="7082611" cy="404088"/>
          </a:xfrm>
        </p:spPr>
        <p:txBody>
          <a:bodyPr vert="horz" lIns="91440" tIns="45720" rIns="91440" bIns="45720" rtlCol="0" anchor="ctr">
            <a:normAutofit/>
          </a:bodyPr>
          <a:lstStyle/>
          <a:p>
            <a:pPr algn="l" defTabSz="914400">
              <a:lnSpc>
                <a:spcPct val="90000"/>
              </a:lnSpc>
              <a:spcAft>
                <a:spcPts val="600"/>
              </a:spcAft>
            </a:pPr>
            <a:r>
              <a:rPr lang="en-US" sz="1100" kern="1200" dirty="0">
                <a:solidFill>
                  <a:schemeClr val="tx1">
                    <a:tint val="75000"/>
                  </a:schemeClr>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235154" y="7185046"/>
            <a:ext cx="926363" cy="404088"/>
          </a:xfrm>
        </p:spPr>
        <p:txBody>
          <a:bodyPr vert="horz" lIns="91440" tIns="45720" rIns="91440" bIns="45720" rtlCol="0" anchor="ctr">
            <a:normAutofit/>
          </a:bodyPr>
          <a:lstStyle/>
          <a:p>
            <a:pPr defTabSz="914400">
              <a:spcAft>
                <a:spcPts val="600"/>
              </a:spcAft>
            </a:pPr>
            <a:fld id="{DC56C17F-E5A4-4123-831E-B6BE4BD60FE1}" type="slidenum">
              <a:rPr lang="en-US" sz="1200" smtClean="0"/>
              <a:pPr defTabSz="914400">
                <a:spcAft>
                  <a:spcPts val="600"/>
                </a:spcAft>
              </a:pPr>
              <a:t>28</a:t>
            </a:fld>
            <a:endParaRPr lang="en-US" sz="1200"/>
          </a:p>
        </p:txBody>
      </p:sp>
      <p:sp>
        <p:nvSpPr>
          <p:cNvPr id="26" name="Rectangle 25">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0421" y="3879559"/>
            <a:ext cx="4251790" cy="323557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close up of a flower&#10;&#10;Description automatically generated">
            <a:extLst>
              <a:ext uri="{FF2B5EF4-FFF2-40B4-BE49-F238E27FC236}">
                <a16:creationId xmlns:a16="http://schemas.microsoft.com/office/drawing/2014/main" id="{9A41CD13-9FE3-43C7-B4A9-83C9ACB571A0}"/>
              </a:ext>
            </a:extLst>
          </p:cNvPr>
          <p:cNvPicPr/>
          <p:nvPr/>
        </p:nvPicPr>
        <p:blipFill rotWithShape="1">
          <a:blip r:embed="rId4" cstate="screen">
            <a:extLst>
              <a:ext uri="{28A0092B-C50C-407E-A947-70E740481C1C}">
                <a14:useLocalDpi xmlns:a14="http://schemas.microsoft.com/office/drawing/2010/main"/>
              </a:ext>
            </a:extLst>
          </a:blip>
          <a:srcRect/>
          <a:stretch/>
        </p:blipFill>
        <p:spPr>
          <a:xfrm>
            <a:off x="6215519" y="4103574"/>
            <a:ext cx="3856997" cy="2787540"/>
          </a:xfrm>
          <a:prstGeom prst="rect">
            <a:avLst/>
          </a:prstGeom>
        </p:spPr>
      </p:pic>
    </p:spTree>
    <p:extLst>
      <p:ext uri="{BB962C8B-B14F-4D97-AF65-F5344CB8AC3E}">
        <p14:creationId xmlns:p14="http://schemas.microsoft.com/office/powerpoint/2010/main" val="20693071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26CAED0A-2A45-4C9C-BCDD-21A8A092C5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1" cy="75891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E8FD033-9DB5-4FD9-A543-6CD456A4B19E}"/>
              </a:ext>
            </a:extLst>
          </p:cNvPr>
          <p:cNvSpPr txBox="1"/>
          <p:nvPr/>
        </p:nvSpPr>
        <p:spPr>
          <a:xfrm>
            <a:off x="696417" y="428220"/>
            <a:ext cx="8832760" cy="1437009"/>
          </a:xfrm>
          <a:prstGeom prst="rect">
            <a:avLst/>
          </a:prstGeom>
        </p:spPr>
        <p:txBody>
          <a:bodyPr vert="horz" lIns="91440" tIns="45720" rIns="91440" bIns="45720" rtlCol="0" anchor="b">
            <a:normAutofit/>
          </a:bodyPr>
          <a:lstStyle/>
          <a:p>
            <a:pPr defTabSz="914400">
              <a:lnSpc>
                <a:spcPct val="90000"/>
              </a:lnSpc>
              <a:spcBef>
                <a:spcPct val="0"/>
              </a:spcBef>
              <a:spcAft>
                <a:spcPts val="600"/>
              </a:spcAft>
              <a:tabLst>
                <a:tab pos="2865755" algn="ctr"/>
                <a:tab pos="5731510" algn="r"/>
              </a:tabLst>
            </a:pPr>
            <a:r>
              <a:rPr lang="en-US" sz="4800" b="1" kern="1200">
                <a:solidFill>
                  <a:schemeClr val="tx1"/>
                </a:solidFill>
                <a:effectLst/>
                <a:latin typeface="+mj-lt"/>
                <a:ea typeface="+mj-ea"/>
                <a:cs typeface="+mj-cs"/>
              </a:rPr>
              <a:t>Our Winter Garden</a:t>
            </a:r>
            <a:endParaRPr lang="en-US" sz="4800" kern="1200">
              <a:solidFill>
                <a:schemeClr val="tx1"/>
              </a:solidFill>
              <a:effectLst/>
              <a:latin typeface="+mj-lt"/>
              <a:ea typeface="+mj-ea"/>
              <a:cs typeface="+mj-cs"/>
            </a:endParaRPr>
          </a:p>
        </p:txBody>
      </p:sp>
      <p:sp>
        <p:nvSpPr>
          <p:cNvPr id="22" name="Rectangle 21">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2212147"/>
            <a:ext cx="10051108" cy="86511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438176"/>
            <a:ext cx="9988603" cy="472344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C4D30A0-1357-4661-B585-63E5900E73B1}"/>
              </a:ext>
            </a:extLst>
          </p:cNvPr>
          <p:cNvSpPr txBox="1"/>
          <p:nvPr/>
        </p:nvSpPr>
        <p:spPr>
          <a:xfrm>
            <a:off x="696415" y="2876910"/>
            <a:ext cx="3650928" cy="3983048"/>
          </a:xfrm>
          <a:prstGeom prst="rect">
            <a:avLst/>
          </a:prstGeom>
        </p:spPr>
        <p:txBody>
          <a:bodyPr vert="horz" lIns="91440" tIns="45720" rIns="91440" bIns="45720" rtlCol="0" anchor="ctr">
            <a:normAutofit/>
          </a:bodyPr>
          <a:lstStyle/>
          <a:p>
            <a:pPr>
              <a:lnSpc>
                <a:spcPct val="115000"/>
              </a:lnSpc>
              <a:spcBef>
                <a:spcPts val="600"/>
              </a:spcBef>
              <a:spcAft>
                <a:spcPts val="600"/>
              </a:spcAft>
            </a:pPr>
            <a:r>
              <a:rPr lang="en-AU" sz="280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Even in winter we have lots of flowers: a</a:t>
            </a:r>
            <a:r>
              <a:rPr lang="en-AU" sz="2800" dirty="0">
                <a:solidFill>
                  <a:srgbClr val="000000"/>
                </a:solidFill>
                <a:latin typeface="Calibri" panose="020F0502020204030204" pitchFamily="34" charset="0"/>
                <a:ea typeface="Calibri" panose="020F0502020204030204" pitchFamily="34" charset="0"/>
                <a:cs typeface="Times New Roman" panose="02020603050405020304" pitchFamily="18" charset="0"/>
              </a:rPr>
              <a:t>lstroemerias</a:t>
            </a:r>
            <a:r>
              <a:rPr lang="en-AU" sz="2800" dirty="0">
                <a:solidFill>
                  <a:srgbClr val="000000"/>
                </a:solidFill>
                <a:latin typeface="Calibri" panose="020F0502020204030204" pitchFamily="34" charset="0"/>
                <a:ea typeface="Calibri" panose="020F0502020204030204" pitchFamily="34" charset="0"/>
                <a:cs typeface="Calibri" panose="020F0502020204030204" pitchFamily="34" charset="0"/>
              </a:rPr>
              <a:t> and arum lilies.</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descr="A close up of a flower garden&#10;&#10;Description automatically generated">
            <a:extLst>
              <a:ext uri="{FF2B5EF4-FFF2-40B4-BE49-F238E27FC236}">
                <a16:creationId xmlns:a16="http://schemas.microsoft.com/office/drawing/2014/main" id="{863D4150-73CB-4434-9D09-3016AC6E78BA}"/>
              </a:ext>
            </a:extLst>
          </p:cNvPr>
          <p:cNvPicPr/>
          <p:nvPr/>
        </p:nvPicPr>
        <p:blipFill rotWithShape="1">
          <a:blip r:embed="rId3" cstate="screen">
            <a:extLst>
              <a:ext uri="{28A0092B-C50C-407E-A947-70E740481C1C}">
                <a14:useLocalDpi xmlns:a14="http://schemas.microsoft.com/office/drawing/2010/main"/>
              </a:ext>
            </a:extLst>
          </a:blip>
          <a:srcRect/>
          <a:stretch/>
        </p:blipFill>
        <p:spPr bwMode="auto">
          <a:xfrm>
            <a:off x="4754819" y="2832130"/>
            <a:ext cx="2405863" cy="4027828"/>
          </a:xfrm>
          <a:prstGeom prst="rect">
            <a:avLst/>
          </a:prstGeom>
        </p:spPr>
      </p:pic>
      <p:pic>
        <p:nvPicPr>
          <p:cNvPr id="8" name="Picture 7" descr="A bird that is sitting in a garden&#10;&#10;Description automatically generated">
            <a:extLst>
              <a:ext uri="{FF2B5EF4-FFF2-40B4-BE49-F238E27FC236}">
                <a16:creationId xmlns:a16="http://schemas.microsoft.com/office/drawing/2014/main" id="{CF5084D7-626A-4B91-ABBA-F8A94D1DA2B0}"/>
              </a:ext>
            </a:extLst>
          </p:cNvPr>
          <p:cNvPicPr/>
          <p:nvPr/>
        </p:nvPicPr>
        <p:blipFill rotWithShape="1">
          <a:blip r:embed="rId4" cstate="screen">
            <a:extLst>
              <a:ext uri="{28A0092B-C50C-407E-A947-70E740481C1C}">
                <a14:useLocalDpi xmlns:a14="http://schemas.microsoft.com/office/drawing/2010/main"/>
              </a:ext>
            </a:extLst>
          </a:blip>
          <a:srcRect/>
          <a:stretch/>
        </p:blipFill>
        <p:spPr bwMode="auto">
          <a:xfrm rot="5400000">
            <a:off x="6571664" y="3642316"/>
            <a:ext cx="4027828" cy="2407455"/>
          </a:xfrm>
          <a:prstGeom prst="rect">
            <a:avLst/>
          </a:prstGeom>
        </p:spPr>
      </p:pic>
      <p:sp>
        <p:nvSpPr>
          <p:cNvPr id="26" name="Rectangle 25">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762715" y="2577323"/>
            <a:ext cx="865118" cy="1337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696415" y="7196761"/>
            <a:ext cx="3610630" cy="404088"/>
          </a:xfrm>
        </p:spPr>
        <p:txBody>
          <a:bodyPr vert="horz" lIns="91440" tIns="45720" rIns="91440" bIns="45720" rtlCol="0" anchor="ctr">
            <a:normAutofit/>
          </a:bodyPr>
          <a:lstStyle/>
          <a:p>
            <a:pPr algn="l" defTabSz="914400">
              <a:spcAft>
                <a:spcPts val="600"/>
              </a:spcAft>
            </a:pPr>
            <a:r>
              <a:rPr lang="en-US" sz="1100" kern="1200" dirty="0">
                <a:solidFill>
                  <a:schemeClr val="tx1">
                    <a:tint val="75000"/>
                  </a:schemeClr>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555577" y="7185046"/>
            <a:ext cx="2407086" cy="404088"/>
          </a:xfrm>
        </p:spPr>
        <p:txBody>
          <a:bodyPr vert="horz" lIns="91440" tIns="45720" rIns="91440" bIns="45720" rtlCol="0" anchor="ctr">
            <a:normAutofit/>
          </a:bodyPr>
          <a:lstStyle/>
          <a:p>
            <a:pPr defTabSz="914400">
              <a:spcAft>
                <a:spcPts val="600"/>
              </a:spcAft>
            </a:pPr>
            <a:fld id="{DC56C17F-E5A4-4123-831E-B6BE4BD60FE1}" type="slidenum">
              <a:rPr lang="en-US" sz="1200" smtClean="0"/>
              <a:pPr defTabSz="914400">
                <a:spcAft>
                  <a:spcPts val="600"/>
                </a:spcAft>
              </a:pPr>
              <a:t>29</a:t>
            </a:fld>
            <a:endParaRPr lang="en-US" sz="1200"/>
          </a:p>
        </p:txBody>
      </p:sp>
    </p:spTree>
    <p:extLst>
      <p:ext uri="{BB962C8B-B14F-4D97-AF65-F5344CB8AC3E}">
        <p14:creationId xmlns:p14="http://schemas.microsoft.com/office/powerpoint/2010/main" val="1241859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5ADCEBB7-8E91-482F-B7AB-9153470E2CB6}"/>
              </a:ext>
            </a:extLst>
          </p:cNvPr>
          <p:cNvSpPr txBox="1"/>
          <p:nvPr/>
        </p:nvSpPr>
        <p:spPr>
          <a:xfrm>
            <a:off x="4357035" y="696419"/>
            <a:ext cx="5779474" cy="1423409"/>
          </a:xfrm>
          <a:prstGeom prst="rect">
            <a:avLst/>
          </a:prstGeom>
        </p:spPr>
        <p:txBody>
          <a:bodyPr vert="horz" lIns="91440" tIns="45720" rIns="91440" bIns="45720" rtlCol="0" anchor="b">
            <a:normAutofit/>
          </a:bodyPr>
          <a:lstStyle/>
          <a:p>
            <a:pPr defTabSz="914400">
              <a:lnSpc>
                <a:spcPct val="90000"/>
              </a:lnSpc>
              <a:spcBef>
                <a:spcPct val="0"/>
              </a:spcBef>
              <a:spcAft>
                <a:spcPts val="600"/>
              </a:spcAft>
              <a:tabLst>
                <a:tab pos="2865755" algn="ctr"/>
                <a:tab pos="5731510" algn="r"/>
              </a:tabLst>
            </a:pPr>
            <a:r>
              <a:rPr lang="en-US" sz="4400" b="1" dirty="0">
                <a:effectLst/>
                <a:latin typeface="+mj-lt"/>
                <a:ea typeface="+mj-ea"/>
                <a:cs typeface="+mj-cs"/>
              </a:rPr>
              <a:t>Our Big Elms</a:t>
            </a:r>
            <a:endParaRPr lang="en-US" sz="4400" dirty="0">
              <a:effectLst/>
              <a:latin typeface="+mj-lt"/>
              <a:ea typeface="+mj-ea"/>
              <a:cs typeface="+mj-cs"/>
            </a:endParaRPr>
          </a:p>
        </p:txBody>
      </p:sp>
      <p:sp>
        <p:nvSpPr>
          <p:cNvPr id="12" name="TextBox 11">
            <a:extLst>
              <a:ext uri="{FF2B5EF4-FFF2-40B4-BE49-F238E27FC236}">
                <a16:creationId xmlns:a16="http://schemas.microsoft.com/office/drawing/2014/main" id="{89F4549B-67B7-4E5D-AEF3-CD68339E3CCF}"/>
              </a:ext>
            </a:extLst>
          </p:cNvPr>
          <p:cNvSpPr txBox="1"/>
          <p:nvPr/>
        </p:nvSpPr>
        <p:spPr>
          <a:xfrm>
            <a:off x="4357036" y="2698608"/>
            <a:ext cx="5779472" cy="4189373"/>
          </a:xfrm>
          <a:prstGeom prst="rect">
            <a:avLst/>
          </a:prstGeom>
        </p:spPr>
        <p:txBody>
          <a:bodyPr vert="horz" lIns="91440" tIns="45720" rIns="91440" bIns="45720" rtlCol="0">
            <a:normAutofit/>
          </a:bodyPr>
          <a:lstStyle/>
          <a:p>
            <a:pPr defTabSz="914400">
              <a:lnSpc>
                <a:spcPct val="114000"/>
              </a:lnSpc>
              <a:spcBef>
                <a:spcPts val="600"/>
              </a:spcBef>
              <a:spcAft>
                <a:spcPts val="600"/>
              </a:spcAft>
            </a:pPr>
            <a:r>
              <a:rPr lang="en-US" sz="2800" dirty="0">
                <a:effectLst/>
              </a:rPr>
              <a:t>We have flowers and vegetables in our garden and some big elm trees in the back yard.</a:t>
            </a:r>
          </a:p>
          <a:p>
            <a:pPr defTabSz="914400">
              <a:lnSpc>
                <a:spcPct val="114000"/>
              </a:lnSpc>
              <a:spcBef>
                <a:spcPts val="600"/>
              </a:spcBef>
              <a:spcAft>
                <a:spcPts val="600"/>
              </a:spcAft>
            </a:pPr>
            <a:r>
              <a:rPr lang="en-US" sz="2800" dirty="0">
                <a:effectLst/>
              </a:rPr>
              <a:t>Last year we had the trees pruned. </a:t>
            </a:r>
          </a:p>
          <a:p>
            <a:pPr defTabSz="914400">
              <a:lnSpc>
                <a:spcPct val="114000"/>
              </a:lnSpc>
              <a:spcBef>
                <a:spcPts val="600"/>
              </a:spcBef>
              <a:spcAft>
                <a:spcPts val="600"/>
              </a:spcAft>
            </a:pPr>
            <a:r>
              <a:rPr kumimoji="0" lang="en-AU"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You can see the men with the chainsaw, very high up in the tree.</a:t>
            </a:r>
            <a:endParaRPr kumimoji="0" lang="en-AU" altLang="en-US" sz="1000" b="0" i="0" u="none" strike="noStrike" cap="none" normalizeH="0" baseline="0" dirty="0">
              <a:ln>
                <a:noFill/>
              </a:ln>
              <a:solidFill>
                <a:schemeClr val="tx1"/>
              </a:solidFill>
              <a:effectLst/>
            </a:endParaRPr>
          </a:p>
        </p:txBody>
      </p:sp>
      <p:pic>
        <p:nvPicPr>
          <p:cNvPr id="23" name="Picture 22">
            <a:extLst>
              <a:ext uri="{FF2B5EF4-FFF2-40B4-BE49-F238E27FC236}">
                <a16:creationId xmlns:a16="http://schemas.microsoft.com/office/drawing/2014/main" id="{B9739D2A-7F0F-4BF9-8E16-2EDCA1B18D43}"/>
              </a:ext>
            </a:extLst>
          </p:cNvPr>
          <p:cNvPicPr/>
          <p:nvPr/>
        </p:nvPicPr>
        <p:blipFill rotWithShape="1">
          <a:blip r:embed="rId3" cstate="screen">
            <a:extLst>
              <a:ext uri="{28A0092B-C50C-407E-A947-70E740481C1C}">
                <a14:useLocalDpi xmlns:a14="http://schemas.microsoft.com/office/drawing/2010/main"/>
              </a:ext>
            </a:extLst>
          </a:blip>
          <a:srcRect/>
          <a:stretch/>
        </p:blipFill>
        <p:spPr bwMode="auto">
          <a:xfrm>
            <a:off x="20" y="10"/>
            <a:ext cx="4067590" cy="7589827"/>
          </a:xfrm>
          <a:prstGeom prst="rect">
            <a:avLst/>
          </a:prstGeom>
          <a:effectLst/>
        </p:spPr>
      </p:pic>
      <p:cxnSp>
        <p:nvCxnSpPr>
          <p:cNvPr id="33" name="Straight Connector 32">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458387" y="2340827"/>
            <a:ext cx="5536299" cy="0"/>
          </a:xfrm>
          <a:prstGeom prst="line">
            <a:avLst/>
          </a:prstGeom>
          <a:ln w="19050">
            <a:solidFill>
              <a:srgbClr val="598CC5"/>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4357035" y="7034654"/>
            <a:ext cx="3631982" cy="404089"/>
          </a:xfrm>
        </p:spPr>
        <p:txBody>
          <a:bodyPr vert="horz" lIns="91440" tIns="45720" rIns="91440" bIns="45720" rtlCol="0" anchor="ctr">
            <a:normAutofit/>
          </a:bodyPr>
          <a:lstStyle/>
          <a:p>
            <a:pPr algn="l" defTabSz="914400">
              <a:spcAft>
                <a:spcPts val="600"/>
              </a:spcAft>
              <a:defRPr/>
            </a:pPr>
            <a:r>
              <a:rPr lang="en-US" sz="1200" kern="1200">
                <a:solidFill>
                  <a:prstClr val="black">
                    <a:tint val="75000"/>
                  </a:prstClr>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921314" y="7034654"/>
            <a:ext cx="1041349" cy="404089"/>
          </a:xfrm>
        </p:spPr>
        <p:txBody>
          <a:bodyPr vert="horz" lIns="91440" tIns="45720" rIns="91440" bIns="45720" rtlCol="0" anchor="ctr">
            <a:normAutofit/>
          </a:bodyPr>
          <a:lstStyle/>
          <a:p>
            <a:pPr defTabSz="914400">
              <a:spcAft>
                <a:spcPts val="600"/>
              </a:spcAft>
              <a:defRPr/>
            </a:pPr>
            <a:fld id="{DC56C17F-E5A4-4123-831E-B6BE4BD60FE1}" type="slidenum">
              <a:rPr lang="en-US" sz="1200" smtClean="0">
                <a:solidFill>
                  <a:prstClr val="black">
                    <a:tint val="75000"/>
                  </a:prstClr>
                </a:solidFill>
                <a:latin typeface="Calibri" panose="020F0502020204030204"/>
              </a:rPr>
              <a:pPr defTabSz="914400">
                <a:spcAft>
                  <a:spcPts val="600"/>
                </a:spcAft>
                <a:defRPr/>
              </a:pPr>
              <a:t>3</a:t>
            </a:fld>
            <a:endParaRPr lang="en-US" sz="1200">
              <a:solidFill>
                <a:prstClr val="black">
                  <a:tint val="75000"/>
                </a:prstClr>
              </a:solidFill>
              <a:latin typeface="Calibri" panose="020F0502020204030204"/>
            </a:endParaRPr>
          </a:p>
        </p:txBody>
      </p:sp>
    </p:spTree>
    <p:extLst>
      <p:ext uri="{BB962C8B-B14F-4D97-AF65-F5344CB8AC3E}">
        <p14:creationId xmlns:p14="http://schemas.microsoft.com/office/powerpoint/2010/main" val="9998677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AAAE94E3-A7DB-4868-B1E3-E49703488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1" cy="75891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CCB4783-F471-4106-B7E1-BAC6FAE113DC}"/>
              </a:ext>
            </a:extLst>
          </p:cNvPr>
          <p:cNvSpPr txBox="1"/>
          <p:nvPr/>
        </p:nvSpPr>
        <p:spPr>
          <a:xfrm>
            <a:off x="517323" y="947545"/>
            <a:ext cx="4632543" cy="1248447"/>
          </a:xfrm>
          <a:prstGeom prst="rect">
            <a:avLst/>
          </a:prstGeom>
        </p:spPr>
        <p:txBody>
          <a:bodyPr vert="horz" lIns="91440" tIns="45720" rIns="91440" bIns="45720" rtlCol="0" anchor="ctr">
            <a:normAutofit/>
          </a:bodyPr>
          <a:lstStyle/>
          <a:p>
            <a:pPr defTabSz="914400">
              <a:lnSpc>
                <a:spcPct val="90000"/>
              </a:lnSpc>
              <a:spcBef>
                <a:spcPct val="0"/>
              </a:spcBef>
              <a:spcAft>
                <a:spcPts val="600"/>
              </a:spcAft>
              <a:tabLst>
                <a:tab pos="2865755" algn="ctr"/>
                <a:tab pos="5731510" algn="r"/>
              </a:tabLst>
            </a:pPr>
            <a:r>
              <a:rPr lang="en-US" sz="4000" b="1">
                <a:effectLst/>
                <a:latin typeface="+mj-lt"/>
                <a:ea typeface="+mj-ea"/>
                <a:cs typeface="+mj-cs"/>
              </a:rPr>
              <a:t>Our Winter Garden</a:t>
            </a:r>
            <a:endParaRPr lang="en-US" sz="4000">
              <a:effectLst/>
              <a:latin typeface="+mj-lt"/>
              <a:ea typeface="+mj-ea"/>
              <a:cs typeface="+mj-cs"/>
            </a:endParaRPr>
          </a:p>
        </p:txBody>
      </p:sp>
      <p:grpSp>
        <p:nvGrpSpPr>
          <p:cNvPr id="27" name="Group 26">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199105"/>
            <a:ext cx="311676" cy="745327"/>
            <a:chOff x="0" y="823811"/>
            <a:chExt cx="355196" cy="673460"/>
          </a:xfrm>
        </p:grpSpPr>
        <p:sp>
          <p:nvSpPr>
            <p:cNvPr id="28" name="Rectangle 27">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Rectangle 30">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83594" y="2350460"/>
            <a:ext cx="4365491" cy="303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121569B-C7B9-4796-ABE2-9556EF677A22}"/>
              </a:ext>
            </a:extLst>
          </p:cNvPr>
          <p:cNvSpPr txBox="1"/>
          <p:nvPr/>
        </p:nvSpPr>
        <p:spPr>
          <a:xfrm>
            <a:off x="518340" y="2579200"/>
            <a:ext cx="4631366" cy="3564926"/>
          </a:xfrm>
          <a:prstGeom prst="rect">
            <a:avLst/>
          </a:prstGeom>
        </p:spPr>
        <p:txBody>
          <a:bodyPr vert="horz" lIns="91440" tIns="45720" rIns="91440" bIns="45720" rtlCol="0" anchor="ctr">
            <a:normAutofit/>
          </a:bodyPr>
          <a:lstStyle/>
          <a:p>
            <a:pPr defTabSz="914400">
              <a:lnSpc>
                <a:spcPct val="90000"/>
              </a:lnSpc>
              <a:spcBef>
                <a:spcPts val="600"/>
              </a:spcBef>
              <a:spcAft>
                <a:spcPts val="600"/>
              </a:spcAft>
            </a:pPr>
            <a:r>
              <a:rPr lang="en-US" sz="2800" dirty="0">
                <a:effectLst/>
              </a:rPr>
              <a:t>In winter we see little violets poking their heads out of the foliage.</a:t>
            </a:r>
          </a:p>
          <a:p>
            <a:pPr defTabSz="914400">
              <a:lnSpc>
                <a:spcPct val="90000"/>
              </a:lnSpc>
              <a:spcBef>
                <a:spcPts val="600"/>
              </a:spcBef>
              <a:spcAft>
                <a:spcPts val="600"/>
              </a:spcAft>
            </a:pPr>
            <a:endParaRPr lang="en-US" sz="2800" dirty="0"/>
          </a:p>
          <a:p>
            <a:pPr defTabSz="914400">
              <a:lnSpc>
                <a:spcPct val="90000"/>
              </a:lnSpc>
              <a:spcBef>
                <a:spcPts val="600"/>
              </a:spcBef>
              <a:spcAft>
                <a:spcPts val="600"/>
              </a:spcAft>
            </a:pPr>
            <a:endParaRPr lang="en-US" sz="2800" dirty="0">
              <a:effectLst/>
            </a:endParaRPr>
          </a:p>
          <a:p>
            <a:pPr defTabSz="914400">
              <a:lnSpc>
                <a:spcPct val="90000"/>
              </a:lnSpc>
              <a:spcBef>
                <a:spcPts val="600"/>
              </a:spcBef>
              <a:spcAft>
                <a:spcPts val="600"/>
              </a:spcAft>
            </a:pPr>
            <a:r>
              <a:rPr lang="en-US" sz="2800" dirty="0">
                <a:effectLst/>
              </a:rPr>
              <a:t>We also have several majestic orchids.  </a:t>
            </a:r>
          </a:p>
        </p:txBody>
      </p:sp>
      <p:sp>
        <p:nvSpPr>
          <p:cNvPr id="33" name="Rectangle 32">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386926" y="0"/>
            <a:ext cx="1311236" cy="758983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0421" y="395591"/>
            <a:ext cx="4251790" cy="323557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805DA07-0AFE-44C3-9096-357358BA8B01}"/>
              </a:ext>
            </a:extLst>
          </p:cNvPr>
          <p:cNvPicPr/>
          <p:nvPr/>
        </p:nvPicPr>
        <p:blipFill rotWithShape="1">
          <a:blip r:embed="rId3" cstate="screen">
            <a:extLst>
              <a:ext uri="{28A0092B-C50C-407E-A947-70E740481C1C}">
                <a14:useLocalDpi xmlns:a14="http://schemas.microsoft.com/office/drawing/2010/main"/>
              </a:ext>
            </a:extLst>
          </a:blip>
          <a:srcRect r="-4"/>
          <a:stretch/>
        </p:blipFill>
        <p:spPr bwMode="auto">
          <a:xfrm>
            <a:off x="6221229" y="643987"/>
            <a:ext cx="3847212" cy="2787540"/>
          </a:xfrm>
          <a:prstGeom prst="rect">
            <a:avLst/>
          </a:prstGeom>
        </p:spPr>
      </p:pic>
      <p:sp>
        <p:nvSpPr>
          <p:cNvPr id="37" name="Rectangle 36">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0421" y="3879559"/>
            <a:ext cx="4251790" cy="323557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A35EEC84-92B7-42BA-8663-3CCF11F58B46}"/>
              </a:ext>
            </a:extLst>
          </p:cNvPr>
          <p:cNvPicPr/>
          <p:nvPr/>
        </p:nvPicPr>
        <p:blipFill rotWithShape="1">
          <a:blip r:embed="rId4" cstate="screen">
            <a:extLst>
              <a:ext uri="{28A0092B-C50C-407E-A947-70E740481C1C}">
                <a14:useLocalDpi xmlns:a14="http://schemas.microsoft.com/office/drawing/2010/main"/>
              </a:ext>
            </a:extLst>
          </a:blip>
          <a:srcRect r="-4"/>
          <a:stretch/>
        </p:blipFill>
        <p:spPr bwMode="auto">
          <a:xfrm>
            <a:off x="6220411" y="4103574"/>
            <a:ext cx="3847212" cy="2787540"/>
          </a:xfrm>
          <a:prstGeom prst="rect">
            <a:avLst/>
          </a:prstGeom>
        </p:spPr>
      </p:pic>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517324" y="7185046"/>
            <a:ext cx="7148882" cy="404088"/>
          </a:xfrm>
        </p:spPr>
        <p:txBody>
          <a:bodyPr vert="horz" lIns="91440" tIns="45720" rIns="91440" bIns="45720" rtlCol="0" anchor="ctr">
            <a:normAutofit/>
          </a:bodyPr>
          <a:lstStyle/>
          <a:p>
            <a:pPr algn="l" defTabSz="914400">
              <a:lnSpc>
                <a:spcPct val="90000"/>
              </a:lnSpc>
              <a:spcAft>
                <a:spcPts val="600"/>
              </a:spcAft>
            </a:pPr>
            <a:r>
              <a:rPr lang="en-US" sz="1100" kern="1200" dirty="0">
                <a:solidFill>
                  <a:schemeClr val="tx1">
                    <a:tint val="75000"/>
                  </a:schemeClr>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235154" y="7185046"/>
            <a:ext cx="926363" cy="404088"/>
          </a:xfrm>
        </p:spPr>
        <p:txBody>
          <a:bodyPr vert="horz" lIns="91440" tIns="45720" rIns="91440" bIns="45720" rtlCol="0" anchor="ctr">
            <a:normAutofit/>
          </a:bodyPr>
          <a:lstStyle/>
          <a:p>
            <a:pPr defTabSz="914400">
              <a:spcAft>
                <a:spcPts val="600"/>
              </a:spcAft>
            </a:pPr>
            <a:fld id="{DC56C17F-E5A4-4123-831E-B6BE4BD60FE1}" type="slidenum">
              <a:rPr lang="en-US" sz="1200" smtClean="0"/>
              <a:pPr defTabSz="914400">
                <a:spcAft>
                  <a:spcPts val="600"/>
                </a:spcAft>
              </a:pPr>
              <a:t>30</a:t>
            </a:fld>
            <a:endParaRPr lang="en-US" sz="1200"/>
          </a:p>
        </p:txBody>
      </p:sp>
    </p:spTree>
    <p:extLst>
      <p:ext uri="{BB962C8B-B14F-4D97-AF65-F5344CB8AC3E}">
        <p14:creationId xmlns:p14="http://schemas.microsoft.com/office/powerpoint/2010/main" val="14612108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53E60C6D-4E85-4E14-BCDF-BF15C241F7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5487"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A39C593E-6E94-4E7A-B075-3E9BCE606309}"/>
              </a:ext>
            </a:extLst>
          </p:cNvPr>
          <p:cNvSpPr txBox="1"/>
          <p:nvPr/>
        </p:nvSpPr>
        <p:spPr>
          <a:xfrm>
            <a:off x="5397600" y="538066"/>
            <a:ext cx="4735935" cy="1467017"/>
          </a:xfrm>
          <a:prstGeom prst="rect">
            <a:avLst/>
          </a:prstGeom>
        </p:spPr>
        <p:txBody>
          <a:bodyPr vert="horz" lIns="91440" tIns="45720" rIns="91440" bIns="45720" rtlCol="0" anchor="ctr">
            <a:normAutofit/>
          </a:bodyPr>
          <a:lstStyle/>
          <a:p>
            <a:pPr defTabSz="914400">
              <a:lnSpc>
                <a:spcPct val="90000"/>
              </a:lnSpc>
              <a:spcBef>
                <a:spcPct val="0"/>
              </a:spcBef>
              <a:spcAft>
                <a:spcPts val="600"/>
              </a:spcAft>
              <a:tabLst>
                <a:tab pos="2865755" algn="ctr"/>
                <a:tab pos="5731510" algn="r"/>
              </a:tabLst>
            </a:pPr>
            <a:r>
              <a:rPr lang="en-US" sz="4400" b="1">
                <a:effectLst/>
                <a:latin typeface="+mj-lt"/>
                <a:ea typeface="+mj-ea"/>
                <a:cs typeface="+mj-cs"/>
              </a:rPr>
              <a:t>Our Winter Garden</a:t>
            </a:r>
            <a:endParaRPr lang="en-US" sz="4400">
              <a:effectLst/>
              <a:latin typeface="+mj-lt"/>
              <a:ea typeface="+mj-ea"/>
              <a:cs typeface="+mj-cs"/>
            </a:endParaRPr>
          </a:p>
        </p:txBody>
      </p:sp>
      <p:pic>
        <p:nvPicPr>
          <p:cNvPr id="8" name="Picture 7">
            <a:extLst>
              <a:ext uri="{FF2B5EF4-FFF2-40B4-BE49-F238E27FC236}">
                <a16:creationId xmlns:a16="http://schemas.microsoft.com/office/drawing/2014/main" id="{EBF56CB2-EBB3-4056-9EF3-BEFCB027EC43}"/>
              </a:ext>
            </a:extLst>
          </p:cNvPr>
          <p:cNvPicPr/>
          <p:nvPr/>
        </p:nvPicPr>
        <p:blipFill>
          <a:blip r:embed="rId3" cstate="screen">
            <a:extLst>
              <a:ext uri="{28A0092B-C50C-407E-A947-70E740481C1C}">
                <a14:useLocalDpi xmlns:a14="http://schemas.microsoft.com/office/drawing/2010/main"/>
              </a:ext>
            </a:extLst>
          </a:blip>
          <a:stretch>
            <a:fillRect/>
          </a:stretch>
        </p:blipFill>
        <p:spPr bwMode="auto">
          <a:xfrm>
            <a:off x="524165" y="3712157"/>
            <a:ext cx="3997508" cy="2998131"/>
          </a:xfrm>
          <a:custGeom>
            <a:avLst/>
            <a:gdLst/>
            <a:ahLst/>
            <a:cxnLst/>
            <a:rect l="l" t="t" r="r" b="b"/>
            <a:pathLst>
              <a:path w="4555700" h="2733294">
                <a:moveTo>
                  <a:pt x="82217" y="0"/>
                </a:moveTo>
                <a:lnTo>
                  <a:pt x="4473483" y="0"/>
                </a:lnTo>
                <a:cubicBezTo>
                  <a:pt x="4518890" y="0"/>
                  <a:pt x="4555700" y="36810"/>
                  <a:pt x="4555700" y="82217"/>
                </a:cubicBezTo>
                <a:lnTo>
                  <a:pt x="4555700" y="2651077"/>
                </a:lnTo>
                <a:cubicBezTo>
                  <a:pt x="4555700" y="2696484"/>
                  <a:pt x="4518890" y="2733294"/>
                  <a:pt x="4473483" y="2733294"/>
                </a:cubicBezTo>
                <a:lnTo>
                  <a:pt x="82217" y="2733294"/>
                </a:lnTo>
                <a:cubicBezTo>
                  <a:pt x="36810" y="2733294"/>
                  <a:pt x="0" y="2696484"/>
                  <a:pt x="0" y="2651077"/>
                </a:cubicBezTo>
                <a:lnTo>
                  <a:pt x="0" y="82217"/>
                </a:lnTo>
                <a:cubicBezTo>
                  <a:pt x="0" y="36810"/>
                  <a:pt x="36810" y="0"/>
                  <a:pt x="82217" y="0"/>
                </a:cubicBezTo>
                <a:close/>
              </a:path>
            </a:pathLst>
          </a:custGeom>
        </p:spPr>
      </p:pic>
      <p:sp>
        <p:nvSpPr>
          <p:cNvPr id="17" name="Freeform: Shape 16">
            <a:extLst>
              <a:ext uri="{FF2B5EF4-FFF2-40B4-BE49-F238E27FC236}">
                <a16:creationId xmlns:a16="http://schemas.microsoft.com/office/drawing/2014/main" id="{7D42D292-4C48-479B-9E59-E29CD9871C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071870"/>
            <a:ext cx="2345367" cy="1517967"/>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Picture 9">
            <a:extLst>
              <a:ext uri="{FF2B5EF4-FFF2-40B4-BE49-F238E27FC236}">
                <a16:creationId xmlns:a16="http://schemas.microsoft.com/office/drawing/2014/main" id="{0E34E4A0-1052-497D-87FC-3343532340C3}"/>
              </a:ext>
            </a:extLst>
          </p:cNvPr>
          <p:cNvPicPr/>
          <p:nvPr/>
        </p:nvPicPr>
        <p:blipFill>
          <a:blip r:embed="rId4" cstate="screen">
            <a:extLst>
              <a:ext uri="{28A0092B-C50C-407E-A947-70E740481C1C}">
                <a14:useLocalDpi xmlns:a14="http://schemas.microsoft.com/office/drawing/2010/main"/>
              </a:ext>
            </a:extLst>
          </a:blip>
          <a:stretch>
            <a:fillRect/>
          </a:stretch>
        </p:blipFill>
        <p:spPr bwMode="auto">
          <a:xfrm>
            <a:off x="524165" y="538066"/>
            <a:ext cx="3997508" cy="2998131"/>
          </a:xfrm>
          <a:custGeom>
            <a:avLst/>
            <a:gdLst/>
            <a:ahLst/>
            <a:cxnLst/>
            <a:rect l="l" t="t" r="r" b="b"/>
            <a:pathLst>
              <a:path w="4438338" h="2323972">
                <a:moveTo>
                  <a:pt x="69905" y="0"/>
                </a:moveTo>
                <a:lnTo>
                  <a:pt x="4368433" y="0"/>
                </a:lnTo>
                <a:cubicBezTo>
                  <a:pt x="4407040" y="0"/>
                  <a:pt x="4438338" y="31298"/>
                  <a:pt x="4438338" y="69905"/>
                </a:cubicBezTo>
                <a:lnTo>
                  <a:pt x="4438338" y="2254067"/>
                </a:lnTo>
                <a:cubicBezTo>
                  <a:pt x="4438338" y="2292674"/>
                  <a:pt x="4407040" y="2323972"/>
                  <a:pt x="4368433" y="2323972"/>
                </a:cubicBezTo>
                <a:lnTo>
                  <a:pt x="69905" y="2323972"/>
                </a:lnTo>
                <a:cubicBezTo>
                  <a:pt x="31298" y="2323972"/>
                  <a:pt x="0" y="2292674"/>
                  <a:pt x="0" y="2254067"/>
                </a:cubicBezTo>
                <a:lnTo>
                  <a:pt x="0" y="69905"/>
                </a:lnTo>
                <a:cubicBezTo>
                  <a:pt x="0" y="31298"/>
                  <a:pt x="31298" y="0"/>
                  <a:pt x="69905" y="0"/>
                </a:cubicBezTo>
                <a:close/>
              </a:path>
            </a:pathLst>
          </a:custGeom>
        </p:spPr>
      </p:pic>
      <p:sp>
        <p:nvSpPr>
          <p:cNvPr id="7" name="TextBox 6">
            <a:extLst>
              <a:ext uri="{FF2B5EF4-FFF2-40B4-BE49-F238E27FC236}">
                <a16:creationId xmlns:a16="http://schemas.microsoft.com/office/drawing/2014/main" id="{04F595B6-6774-4E01-9C9E-412E2B959905}"/>
              </a:ext>
            </a:extLst>
          </p:cNvPr>
          <p:cNvSpPr txBox="1"/>
          <p:nvPr/>
        </p:nvSpPr>
        <p:spPr>
          <a:xfrm>
            <a:off x="5397600" y="2154420"/>
            <a:ext cx="4735935" cy="4815682"/>
          </a:xfrm>
          <a:prstGeom prst="rect">
            <a:avLst/>
          </a:prstGeom>
        </p:spPr>
        <p:txBody>
          <a:bodyPr vert="horz" lIns="91440" tIns="45720" rIns="91440" bIns="45720" rtlCol="0">
            <a:normAutofit/>
          </a:bodyPr>
          <a:lstStyle/>
          <a:p>
            <a:pPr defTabSz="914400">
              <a:lnSpc>
                <a:spcPct val="114000"/>
              </a:lnSpc>
              <a:spcBef>
                <a:spcPts val="600"/>
              </a:spcBef>
              <a:spcAft>
                <a:spcPts val="600"/>
              </a:spcAft>
            </a:pPr>
            <a:r>
              <a:rPr lang="en-US" sz="2800" dirty="0"/>
              <a:t>There are </a:t>
            </a:r>
            <a:r>
              <a:rPr lang="en-US" sz="2800" dirty="0">
                <a:effectLst/>
              </a:rPr>
              <a:t>lots of camellias in our winter garden. Some are light pink. Some are dark pink…</a:t>
            </a:r>
          </a:p>
          <a:p>
            <a:pPr defTabSz="914400">
              <a:lnSpc>
                <a:spcPct val="90000"/>
              </a:lnSpc>
              <a:spcAft>
                <a:spcPts val="600"/>
              </a:spcAft>
            </a:pPr>
            <a:endParaRPr lang="en-US" sz="2800" dirty="0"/>
          </a:p>
          <a:p>
            <a:pPr defTabSz="914400">
              <a:lnSpc>
                <a:spcPct val="90000"/>
              </a:lnSpc>
              <a:spcAft>
                <a:spcPts val="600"/>
              </a:spcAft>
            </a:pPr>
            <a:endParaRPr lang="en-US" sz="2800" dirty="0">
              <a:effectLst/>
            </a:endParaRPr>
          </a:p>
          <a:p>
            <a:pPr defTabSz="914400">
              <a:lnSpc>
                <a:spcPct val="90000"/>
              </a:lnSpc>
              <a:spcAft>
                <a:spcPts val="600"/>
              </a:spcAft>
            </a:pPr>
            <a:r>
              <a:rPr lang="en-US" sz="2800" dirty="0"/>
              <a:t>…</a:t>
            </a:r>
            <a:r>
              <a:rPr lang="en-US" sz="2800" dirty="0">
                <a:effectLst/>
              </a:rPr>
              <a:t>and some are both dark and light shades of pink together.</a:t>
            </a:r>
            <a:endParaRPr lang="en-US" sz="2800" dirty="0"/>
          </a:p>
        </p:txBody>
      </p:sp>
      <p:sp>
        <p:nvSpPr>
          <p:cNvPr id="19" name="Arc 18">
            <a:extLst>
              <a:ext uri="{FF2B5EF4-FFF2-40B4-BE49-F238E27FC236}">
                <a16:creationId xmlns:a16="http://schemas.microsoft.com/office/drawing/2014/main" id="{533DF362-939D-4EEE-8DC4-6B54607E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95198">
            <a:off x="1351031" y="180035"/>
            <a:ext cx="3583106" cy="4519188"/>
          </a:xfrm>
          <a:prstGeom prst="arc">
            <a:avLst>
              <a:gd name="adj1" fmla="val 17445962"/>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5347743" y="7017997"/>
            <a:ext cx="3610630" cy="404089"/>
          </a:xfrm>
        </p:spPr>
        <p:txBody>
          <a:bodyPr vert="horz" lIns="91440" tIns="45720" rIns="91440" bIns="45720" rtlCol="0" anchor="ctr">
            <a:normAutofit/>
          </a:bodyPr>
          <a:lstStyle/>
          <a:p>
            <a:pPr algn="l" defTabSz="914400">
              <a:spcAft>
                <a:spcPts val="600"/>
              </a:spcAft>
            </a:pPr>
            <a:r>
              <a:rPr lang="en-US" sz="1100" kern="1200" dirty="0">
                <a:solidFill>
                  <a:schemeClr val="tx1">
                    <a:tint val="75000"/>
                  </a:schemeClr>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555577" y="7034654"/>
            <a:ext cx="2407086" cy="404089"/>
          </a:xfrm>
        </p:spPr>
        <p:txBody>
          <a:bodyPr vert="horz" lIns="91440" tIns="45720" rIns="91440" bIns="45720" rtlCol="0" anchor="ctr">
            <a:normAutofit/>
          </a:bodyPr>
          <a:lstStyle/>
          <a:p>
            <a:pPr defTabSz="914400">
              <a:spcAft>
                <a:spcPts val="600"/>
              </a:spcAft>
            </a:pPr>
            <a:fld id="{DC56C17F-E5A4-4123-831E-B6BE4BD60FE1}" type="slidenum">
              <a:rPr lang="en-US" sz="1200" smtClean="0"/>
              <a:pPr defTabSz="914400">
                <a:spcAft>
                  <a:spcPts val="600"/>
                </a:spcAft>
              </a:pPr>
              <a:t>31</a:t>
            </a:fld>
            <a:endParaRPr lang="en-US" sz="1200"/>
          </a:p>
        </p:txBody>
      </p:sp>
    </p:spTree>
    <p:extLst>
      <p:ext uri="{BB962C8B-B14F-4D97-AF65-F5344CB8AC3E}">
        <p14:creationId xmlns:p14="http://schemas.microsoft.com/office/powerpoint/2010/main" val="10959854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E47195D-EC06-4298-8805-0F0D659976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1" cy="75891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98398FA-D836-4BB9-80A0-8FFE3A329591}"/>
              </a:ext>
            </a:extLst>
          </p:cNvPr>
          <p:cNvSpPr txBox="1"/>
          <p:nvPr/>
        </p:nvSpPr>
        <p:spPr>
          <a:xfrm>
            <a:off x="8096564" y="938180"/>
            <a:ext cx="2167031" cy="2324742"/>
          </a:xfrm>
          <a:prstGeom prst="rect">
            <a:avLst/>
          </a:prstGeom>
        </p:spPr>
        <p:txBody>
          <a:bodyPr vert="horz" lIns="91440" tIns="45720" rIns="91440" bIns="45720" rtlCol="0" anchor="ctr">
            <a:normAutofit/>
          </a:bodyPr>
          <a:lstStyle/>
          <a:p>
            <a:pPr defTabSz="914400">
              <a:lnSpc>
                <a:spcPct val="90000"/>
              </a:lnSpc>
              <a:spcBef>
                <a:spcPct val="0"/>
              </a:spcBef>
              <a:spcAft>
                <a:spcPts val="600"/>
              </a:spcAft>
              <a:tabLst>
                <a:tab pos="2865755" algn="ctr"/>
                <a:tab pos="5731510" algn="r"/>
              </a:tabLst>
            </a:pPr>
            <a:r>
              <a:rPr lang="en-US" sz="3700" b="1" dirty="0">
                <a:effectLst/>
                <a:latin typeface="+mj-lt"/>
                <a:ea typeface="+mj-ea"/>
                <a:cs typeface="+mj-cs"/>
              </a:rPr>
              <a:t>Our Winter Garden</a:t>
            </a:r>
            <a:endParaRPr lang="en-US" sz="3700" dirty="0">
              <a:effectLst/>
              <a:latin typeface="+mj-lt"/>
              <a:ea typeface="+mj-ea"/>
              <a:cs typeface="+mj-cs"/>
            </a:endParaRPr>
          </a:p>
        </p:txBody>
      </p:sp>
      <p:sp>
        <p:nvSpPr>
          <p:cNvPr id="16" name="Rectangle 15">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816595" y="68318"/>
            <a:ext cx="1898542" cy="753172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5071" y="735198"/>
            <a:ext cx="7092299" cy="619796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25B858C-581B-484E-97DA-169DCEFC697C}"/>
              </a:ext>
            </a:extLst>
          </p:cNvPr>
          <p:cNvPicPr/>
          <p:nvPr/>
        </p:nvPicPr>
        <p:blipFill>
          <a:blip r:embed="rId3" cstate="screen">
            <a:extLst>
              <a:ext uri="{28A0092B-C50C-407E-A947-70E740481C1C}">
                <a14:useLocalDpi xmlns:a14="http://schemas.microsoft.com/office/drawing/2010/main"/>
              </a:ext>
            </a:extLst>
          </a:blip>
          <a:stretch>
            <a:fillRect/>
          </a:stretch>
        </p:blipFill>
        <p:spPr bwMode="auto">
          <a:xfrm>
            <a:off x="478431" y="1532745"/>
            <a:ext cx="3233519" cy="4602873"/>
          </a:xfrm>
          <a:prstGeom prst="rect">
            <a:avLst/>
          </a:prstGeom>
        </p:spPr>
      </p:pic>
      <p:pic>
        <p:nvPicPr>
          <p:cNvPr id="7" name="Picture 6">
            <a:extLst>
              <a:ext uri="{FF2B5EF4-FFF2-40B4-BE49-F238E27FC236}">
                <a16:creationId xmlns:a16="http://schemas.microsoft.com/office/drawing/2014/main" id="{AF1291F1-5D15-4CD5-845E-0746BF9BCA5D}"/>
              </a:ext>
            </a:extLst>
          </p:cNvPr>
          <p:cNvPicPr/>
          <p:nvPr/>
        </p:nvPicPr>
        <p:blipFill>
          <a:blip r:embed="rId4" cstate="screen">
            <a:extLst>
              <a:ext uri="{28A0092B-C50C-407E-A947-70E740481C1C}">
                <a14:useLocalDpi xmlns:a14="http://schemas.microsoft.com/office/drawing/2010/main"/>
              </a:ext>
            </a:extLst>
          </a:blip>
          <a:stretch>
            <a:fillRect/>
          </a:stretch>
        </p:blipFill>
        <p:spPr bwMode="auto">
          <a:xfrm>
            <a:off x="3911520" y="2621611"/>
            <a:ext cx="3233520" cy="2425140"/>
          </a:xfrm>
          <a:prstGeom prst="rect">
            <a:avLst/>
          </a:prstGeom>
        </p:spPr>
      </p:pic>
      <p:sp>
        <p:nvSpPr>
          <p:cNvPr id="20" name="Rectangle 19">
            <a:extLst>
              <a:ext uri="{FF2B5EF4-FFF2-40B4-BE49-F238E27FC236}">
                <a16:creationId xmlns:a16="http://schemas.microsoft.com/office/drawing/2014/main" id="{90F533E9-6690-41A8-A372-4C6C622D0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779271" y="3771544"/>
            <a:ext cx="1902519" cy="1337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478431" y="7083696"/>
            <a:ext cx="3610630" cy="404088"/>
          </a:xfrm>
        </p:spPr>
        <p:txBody>
          <a:bodyPr vert="horz" lIns="91440" tIns="45720" rIns="91440" bIns="45720" rtlCol="0" anchor="ctr">
            <a:normAutofit/>
          </a:bodyPr>
          <a:lstStyle/>
          <a:p>
            <a:pPr algn="l" defTabSz="914400">
              <a:spcAft>
                <a:spcPts val="600"/>
              </a:spcAft>
            </a:pPr>
            <a:r>
              <a:rPr lang="en-US" sz="1100" kern="1200" dirty="0">
                <a:solidFill>
                  <a:schemeClr val="tx1">
                    <a:tint val="75000"/>
                  </a:schemeClr>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555576" y="7185046"/>
            <a:ext cx="2743802" cy="404088"/>
          </a:xfrm>
        </p:spPr>
        <p:txBody>
          <a:bodyPr vert="horz" lIns="91440" tIns="45720" rIns="91440" bIns="45720" rtlCol="0" anchor="ctr">
            <a:normAutofit/>
          </a:bodyPr>
          <a:lstStyle/>
          <a:p>
            <a:pPr defTabSz="914400">
              <a:spcAft>
                <a:spcPts val="600"/>
              </a:spcAft>
            </a:pPr>
            <a:fld id="{DC56C17F-E5A4-4123-831E-B6BE4BD60FE1}" type="slidenum">
              <a:rPr lang="en-US" sz="1200" smtClean="0"/>
              <a:pPr defTabSz="914400">
                <a:spcAft>
                  <a:spcPts val="600"/>
                </a:spcAft>
              </a:pPr>
              <a:t>32</a:t>
            </a:fld>
            <a:endParaRPr lang="en-US" sz="1200"/>
          </a:p>
        </p:txBody>
      </p:sp>
      <p:sp>
        <p:nvSpPr>
          <p:cNvPr id="8" name="TextBox 7">
            <a:extLst>
              <a:ext uri="{FF2B5EF4-FFF2-40B4-BE49-F238E27FC236}">
                <a16:creationId xmlns:a16="http://schemas.microsoft.com/office/drawing/2014/main" id="{FD50B74F-5D67-4820-8DF0-00289827866F}"/>
              </a:ext>
            </a:extLst>
          </p:cNvPr>
          <p:cNvSpPr txBox="1"/>
          <p:nvPr/>
        </p:nvSpPr>
        <p:spPr>
          <a:xfrm>
            <a:off x="8125405" y="3085353"/>
            <a:ext cx="2094327" cy="3502882"/>
          </a:xfrm>
          <a:prstGeom prst="rect">
            <a:avLst/>
          </a:prstGeom>
          <a:noFill/>
        </p:spPr>
        <p:txBody>
          <a:bodyPr wrap="square">
            <a:spAutoFit/>
          </a:bodyPr>
          <a:lstStyle/>
          <a:p>
            <a:pPr>
              <a:lnSpc>
                <a:spcPct val="114000"/>
              </a:lnSpc>
              <a:spcBef>
                <a:spcPts val="600"/>
              </a:spcBef>
              <a:spcAft>
                <a:spcPts val="600"/>
              </a:spcAft>
            </a:pPr>
            <a:r>
              <a:rPr lang="en-AU" sz="2800" dirty="0">
                <a:solidFill>
                  <a:srgbClr val="000000"/>
                </a:solidFill>
                <a:latin typeface="Calibri" panose="020F0502020204030204" pitchFamily="34" charset="0"/>
                <a:ea typeface="Calibri" panose="020F0502020204030204" pitchFamily="34" charset="0"/>
              </a:rPr>
              <a:t>We have white-flowered </a:t>
            </a:r>
            <a:r>
              <a:rPr lang="en-AU" sz="2800" dirty="0">
                <a:solidFill>
                  <a:srgbClr val="000000"/>
                </a:solidFill>
                <a:effectLst/>
                <a:latin typeface="Calibri" panose="020F0502020204030204" pitchFamily="34" charset="0"/>
                <a:ea typeface="Calibri" panose="020F0502020204030204" pitchFamily="34" charset="0"/>
              </a:rPr>
              <a:t>camellias a</a:t>
            </a:r>
            <a:r>
              <a:rPr lang="en-AU" sz="2800" dirty="0">
                <a:solidFill>
                  <a:srgbClr val="000000"/>
                </a:solidFill>
                <a:latin typeface="Calibri" panose="020F0502020204030204" pitchFamily="34" charset="0"/>
                <a:ea typeface="Calibri" panose="020F0502020204030204" pitchFamily="34" charset="0"/>
              </a:rPr>
              <a:t>nd variegated camellias.</a:t>
            </a:r>
            <a:endParaRPr lang="en-AU" sz="2800" dirty="0"/>
          </a:p>
        </p:txBody>
      </p:sp>
    </p:spTree>
    <p:extLst>
      <p:ext uri="{BB962C8B-B14F-4D97-AF65-F5344CB8AC3E}">
        <p14:creationId xmlns:p14="http://schemas.microsoft.com/office/powerpoint/2010/main" val="34402322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458387" y="2340827"/>
            <a:ext cx="5536299" cy="0"/>
          </a:xfrm>
          <a:prstGeom prst="line">
            <a:avLst/>
          </a:prstGeom>
          <a:ln w="19050">
            <a:solidFill>
              <a:srgbClr val="E0E466"/>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6668754" y="7034654"/>
            <a:ext cx="2708573" cy="404089"/>
          </a:xfrm>
        </p:spPr>
        <p:txBody>
          <a:bodyPr vert="horz" lIns="91440" tIns="45720" rIns="91440" bIns="45720" rtlCol="0" anchor="ctr">
            <a:normAutofit fontScale="92500" lnSpcReduction="10000"/>
          </a:bodyPr>
          <a:lstStyle/>
          <a:p>
            <a:pPr algn="l" defTabSz="914400">
              <a:spcAft>
                <a:spcPts val="600"/>
              </a:spcAft>
              <a:defRPr/>
            </a:pPr>
            <a:r>
              <a:rPr lang="en-US" sz="1200" kern="1200" dirty="0">
                <a:solidFill>
                  <a:prstClr val="black">
                    <a:tint val="75000"/>
                  </a:prstClr>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921314" y="7034654"/>
            <a:ext cx="1041349" cy="404089"/>
          </a:xfrm>
        </p:spPr>
        <p:txBody>
          <a:bodyPr vert="horz" lIns="91440" tIns="45720" rIns="91440" bIns="45720" rtlCol="0" anchor="ctr">
            <a:normAutofit/>
          </a:bodyPr>
          <a:lstStyle/>
          <a:p>
            <a:pPr defTabSz="914400">
              <a:spcAft>
                <a:spcPts val="600"/>
              </a:spcAft>
              <a:defRPr/>
            </a:pPr>
            <a:fld id="{DC56C17F-E5A4-4123-831E-B6BE4BD60FE1}" type="slidenum">
              <a:rPr lang="en-US" sz="1200" smtClean="0">
                <a:solidFill>
                  <a:prstClr val="black">
                    <a:tint val="75000"/>
                  </a:prstClr>
                </a:solidFill>
                <a:latin typeface="Calibri" panose="020F0502020204030204"/>
              </a:rPr>
              <a:pPr defTabSz="914400">
                <a:spcAft>
                  <a:spcPts val="600"/>
                </a:spcAft>
                <a:defRPr/>
              </a:pPr>
              <a:t>33</a:t>
            </a:fld>
            <a:endParaRPr lang="en-US" sz="1200">
              <a:solidFill>
                <a:prstClr val="black">
                  <a:tint val="75000"/>
                </a:prstClr>
              </a:solidFill>
              <a:latin typeface="Calibri" panose="020F0502020204030204"/>
            </a:endParaRPr>
          </a:p>
        </p:txBody>
      </p:sp>
      <p:sp>
        <p:nvSpPr>
          <p:cNvPr id="2" name="TextBox 1">
            <a:extLst>
              <a:ext uri="{FF2B5EF4-FFF2-40B4-BE49-F238E27FC236}">
                <a16:creationId xmlns:a16="http://schemas.microsoft.com/office/drawing/2014/main" id="{AEC7639A-BD2A-4C6E-A4EB-D2CF6880999D}"/>
              </a:ext>
            </a:extLst>
          </p:cNvPr>
          <p:cNvSpPr txBox="1"/>
          <p:nvPr/>
        </p:nvSpPr>
        <p:spPr>
          <a:xfrm>
            <a:off x="6668754" y="863942"/>
            <a:ext cx="3678677" cy="646331"/>
          </a:xfrm>
          <a:prstGeom prst="rect">
            <a:avLst/>
          </a:prstGeom>
          <a:noFill/>
        </p:spPr>
        <p:txBody>
          <a:bodyPr wrap="square">
            <a:spAutoFit/>
          </a:bodyPr>
          <a:lstStyle/>
          <a:p>
            <a:pPr>
              <a:tabLst>
                <a:tab pos="2865755" algn="ctr"/>
                <a:tab pos="5731510" algn="r"/>
              </a:tabLst>
            </a:pPr>
            <a:r>
              <a:rPr lang="en-AU" sz="3600" b="1" dirty="0">
                <a:effectLst/>
                <a:latin typeface="Calibri Light" panose="020F0302020204030204" pitchFamily="34" charset="0"/>
                <a:ea typeface="Calibri" panose="020F0502020204030204" pitchFamily="34" charset="0"/>
                <a:cs typeface="Times New Roman" panose="02020603050405020304" pitchFamily="18" charset="0"/>
              </a:rPr>
              <a:t>Our Winter Garden</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6">
            <a:extLst>
              <a:ext uri="{FF2B5EF4-FFF2-40B4-BE49-F238E27FC236}">
                <a16:creationId xmlns:a16="http://schemas.microsoft.com/office/drawing/2014/main" id="{F9FED91F-1A5E-43BD-95E3-C1ED9A54F2F0}"/>
              </a:ext>
            </a:extLst>
          </p:cNvPr>
          <p:cNvSpPr txBox="1"/>
          <p:nvPr/>
        </p:nvSpPr>
        <p:spPr>
          <a:xfrm>
            <a:off x="6920911" y="2802975"/>
            <a:ext cx="3174365" cy="1537985"/>
          </a:xfrm>
          <a:prstGeom prst="rect">
            <a:avLst/>
          </a:prstGeom>
          <a:noFill/>
        </p:spPr>
        <p:txBody>
          <a:bodyPr wrap="square">
            <a:spAutoFit/>
          </a:bodyPr>
          <a:lstStyle/>
          <a:p>
            <a:pPr>
              <a:lnSpc>
                <a:spcPct val="114000"/>
              </a:lnSpc>
              <a:spcBef>
                <a:spcPts val="600"/>
              </a:spcBef>
              <a:spcAft>
                <a:spcPts val="600"/>
              </a:spcAft>
            </a:pPr>
            <a:r>
              <a:rPr lang="en-AU" sz="2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 Magnolia almost hides the compost bin.</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3362AF56-E056-409E-B633-A84DBFD8ECDC}"/>
              </a:ext>
            </a:extLst>
          </p:cNvPr>
          <p:cNvPicPr/>
          <p:nvPr/>
        </p:nvPicPr>
        <p:blipFill rotWithShape="1">
          <a:blip r:embed="rId3" cstate="screen">
            <a:extLst>
              <a:ext uri="{28A0092B-C50C-407E-A947-70E740481C1C}">
                <a14:useLocalDpi xmlns:a14="http://schemas.microsoft.com/office/drawing/2010/main"/>
              </a:ext>
            </a:extLst>
          </a:blip>
          <a:srcRect/>
          <a:stretch/>
        </p:blipFill>
        <p:spPr bwMode="auto">
          <a:xfrm>
            <a:off x="0" y="1"/>
            <a:ext cx="6503816" cy="7589837"/>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725880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4">
            <a:extLst>
              <a:ext uri="{FF2B5EF4-FFF2-40B4-BE49-F238E27FC236}">
                <a16:creationId xmlns:a16="http://schemas.microsoft.com/office/drawing/2014/main" id="{5B9CE10B-7217-4727-A3A7-5DF664DEB4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1" cy="75891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687D7E0B-E104-458F-BBE2-72B088560B18}"/>
              </a:ext>
            </a:extLst>
          </p:cNvPr>
          <p:cNvSpPr txBox="1"/>
          <p:nvPr/>
        </p:nvSpPr>
        <p:spPr>
          <a:xfrm>
            <a:off x="498212" y="254301"/>
            <a:ext cx="2741361" cy="2096218"/>
          </a:xfrm>
          <a:prstGeom prst="rect">
            <a:avLst/>
          </a:prstGeom>
        </p:spPr>
        <p:txBody>
          <a:bodyPr vert="horz" lIns="91440" tIns="45720" rIns="91440" bIns="45720" rtlCol="0" anchor="b">
            <a:normAutofit/>
          </a:bodyPr>
          <a:lstStyle/>
          <a:p>
            <a:pPr defTabSz="914400">
              <a:lnSpc>
                <a:spcPct val="90000"/>
              </a:lnSpc>
              <a:spcBef>
                <a:spcPct val="0"/>
              </a:spcBef>
              <a:spcAft>
                <a:spcPts val="600"/>
              </a:spcAft>
              <a:tabLst>
                <a:tab pos="2865755" algn="ctr"/>
                <a:tab pos="5731510" algn="r"/>
              </a:tabLst>
            </a:pPr>
            <a:r>
              <a:rPr lang="en-US" sz="4600" b="1" kern="1200" dirty="0">
                <a:solidFill>
                  <a:schemeClr val="tx1"/>
                </a:solidFill>
                <a:effectLst/>
                <a:latin typeface="+mj-lt"/>
                <a:ea typeface="+mj-ea"/>
                <a:cs typeface="+mj-cs"/>
              </a:rPr>
              <a:t>Our Winter Garden</a:t>
            </a:r>
            <a:endParaRPr lang="en-US" sz="4600" kern="1200" dirty="0">
              <a:solidFill>
                <a:schemeClr val="tx1"/>
              </a:solidFill>
              <a:effectLst/>
              <a:latin typeface="+mj-lt"/>
              <a:ea typeface="+mj-ea"/>
              <a:cs typeface="+mj-cs"/>
            </a:endParaRPr>
          </a:p>
        </p:txBody>
      </p:sp>
      <p:grpSp>
        <p:nvGrpSpPr>
          <p:cNvPr id="20" name="Group 16">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62673" y="1"/>
            <a:ext cx="2146639" cy="5777808"/>
            <a:chOff x="329184" y="1"/>
            <a:chExt cx="524256" cy="5777808"/>
          </a:xfrm>
        </p:grpSpPr>
        <p:cxnSp>
          <p:nvCxnSpPr>
            <p:cNvPr id="18" name="Straight Connector 17">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2" name="Rectangle 18">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Rectangle 20">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52901" y="752267"/>
            <a:ext cx="6741012" cy="626718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AA12CBD6-06A1-432D-8A85-5D4B5507D1AD}"/>
              </a:ext>
            </a:extLst>
          </p:cNvPr>
          <p:cNvPicPr/>
          <p:nvPr/>
        </p:nvPicPr>
        <p:blipFill rotWithShape="1">
          <a:blip r:embed="rId3" cstate="screen">
            <a:extLst>
              <a:ext uri="{28A0092B-C50C-407E-A947-70E740481C1C}">
                <a14:useLocalDpi xmlns:a14="http://schemas.microsoft.com/office/drawing/2010/main"/>
              </a:ext>
            </a:extLst>
          </a:blip>
          <a:srcRect/>
          <a:stretch/>
        </p:blipFill>
        <p:spPr bwMode="auto">
          <a:xfrm>
            <a:off x="3619651" y="1075985"/>
            <a:ext cx="2968740" cy="5586393"/>
          </a:xfrm>
          <a:prstGeom prst="rect">
            <a:avLst/>
          </a:prstGeom>
        </p:spPr>
      </p:pic>
      <p:pic>
        <p:nvPicPr>
          <p:cNvPr id="5" name="Picture 4">
            <a:extLst>
              <a:ext uri="{FF2B5EF4-FFF2-40B4-BE49-F238E27FC236}">
                <a16:creationId xmlns:a16="http://schemas.microsoft.com/office/drawing/2014/main" id="{B3590EED-111D-4918-A88F-EAB0E63DE044}"/>
              </a:ext>
            </a:extLst>
          </p:cNvPr>
          <p:cNvPicPr/>
          <p:nvPr/>
        </p:nvPicPr>
        <p:blipFill rotWithShape="1">
          <a:blip r:embed="rId4" cstate="screen">
            <a:extLst>
              <a:ext uri="{28A0092B-C50C-407E-A947-70E740481C1C}">
                <a14:useLocalDpi xmlns:a14="http://schemas.microsoft.com/office/drawing/2010/main"/>
              </a:ext>
            </a:extLst>
          </a:blip>
          <a:srcRect b="-2"/>
          <a:stretch/>
        </p:blipFill>
        <p:spPr bwMode="auto">
          <a:xfrm>
            <a:off x="6855139" y="1075985"/>
            <a:ext cx="2968740" cy="5586393"/>
          </a:xfrm>
          <a:prstGeom prst="rect">
            <a:avLst/>
          </a:prstGeom>
        </p:spPr>
      </p:pic>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498212" y="7151740"/>
            <a:ext cx="7573742" cy="404791"/>
          </a:xfrm>
        </p:spPr>
        <p:txBody>
          <a:bodyPr vert="horz" lIns="91440" tIns="45720" rIns="91440" bIns="45720" rtlCol="0" anchor="ctr">
            <a:normAutofit/>
          </a:bodyPr>
          <a:lstStyle/>
          <a:p>
            <a:pPr algn="l" defTabSz="914400">
              <a:lnSpc>
                <a:spcPct val="90000"/>
              </a:lnSpc>
              <a:spcAft>
                <a:spcPts val="600"/>
              </a:spcAft>
            </a:pPr>
            <a:r>
              <a:rPr lang="en-US" sz="1100" kern="1200" dirty="0">
                <a:solidFill>
                  <a:schemeClr val="tx1">
                    <a:tint val="75000"/>
                  </a:schemeClr>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9176105" y="7185046"/>
            <a:ext cx="917808" cy="404791"/>
          </a:xfrm>
        </p:spPr>
        <p:txBody>
          <a:bodyPr vert="horz" lIns="91440" tIns="45720" rIns="91440" bIns="45720" rtlCol="0" anchor="ctr">
            <a:normAutofit/>
          </a:bodyPr>
          <a:lstStyle/>
          <a:p>
            <a:pPr defTabSz="914400">
              <a:spcAft>
                <a:spcPts val="600"/>
              </a:spcAft>
            </a:pPr>
            <a:fld id="{DC56C17F-E5A4-4123-831E-B6BE4BD60FE1}" type="slidenum">
              <a:rPr lang="en-US" sz="1200" smtClean="0"/>
              <a:pPr defTabSz="914400">
                <a:spcAft>
                  <a:spcPts val="600"/>
                </a:spcAft>
              </a:pPr>
              <a:t>34</a:t>
            </a:fld>
            <a:endParaRPr lang="en-US" sz="1200"/>
          </a:p>
        </p:txBody>
      </p:sp>
      <p:sp>
        <p:nvSpPr>
          <p:cNvPr id="10" name="TextBox 9">
            <a:extLst>
              <a:ext uri="{FF2B5EF4-FFF2-40B4-BE49-F238E27FC236}">
                <a16:creationId xmlns:a16="http://schemas.microsoft.com/office/drawing/2014/main" id="{1E8F9F05-E23F-4B5D-BAC5-55A5FE1F1758}"/>
              </a:ext>
            </a:extLst>
          </p:cNvPr>
          <p:cNvSpPr txBox="1"/>
          <p:nvPr/>
        </p:nvSpPr>
        <p:spPr>
          <a:xfrm>
            <a:off x="498212" y="2350519"/>
            <a:ext cx="2741362" cy="4708084"/>
          </a:xfrm>
          <a:prstGeom prst="rect">
            <a:avLst/>
          </a:prstGeom>
          <a:noFill/>
        </p:spPr>
        <p:txBody>
          <a:bodyPr wrap="square">
            <a:spAutoFit/>
          </a:bodyPr>
          <a:lstStyle/>
          <a:p>
            <a:pPr>
              <a:spcAft>
                <a:spcPts val="600"/>
              </a:spcAft>
            </a:pPr>
            <a:r>
              <a:rPr lang="en-AU" sz="2800" dirty="0">
                <a:effectLst/>
                <a:latin typeface="Calibri" panose="020F0502020204030204" pitchFamily="34" charset="0"/>
                <a:ea typeface="Calibri" panose="020F0502020204030204" pitchFamily="34" charset="0"/>
              </a:rPr>
              <a:t>The daphne has a delicious perfume, but it looks like insects have been feasting on the leaves.</a:t>
            </a:r>
          </a:p>
          <a:p>
            <a:pPr>
              <a:lnSpc>
                <a:spcPct val="114000"/>
              </a:lnSpc>
              <a:spcBef>
                <a:spcPts val="600"/>
              </a:spcBef>
              <a:spcAft>
                <a:spcPts val="600"/>
              </a:spcAft>
            </a:pPr>
            <a:r>
              <a:rPr lang="en-AU" sz="2800" dirty="0">
                <a:effectLst/>
                <a:latin typeface="Calibri" panose="020F0502020204030204" pitchFamily="34" charset="0"/>
                <a:ea typeface="Calibri" panose="020F0502020204030204" pitchFamily="34" charset="0"/>
                <a:cs typeface="Calibri" panose="020F0502020204030204" pitchFamily="34" charset="0"/>
              </a:rPr>
              <a:t>The hellebores are delicate shades of pink.</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10205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712DDCE-9620-4A4D-8B38-093914438182}"/>
              </a:ext>
            </a:extLst>
          </p:cNvPr>
          <p:cNvSpPr txBox="1"/>
          <p:nvPr/>
        </p:nvSpPr>
        <p:spPr>
          <a:xfrm>
            <a:off x="564212" y="5059024"/>
            <a:ext cx="9569738" cy="1234444"/>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tabLst>
                <a:tab pos="2865755" algn="ctr"/>
                <a:tab pos="5731510" algn="r"/>
              </a:tabLst>
            </a:pPr>
            <a:r>
              <a:rPr lang="en-US" sz="6000" b="1" kern="1200">
                <a:solidFill>
                  <a:schemeClr val="tx1"/>
                </a:solidFill>
                <a:effectLst/>
                <a:latin typeface="+mj-lt"/>
                <a:ea typeface="+mj-ea"/>
                <a:cs typeface="+mj-cs"/>
              </a:rPr>
              <a:t>Petunias</a:t>
            </a:r>
            <a:endParaRPr lang="en-US" sz="6000" kern="1200">
              <a:solidFill>
                <a:schemeClr val="tx1"/>
              </a:solidFill>
              <a:effectLst/>
              <a:latin typeface="+mj-lt"/>
              <a:ea typeface="+mj-ea"/>
              <a:cs typeface="+mj-cs"/>
            </a:endParaRPr>
          </a:p>
        </p:txBody>
      </p:sp>
      <p:pic>
        <p:nvPicPr>
          <p:cNvPr id="11" name="Picture 10" descr="See the source image">
            <a:extLst>
              <a:ext uri="{FF2B5EF4-FFF2-40B4-BE49-F238E27FC236}">
                <a16:creationId xmlns:a16="http://schemas.microsoft.com/office/drawing/2014/main" id="{A8707598-4D07-40D2-887D-33716F8205D6}"/>
              </a:ext>
            </a:extLst>
          </p:cNvPr>
          <p:cNvPicPr/>
          <p:nvPr/>
        </p:nvPicPr>
        <p:blipFill rotWithShape="1">
          <a:blip r:embed="rId3" cstate="screen">
            <a:extLst>
              <a:ext uri="{28A0092B-C50C-407E-A947-70E740481C1C}">
                <a14:useLocalDpi xmlns:a14="http://schemas.microsoft.com/office/drawing/2010/main"/>
              </a:ext>
            </a:extLst>
          </a:blip>
          <a:srcRect/>
          <a:stretch/>
        </p:blipFill>
        <p:spPr bwMode="auto">
          <a:xfrm>
            <a:off x="282220" y="354713"/>
            <a:ext cx="3329803" cy="4350464"/>
          </a:xfrm>
          <a:prstGeom prst="rect">
            <a:avLst/>
          </a:prstGeom>
        </p:spPr>
      </p:pic>
      <p:pic>
        <p:nvPicPr>
          <p:cNvPr id="8" name="Picture 7" descr="Image result for petunia pictures">
            <a:extLst>
              <a:ext uri="{FF2B5EF4-FFF2-40B4-BE49-F238E27FC236}">
                <a16:creationId xmlns:a16="http://schemas.microsoft.com/office/drawing/2014/main" id="{79F6E484-F7E1-4558-BA98-D5FCCEEAEBAD}"/>
              </a:ext>
            </a:extLst>
          </p:cNvPr>
          <p:cNvPicPr/>
          <p:nvPr/>
        </p:nvPicPr>
        <p:blipFill rotWithShape="1">
          <a:blip r:embed="rId4" cstate="screen">
            <a:extLst>
              <a:ext uri="{28A0092B-C50C-407E-A947-70E740481C1C}">
                <a14:useLocalDpi xmlns:a14="http://schemas.microsoft.com/office/drawing/2010/main"/>
              </a:ext>
            </a:extLst>
          </a:blip>
          <a:srcRect/>
          <a:stretch/>
        </p:blipFill>
        <p:spPr bwMode="auto">
          <a:xfrm>
            <a:off x="3683973" y="354713"/>
            <a:ext cx="3329803" cy="4350464"/>
          </a:xfrm>
          <a:prstGeom prst="rect">
            <a:avLst/>
          </a:prstGeom>
        </p:spPr>
      </p:pic>
      <p:pic>
        <p:nvPicPr>
          <p:cNvPr id="10" name="Picture 9" descr="Image result for petunia pictures">
            <a:extLst>
              <a:ext uri="{FF2B5EF4-FFF2-40B4-BE49-F238E27FC236}">
                <a16:creationId xmlns:a16="http://schemas.microsoft.com/office/drawing/2014/main" id="{D5130770-A993-4F44-BFB5-1F5D83769327}"/>
              </a:ext>
            </a:extLst>
          </p:cNvPr>
          <p:cNvPicPr/>
          <p:nvPr/>
        </p:nvPicPr>
        <p:blipFill rotWithShape="1">
          <a:blip r:embed="rId5" cstate="screen">
            <a:extLst>
              <a:ext uri="{28A0092B-C50C-407E-A947-70E740481C1C}">
                <a14:useLocalDpi xmlns:a14="http://schemas.microsoft.com/office/drawing/2010/main"/>
              </a:ext>
            </a:extLst>
          </a:blip>
          <a:srcRect/>
          <a:stretch/>
        </p:blipFill>
        <p:spPr bwMode="auto">
          <a:xfrm>
            <a:off x="7085726" y="354713"/>
            <a:ext cx="3329803" cy="4350464"/>
          </a:xfrm>
          <a:prstGeom prst="rect">
            <a:avLst/>
          </a:prstGeom>
        </p:spPr>
      </p:pic>
      <p:cxnSp>
        <p:nvCxnSpPr>
          <p:cNvPr id="64" name="Straight Connector 63">
            <a:extLst>
              <a:ext uri="{FF2B5EF4-FFF2-40B4-BE49-F238E27FC236}">
                <a16:creationId xmlns:a16="http://schemas.microsoft.com/office/drawing/2014/main" id="{60188E89-AF78-40F6-B787-E9BD9C6256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37270" y="6395368"/>
            <a:ext cx="8023622" cy="0"/>
          </a:xfrm>
          <a:prstGeom prst="line">
            <a:avLst/>
          </a:prstGeom>
          <a:ln w="19050">
            <a:solidFill>
              <a:srgbClr val="D5DA45"/>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282220" y="7033080"/>
            <a:ext cx="3610630" cy="404089"/>
          </a:xfrm>
        </p:spPr>
        <p:txBody>
          <a:bodyPr vert="horz" lIns="91440" tIns="45720" rIns="91440" bIns="45720" rtlCol="0" anchor="ctr">
            <a:normAutofit/>
          </a:bodyPr>
          <a:lstStyle/>
          <a:p>
            <a:pPr algn="l" defTabSz="914400">
              <a:spcAft>
                <a:spcPts val="600"/>
              </a:spcAft>
            </a:pPr>
            <a:r>
              <a:rPr lang="en-US" sz="1100" kern="1200" dirty="0">
                <a:solidFill>
                  <a:schemeClr val="tx1">
                    <a:tint val="75000"/>
                  </a:schemeClr>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555577" y="7034654"/>
            <a:ext cx="2407086" cy="404089"/>
          </a:xfrm>
        </p:spPr>
        <p:txBody>
          <a:bodyPr vert="horz" lIns="91440" tIns="45720" rIns="91440" bIns="45720" rtlCol="0" anchor="ctr">
            <a:normAutofit/>
          </a:bodyPr>
          <a:lstStyle/>
          <a:p>
            <a:pPr defTabSz="914400">
              <a:spcAft>
                <a:spcPts val="600"/>
              </a:spcAft>
            </a:pPr>
            <a:fld id="{DC56C17F-E5A4-4123-831E-B6BE4BD60FE1}" type="slidenum">
              <a:rPr lang="en-US" sz="1200"/>
              <a:pPr defTabSz="914400">
                <a:spcAft>
                  <a:spcPts val="600"/>
                </a:spcAft>
              </a:pPr>
              <a:t>35</a:t>
            </a:fld>
            <a:endParaRPr lang="en-US" sz="1200"/>
          </a:p>
        </p:txBody>
      </p:sp>
      <p:sp>
        <p:nvSpPr>
          <p:cNvPr id="43" name="TextBox 6">
            <a:extLst>
              <a:ext uri="{FF2B5EF4-FFF2-40B4-BE49-F238E27FC236}">
                <a16:creationId xmlns:a16="http://schemas.microsoft.com/office/drawing/2014/main" id="{54FA8371-E926-4264-934B-0940EC830324}"/>
              </a:ext>
            </a:extLst>
          </p:cNvPr>
          <p:cNvSpPr txBox="1"/>
          <p:nvPr/>
        </p:nvSpPr>
        <p:spPr>
          <a:xfrm>
            <a:off x="3142586" y="6522556"/>
            <a:ext cx="5344795" cy="564515"/>
          </a:xfrm>
          <a:prstGeom prst="rect">
            <a:avLst/>
          </a:prstGeom>
          <a:noFill/>
        </p:spPr>
        <p:txBody>
          <a:bodyPr wrap="square">
            <a:spAutoFit/>
          </a:bodyPr>
          <a:lstStyle/>
          <a:p>
            <a:pPr>
              <a:lnSpc>
                <a:spcPct val="115000"/>
              </a:lnSpc>
              <a:spcBef>
                <a:spcPts val="600"/>
              </a:spcBef>
              <a:spcAft>
                <a:spcPts val="600"/>
              </a:spcAft>
            </a:pPr>
            <a:r>
              <a:rPr lang="en-AU" sz="2800"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We grow petunias in pots.</a:t>
            </a:r>
            <a:endParaRPr lang="en-AU" sz="28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96882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1" cy="75891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555237D9-7811-4341-87C0-8222589514D9}"/>
              </a:ext>
            </a:extLst>
          </p:cNvPr>
          <p:cNvSpPr txBox="1"/>
          <p:nvPr/>
        </p:nvSpPr>
        <p:spPr>
          <a:xfrm>
            <a:off x="517323" y="947545"/>
            <a:ext cx="4001794" cy="1248447"/>
          </a:xfrm>
          <a:prstGeom prst="rect">
            <a:avLst/>
          </a:prstGeom>
        </p:spPr>
        <p:txBody>
          <a:bodyPr vert="horz" lIns="91440" tIns="45720" rIns="91440" bIns="45720" rtlCol="0" anchor="ctr">
            <a:normAutofit/>
          </a:bodyPr>
          <a:lstStyle/>
          <a:p>
            <a:pPr defTabSz="914400">
              <a:lnSpc>
                <a:spcPct val="90000"/>
              </a:lnSpc>
              <a:spcBef>
                <a:spcPct val="0"/>
              </a:spcBef>
              <a:spcAft>
                <a:spcPts val="600"/>
              </a:spcAft>
              <a:tabLst>
                <a:tab pos="2865755" algn="ctr"/>
                <a:tab pos="5731510" algn="r"/>
              </a:tabLst>
            </a:pPr>
            <a:r>
              <a:rPr lang="en-US" sz="4000" b="1">
                <a:effectLst/>
                <a:latin typeface="+mj-lt"/>
                <a:ea typeface="+mj-ea"/>
                <a:cs typeface="+mj-cs"/>
              </a:rPr>
              <a:t>My Favourite Dahlia</a:t>
            </a:r>
            <a:endParaRPr lang="en-US" sz="4000">
              <a:effectLst/>
              <a:latin typeface="+mj-lt"/>
              <a:ea typeface="+mj-ea"/>
              <a:cs typeface="+mj-cs"/>
            </a:endParaRPr>
          </a:p>
        </p:txBody>
      </p:sp>
      <p:grpSp>
        <p:nvGrpSpPr>
          <p:cNvPr id="16" name="Group 15">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199105"/>
            <a:ext cx="311676" cy="745327"/>
            <a:chOff x="0" y="823811"/>
            <a:chExt cx="355196" cy="673460"/>
          </a:xfrm>
        </p:grpSpPr>
        <p:sp>
          <p:nvSpPr>
            <p:cNvPr id="17" name="Rectangle 16">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Rectangle 19">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83594" y="2313659"/>
            <a:ext cx="3771103" cy="303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DB6CD02F-FBE6-4196-A1F3-F9521BBC4C09}"/>
              </a:ext>
            </a:extLst>
          </p:cNvPr>
          <p:cNvSpPr txBox="1"/>
          <p:nvPr/>
        </p:nvSpPr>
        <p:spPr>
          <a:xfrm>
            <a:off x="518340" y="2579200"/>
            <a:ext cx="4000777" cy="4404258"/>
          </a:xfrm>
          <a:prstGeom prst="rect">
            <a:avLst/>
          </a:prstGeom>
        </p:spPr>
        <p:txBody>
          <a:bodyPr vert="horz" lIns="91440" tIns="45720" rIns="91440" bIns="45720" rtlCol="0" anchor="ctr">
            <a:normAutofit/>
          </a:bodyPr>
          <a:lstStyle/>
          <a:p>
            <a:pPr defTabSz="914400">
              <a:lnSpc>
                <a:spcPct val="114000"/>
              </a:lnSpc>
              <a:spcBef>
                <a:spcPts val="600"/>
              </a:spcBef>
              <a:spcAft>
                <a:spcPts val="600"/>
              </a:spcAft>
            </a:pPr>
            <a:r>
              <a:rPr lang="en-US" sz="2800" dirty="0">
                <a:effectLst/>
              </a:rPr>
              <a:t>We grow dahlias in many pretty colours. </a:t>
            </a:r>
            <a:endParaRPr lang="en-US" sz="2800" dirty="0"/>
          </a:p>
          <a:p>
            <a:pPr defTabSz="914400">
              <a:lnSpc>
                <a:spcPct val="114000"/>
              </a:lnSpc>
              <a:spcBef>
                <a:spcPts val="600"/>
              </a:spcBef>
              <a:spcAft>
                <a:spcPts val="600"/>
              </a:spcAft>
            </a:pPr>
            <a:endParaRPr lang="en-US" sz="2800" dirty="0">
              <a:effectLst/>
            </a:endParaRPr>
          </a:p>
          <a:p>
            <a:pPr defTabSz="914400">
              <a:lnSpc>
                <a:spcPct val="114000"/>
              </a:lnSpc>
              <a:spcBef>
                <a:spcPts val="600"/>
              </a:spcBef>
              <a:spcAft>
                <a:spcPts val="600"/>
              </a:spcAft>
            </a:pPr>
            <a:r>
              <a:rPr lang="en-US" sz="2800" dirty="0"/>
              <a:t>Somehow, dahlias remind me of the head of a lion with a fuzzy mane.</a:t>
            </a:r>
            <a:endParaRPr lang="en-US" sz="2800" dirty="0">
              <a:effectLst/>
            </a:endParaRPr>
          </a:p>
        </p:txBody>
      </p:sp>
      <p:sp>
        <p:nvSpPr>
          <p:cNvPr id="22" name="Rectangle 21">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386926" y="0"/>
            <a:ext cx="1311236" cy="758983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9150" y="568687"/>
            <a:ext cx="5273062" cy="645720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Image result for Dahlias">
            <a:extLst>
              <a:ext uri="{FF2B5EF4-FFF2-40B4-BE49-F238E27FC236}">
                <a16:creationId xmlns:a16="http://schemas.microsoft.com/office/drawing/2014/main" id="{179AFA15-7A01-4615-B786-C8DA8FC1030B}"/>
              </a:ext>
            </a:extLst>
          </p:cNvPr>
          <p:cNvPicPr/>
          <p:nvPr/>
        </p:nvPicPr>
        <p:blipFill rotWithShape="1">
          <a:blip r:embed="rId3" cstate="screen">
            <a:extLst>
              <a:ext uri="{28A0092B-C50C-407E-A947-70E740481C1C}">
                <a14:useLocalDpi xmlns:a14="http://schemas.microsoft.com/office/drawing/2010/main"/>
              </a:ext>
            </a:extLst>
          </a:blip>
          <a:srcRect/>
          <a:stretch/>
        </p:blipFill>
        <p:spPr bwMode="auto">
          <a:xfrm>
            <a:off x="5245353" y="884653"/>
            <a:ext cx="4760656" cy="5820531"/>
          </a:xfrm>
          <a:prstGeom prst="rect">
            <a:avLst/>
          </a:prstGeom>
        </p:spPr>
      </p:pic>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517323" y="7023977"/>
            <a:ext cx="4000777" cy="404088"/>
          </a:xfrm>
        </p:spPr>
        <p:txBody>
          <a:bodyPr vert="horz" lIns="91440" tIns="45720" rIns="91440" bIns="45720" rtlCol="0" anchor="ctr">
            <a:normAutofit/>
          </a:bodyPr>
          <a:lstStyle/>
          <a:p>
            <a:pPr algn="l" defTabSz="914400">
              <a:lnSpc>
                <a:spcPct val="90000"/>
              </a:lnSpc>
              <a:spcAft>
                <a:spcPts val="600"/>
              </a:spcAft>
              <a:defRPr/>
            </a:pPr>
            <a:r>
              <a:rPr lang="en-US" sz="1100" kern="1200" dirty="0">
                <a:solidFill>
                  <a:prstClr val="black">
                    <a:tint val="75000"/>
                  </a:prstClr>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235154" y="7185046"/>
            <a:ext cx="926363" cy="404088"/>
          </a:xfrm>
        </p:spPr>
        <p:txBody>
          <a:bodyPr vert="horz" lIns="91440" tIns="45720" rIns="91440" bIns="45720" rtlCol="0" anchor="ctr">
            <a:normAutofit/>
          </a:bodyPr>
          <a:lstStyle/>
          <a:p>
            <a:pPr defTabSz="914400">
              <a:spcAft>
                <a:spcPts val="600"/>
              </a:spcAft>
              <a:defRPr/>
            </a:pPr>
            <a:fld id="{DC56C17F-E5A4-4123-831E-B6BE4BD60FE1}" type="slidenum">
              <a:rPr lang="en-US" sz="1200" smtClean="0">
                <a:solidFill>
                  <a:prstClr val="black">
                    <a:tint val="75000"/>
                  </a:prstClr>
                </a:solidFill>
                <a:latin typeface="Calibri" panose="020F0502020204030204"/>
              </a:rPr>
              <a:pPr defTabSz="914400">
                <a:spcAft>
                  <a:spcPts val="600"/>
                </a:spcAft>
                <a:defRPr/>
              </a:pPr>
              <a:t>36</a:t>
            </a:fld>
            <a:endParaRPr lang="en-US" sz="1200">
              <a:solidFill>
                <a:prstClr val="black">
                  <a:tint val="75000"/>
                </a:prstClr>
              </a:solidFill>
              <a:latin typeface="Calibri" panose="020F0502020204030204"/>
            </a:endParaRPr>
          </a:p>
        </p:txBody>
      </p:sp>
    </p:spTree>
    <p:extLst>
      <p:ext uri="{BB962C8B-B14F-4D97-AF65-F5344CB8AC3E}">
        <p14:creationId xmlns:p14="http://schemas.microsoft.com/office/powerpoint/2010/main" val="26125811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FEE4401-B599-44CF-90D6-E6DB47FBE0E1}"/>
              </a:ext>
            </a:extLst>
          </p:cNvPr>
          <p:cNvSpPr>
            <a:spLocks noGrp="1"/>
          </p:cNvSpPr>
          <p:nvPr>
            <p:ph type="ftr" sz="quarter" idx="11"/>
          </p:nvPr>
        </p:nvSpPr>
        <p:spPr>
          <a:xfrm>
            <a:off x="735497" y="6835280"/>
            <a:ext cx="5543295" cy="802842"/>
          </a:xfrm>
        </p:spPr>
        <p:txBody>
          <a:bodyPr/>
          <a:lstStyle/>
          <a:p>
            <a:pPr algn="l"/>
            <a:r>
              <a:rPr lang="en-US" dirty="0"/>
              <a:t>Rotary Club of Canterbury: Let’s Stay Connected Project</a:t>
            </a:r>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mtClean="0"/>
              <a:t>37</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60E1A994-35C8-4A7D-9B35-06C31D1591DA}"/>
              </a:ext>
            </a:extLst>
          </p:cNvPr>
          <p:cNvPicPr/>
          <p:nvPr/>
        </p:nvPicPr>
        <p:blipFill>
          <a:blip r:embed="rId2" cstate="screen">
            <a:extLst>
              <a:ext uri="{28A0092B-C50C-407E-A947-70E740481C1C}">
                <a14:useLocalDpi xmlns:a14="http://schemas.microsoft.com/office/drawing/2010/main"/>
              </a:ext>
            </a:extLst>
          </a:blip>
          <a:stretch>
            <a:fillRect/>
          </a:stretch>
        </p:blipFill>
        <p:spPr>
          <a:xfrm>
            <a:off x="735497" y="410394"/>
            <a:ext cx="2034463" cy="791230"/>
          </a:xfrm>
          <a:prstGeom prst="rect">
            <a:avLst/>
          </a:prstGeom>
        </p:spPr>
      </p:pic>
      <p:pic>
        <p:nvPicPr>
          <p:cNvPr id="2" name="Picture 1" descr="A close up of a sign&#10;&#10;Description automatically generated">
            <a:extLst>
              <a:ext uri="{FF2B5EF4-FFF2-40B4-BE49-F238E27FC236}">
                <a16:creationId xmlns:a16="http://schemas.microsoft.com/office/drawing/2014/main" id="{5593FCDE-1C10-4FA5-A48A-D048D729669C}"/>
              </a:ext>
            </a:extLst>
          </p:cNvPr>
          <p:cNvPicPr/>
          <p:nvPr/>
        </p:nvPicPr>
        <p:blipFill rotWithShape="1">
          <a:blip r:embed="rId3" cstate="screen">
            <a:extLst>
              <a:ext uri="{28A0092B-C50C-407E-A947-70E740481C1C}">
                <a14:useLocalDpi xmlns:a14="http://schemas.microsoft.com/office/drawing/2010/main"/>
              </a:ext>
            </a:extLst>
          </a:blip>
          <a:srcRect l="41825"/>
          <a:stretch/>
        </p:blipFill>
        <p:spPr bwMode="auto">
          <a:xfrm>
            <a:off x="7012558" y="447091"/>
            <a:ext cx="2950106" cy="717835"/>
          </a:xfrm>
          <a:prstGeom prst="rect">
            <a:avLst/>
          </a:prstGeom>
          <a:ln>
            <a:noFill/>
          </a:ln>
          <a:extLst>
            <a:ext uri="{53640926-AAD7-44D8-BBD7-CCE9431645EC}">
              <a14:shadowObscured xmlns:a14="http://schemas.microsoft.com/office/drawing/2010/main"/>
            </a:ext>
          </a:extLst>
        </p:spPr>
      </p:pic>
      <p:sp>
        <p:nvSpPr>
          <p:cNvPr id="9" name="TextBox 8">
            <a:extLst>
              <a:ext uri="{FF2B5EF4-FFF2-40B4-BE49-F238E27FC236}">
                <a16:creationId xmlns:a16="http://schemas.microsoft.com/office/drawing/2014/main" id="{F1647DDA-73EC-4C64-B382-D14002047817}"/>
              </a:ext>
            </a:extLst>
          </p:cNvPr>
          <p:cNvSpPr txBox="1"/>
          <p:nvPr/>
        </p:nvSpPr>
        <p:spPr>
          <a:xfrm>
            <a:off x="1044760" y="1960744"/>
            <a:ext cx="8608642" cy="4278094"/>
          </a:xfrm>
          <a:prstGeom prst="rect">
            <a:avLst/>
          </a:prstGeom>
          <a:noFill/>
        </p:spPr>
        <p:txBody>
          <a:bodyPr wrap="square" rtlCol="0">
            <a:spAutoFit/>
          </a:bodyPr>
          <a:lstStyle/>
          <a:p>
            <a:r>
              <a:rPr lang="en-US" sz="1600" dirty="0">
                <a:ea typeface="Times New Roman" panose="02020603050405020304" pitchFamily="18" charset="0"/>
              </a:rPr>
              <a:t>The Rotary Club of Canterbury “Let’s Stay Connected Project” has been developed as a response to an identified need within the Aged Care sector.</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The booklets have been designed for people in an aged care residence, village or at home to read by themselves, or to have a family or staff member share the booklet with them. </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You can download this and other booklets from the Rotary Club of Canterbury website (</a:t>
            </a:r>
            <a:r>
              <a:rPr lang="en-US" sz="1600" u="sng" dirty="0">
                <a:solidFill>
                  <a:srgbClr val="0000FF"/>
                </a:solidFill>
                <a:ea typeface="Times New Roman" panose="02020603050405020304" pitchFamily="18" charset="0"/>
                <a:hlinkClick r:id="rId4"/>
              </a:rPr>
              <a:t>www.canterburyrotary.org</a:t>
            </a:r>
            <a:r>
              <a:rPr lang="en-US" sz="1600" dirty="0">
                <a:ea typeface="Times New Roman" panose="02020603050405020304" pitchFamily="18" charset="0"/>
              </a:rPr>
              <a:t>).</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solidFill>
                  <a:srgbClr val="000000"/>
                </a:solidFill>
                <a:ea typeface="Times New Roman" panose="02020603050405020304" pitchFamily="18" charset="0"/>
              </a:rPr>
              <a:t>Source references for this book are held at the Rotary Club of Canterbury. Contact </a:t>
            </a:r>
            <a:r>
              <a:rPr lang="en-US" sz="1600" u="sng" dirty="0">
                <a:solidFill>
                  <a:srgbClr val="0000FF"/>
                </a:solidFill>
                <a:ea typeface="Times New Roman" panose="02020603050405020304" pitchFamily="18" charset="0"/>
                <a:hlinkClick r:id="rId5"/>
              </a:rPr>
              <a:t>president@caterburyrotary.org</a:t>
            </a:r>
            <a:r>
              <a:rPr lang="en-US" sz="1600" u="sng" dirty="0">
                <a:solidFill>
                  <a:srgbClr val="0000FF"/>
                </a:solidFill>
                <a:ea typeface="Times New Roman" panose="02020603050405020304" pitchFamily="18" charset="0"/>
              </a:rPr>
              <a:t> </a:t>
            </a:r>
            <a:r>
              <a:rPr lang="en-US" sz="1600" dirty="0">
                <a:solidFill>
                  <a:srgbClr val="000000"/>
                </a:solidFill>
                <a:ea typeface="Times New Roman" panose="02020603050405020304" pitchFamily="18" charset="0"/>
              </a:rPr>
              <a:t>for further details.  </a:t>
            </a:r>
            <a:endParaRPr lang="en-AU" sz="1600" dirty="0">
              <a:ea typeface="Arial Unicode MS"/>
            </a:endParaRPr>
          </a:p>
          <a:p>
            <a:r>
              <a:rPr lang="en-US" sz="1600" dirty="0">
                <a:solidFill>
                  <a:srgbClr val="000000"/>
                </a:solidFill>
                <a:ea typeface="Times New Roman" panose="02020603050405020304" pitchFamily="18" charset="0"/>
              </a:rPr>
              <a:t> </a:t>
            </a:r>
            <a:endParaRPr lang="en-AU" sz="1600" dirty="0">
              <a:ea typeface="Arial Unicode MS"/>
            </a:endParaRPr>
          </a:p>
          <a:p>
            <a:r>
              <a:rPr lang="en-US" sz="1600" dirty="0">
                <a:solidFill>
                  <a:srgbClr val="000000"/>
                </a:solidFill>
                <a:ea typeface="Times New Roman" panose="02020603050405020304" pitchFamily="18" charset="0"/>
              </a:rPr>
              <a:t>Material in this book was reproduced in accordance with Section 113F of the Copyright Act (1968). </a:t>
            </a:r>
            <a:endParaRPr lang="en-AU" sz="1600" dirty="0">
              <a:ea typeface="Arial Unicode MS"/>
            </a:endParaRPr>
          </a:p>
        </p:txBody>
      </p:sp>
    </p:spTree>
    <p:extLst>
      <p:ext uri="{BB962C8B-B14F-4D97-AF65-F5344CB8AC3E}">
        <p14:creationId xmlns:p14="http://schemas.microsoft.com/office/powerpoint/2010/main" val="834708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19D70D1-BDE4-40E5-966F-A26A9ECE599E}"/>
              </a:ext>
            </a:extLst>
          </p:cNvPr>
          <p:cNvSpPr txBox="1"/>
          <p:nvPr/>
        </p:nvSpPr>
        <p:spPr>
          <a:xfrm>
            <a:off x="4357035" y="696419"/>
            <a:ext cx="5779474" cy="1423409"/>
          </a:xfrm>
          <a:prstGeom prst="rect">
            <a:avLst/>
          </a:prstGeom>
        </p:spPr>
        <p:txBody>
          <a:bodyPr vert="horz" lIns="91440" tIns="45720" rIns="91440" bIns="45720" rtlCol="0" anchor="b">
            <a:normAutofit/>
          </a:bodyPr>
          <a:lstStyle/>
          <a:p>
            <a:pPr defTabSz="914400">
              <a:lnSpc>
                <a:spcPct val="90000"/>
              </a:lnSpc>
              <a:spcBef>
                <a:spcPct val="0"/>
              </a:spcBef>
              <a:spcAft>
                <a:spcPts val="600"/>
              </a:spcAft>
              <a:tabLst>
                <a:tab pos="2865755" algn="ctr"/>
                <a:tab pos="5731510" algn="r"/>
              </a:tabLst>
            </a:pPr>
            <a:r>
              <a:rPr lang="en-US" sz="4400" b="1" dirty="0">
                <a:effectLst/>
                <a:latin typeface="+mj-lt"/>
                <a:ea typeface="+mj-ea"/>
                <a:cs typeface="+mj-cs"/>
              </a:rPr>
              <a:t>Our Big Elms</a:t>
            </a:r>
            <a:endParaRPr lang="en-US" sz="4400" dirty="0">
              <a:effectLst/>
              <a:latin typeface="+mj-lt"/>
              <a:ea typeface="+mj-ea"/>
              <a:cs typeface="+mj-cs"/>
            </a:endParaRPr>
          </a:p>
        </p:txBody>
      </p:sp>
      <p:sp>
        <p:nvSpPr>
          <p:cNvPr id="5" name="Rectangle 3">
            <a:extLst>
              <a:ext uri="{FF2B5EF4-FFF2-40B4-BE49-F238E27FC236}">
                <a16:creationId xmlns:a16="http://schemas.microsoft.com/office/drawing/2014/main" id="{49F39B6D-9035-416F-8A11-88800D41BDE9}"/>
              </a:ext>
            </a:extLst>
          </p:cNvPr>
          <p:cNvSpPr>
            <a:spLocks noChangeArrowheads="1"/>
          </p:cNvSpPr>
          <p:nvPr/>
        </p:nvSpPr>
        <p:spPr bwMode="auto">
          <a:xfrm>
            <a:off x="4357036" y="2698608"/>
            <a:ext cx="5779472" cy="418937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a:bodyPr>
          <a:lstStyle/>
          <a:p>
            <a:pPr defTabSz="914400">
              <a:lnSpc>
                <a:spcPct val="114000"/>
              </a:lnSpc>
              <a:spcBef>
                <a:spcPts val="600"/>
              </a:spcBef>
              <a:spcAft>
                <a:spcPts val="600"/>
              </a:spcAft>
            </a:pPr>
            <a:r>
              <a:rPr kumimoji="0" lang="en-US" altLang="en-US" sz="2800" b="0" i="0" u="none" strike="noStrike" cap="none" normalizeH="0" baseline="0" dirty="0">
                <a:ln>
                  <a:noFill/>
                </a:ln>
                <a:effectLst/>
              </a:rPr>
              <a:t>There was a big crow’s nest in the top of the tree. </a:t>
            </a:r>
          </a:p>
          <a:p>
            <a:pPr defTabSz="914400">
              <a:lnSpc>
                <a:spcPct val="114000"/>
              </a:lnSpc>
              <a:spcBef>
                <a:spcPts val="600"/>
              </a:spcBef>
              <a:spcAft>
                <a:spcPts val="600"/>
              </a:spcAft>
            </a:pPr>
            <a:r>
              <a:rPr lang="en-US" sz="2800" dirty="0">
                <a:effectLst/>
              </a:rPr>
              <a:t>The workmen were careful not to disturb the nest, but it fell down later.</a:t>
            </a:r>
          </a:p>
          <a:p>
            <a:pPr marR="0" lvl="0" defTabSz="914400" fontAlgn="base">
              <a:lnSpc>
                <a:spcPct val="114000"/>
              </a:lnSpc>
              <a:spcBef>
                <a:spcPct val="0"/>
              </a:spcBef>
              <a:spcAft>
                <a:spcPct val="0"/>
              </a:spcAft>
              <a:buClrTx/>
              <a:buSzTx/>
              <a:tabLst/>
            </a:pPr>
            <a:endParaRPr kumimoji="0" lang="en-US" altLang="en-US" sz="2800" b="0" i="0" u="none" strike="noStrike" cap="none" normalizeH="0" baseline="0" dirty="0">
              <a:ln>
                <a:noFill/>
              </a:ln>
              <a:effectLst/>
            </a:endParaRPr>
          </a:p>
        </p:txBody>
      </p:sp>
      <p:pic>
        <p:nvPicPr>
          <p:cNvPr id="7" name="Picture 6">
            <a:extLst>
              <a:ext uri="{FF2B5EF4-FFF2-40B4-BE49-F238E27FC236}">
                <a16:creationId xmlns:a16="http://schemas.microsoft.com/office/drawing/2014/main" id="{14110EE3-49E7-49F5-916D-F828680AD5FD}"/>
              </a:ext>
            </a:extLst>
          </p:cNvPr>
          <p:cNvPicPr/>
          <p:nvPr/>
        </p:nvPicPr>
        <p:blipFill rotWithShape="1">
          <a:blip r:embed="rId3" cstate="screen">
            <a:extLst>
              <a:ext uri="{28A0092B-C50C-407E-A947-70E740481C1C}">
                <a14:useLocalDpi xmlns:a14="http://schemas.microsoft.com/office/drawing/2010/main"/>
              </a:ext>
            </a:extLst>
          </a:blip>
          <a:srcRect/>
          <a:stretch/>
        </p:blipFill>
        <p:spPr bwMode="auto">
          <a:xfrm>
            <a:off x="20" y="10"/>
            <a:ext cx="4067590" cy="7589827"/>
          </a:xfrm>
          <a:prstGeom prst="rect">
            <a:avLst/>
          </a:prstGeom>
          <a:effectLst/>
        </p:spPr>
      </p:pic>
      <p:cxnSp>
        <p:nvCxnSpPr>
          <p:cNvPr id="24" name="Straight Connector 23">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458387" y="2340827"/>
            <a:ext cx="5536299"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4357035" y="7034654"/>
            <a:ext cx="3631982" cy="404089"/>
          </a:xfrm>
        </p:spPr>
        <p:txBody>
          <a:bodyPr vert="horz" lIns="91440" tIns="45720" rIns="91440" bIns="45720" rtlCol="0" anchor="ctr">
            <a:normAutofit/>
          </a:bodyPr>
          <a:lstStyle/>
          <a:p>
            <a:pPr algn="l" defTabSz="914400">
              <a:spcAft>
                <a:spcPts val="600"/>
              </a:spcAft>
              <a:defRPr/>
            </a:pPr>
            <a:r>
              <a:rPr lang="en-US" sz="1200" kern="1200">
                <a:solidFill>
                  <a:prstClr val="black">
                    <a:tint val="75000"/>
                  </a:prstClr>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921314" y="7034654"/>
            <a:ext cx="1041349" cy="404089"/>
          </a:xfrm>
        </p:spPr>
        <p:txBody>
          <a:bodyPr vert="horz" lIns="91440" tIns="45720" rIns="91440" bIns="45720" rtlCol="0" anchor="ctr">
            <a:normAutofit/>
          </a:bodyPr>
          <a:lstStyle/>
          <a:p>
            <a:pPr defTabSz="914400">
              <a:spcAft>
                <a:spcPts val="600"/>
              </a:spcAft>
              <a:defRPr/>
            </a:pPr>
            <a:fld id="{DC56C17F-E5A4-4123-831E-B6BE4BD60FE1}" type="slidenum">
              <a:rPr lang="en-US" sz="1200" smtClean="0">
                <a:solidFill>
                  <a:prstClr val="black">
                    <a:tint val="75000"/>
                  </a:prstClr>
                </a:solidFill>
                <a:latin typeface="Calibri" panose="020F0502020204030204"/>
              </a:rPr>
              <a:pPr defTabSz="914400">
                <a:spcAft>
                  <a:spcPts val="600"/>
                </a:spcAft>
                <a:defRPr/>
              </a:pPr>
              <a:t>4</a:t>
            </a:fld>
            <a:endParaRPr lang="en-US" sz="1200">
              <a:solidFill>
                <a:prstClr val="black">
                  <a:tint val="75000"/>
                </a:prstClr>
              </a:solidFill>
              <a:latin typeface="Calibri" panose="020F0502020204030204"/>
            </a:endParaRPr>
          </a:p>
        </p:txBody>
      </p:sp>
    </p:spTree>
    <p:extLst>
      <p:ext uri="{BB962C8B-B14F-4D97-AF65-F5344CB8AC3E}">
        <p14:creationId xmlns:p14="http://schemas.microsoft.com/office/powerpoint/2010/main" val="2697385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2D05657-94EE-4B2D-BC1B-A1D0650636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c 15">
            <a:extLst>
              <a:ext uri="{FF2B5EF4-FFF2-40B4-BE49-F238E27FC236}">
                <a16:creationId xmlns:a16="http://schemas.microsoft.com/office/drawing/2014/main" id="{7586665A-47B3-4AEE-BC94-15D89FF70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50429" y="538066"/>
            <a:ext cx="3583107" cy="4519188"/>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TextBox 2">
            <a:extLst>
              <a:ext uri="{FF2B5EF4-FFF2-40B4-BE49-F238E27FC236}">
                <a16:creationId xmlns:a16="http://schemas.microsoft.com/office/drawing/2014/main" id="{5F2C3760-3B4A-49E9-9FF6-C194750CA796}"/>
              </a:ext>
            </a:extLst>
          </p:cNvPr>
          <p:cNvSpPr txBox="1"/>
          <p:nvPr/>
        </p:nvSpPr>
        <p:spPr>
          <a:xfrm>
            <a:off x="3671826" y="538066"/>
            <a:ext cx="6461710" cy="1467017"/>
          </a:xfrm>
          <a:prstGeom prst="rect">
            <a:avLst/>
          </a:prstGeom>
        </p:spPr>
        <p:txBody>
          <a:bodyPr vert="horz" lIns="91440" tIns="45720" rIns="91440" bIns="45720" rtlCol="0" anchor="ctr">
            <a:normAutofit/>
          </a:bodyPr>
          <a:lstStyle/>
          <a:p>
            <a:pPr defTabSz="914400">
              <a:lnSpc>
                <a:spcPct val="90000"/>
              </a:lnSpc>
              <a:spcBef>
                <a:spcPct val="0"/>
              </a:spcBef>
              <a:spcAft>
                <a:spcPts val="600"/>
              </a:spcAft>
              <a:tabLst>
                <a:tab pos="2865755" algn="ctr"/>
                <a:tab pos="5731510" algn="r"/>
              </a:tabLst>
            </a:pPr>
            <a:r>
              <a:rPr lang="en-US" sz="4400" b="1" kern="1200" dirty="0">
                <a:solidFill>
                  <a:schemeClr val="tx1"/>
                </a:solidFill>
                <a:effectLst/>
                <a:latin typeface="+mj-lt"/>
                <a:ea typeface="+mj-ea"/>
                <a:cs typeface="+mj-cs"/>
              </a:rPr>
              <a:t>Our Flowers in Pots</a:t>
            </a:r>
            <a:endParaRPr lang="en-US" sz="4400" kern="1200" dirty="0">
              <a:solidFill>
                <a:schemeClr val="tx1"/>
              </a:solidFill>
              <a:effectLst/>
              <a:latin typeface="+mj-lt"/>
              <a:ea typeface="+mj-ea"/>
              <a:cs typeface="+mj-cs"/>
            </a:endParaRPr>
          </a:p>
        </p:txBody>
      </p:sp>
      <p:pic>
        <p:nvPicPr>
          <p:cNvPr id="8" name="Picture 7" descr="A close up of a purple flower&#10;&#10;Description automatically generated">
            <a:extLst>
              <a:ext uri="{FF2B5EF4-FFF2-40B4-BE49-F238E27FC236}">
                <a16:creationId xmlns:a16="http://schemas.microsoft.com/office/drawing/2014/main" id="{B2BC6480-758E-4776-BAA1-9E19F0C2688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07765" y="467424"/>
            <a:ext cx="3118645" cy="3933386"/>
          </a:xfrm>
          <a:custGeom>
            <a:avLst/>
            <a:gdLst/>
            <a:ahLst/>
            <a:cxnLst/>
            <a:rect l="l" t="t" r="r" b="b"/>
            <a:pathLst>
              <a:path w="2683042" h="2683042">
                <a:moveTo>
                  <a:pt x="102278" y="0"/>
                </a:moveTo>
                <a:lnTo>
                  <a:pt x="2580764" y="0"/>
                </a:lnTo>
                <a:cubicBezTo>
                  <a:pt x="2637251" y="0"/>
                  <a:pt x="2683042" y="45791"/>
                  <a:pt x="2683042" y="102278"/>
                </a:cubicBezTo>
                <a:lnTo>
                  <a:pt x="2683042" y="2580764"/>
                </a:lnTo>
                <a:cubicBezTo>
                  <a:pt x="2683042" y="2637251"/>
                  <a:pt x="2637251" y="2683042"/>
                  <a:pt x="2580764" y="2683042"/>
                </a:cubicBezTo>
                <a:lnTo>
                  <a:pt x="102278" y="2683042"/>
                </a:lnTo>
                <a:cubicBezTo>
                  <a:pt x="45791" y="2683042"/>
                  <a:pt x="0" y="2637251"/>
                  <a:pt x="0" y="2580764"/>
                </a:cubicBezTo>
                <a:lnTo>
                  <a:pt x="0" y="102278"/>
                </a:lnTo>
                <a:cubicBezTo>
                  <a:pt x="0" y="45791"/>
                  <a:pt x="45791" y="0"/>
                  <a:pt x="102278" y="0"/>
                </a:cubicBezTo>
                <a:close/>
              </a:path>
            </a:pathLst>
          </a:custGeom>
        </p:spPr>
      </p:pic>
      <p:pic>
        <p:nvPicPr>
          <p:cNvPr id="5" name="Picture 4" descr="A vase filled with flowers&#10;&#10;Description automatically generated">
            <a:extLst>
              <a:ext uri="{FF2B5EF4-FFF2-40B4-BE49-F238E27FC236}">
                <a16:creationId xmlns:a16="http://schemas.microsoft.com/office/drawing/2014/main" id="{185DEEFC-FFC3-4963-AD07-28EFD8F0094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271227" y="3425994"/>
            <a:ext cx="2944569" cy="3713833"/>
          </a:xfrm>
          <a:custGeom>
            <a:avLst/>
            <a:gdLst/>
            <a:ahLst/>
            <a:cxnLst/>
            <a:rect l="l" t="t" r="r" b="b"/>
            <a:pathLst>
              <a:path w="2683042" h="2683042">
                <a:moveTo>
                  <a:pt x="102278" y="0"/>
                </a:moveTo>
                <a:lnTo>
                  <a:pt x="2580764" y="0"/>
                </a:lnTo>
                <a:cubicBezTo>
                  <a:pt x="2637251" y="0"/>
                  <a:pt x="2683042" y="45791"/>
                  <a:pt x="2683042" y="102278"/>
                </a:cubicBezTo>
                <a:lnTo>
                  <a:pt x="2683042" y="2580764"/>
                </a:lnTo>
                <a:cubicBezTo>
                  <a:pt x="2683042" y="2637251"/>
                  <a:pt x="2637251" y="2683042"/>
                  <a:pt x="2580764" y="2683042"/>
                </a:cubicBezTo>
                <a:lnTo>
                  <a:pt x="102278" y="2683042"/>
                </a:lnTo>
                <a:cubicBezTo>
                  <a:pt x="45791" y="2683042"/>
                  <a:pt x="0" y="2637251"/>
                  <a:pt x="0" y="2580764"/>
                </a:cubicBezTo>
                <a:lnTo>
                  <a:pt x="0" y="102278"/>
                </a:lnTo>
                <a:cubicBezTo>
                  <a:pt x="0" y="45791"/>
                  <a:pt x="45791" y="0"/>
                  <a:pt x="102278" y="0"/>
                </a:cubicBezTo>
                <a:close/>
              </a:path>
            </a:pathLst>
          </a:custGeom>
        </p:spPr>
      </p:pic>
      <p:sp>
        <p:nvSpPr>
          <p:cNvPr id="4" name="TextBox 3">
            <a:extLst>
              <a:ext uri="{FF2B5EF4-FFF2-40B4-BE49-F238E27FC236}">
                <a16:creationId xmlns:a16="http://schemas.microsoft.com/office/drawing/2014/main" id="{980BA4F9-6E8D-45D6-BEA4-93673DD04EC2}"/>
              </a:ext>
            </a:extLst>
          </p:cNvPr>
          <p:cNvSpPr txBox="1"/>
          <p:nvPr/>
        </p:nvSpPr>
        <p:spPr>
          <a:xfrm>
            <a:off x="3671826" y="1777635"/>
            <a:ext cx="5649562" cy="1753533"/>
          </a:xfrm>
          <a:prstGeom prst="rect">
            <a:avLst/>
          </a:prstGeom>
        </p:spPr>
        <p:txBody>
          <a:bodyPr vert="horz" lIns="91440" tIns="45720" rIns="91440" bIns="45720" rtlCol="0">
            <a:normAutofit lnSpcReduction="10000"/>
          </a:bodyPr>
          <a:lstStyle/>
          <a:p>
            <a:pPr defTabSz="914400">
              <a:lnSpc>
                <a:spcPct val="114000"/>
              </a:lnSpc>
              <a:spcBef>
                <a:spcPts val="600"/>
              </a:spcBef>
              <a:spcAft>
                <a:spcPts val="600"/>
              </a:spcAft>
            </a:pPr>
            <a:r>
              <a:rPr lang="en-US" sz="2800" dirty="0">
                <a:effectLst/>
              </a:rPr>
              <a:t>We have lots of flowers in pots. </a:t>
            </a:r>
          </a:p>
          <a:p>
            <a:pPr defTabSz="914400">
              <a:lnSpc>
                <a:spcPct val="114000"/>
              </a:lnSpc>
              <a:spcBef>
                <a:spcPts val="600"/>
              </a:spcBef>
              <a:spcAft>
                <a:spcPts val="600"/>
              </a:spcAft>
            </a:pPr>
            <a:r>
              <a:rPr lang="en-US" sz="2800" dirty="0"/>
              <a:t>The pink and white primulas self-seeded.</a:t>
            </a:r>
          </a:p>
          <a:p>
            <a:pPr defTabSz="914400">
              <a:lnSpc>
                <a:spcPct val="114000"/>
              </a:lnSpc>
              <a:spcBef>
                <a:spcPts val="600"/>
              </a:spcBef>
              <a:spcAft>
                <a:spcPts val="600"/>
              </a:spcAft>
            </a:pPr>
            <a:endParaRPr lang="en-US" sz="2800" dirty="0">
              <a:effectLst/>
              <a:ea typeface="Calibri" panose="020F0502020204030204" pitchFamily="34" charset="0"/>
              <a:cs typeface="Times New Roman" panose="02020603050405020304" pitchFamily="18" charset="0"/>
            </a:endParaRPr>
          </a:p>
          <a:p>
            <a:pPr defTabSz="914400">
              <a:lnSpc>
                <a:spcPct val="114000"/>
              </a:lnSpc>
              <a:spcBef>
                <a:spcPts val="600"/>
              </a:spcBef>
              <a:spcAft>
                <a:spcPts val="600"/>
              </a:spcAft>
            </a:pPr>
            <a:endParaRPr lang="en-US" sz="2800" dirty="0">
              <a:ea typeface="Calibri" panose="020F0502020204030204" pitchFamily="34" charset="0"/>
              <a:cs typeface="Times New Roman" panose="02020603050405020304" pitchFamily="18" charset="0"/>
            </a:endParaRPr>
          </a:p>
          <a:p>
            <a:pPr indent="-228600" defTabSz="914400">
              <a:lnSpc>
                <a:spcPct val="90000"/>
              </a:lnSpc>
              <a:spcAft>
                <a:spcPts val="1000"/>
              </a:spcAft>
              <a:buFont typeface="Arial" panose="020B0604020202020204" pitchFamily="34" charset="0"/>
              <a:buChar char="•"/>
            </a:pPr>
            <a:endParaRPr lang="en-US" dirty="0"/>
          </a:p>
          <a:p>
            <a:pPr defTabSz="914400">
              <a:lnSpc>
                <a:spcPct val="90000"/>
              </a:lnSpc>
              <a:spcAft>
                <a:spcPts val="1000"/>
              </a:spcAft>
            </a:pPr>
            <a:endParaRPr lang="en-US" dirty="0">
              <a:effectLst/>
            </a:endParaRP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68648" y="7034653"/>
            <a:ext cx="3728371" cy="404089"/>
          </a:xfrm>
        </p:spPr>
        <p:txBody>
          <a:bodyPr vert="horz" lIns="91440" tIns="45720" rIns="91440" bIns="45720" rtlCol="0" anchor="ctr">
            <a:normAutofit/>
          </a:bodyPr>
          <a:lstStyle/>
          <a:p>
            <a:pPr algn="l" defTabSz="914400">
              <a:lnSpc>
                <a:spcPct val="90000"/>
              </a:lnSpc>
              <a:spcAft>
                <a:spcPts val="600"/>
              </a:spcAft>
            </a:pPr>
            <a:r>
              <a:rPr lang="en-US" sz="1100" kern="1200" dirty="0">
                <a:solidFill>
                  <a:schemeClr val="tx1">
                    <a:tint val="75000"/>
                  </a:schemeClr>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9160301" y="7034654"/>
            <a:ext cx="802362" cy="404089"/>
          </a:xfrm>
        </p:spPr>
        <p:txBody>
          <a:bodyPr vert="horz" lIns="91440" tIns="45720" rIns="91440" bIns="45720" rtlCol="0" anchor="ctr">
            <a:normAutofit/>
          </a:bodyPr>
          <a:lstStyle/>
          <a:p>
            <a:pPr defTabSz="914400">
              <a:spcAft>
                <a:spcPts val="600"/>
              </a:spcAft>
            </a:pPr>
            <a:fld id="{DC56C17F-E5A4-4123-831E-B6BE4BD60FE1}" type="slidenum">
              <a:rPr lang="en-US" sz="1200" smtClean="0"/>
              <a:pPr defTabSz="914400">
                <a:spcAft>
                  <a:spcPts val="600"/>
                </a:spcAft>
              </a:pPr>
              <a:t>5</a:t>
            </a:fld>
            <a:endParaRPr lang="en-US" sz="1200"/>
          </a:p>
        </p:txBody>
      </p:sp>
      <p:sp>
        <p:nvSpPr>
          <p:cNvPr id="2" name="TextBox 1">
            <a:extLst>
              <a:ext uri="{FF2B5EF4-FFF2-40B4-BE49-F238E27FC236}">
                <a16:creationId xmlns:a16="http://schemas.microsoft.com/office/drawing/2014/main" id="{C395B17B-C0A3-4362-B460-F2CF10B2ACEA}"/>
              </a:ext>
            </a:extLst>
          </p:cNvPr>
          <p:cNvSpPr txBox="1"/>
          <p:nvPr/>
        </p:nvSpPr>
        <p:spPr>
          <a:xfrm>
            <a:off x="6405165" y="4534147"/>
            <a:ext cx="3728371" cy="1301972"/>
          </a:xfrm>
          <a:prstGeom prst="rect">
            <a:avLst/>
          </a:prstGeom>
        </p:spPr>
        <p:txBody>
          <a:bodyPr vert="horz" lIns="91440" tIns="45720" rIns="91440" bIns="45720" rtlCol="0">
            <a:normAutofit/>
          </a:bodyPr>
          <a:lstStyle/>
          <a:p>
            <a:pPr defTabSz="914400">
              <a:lnSpc>
                <a:spcPct val="114000"/>
              </a:lnSpc>
              <a:spcBef>
                <a:spcPts val="600"/>
              </a:spcBef>
              <a:spcAft>
                <a:spcPts val="600"/>
              </a:spcAft>
            </a:pPr>
            <a:r>
              <a:rPr lang="en-US" sz="2800" dirty="0">
                <a:effectLst/>
                <a:ea typeface="Calibri" panose="020F0502020204030204" pitchFamily="34" charset="0"/>
                <a:cs typeface="Times New Roman" panose="02020603050405020304" pitchFamily="18" charset="0"/>
              </a:rPr>
              <a:t>This cyclamen was bought at a nursery. </a:t>
            </a:r>
            <a:endParaRPr lang="en-AU" sz="2800" dirty="0">
              <a:effectLst/>
              <a:ea typeface="Calibri" panose="020F0502020204030204" pitchFamily="34" charset="0"/>
              <a:cs typeface="Times New Roman" panose="02020603050405020304" pitchFamily="18" charset="0"/>
            </a:endParaRPr>
          </a:p>
          <a:p>
            <a:pPr indent="-228600" defTabSz="914400">
              <a:lnSpc>
                <a:spcPct val="90000"/>
              </a:lnSpc>
              <a:spcAft>
                <a:spcPts val="1000"/>
              </a:spcAft>
              <a:buFont typeface="Arial" panose="020B0604020202020204" pitchFamily="34" charset="0"/>
              <a:buChar char="•"/>
            </a:pPr>
            <a:endParaRPr lang="en-US" dirty="0"/>
          </a:p>
          <a:p>
            <a:pPr defTabSz="914400">
              <a:lnSpc>
                <a:spcPct val="90000"/>
              </a:lnSpc>
              <a:spcAft>
                <a:spcPts val="1000"/>
              </a:spcAft>
            </a:pPr>
            <a:endParaRPr lang="en-US" dirty="0">
              <a:effectLst/>
            </a:endParaRPr>
          </a:p>
        </p:txBody>
      </p:sp>
    </p:spTree>
    <p:extLst>
      <p:ext uri="{BB962C8B-B14F-4D97-AF65-F5344CB8AC3E}">
        <p14:creationId xmlns:p14="http://schemas.microsoft.com/office/powerpoint/2010/main" val="3481265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F2C3760-3B4A-49E9-9FF6-C194750CA796}"/>
              </a:ext>
            </a:extLst>
          </p:cNvPr>
          <p:cNvSpPr txBox="1"/>
          <p:nvPr/>
        </p:nvSpPr>
        <p:spPr>
          <a:xfrm>
            <a:off x="4357035" y="696419"/>
            <a:ext cx="5779474" cy="1423409"/>
          </a:xfrm>
          <a:prstGeom prst="rect">
            <a:avLst/>
          </a:prstGeom>
        </p:spPr>
        <p:txBody>
          <a:bodyPr vert="horz" lIns="91440" tIns="45720" rIns="91440" bIns="45720" rtlCol="0" anchor="b">
            <a:normAutofit/>
          </a:bodyPr>
          <a:lstStyle/>
          <a:p>
            <a:pPr defTabSz="914400">
              <a:lnSpc>
                <a:spcPct val="90000"/>
              </a:lnSpc>
              <a:spcBef>
                <a:spcPct val="0"/>
              </a:spcBef>
              <a:spcAft>
                <a:spcPts val="600"/>
              </a:spcAft>
              <a:tabLst>
                <a:tab pos="2865755" algn="ctr"/>
                <a:tab pos="5731510" algn="r"/>
              </a:tabLst>
            </a:pPr>
            <a:r>
              <a:rPr lang="en-US" sz="4400" b="1">
                <a:effectLst/>
                <a:latin typeface="+mj-lt"/>
                <a:ea typeface="+mj-ea"/>
                <a:cs typeface="+mj-cs"/>
              </a:rPr>
              <a:t>Our Flowers in Pots</a:t>
            </a:r>
            <a:endParaRPr lang="en-US" sz="4400">
              <a:effectLst/>
              <a:latin typeface="+mj-lt"/>
              <a:ea typeface="+mj-ea"/>
              <a:cs typeface="+mj-cs"/>
            </a:endParaRPr>
          </a:p>
        </p:txBody>
      </p:sp>
      <p:sp>
        <p:nvSpPr>
          <p:cNvPr id="4" name="TextBox 3">
            <a:extLst>
              <a:ext uri="{FF2B5EF4-FFF2-40B4-BE49-F238E27FC236}">
                <a16:creationId xmlns:a16="http://schemas.microsoft.com/office/drawing/2014/main" id="{980BA4F9-6E8D-45D6-BEA4-93673DD04EC2}"/>
              </a:ext>
            </a:extLst>
          </p:cNvPr>
          <p:cNvSpPr txBox="1"/>
          <p:nvPr/>
        </p:nvSpPr>
        <p:spPr>
          <a:xfrm>
            <a:off x="4357036" y="2698608"/>
            <a:ext cx="5779472" cy="4189373"/>
          </a:xfrm>
          <a:prstGeom prst="rect">
            <a:avLst/>
          </a:prstGeom>
        </p:spPr>
        <p:txBody>
          <a:bodyPr vert="horz" lIns="91440" tIns="45720" rIns="91440" bIns="45720" rtlCol="0">
            <a:normAutofit/>
          </a:bodyPr>
          <a:lstStyle/>
          <a:p>
            <a:pPr defTabSz="914400">
              <a:lnSpc>
                <a:spcPct val="114000"/>
              </a:lnSpc>
              <a:spcBef>
                <a:spcPts val="600"/>
              </a:spcBef>
              <a:spcAft>
                <a:spcPts val="600"/>
              </a:spcAft>
            </a:pPr>
            <a:r>
              <a:rPr lang="en-US" sz="2800" dirty="0">
                <a:effectLst/>
              </a:rPr>
              <a:t>This bright pink polyanthus has flowered for 3 years in a row.</a:t>
            </a:r>
          </a:p>
          <a:p>
            <a:pPr defTabSz="914400">
              <a:lnSpc>
                <a:spcPct val="114000"/>
              </a:lnSpc>
              <a:spcBef>
                <a:spcPts val="600"/>
              </a:spcBef>
              <a:spcAft>
                <a:spcPts val="600"/>
              </a:spcAft>
            </a:pPr>
            <a:r>
              <a:rPr lang="en-US" sz="2800" dirty="0">
                <a:effectLst/>
              </a:rPr>
              <a:t>The pot is sitting on a chair that used to be in my mother’s garden.</a:t>
            </a:r>
          </a:p>
          <a:p>
            <a:pPr indent="-228600" defTabSz="914400">
              <a:lnSpc>
                <a:spcPct val="90000"/>
              </a:lnSpc>
              <a:spcAft>
                <a:spcPts val="1000"/>
              </a:spcAft>
              <a:buFont typeface="Arial" panose="020B0604020202020204" pitchFamily="34" charset="0"/>
              <a:buChar char="•"/>
            </a:pPr>
            <a:endParaRPr lang="en-US" sz="2000" dirty="0"/>
          </a:p>
          <a:p>
            <a:pPr indent="-228600" defTabSz="914400">
              <a:lnSpc>
                <a:spcPct val="90000"/>
              </a:lnSpc>
              <a:spcAft>
                <a:spcPts val="1000"/>
              </a:spcAft>
              <a:buFont typeface="Arial" panose="020B0604020202020204" pitchFamily="34" charset="0"/>
              <a:buChar char="•"/>
            </a:pPr>
            <a:endParaRPr lang="en-US" sz="2000" dirty="0">
              <a:effectLst/>
            </a:endParaRPr>
          </a:p>
        </p:txBody>
      </p:sp>
      <p:pic>
        <p:nvPicPr>
          <p:cNvPr id="10" name="Picture 9">
            <a:extLst>
              <a:ext uri="{FF2B5EF4-FFF2-40B4-BE49-F238E27FC236}">
                <a16:creationId xmlns:a16="http://schemas.microsoft.com/office/drawing/2014/main" id="{BCDF79E3-BF82-4375-A15A-22607D395B34}"/>
              </a:ext>
            </a:extLst>
          </p:cNvPr>
          <p:cNvPicPr/>
          <p:nvPr/>
        </p:nvPicPr>
        <p:blipFill rotWithShape="1">
          <a:blip r:embed="rId3" cstate="screen">
            <a:extLst>
              <a:ext uri="{28A0092B-C50C-407E-A947-70E740481C1C}">
                <a14:useLocalDpi xmlns:a14="http://schemas.microsoft.com/office/drawing/2010/main"/>
              </a:ext>
            </a:extLst>
          </a:blip>
          <a:srcRect/>
          <a:stretch/>
        </p:blipFill>
        <p:spPr bwMode="auto">
          <a:xfrm rot="5400000">
            <a:off x="-1761113" y="1761113"/>
            <a:ext cx="7589837" cy="4067610"/>
          </a:xfrm>
          <a:prstGeom prst="rect">
            <a:avLst/>
          </a:prstGeom>
          <a:solidFill>
            <a:srgbClr val="FFFFFF">
              <a:shade val="85000"/>
            </a:srgbClr>
          </a:solidFill>
          <a:effectLst/>
          <a:scene3d>
            <a:camera prst="orthographicFront"/>
            <a:lightRig rig="twoPt" dir="t">
              <a:rot lat="0" lon="0" rev="7200000"/>
            </a:lightRig>
          </a:scene3d>
          <a:sp3d>
            <a:bevelT w="25400" h="19050"/>
            <a:contourClr>
              <a:srgbClr val="FFFFFF"/>
            </a:contourClr>
          </a:sp3d>
        </p:spPr>
      </p:pic>
      <p:cxnSp>
        <p:nvCxnSpPr>
          <p:cNvPr id="15" name="Straight Connector 14">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458387" y="2340827"/>
            <a:ext cx="5536299" cy="0"/>
          </a:xfrm>
          <a:prstGeom prst="line">
            <a:avLst/>
          </a:prstGeom>
          <a:ln w="19050">
            <a:solidFill>
              <a:srgbClr val="EA3FC7"/>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4357035" y="7034654"/>
            <a:ext cx="3631982" cy="404089"/>
          </a:xfrm>
        </p:spPr>
        <p:txBody>
          <a:bodyPr vert="horz" lIns="91440" tIns="45720" rIns="91440" bIns="45720" rtlCol="0" anchor="ctr">
            <a:normAutofit/>
          </a:bodyPr>
          <a:lstStyle/>
          <a:p>
            <a:pPr algn="l" defTabSz="914400">
              <a:spcAft>
                <a:spcPts val="600"/>
              </a:spcAft>
              <a:defRPr/>
            </a:pPr>
            <a:r>
              <a:rPr lang="en-US" sz="1200" kern="1200">
                <a:solidFill>
                  <a:prstClr val="black">
                    <a:tint val="75000"/>
                  </a:prstClr>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921314" y="7034654"/>
            <a:ext cx="1041349" cy="404089"/>
          </a:xfrm>
        </p:spPr>
        <p:txBody>
          <a:bodyPr vert="horz" lIns="91440" tIns="45720" rIns="91440" bIns="45720" rtlCol="0" anchor="ctr">
            <a:normAutofit/>
          </a:bodyPr>
          <a:lstStyle/>
          <a:p>
            <a:pPr defTabSz="914400">
              <a:spcAft>
                <a:spcPts val="600"/>
              </a:spcAft>
              <a:defRPr/>
            </a:pPr>
            <a:fld id="{DC56C17F-E5A4-4123-831E-B6BE4BD60FE1}" type="slidenum">
              <a:rPr lang="en-US" sz="1200" smtClean="0">
                <a:solidFill>
                  <a:prstClr val="black">
                    <a:tint val="75000"/>
                  </a:prstClr>
                </a:solidFill>
                <a:latin typeface="Calibri" panose="020F0502020204030204"/>
              </a:rPr>
              <a:pPr defTabSz="914400">
                <a:spcAft>
                  <a:spcPts val="600"/>
                </a:spcAft>
                <a:defRPr/>
              </a:pPr>
              <a:t>6</a:t>
            </a:fld>
            <a:endParaRPr lang="en-US" sz="1200">
              <a:solidFill>
                <a:prstClr val="black">
                  <a:tint val="75000"/>
                </a:prstClr>
              </a:solidFill>
              <a:latin typeface="Calibri" panose="020F0502020204030204"/>
            </a:endParaRPr>
          </a:p>
        </p:txBody>
      </p:sp>
    </p:spTree>
    <p:extLst>
      <p:ext uri="{BB962C8B-B14F-4D97-AF65-F5344CB8AC3E}">
        <p14:creationId xmlns:p14="http://schemas.microsoft.com/office/powerpoint/2010/main" val="41312859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3A0278B-B976-4548-82A6-BDDA01ECF383}"/>
              </a:ext>
            </a:extLst>
          </p:cNvPr>
          <p:cNvSpPr txBox="1"/>
          <p:nvPr/>
        </p:nvSpPr>
        <p:spPr>
          <a:xfrm>
            <a:off x="4357035" y="696419"/>
            <a:ext cx="5779474" cy="1423409"/>
          </a:xfrm>
          <a:prstGeom prst="rect">
            <a:avLst/>
          </a:prstGeom>
        </p:spPr>
        <p:txBody>
          <a:bodyPr vert="horz" lIns="91440" tIns="45720" rIns="91440" bIns="45720" rtlCol="0" anchor="b">
            <a:normAutofit/>
          </a:bodyPr>
          <a:lstStyle/>
          <a:p>
            <a:pPr defTabSz="914400">
              <a:lnSpc>
                <a:spcPct val="90000"/>
              </a:lnSpc>
              <a:spcBef>
                <a:spcPct val="0"/>
              </a:spcBef>
              <a:spcAft>
                <a:spcPts val="600"/>
              </a:spcAft>
              <a:tabLst>
                <a:tab pos="2865755" algn="ctr"/>
                <a:tab pos="5731510" algn="r"/>
              </a:tabLst>
            </a:pPr>
            <a:r>
              <a:rPr lang="en-US" sz="4400" b="1">
                <a:effectLst/>
                <a:latin typeface="+mj-lt"/>
                <a:ea typeface="+mj-ea"/>
                <a:cs typeface="+mj-cs"/>
              </a:rPr>
              <a:t>Our Flowers in Pots</a:t>
            </a:r>
            <a:endParaRPr lang="en-US" sz="4400">
              <a:effectLst/>
              <a:latin typeface="+mj-lt"/>
              <a:ea typeface="+mj-ea"/>
              <a:cs typeface="+mj-cs"/>
            </a:endParaRPr>
          </a:p>
        </p:txBody>
      </p:sp>
      <p:sp>
        <p:nvSpPr>
          <p:cNvPr id="8" name="Text Box 252">
            <a:extLst>
              <a:ext uri="{FF2B5EF4-FFF2-40B4-BE49-F238E27FC236}">
                <a16:creationId xmlns:a16="http://schemas.microsoft.com/office/drawing/2014/main" id="{EECFD448-BBB9-44B4-81EC-A51CEB1268D3}"/>
              </a:ext>
            </a:extLst>
          </p:cNvPr>
          <p:cNvSpPr txBox="1"/>
          <p:nvPr/>
        </p:nvSpPr>
        <p:spPr>
          <a:xfrm>
            <a:off x="4357036" y="2698608"/>
            <a:ext cx="5779472" cy="4189373"/>
          </a:xfrm>
          <a:prstGeom prst="rect">
            <a:avLst/>
          </a:prstGeom>
        </p:spPr>
        <p:txBody>
          <a:bodyPr rot="0" spcFirstLastPara="0" vert="horz" lIns="91440" tIns="45720" rIns="91440" bIns="45720" numCol="1" spcCol="0" rtlCol="0" fromWordArt="0" anchorCtr="0" forceAA="0" compatLnSpc="1">
            <a:prstTxWarp prst="textNoShape">
              <a:avLst/>
            </a:prstTxWarp>
            <a:normAutofit/>
          </a:bodyPr>
          <a:lstStyle/>
          <a:p>
            <a:pPr marR="0" lvl="0" defTabSz="914400" fontAlgn="auto">
              <a:lnSpc>
                <a:spcPct val="114000"/>
              </a:lnSpc>
              <a:spcBef>
                <a:spcPts val="600"/>
              </a:spcBef>
              <a:spcAft>
                <a:spcPts val="600"/>
              </a:spcAft>
              <a:buClrTx/>
              <a:buSzTx/>
              <a:tabLst/>
              <a:defRPr/>
            </a:pPr>
            <a:r>
              <a:rPr kumimoji="0" lang="en-US" sz="2800" b="0" i="0" u="none" strike="noStrike" cap="none" spc="0" normalizeH="0" baseline="0" noProof="0" dirty="0">
                <a:ln>
                  <a:noFill/>
                </a:ln>
                <a:effectLst/>
                <a:uLnTx/>
                <a:uFillTx/>
              </a:rPr>
              <a:t>These succulents don’t need much attention.</a:t>
            </a:r>
          </a:p>
          <a:p>
            <a:pPr marR="0" lvl="0" defTabSz="914400" fontAlgn="auto">
              <a:lnSpc>
                <a:spcPct val="114000"/>
              </a:lnSpc>
              <a:spcBef>
                <a:spcPts val="600"/>
              </a:spcBef>
              <a:spcAft>
                <a:spcPts val="600"/>
              </a:spcAft>
              <a:buClrTx/>
              <a:buSzTx/>
              <a:tabLst/>
              <a:defRPr/>
            </a:pPr>
            <a:endParaRPr kumimoji="0" lang="en-US" sz="2800" b="0" i="0" u="none" strike="noStrike" cap="none" spc="0" normalizeH="0" baseline="0" noProof="0" dirty="0">
              <a:ln>
                <a:noFill/>
              </a:ln>
              <a:effectLst/>
              <a:uLnTx/>
              <a:uFillTx/>
            </a:endParaRPr>
          </a:p>
          <a:p>
            <a:pPr marR="0" lvl="0" defTabSz="914400" fontAlgn="auto">
              <a:lnSpc>
                <a:spcPct val="114000"/>
              </a:lnSpc>
              <a:spcBef>
                <a:spcPts val="600"/>
              </a:spcBef>
              <a:spcAft>
                <a:spcPts val="600"/>
              </a:spcAft>
              <a:buClrTx/>
              <a:buSzTx/>
              <a:tabLst/>
              <a:defRPr/>
            </a:pPr>
            <a:r>
              <a:rPr kumimoji="0" lang="en-US" sz="2800" b="0" i="0" u="none" strike="noStrike" cap="none" spc="0" normalizeH="0" baseline="0" noProof="0" dirty="0">
                <a:ln>
                  <a:noFill/>
                </a:ln>
                <a:effectLst/>
                <a:uLnTx/>
                <a:uFillTx/>
              </a:rPr>
              <a:t>They are on a sunny deck where we often sit to have our lunch.</a:t>
            </a:r>
          </a:p>
        </p:txBody>
      </p:sp>
      <p:pic>
        <p:nvPicPr>
          <p:cNvPr id="3" name="Picture 2">
            <a:extLst>
              <a:ext uri="{FF2B5EF4-FFF2-40B4-BE49-F238E27FC236}">
                <a16:creationId xmlns:a16="http://schemas.microsoft.com/office/drawing/2014/main" id="{B74AF372-7FB7-4835-AC98-91EE3F4D4969}"/>
              </a:ext>
            </a:extLst>
          </p:cNvPr>
          <p:cNvPicPr/>
          <p:nvPr/>
        </p:nvPicPr>
        <p:blipFill rotWithShape="1">
          <a:blip r:embed="rId3" cstate="screen">
            <a:extLst>
              <a:ext uri="{28A0092B-C50C-407E-A947-70E740481C1C}">
                <a14:useLocalDpi xmlns:a14="http://schemas.microsoft.com/office/drawing/2010/main"/>
              </a:ext>
            </a:extLst>
          </a:blip>
          <a:srcRect/>
          <a:stretch/>
        </p:blipFill>
        <p:spPr bwMode="auto">
          <a:xfrm rot="5400000">
            <a:off x="-1761113" y="1761113"/>
            <a:ext cx="7589837" cy="4067610"/>
          </a:xfrm>
          <a:prstGeom prst="rect">
            <a:avLst/>
          </a:prstGeom>
          <a:solidFill>
            <a:srgbClr val="FFFFFF">
              <a:shade val="85000"/>
            </a:srgbClr>
          </a:solidFill>
          <a:effectLst/>
          <a:scene3d>
            <a:camera prst="orthographicFront"/>
            <a:lightRig rig="twoPt" dir="t">
              <a:rot lat="0" lon="0" rev="7200000"/>
            </a:lightRig>
          </a:scene3d>
          <a:sp3d>
            <a:bevelT w="25400" h="19050"/>
            <a:contourClr>
              <a:srgbClr val="FFFFFF"/>
            </a:contourClr>
          </a:sp3d>
        </p:spPr>
      </p:pic>
      <p:cxnSp>
        <p:nvCxnSpPr>
          <p:cNvPr id="14" name="Straight Connector 13">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458387" y="2340827"/>
            <a:ext cx="5536299" cy="0"/>
          </a:xfrm>
          <a:prstGeom prst="line">
            <a:avLst/>
          </a:prstGeom>
          <a:ln w="19050">
            <a:solidFill>
              <a:srgbClr val="9C9F48"/>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4357035" y="7034654"/>
            <a:ext cx="3631982" cy="404089"/>
          </a:xfrm>
        </p:spPr>
        <p:txBody>
          <a:bodyPr vert="horz" lIns="91440" tIns="45720" rIns="91440" bIns="45720" rtlCol="0" anchor="ctr">
            <a:normAutofit/>
          </a:bodyPr>
          <a:lstStyle/>
          <a:p>
            <a:pPr algn="l" defTabSz="914400">
              <a:spcAft>
                <a:spcPts val="600"/>
              </a:spcAft>
              <a:defRPr/>
            </a:pPr>
            <a:r>
              <a:rPr lang="en-US" sz="1200" kern="1200">
                <a:solidFill>
                  <a:prstClr val="black">
                    <a:tint val="75000"/>
                  </a:prstClr>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921314" y="7034654"/>
            <a:ext cx="1041349" cy="404089"/>
          </a:xfrm>
        </p:spPr>
        <p:txBody>
          <a:bodyPr vert="horz" lIns="91440" tIns="45720" rIns="91440" bIns="45720" rtlCol="0" anchor="ctr">
            <a:normAutofit/>
          </a:bodyPr>
          <a:lstStyle/>
          <a:p>
            <a:pPr defTabSz="914400">
              <a:spcAft>
                <a:spcPts val="600"/>
              </a:spcAft>
              <a:defRPr/>
            </a:pPr>
            <a:fld id="{DC56C17F-E5A4-4123-831E-B6BE4BD60FE1}" type="slidenum">
              <a:rPr lang="en-US" sz="1200" smtClean="0">
                <a:solidFill>
                  <a:prstClr val="black">
                    <a:tint val="75000"/>
                  </a:prstClr>
                </a:solidFill>
                <a:latin typeface="Calibri" panose="020F0502020204030204"/>
              </a:rPr>
              <a:pPr defTabSz="914400">
                <a:spcAft>
                  <a:spcPts val="600"/>
                </a:spcAft>
                <a:defRPr/>
              </a:pPr>
              <a:t>7</a:t>
            </a:fld>
            <a:endParaRPr lang="en-US" sz="1200">
              <a:solidFill>
                <a:prstClr val="black">
                  <a:tint val="75000"/>
                </a:prstClr>
              </a:solidFill>
              <a:latin typeface="Calibri" panose="020F0502020204030204"/>
            </a:endParaRPr>
          </a:p>
        </p:txBody>
      </p:sp>
    </p:spTree>
    <p:extLst>
      <p:ext uri="{BB962C8B-B14F-4D97-AF65-F5344CB8AC3E}">
        <p14:creationId xmlns:p14="http://schemas.microsoft.com/office/powerpoint/2010/main" val="156049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E9C27D5-CBB3-4797-A37C-B535D8E4DAD3}"/>
              </a:ext>
            </a:extLst>
          </p:cNvPr>
          <p:cNvSpPr txBox="1"/>
          <p:nvPr/>
        </p:nvSpPr>
        <p:spPr>
          <a:xfrm>
            <a:off x="4357035" y="696419"/>
            <a:ext cx="5779474" cy="1423409"/>
          </a:xfrm>
          <a:prstGeom prst="rect">
            <a:avLst/>
          </a:prstGeom>
        </p:spPr>
        <p:txBody>
          <a:bodyPr vert="horz" lIns="91440" tIns="45720" rIns="91440" bIns="45720" rtlCol="0" anchor="b">
            <a:normAutofit/>
          </a:bodyPr>
          <a:lstStyle/>
          <a:p>
            <a:pPr defTabSz="914400">
              <a:lnSpc>
                <a:spcPct val="90000"/>
              </a:lnSpc>
              <a:spcBef>
                <a:spcPct val="0"/>
              </a:spcBef>
              <a:spcAft>
                <a:spcPts val="600"/>
              </a:spcAft>
              <a:tabLst>
                <a:tab pos="2865755" algn="ctr"/>
                <a:tab pos="5731510" algn="r"/>
              </a:tabLst>
            </a:pPr>
            <a:r>
              <a:rPr lang="en-US" sz="4400" b="1">
                <a:effectLst/>
                <a:latin typeface="+mj-lt"/>
                <a:ea typeface="+mj-ea"/>
                <a:cs typeface="+mj-cs"/>
              </a:rPr>
              <a:t>The Worm Farm</a:t>
            </a:r>
            <a:endParaRPr lang="en-US" sz="4400">
              <a:effectLst/>
              <a:latin typeface="+mj-lt"/>
              <a:ea typeface="+mj-ea"/>
              <a:cs typeface="+mj-cs"/>
            </a:endParaRPr>
          </a:p>
        </p:txBody>
      </p:sp>
      <p:sp>
        <p:nvSpPr>
          <p:cNvPr id="8" name="TextBox 7">
            <a:extLst>
              <a:ext uri="{FF2B5EF4-FFF2-40B4-BE49-F238E27FC236}">
                <a16:creationId xmlns:a16="http://schemas.microsoft.com/office/drawing/2014/main" id="{F6F9237A-DF32-49FB-9C55-532521E69646}"/>
              </a:ext>
            </a:extLst>
          </p:cNvPr>
          <p:cNvSpPr txBox="1"/>
          <p:nvPr/>
        </p:nvSpPr>
        <p:spPr>
          <a:xfrm>
            <a:off x="4357036" y="2698608"/>
            <a:ext cx="5779472" cy="4189373"/>
          </a:xfrm>
          <a:prstGeom prst="rect">
            <a:avLst/>
          </a:prstGeom>
        </p:spPr>
        <p:txBody>
          <a:bodyPr vert="horz" lIns="91440" tIns="45720" rIns="91440" bIns="45720" rtlCol="0">
            <a:normAutofit/>
          </a:bodyPr>
          <a:lstStyle/>
          <a:p>
            <a:pPr defTabSz="914400">
              <a:lnSpc>
                <a:spcPct val="114000"/>
              </a:lnSpc>
              <a:spcBef>
                <a:spcPts val="600"/>
              </a:spcBef>
              <a:spcAft>
                <a:spcPts val="600"/>
              </a:spcAft>
            </a:pPr>
            <a:r>
              <a:rPr lang="en-US" sz="2800">
                <a:effectLst/>
              </a:rPr>
              <a:t>We have a worm farm that takes all our kitchen vegetable scraps.</a:t>
            </a:r>
          </a:p>
          <a:p>
            <a:pPr defTabSz="914400">
              <a:lnSpc>
                <a:spcPct val="114000"/>
              </a:lnSpc>
              <a:spcBef>
                <a:spcPts val="600"/>
              </a:spcBef>
              <a:spcAft>
                <a:spcPts val="600"/>
              </a:spcAft>
            </a:pPr>
            <a:r>
              <a:rPr lang="en-US" sz="2800">
                <a:effectLst/>
              </a:rPr>
              <a:t> </a:t>
            </a:r>
          </a:p>
          <a:p>
            <a:pPr defTabSz="914400">
              <a:lnSpc>
                <a:spcPct val="114000"/>
              </a:lnSpc>
              <a:spcBef>
                <a:spcPts val="600"/>
              </a:spcBef>
              <a:spcAft>
                <a:spcPts val="600"/>
              </a:spcAft>
            </a:pPr>
            <a:r>
              <a:rPr lang="en-US" sz="2800">
                <a:effectLst/>
              </a:rPr>
              <a:t>It has a lot of worms that make lovely soil for our garden.</a:t>
            </a:r>
          </a:p>
        </p:txBody>
      </p:sp>
      <p:pic>
        <p:nvPicPr>
          <p:cNvPr id="7" name="Picture 6">
            <a:extLst>
              <a:ext uri="{FF2B5EF4-FFF2-40B4-BE49-F238E27FC236}">
                <a16:creationId xmlns:a16="http://schemas.microsoft.com/office/drawing/2014/main" id="{9C29DC9A-42DF-4F97-890B-5FB7B59DF4A5}"/>
              </a:ext>
            </a:extLst>
          </p:cNvPr>
          <p:cNvPicPr/>
          <p:nvPr/>
        </p:nvPicPr>
        <p:blipFill rotWithShape="1">
          <a:blip r:embed="rId3" cstate="screen">
            <a:extLst>
              <a:ext uri="{28A0092B-C50C-407E-A947-70E740481C1C}">
                <a14:useLocalDpi xmlns:a14="http://schemas.microsoft.com/office/drawing/2010/main"/>
              </a:ext>
            </a:extLst>
          </a:blip>
          <a:srcRect/>
          <a:stretch/>
        </p:blipFill>
        <p:spPr bwMode="auto">
          <a:xfrm rot="5400000">
            <a:off x="-1761113" y="1761113"/>
            <a:ext cx="7589837" cy="4067610"/>
          </a:xfrm>
          <a:prstGeom prst="rect">
            <a:avLst/>
          </a:prstGeom>
          <a:effectLst/>
        </p:spPr>
      </p:pic>
      <p:cxnSp>
        <p:nvCxnSpPr>
          <p:cNvPr id="14" name="Straight Connector 13">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458387" y="2340827"/>
            <a:ext cx="5536299" cy="0"/>
          </a:xfrm>
          <a:prstGeom prst="line">
            <a:avLst/>
          </a:prstGeom>
          <a:ln w="19050">
            <a:solidFill>
              <a:srgbClr val="787EE3"/>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4357035" y="7034654"/>
            <a:ext cx="3631982" cy="404089"/>
          </a:xfrm>
        </p:spPr>
        <p:txBody>
          <a:bodyPr vert="horz" lIns="91440" tIns="45720" rIns="91440" bIns="45720" rtlCol="0" anchor="ctr">
            <a:normAutofit/>
          </a:bodyPr>
          <a:lstStyle/>
          <a:p>
            <a:pPr algn="l" defTabSz="914400">
              <a:spcAft>
                <a:spcPts val="600"/>
              </a:spcAft>
              <a:defRPr/>
            </a:pPr>
            <a:r>
              <a:rPr lang="en-US" sz="1200" kern="1200">
                <a:solidFill>
                  <a:prstClr val="black">
                    <a:tint val="75000"/>
                  </a:prstClr>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921314" y="7034654"/>
            <a:ext cx="1041349" cy="404089"/>
          </a:xfrm>
        </p:spPr>
        <p:txBody>
          <a:bodyPr vert="horz" lIns="91440" tIns="45720" rIns="91440" bIns="45720" rtlCol="0" anchor="ctr">
            <a:normAutofit/>
          </a:bodyPr>
          <a:lstStyle/>
          <a:p>
            <a:pPr defTabSz="914400">
              <a:spcAft>
                <a:spcPts val="600"/>
              </a:spcAft>
              <a:defRPr/>
            </a:pPr>
            <a:fld id="{DC56C17F-E5A4-4123-831E-B6BE4BD60FE1}" type="slidenum">
              <a:rPr lang="en-US" sz="1200" smtClean="0">
                <a:solidFill>
                  <a:prstClr val="black">
                    <a:tint val="75000"/>
                  </a:prstClr>
                </a:solidFill>
                <a:latin typeface="Calibri" panose="020F0502020204030204"/>
              </a:rPr>
              <a:pPr defTabSz="914400">
                <a:spcAft>
                  <a:spcPts val="600"/>
                </a:spcAft>
                <a:defRPr/>
              </a:pPr>
              <a:t>8</a:t>
            </a:fld>
            <a:endParaRPr lang="en-US" sz="1200">
              <a:solidFill>
                <a:prstClr val="black">
                  <a:tint val="75000"/>
                </a:prstClr>
              </a:solidFill>
              <a:latin typeface="Calibri" panose="020F0502020204030204"/>
            </a:endParaRPr>
          </a:p>
        </p:txBody>
      </p:sp>
    </p:spTree>
    <p:extLst>
      <p:ext uri="{BB962C8B-B14F-4D97-AF65-F5344CB8AC3E}">
        <p14:creationId xmlns:p14="http://schemas.microsoft.com/office/powerpoint/2010/main" val="8880564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B0BC1C4-CAAB-44FF-B2AF-78AE89FD50E7}"/>
              </a:ext>
            </a:extLst>
          </p:cNvPr>
          <p:cNvSpPr txBox="1"/>
          <p:nvPr/>
        </p:nvSpPr>
        <p:spPr>
          <a:xfrm>
            <a:off x="4357035" y="696419"/>
            <a:ext cx="5779474" cy="1423409"/>
          </a:xfrm>
          <a:prstGeom prst="rect">
            <a:avLst/>
          </a:prstGeom>
        </p:spPr>
        <p:txBody>
          <a:bodyPr vert="horz" lIns="91440" tIns="45720" rIns="91440" bIns="45720" rtlCol="0" anchor="b">
            <a:normAutofit/>
          </a:bodyPr>
          <a:lstStyle/>
          <a:p>
            <a:pPr defTabSz="914400">
              <a:lnSpc>
                <a:spcPct val="90000"/>
              </a:lnSpc>
              <a:spcBef>
                <a:spcPct val="0"/>
              </a:spcBef>
              <a:spcAft>
                <a:spcPts val="600"/>
              </a:spcAft>
              <a:tabLst>
                <a:tab pos="2865755" algn="ctr"/>
                <a:tab pos="5731510" algn="r"/>
              </a:tabLst>
            </a:pPr>
            <a:r>
              <a:rPr lang="en-US" sz="4400" b="1" dirty="0">
                <a:effectLst/>
                <a:latin typeface="+mj-lt"/>
                <a:ea typeface="+mj-ea"/>
                <a:cs typeface="+mj-cs"/>
              </a:rPr>
              <a:t>Our Vegetable Garden</a:t>
            </a:r>
            <a:endParaRPr lang="en-US" sz="4400" dirty="0">
              <a:effectLst/>
              <a:latin typeface="+mj-lt"/>
              <a:ea typeface="+mj-ea"/>
              <a:cs typeface="+mj-cs"/>
            </a:endParaRPr>
          </a:p>
        </p:txBody>
      </p:sp>
      <p:sp>
        <p:nvSpPr>
          <p:cNvPr id="10" name="TextBox 9">
            <a:extLst>
              <a:ext uri="{FF2B5EF4-FFF2-40B4-BE49-F238E27FC236}">
                <a16:creationId xmlns:a16="http://schemas.microsoft.com/office/drawing/2014/main" id="{9A957AA5-89C1-4856-BC36-26AD44EDB091}"/>
              </a:ext>
            </a:extLst>
          </p:cNvPr>
          <p:cNvSpPr txBox="1"/>
          <p:nvPr/>
        </p:nvSpPr>
        <p:spPr>
          <a:xfrm>
            <a:off x="4357036" y="2698608"/>
            <a:ext cx="5779472" cy="4189373"/>
          </a:xfrm>
          <a:prstGeom prst="rect">
            <a:avLst/>
          </a:prstGeom>
        </p:spPr>
        <p:txBody>
          <a:bodyPr vert="horz" lIns="91440" tIns="45720" rIns="91440" bIns="45720" rtlCol="0">
            <a:normAutofit/>
          </a:bodyPr>
          <a:lstStyle/>
          <a:p>
            <a:pPr defTabSz="914400">
              <a:lnSpc>
                <a:spcPct val="114000"/>
              </a:lnSpc>
              <a:spcBef>
                <a:spcPts val="600"/>
              </a:spcBef>
              <a:spcAft>
                <a:spcPts val="600"/>
              </a:spcAft>
            </a:pPr>
            <a:r>
              <a:rPr lang="en-US" sz="2800">
                <a:effectLst/>
              </a:rPr>
              <a:t>Our vegetable patch has lots of vegetables.</a:t>
            </a:r>
          </a:p>
          <a:p>
            <a:pPr defTabSz="914400">
              <a:lnSpc>
                <a:spcPct val="114000"/>
              </a:lnSpc>
              <a:spcBef>
                <a:spcPts val="600"/>
              </a:spcBef>
              <a:spcAft>
                <a:spcPts val="600"/>
              </a:spcAft>
            </a:pPr>
            <a:r>
              <a:rPr lang="en-US" sz="2800">
                <a:effectLst/>
              </a:rPr>
              <a:t> </a:t>
            </a:r>
          </a:p>
          <a:p>
            <a:pPr defTabSz="914400">
              <a:lnSpc>
                <a:spcPct val="114000"/>
              </a:lnSpc>
              <a:spcBef>
                <a:spcPts val="600"/>
              </a:spcBef>
              <a:spcAft>
                <a:spcPts val="600"/>
              </a:spcAft>
            </a:pPr>
            <a:r>
              <a:rPr lang="en-US" sz="2800">
                <a:effectLst/>
              </a:rPr>
              <a:t>We have a water tank on our shed to water the vegetables.</a:t>
            </a:r>
          </a:p>
        </p:txBody>
      </p:sp>
      <p:pic>
        <p:nvPicPr>
          <p:cNvPr id="8" name="Picture 7">
            <a:extLst>
              <a:ext uri="{FF2B5EF4-FFF2-40B4-BE49-F238E27FC236}">
                <a16:creationId xmlns:a16="http://schemas.microsoft.com/office/drawing/2014/main" id="{F9CA95CF-5CC3-430E-8809-F4BF778524C3}"/>
              </a:ext>
            </a:extLst>
          </p:cNvPr>
          <p:cNvPicPr/>
          <p:nvPr/>
        </p:nvPicPr>
        <p:blipFill rotWithShape="1">
          <a:blip r:embed="rId3" cstate="screen">
            <a:extLst>
              <a:ext uri="{28A0092B-C50C-407E-A947-70E740481C1C}">
                <a14:useLocalDpi xmlns:a14="http://schemas.microsoft.com/office/drawing/2010/main"/>
              </a:ext>
            </a:extLst>
          </a:blip>
          <a:srcRect/>
          <a:stretch/>
        </p:blipFill>
        <p:spPr bwMode="auto">
          <a:xfrm rot="5400000">
            <a:off x="-1761113" y="1761113"/>
            <a:ext cx="7589837" cy="4067610"/>
          </a:xfrm>
          <a:prstGeom prst="rect">
            <a:avLst/>
          </a:prstGeom>
          <a:effectLst/>
        </p:spPr>
      </p:pic>
      <p:cxnSp>
        <p:nvCxnSpPr>
          <p:cNvPr id="15" name="Straight Connector 14">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458387" y="2340827"/>
            <a:ext cx="5536299" cy="0"/>
          </a:xfrm>
          <a:prstGeom prst="line">
            <a:avLst/>
          </a:prstGeom>
          <a:ln w="19050">
            <a:solidFill>
              <a:srgbClr val="B1B45D"/>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4357035" y="7034654"/>
            <a:ext cx="3631982" cy="404089"/>
          </a:xfrm>
        </p:spPr>
        <p:txBody>
          <a:bodyPr vert="horz" lIns="91440" tIns="45720" rIns="91440" bIns="45720" rtlCol="0" anchor="ctr">
            <a:normAutofit/>
          </a:bodyPr>
          <a:lstStyle/>
          <a:p>
            <a:pPr algn="l" defTabSz="914400">
              <a:spcAft>
                <a:spcPts val="600"/>
              </a:spcAft>
              <a:defRPr/>
            </a:pPr>
            <a:r>
              <a:rPr lang="en-US" sz="1200" kern="1200">
                <a:solidFill>
                  <a:prstClr val="black">
                    <a:tint val="75000"/>
                  </a:prstClr>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921314" y="7034654"/>
            <a:ext cx="1041349" cy="404089"/>
          </a:xfrm>
        </p:spPr>
        <p:txBody>
          <a:bodyPr vert="horz" lIns="91440" tIns="45720" rIns="91440" bIns="45720" rtlCol="0" anchor="ctr">
            <a:normAutofit/>
          </a:bodyPr>
          <a:lstStyle/>
          <a:p>
            <a:pPr defTabSz="914400">
              <a:spcAft>
                <a:spcPts val="600"/>
              </a:spcAft>
              <a:defRPr/>
            </a:pPr>
            <a:fld id="{DC56C17F-E5A4-4123-831E-B6BE4BD60FE1}" type="slidenum">
              <a:rPr lang="en-US" sz="1200" smtClean="0">
                <a:solidFill>
                  <a:prstClr val="black">
                    <a:tint val="75000"/>
                  </a:prstClr>
                </a:solidFill>
                <a:latin typeface="Calibri" panose="020F0502020204030204"/>
              </a:rPr>
              <a:pPr defTabSz="914400">
                <a:spcAft>
                  <a:spcPts val="600"/>
                </a:spcAft>
                <a:defRPr/>
              </a:pPr>
              <a:t>9</a:t>
            </a:fld>
            <a:endParaRPr lang="en-US" sz="1200">
              <a:solidFill>
                <a:prstClr val="black">
                  <a:tint val="75000"/>
                </a:prstClr>
              </a:solidFill>
              <a:latin typeface="Calibri" panose="020F0502020204030204"/>
            </a:endParaRPr>
          </a:p>
        </p:txBody>
      </p:sp>
    </p:spTree>
    <p:extLst>
      <p:ext uri="{BB962C8B-B14F-4D97-AF65-F5344CB8AC3E}">
        <p14:creationId xmlns:p14="http://schemas.microsoft.com/office/powerpoint/2010/main" val="871720902"/>
      </p:ext>
    </p:extLst>
  </p:cSld>
  <p:clrMapOvr>
    <a:masterClrMapping/>
  </p:clrMapOvr>
</p:sld>
</file>

<file path=ppt/theme/theme1.xml><?xml version="1.0" encoding="utf-8"?>
<a:theme xmlns:a="http://schemas.openxmlformats.org/drawingml/2006/main" name="Office Theme">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1727</Words>
  <Application>Microsoft Office PowerPoint</Application>
  <PresentationFormat>Custom</PresentationFormat>
  <Paragraphs>290</Paragraphs>
  <Slides>37</Slides>
  <Notes>36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Calibri</vt:lpstr>
      <vt:lpstr>Calibri Light</vt:lpstr>
      <vt:lpstr>Helvetica Neue</vt:lpstr>
      <vt:lpstr>Office Theme</vt:lpstr>
      <vt:lpstr>In Our  Garden TITLE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Our  Garden TITLE</dc:title>
  <dc:creator>jenny vero</dc:creator>
  <cp:lastModifiedBy>John Braine</cp:lastModifiedBy>
  <cp:revision>4</cp:revision>
  <dcterms:created xsi:type="dcterms:W3CDTF">2020-09-28T08:56:08Z</dcterms:created>
  <dcterms:modified xsi:type="dcterms:W3CDTF">2020-10-17T07:09:26Z</dcterms:modified>
</cp:coreProperties>
</file>