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37"/>
  </p:notesMasterIdLst>
  <p:sldIdLst>
    <p:sldId id="256" r:id="rId2"/>
    <p:sldId id="294" r:id="rId3"/>
    <p:sldId id="284" r:id="rId4"/>
    <p:sldId id="293" r:id="rId5"/>
    <p:sldId id="257" r:id="rId6"/>
    <p:sldId id="259" r:id="rId7"/>
    <p:sldId id="285" r:id="rId8"/>
    <p:sldId id="258" r:id="rId9"/>
    <p:sldId id="266" r:id="rId10"/>
    <p:sldId id="270" r:id="rId11"/>
    <p:sldId id="260" r:id="rId12"/>
    <p:sldId id="261" r:id="rId13"/>
    <p:sldId id="262" r:id="rId14"/>
    <p:sldId id="281" r:id="rId15"/>
    <p:sldId id="263" r:id="rId16"/>
    <p:sldId id="286" r:id="rId17"/>
    <p:sldId id="267" r:id="rId18"/>
    <p:sldId id="268" r:id="rId19"/>
    <p:sldId id="269" r:id="rId20"/>
    <p:sldId id="264" r:id="rId21"/>
    <p:sldId id="271" r:id="rId22"/>
    <p:sldId id="287" r:id="rId23"/>
    <p:sldId id="272" r:id="rId24"/>
    <p:sldId id="274" r:id="rId25"/>
    <p:sldId id="288" r:id="rId26"/>
    <p:sldId id="289" r:id="rId27"/>
    <p:sldId id="275" r:id="rId28"/>
    <p:sldId id="276" r:id="rId29"/>
    <p:sldId id="277" r:id="rId30"/>
    <p:sldId id="290" r:id="rId31"/>
    <p:sldId id="280" r:id="rId32"/>
    <p:sldId id="291" r:id="rId33"/>
    <p:sldId id="278" r:id="rId34"/>
    <p:sldId id="279" r:id="rId35"/>
    <p:sldId id="292" r:id="rId3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e Murphy" initials="AM" lastIdx="2" clrIdx="0">
    <p:extLst>
      <p:ext uri="{19B8F6BF-5375-455C-9EA6-DF929625EA0E}">
        <p15:presenceInfo xmlns:p15="http://schemas.microsoft.com/office/powerpoint/2012/main" userId="b9cc0e8ac87075cf" providerId="Windows Live"/>
      </p:ext>
    </p:extLst>
  </p:cmAuthor>
  <p:cmAuthor id="2" name="edda williams" initials="ew" lastIdx="46" clrIdx="1">
    <p:extLst>
      <p:ext uri="{19B8F6BF-5375-455C-9EA6-DF929625EA0E}">
        <p15:presenceInfo xmlns:p15="http://schemas.microsoft.com/office/powerpoint/2012/main" userId="53bae707107804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6C6652-F9E7-4B54-8C61-5046F269F5A8}" v="147" dt="2020-09-21T13:38:20.945"/>
    <p1510:client id="{E8B60FA4-69C4-4A38-9C68-B854E321D0F7}" v="96" dt="2020-09-22T06:31:52.9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43" autoAdjust="0"/>
    <p:restoredTop sz="94353" autoAdjust="0"/>
  </p:normalViewPr>
  <p:slideViewPr>
    <p:cSldViewPr snapToGrid="0">
      <p:cViewPr varScale="1">
        <p:scale>
          <a:sx n="53" d="100"/>
          <a:sy n="53" d="100"/>
        </p:scale>
        <p:origin x="2484" y="78"/>
      </p:cViewPr>
      <p:guideLst/>
    </p:cSldViewPr>
  </p:slideViewPr>
  <p:notesTextViewPr>
    <p:cViewPr>
      <p:scale>
        <a:sx n="1" d="1"/>
        <a:sy n="1" d="1"/>
      </p:scale>
      <p:origin x="0" y="0"/>
    </p:cViewPr>
  </p:notesTextViewPr>
  <p:notesViewPr>
    <p:cSldViewPr snapToGrid="0">
      <p:cViewPr varScale="1">
        <p:scale>
          <a:sx n="52" d="100"/>
          <a:sy n="52" d="100"/>
        </p:scale>
        <p:origin x="29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0FF90E-E4B5-4DA2-9386-03082ECCE78E}" type="datetimeFigureOut">
              <a:rPr lang="en-US" smtClean="0"/>
              <a:t>10/17/2020</a:t>
            </a:fld>
            <a:endParaRPr lang="en-US" dirty="0"/>
          </a:p>
        </p:txBody>
      </p:sp>
      <p:sp>
        <p:nvSpPr>
          <p:cNvPr id="4" name="Slide Image Placeholder 3"/>
          <p:cNvSpPr>
            <a:spLocks noGrp="1" noRot="1" noChangeAspect="1"/>
          </p:cNvSpPr>
          <p:nvPr>
            <p:ph type="sldImg" idx="2"/>
          </p:nvPr>
        </p:nvSpPr>
        <p:spPr>
          <a:xfrm>
            <a:off x="2362200" y="1143000"/>
            <a:ext cx="21336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80892D-63A4-42F1-A2F8-59889A30EFAF}" type="slidenum">
              <a:rPr lang="en-US" smtClean="0"/>
              <a:t>‹#›</a:t>
            </a:fld>
            <a:endParaRPr lang="en-US" dirty="0"/>
          </a:p>
        </p:txBody>
      </p:sp>
    </p:spTree>
    <p:extLst>
      <p:ext uri="{BB962C8B-B14F-4D97-AF65-F5344CB8AC3E}">
        <p14:creationId xmlns:p14="http://schemas.microsoft.com/office/powerpoint/2010/main" val="3332535191"/>
      </p:ext>
    </p:extLst>
  </p:cSld>
  <p:clrMap bg1="lt1" tx1="dk1" bg2="lt2" tx2="dk2" accent1="accent1" accent2="accent2" accent3="accent3" accent4="accent4" accent5="accent5" accent6="accent6" hlink="hlink" folHlink="folHlink"/>
  <p:notesStyle>
    <a:lvl1pPr marL="0" algn="l" defTabSz="557052" rtl="0" eaLnBrk="1" latinLnBrk="0" hangingPunct="1">
      <a:defRPr sz="731" kern="1200">
        <a:solidFill>
          <a:schemeClr val="tx1"/>
        </a:solidFill>
        <a:latin typeface="+mn-lt"/>
        <a:ea typeface="+mn-ea"/>
        <a:cs typeface="+mn-cs"/>
      </a:defRPr>
    </a:lvl1pPr>
    <a:lvl2pPr marL="278526" algn="l" defTabSz="557052" rtl="0" eaLnBrk="1" latinLnBrk="0" hangingPunct="1">
      <a:defRPr sz="731" kern="1200">
        <a:solidFill>
          <a:schemeClr val="tx1"/>
        </a:solidFill>
        <a:latin typeface="+mn-lt"/>
        <a:ea typeface="+mn-ea"/>
        <a:cs typeface="+mn-cs"/>
      </a:defRPr>
    </a:lvl2pPr>
    <a:lvl3pPr marL="557052" algn="l" defTabSz="557052" rtl="0" eaLnBrk="1" latinLnBrk="0" hangingPunct="1">
      <a:defRPr sz="731" kern="1200">
        <a:solidFill>
          <a:schemeClr val="tx1"/>
        </a:solidFill>
        <a:latin typeface="+mn-lt"/>
        <a:ea typeface="+mn-ea"/>
        <a:cs typeface="+mn-cs"/>
      </a:defRPr>
    </a:lvl3pPr>
    <a:lvl4pPr marL="835579" algn="l" defTabSz="557052" rtl="0" eaLnBrk="1" latinLnBrk="0" hangingPunct="1">
      <a:defRPr sz="731" kern="1200">
        <a:solidFill>
          <a:schemeClr val="tx1"/>
        </a:solidFill>
        <a:latin typeface="+mn-lt"/>
        <a:ea typeface="+mn-ea"/>
        <a:cs typeface="+mn-cs"/>
      </a:defRPr>
    </a:lvl4pPr>
    <a:lvl5pPr marL="1114105" algn="l" defTabSz="557052" rtl="0" eaLnBrk="1" latinLnBrk="0" hangingPunct="1">
      <a:defRPr sz="731" kern="1200">
        <a:solidFill>
          <a:schemeClr val="tx1"/>
        </a:solidFill>
        <a:latin typeface="+mn-lt"/>
        <a:ea typeface="+mn-ea"/>
        <a:cs typeface="+mn-cs"/>
      </a:defRPr>
    </a:lvl5pPr>
    <a:lvl6pPr marL="1392631" algn="l" defTabSz="557052" rtl="0" eaLnBrk="1" latinLnBrk="0" hangingPunct="1">
      <a:defRPr sz="731" kern="1200">
        <a:solidFill>
          <a:schemeClr val="tx1"/>
        </a:solidFill>
        <a:latin typeface="+mn-lt"/>
        <a:ea typeface="+mn-ea"/>
        <a:cs typeface="+mn-cs"/>
      </a:defRPr>
    </a:lvl6pPr>
    <a:lvl7pPr marL="1671157" algn="l" defTabSz="557052" rtl="0" eaLnBrk="1" latinLnBrk="0" hangingPunct="1">
      <a:defRPr sz="731" kern="1200">
        <a:solidFill>
          <a:schemeClr val="tx1"/>
        </a:solidFill>
        <a:latin typeface="+mn-lt"/>
        <a:ea typeface="+mn-ea"/>
        <a:cs typeface="+mn-cs"/>
      </a:defRPr>
    </a:lvl7pPr>
    <a:lvl8pPr marL="1949684" algn="l" defTabSz="557052" rtl="0" eaLnBrk="1" latinLnBrk="0" hangingPunct="1">
      <a:defRPr sz="731" kern="1200">
        <a:solidFill>
          <a:schemeClr val="tx1"/>
        </a:solidFill>
        <a:latin typeface="+mn-lt"/>
        <a:ea typeface="+mn-ea"/>
        <a:cs typeface="+mn-cs"/>
      </a:defRPr>
    </a:lvl8pPr>
    <a:lvl9pPr marL="2228210" algn="l" defTabSz="557052" rtl="0" eaLnBrk="1" latinLnBrk="0" hangingPunct="1">
      <a:defRPr sz="73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r>
              <a:rPr lang="en-US" dirty="0"/>
              <a:t>https://www.visitvictoria.com/regions/the-murray/things-to-do/tours/cruises-and-boat-tours/murray-river-paddlesteamers-echuca</a:t>
            </a:r>
          </a:p>
          <a:p>
            <a:endParaRPr lang="en-US" dirty="0"/>
          </a:p>
        </p:txBody>
      </p:sp>
      <p:sp>
        <p:nvSpPr>
          <p:cNvPr id="4" name="Slide Number Placeholder 3"/>
          <p:cNvSpPr>
            <a:spLocks noGrp="1"/>
          </p:cNvSpPr>
          <p:nvPr>
            <p:ph type="sldNum" sz="quarter" idx="5"/>
          </p:nvPr>
        </p:nvSpPr>
        <p:spPr/>
        <p:txBody>
          <a:bodyPr/>
          <a:lstStyle/>
          <a:p>
            <a:fld id="{3780892D-63A4-42F1-A2F8-59889A30EFAF}" type="slidenum">
              <a:rPr lang="en-US" smtClean="0"/>
              <a:t>1</a:t>
            </a:fld>
            <a:endParaRPr lang="en-US" dirty="0"/>
          </a:p>
        </p:txBody>
      </p:sp>
    </p:spTree>
    <p:extLst>
      <p:ext uri="{BB962C8B-B14F-4D97-AF65-F5344CB8AC3E}">
        <p14:creationId xmlns:p14="http://schemas.microsoft.com/office/powerpoint/2010/main" val="1480148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Photo supplied by author</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10</a:t>
            </a:fld>
            <a:endParaRPr lang="en-US" dirty="0"/>
          </a:p>
        </p:txBody>
      </p:sp>
    </p:spTree>
    <p:extLst>
      <p:ext uri="{BB962C8B-B14F-4D97-AF65-F5344CB8AC3E}">
        <p14:creationId xmlns:p14="http://schemas.microsoft.com/office/powerpoint/2010/main" val="10623425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https://sovereignhilledblog.com/2016/04/22/in-praise-of-washing-machines/</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3780892D-63A4-42F1-A2F8-59889A30EFAF}" type="slidenum">
              <a:rPr lang="en-US" smtClean="0"/>
              <a:t>11</a:t>
            </a:fld>
            <a:endParaRPr lang="en-US" dirty="0"/>
          </a:p>
        </p:txBody>
      </p:sp>
    </p:spTree>
    <p:extLst>
      <p:ext uri="{BB962C8B-B14F-4D97-AF65-F5344CB8AC3E}">
        <p14:creationId xmlns:p14="http://schemas.microsoft.com/office/powerpoint/2010/main" val="27018461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https://blogs.sydneylivingmuseums.com.au/cook/curious-and-curiouser/meat-safe/</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http://www.antiques.com/classified/1119271/Antique-Baldwin-Refrigerator-Co--Antique-Ice-Chest</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12</a:t>
            </a:fld>
            <a:endParaRPr lang="en-US" dirty="0"/>
          </a:p>
        </p:txBody>
      </p:sp>
    </p:spTree>
    <p:extLst>
      <p:ext uri="{BB962C8B-B14F-4D97-AF65-F5344CB8AC3E}">
        <p14:creationId xmlns:p14="http://schemas.microsoft.com/office/powerpoint/2010/main" val="24869548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https://www.wikiwand.com/en/Iceman_(occupation)</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13</a:t>
            </a:fld>
            <a:endParaRPr lang="en-US" dirty="0"/>
          </a:p>
        </p:txBody>
      </p:sp>
    </p:spTree>
    <p:extLst>
      <p:ext uri="{BB962C8B-B14F-4D97-AF65-F5344CB8AC3E}">
        <p14:creationId xmlns:p14="http://schemas.microsoft.com/office/powerpoint/2010/main" val="3311610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https://startsat60.com/media/opinion/remember-when-fresh-bread-and-milk-were-delivered-to-your-door</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14</a:t>
            </a:fld>
            <a:endParaRPr lang="en-US" dirty="0"/>
          </a:p>
        </p:txBody>
      </p:sp>
    </p:spTree>
    <p:extLst>
      <p:ext uri="{BB962C8B-B14F-4D97-AF65-F5344CB8AC3E}">
        <p14:creationId xmlns:p14="http://schemas.microsoft.com/office/powerpoint/2010/main" val="22902645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https://ehive.com/collections/4907/objects/507762/tin-arnotts-biscuits</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3780892D-63A4-42F1-A2F8-59889A30EFAF}" type="slidenum">
              <a:rPr lang="en-US" smtClean="0"/>
              <a:t>15</a:t>
            </a:fld>
            <a:endParaRPr lang="en-US" dirty="0"/>
          </a:p>
        </p:txBody>
      </p:sp>
    </p:spTree>
    <p:extLst>
      <p:ext uri="{BB962C8B-B14F-4D97-AF65-F5344CB8AC3E}">
        <p14:creationId xmlns:p14="http://schemas.microsoft.com/office/powerpoint/2010/main" val="25898594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google.com/search?q=olden+days+coal+stoves&amp;rlz=1C1ASUT_enAU843AU843&amp;sxsrf=ALeKk01iP6BPq3NzqNhGZ5RVxtdHNu1ZHw:1597804229995&amp;tbm=isch&amp;source=iu&amp;ictx=1&amp;fir=06DTEyhcvi2XwM%252Cjo6rcmLbiFzOeM%252C_&amp;vet=1&amp;usg=AI4_-kSC5xArVd0xKcyHJhSBIbQuol9dzA&amp;sa=X&amp;ved=2ahUKEwjYqLLMnKbrAhV_xzgGHZRmCbsQ9QEwB3oECAYQIw&amp;biw=1366&amp;bih=625#imgrc=AaSDDjRatu4BHM</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16</a:t>
            </a:fld>
            <a:endParaRPr lang="en-US" dirty="0"/>
          </a:p>
        </p:txBody>
      </p:sp>
    </p:spTree>
    <p:extLst>
      <p:ext uri="{BB962C8B-B14F-4D97-AF65-F5344CB8AC3E}">
        <p14:creationId xmlns:p14="http://schemas.microsoft.com/office/powerpoint/2010/main" val="1397869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Photo supplied by the author</a:t>
            </a:r>
            <a:endParaRPr lang="en-US"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17</a:t>
            </a:fld>
            <a:endParaRPr lang="en-US" dirty="0"/>
          </a:p>
        </p:txBody>
      </p:sp>
    </p:spTree>
    <p:extLst>
      <p:ext uri="{BB962C8B-B14F-4D97-AF65-F5344CB8AC3E}">
        <p14:creationId xmlns:p14="http://schemas.microsoft.com/office/powerpoint/2010/main" val="15804401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Photo supplied by the author</a:t>
            </a:r>
            <a:endParaRPr lang="en-US"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18</a:t>
            </a:fld>
            <a:endParaRPr lang="en-US" dirty="0"/>
          </a:p>
        </p:txBody>
      </p:sp>
    </p:spTree>
    <p:extLst>
      <p:ext uri="{BB962C8B-B14F-4D97-AF65-F5344CB8AC3E}">
        <p14:creationId xmlns:p14="http://schemas.microsoft.com/office/powerpoint/2010/main" val="9809419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Photos supplied by the author</a:t>
            </a:r>
            <a:endParaRPr lang="en-US"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19</a:t>
            </a:fld>
            <a:endParaRPr lang="en-US" dirty="0"/>
          </a:p>
        </p:txBody>
      </p:sp>
    </p:spTree>
    <p:extLst>
      <p:ext uri="{BB962C8B-B14F-4D97-AF65-F5344CB8AC3E}">
        <p14:creationId xmlns:p14="http://schemas.microsoft.com/office/powerpoint/2010/main" val="1094376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r>
              <a:rPr lang="en-AU" dirty="0"/>
              <a:t>https://en.wikipedia.org/wiki/Echuca</a:t>
            </a:r>
          </a:p>
        </p:txBody>
      </p:sp>
      <p:sp>
        <p:nvSpPr>
          <p:cNvPr id="4" name="Slide Number Placeholder 3"/>
          <p:cNvSpPr>
            <a:spLocks noGrp="1"/>
          </p:cNvSpPr>
          <p:nvPr>
            <p:ph type="sldNum" sz="quarter" idx="5"/>
          </p:nvPr>
        </p:nvSpPr>
        <p:spPr/>
        <p:txBody>
          <a:bodyPr/>
          <a:lstStyle/>
          <a:p>
            <a:fld id="{3780892D-63A4-42F1-A2F8-59889A30EFAF}" type="slidenum">
              <a:rPr lang="en-US" smtClean="0"/>
              <a:t>2</a:t>
            </a:fld>
            <a:endParaRPr lang="en-US" dirty="0"/>
          </a:p>
        </p:txBody>
      </p:sp>
    </p:spTree>
    <p:extLst>
      <p:ext uri="{BB962C8B-B14F-4D97-AF65-F5344CB8AC3E}">
        <p14:creationId xmlns:p14="http://schemas.microsoft.com/office/powerpoint/2010/main" val="35932535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r>
              <a:rPr lang="en-AU" sz="1800" dirty="0">
                <a:effectLst/>
                <a:latin typeface="Segoe UI" panose="020B0502040204020203" pitchFamily="34" charset="0"/>
              </a:rPr>
              <a:t>https://tcsblog.net/2016/01/running-around-like-a/</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3780892D-63A4-42F1-A2F8-59889A30EFAF}" type="slidenum">
              <a:rPr lang="en-US" smtClean="0"/>
              <a:t>20</a:t>
            </a:fld>
            <a:endParaRPr lang="en-US" dirty="0"/>
          </a:p>
        </p:txBody>
      </p:sp>
    </p:spTree>
    <p:extLst>
      <p:ext uri="{BB962C8B-B14F-4D97-AF65-F5344CB8AC3E}">
        <p14:creationId xmlns:p14="http://schemas.microsoft.com/office/powerpoint/2010/main" val="36970445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Photos provided by the author</a:t>
            </a:r>
            <a:endParaRPr lang="en-US"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21</a:t>
            </a:fld>
            <a:endParaRPr lang="en-US" dirty="0"/>
          </a:p>
        </p:txBody>
      </p:sp>
    </p:spTree>
    <p:extLst>
      <p:ext uri="{BB962C8B-B14F-4D97-AF65-F5344CB8AC3E}">
        <p14:creationId xmlns:p14="http://schemas.microsoft.com/office/powerpoint/2010/main" val="12791541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800" dirty="0">
                <a:effectLst/>
                <a:latin typeface="Segoe UI" panose="020B0502040204020203" pitchFamily="34" charset="0"/>
              </a:rPr>
              <a:t>Photo of St Joseph's College supplied by the author.</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https://www.boltonrevisited.org.uk/p-henry-hopwood.html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US"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22</a:t>
            </a:fld>
            <a:endParaRPr lang="en-US" dirty="0"/>
          </a:p>
        </p:txBody>
      </p:sp>
    </p:spTree>
    <p:extLst>
      <p:ext uri="{BB962C8B-B14F-4D97-AF65-F5344CB8AC3E}">
        <p14:creationId xmlns:p14="http://schemas.microsoft.com/office/powerpoint/2010/main" val="28154209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https://www.sje.vic.edu.au</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https://www.sje.vic.edu.au/architecture/</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23</a:t>
            </a:fld>
            <a:endParaRPr lang="en-US" dirty="0"/>
          </a:p>
        </p:txBody>
      </p:sp>
    </p:spTree>
    <p:extLst>
      <p:ext uri="{BB962C8B-B14F-4D97-AF65-F5344CB8AC3E}">
        <p14:creationId xmlns:p14="http://schemas.microsoft.com/office/powerpoint/2010/main" val="40876347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https://www.abc.net.au/radio/centralvic/contact-us/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https://www.flickr.com/photos/free-stock/8425146207/in/photostream/</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Segoe UI" panose="020B0502040204020203"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https://www.ebay.com.au/itm/Vintage-Malvern-Star-Bicycles-/282442553516</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3780892D-63A4-42F1-A2F8-59889A30EFAF}" type="slidenum">
              <a:rPr lang="en-US" smtClean="0"/>
              <a:t>24</a:t>
            </a:fld>
            <a:endParaRPr lang="en-US" dirty="0"/>
          </a:p>
        </p:txBody>
      </p:sp>
    </p:spTree>
    <p:extLst>
      <p:ext uri="{BB962C8B-B14F-4D97-AF65-F5344CB8AC3E}">
        <p14:creationId xmlns:p14="http://schemas.microsoft.com/office/powerpoint/2010/main" val="2200620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https://en.wikipedia.org/wiki/Blue_Hills_(radio_serial)</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25</a:t>
            </a:fld>
            <a:endParaRPr lang="en-US" dirty="0"/>
          </a:p>
        </p:txBody>
      </p:sp>
    </p:spTree>
    <p:extLst>
      <p:ext uri="{BB962C8B-B14F-4D97-AF65-F5344CB8AC3E}">
        <p14:creationId xmlns:p14="http://schemas.microsoft.com/office/powerpoint/2010/main" val="34453163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https://startsat60.com/media/opinion/nostalgia/old-school-desks-inkwell-remember</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https://www.worthpoint.com/worthopedia/ceramic-school-desk-inkwells-1920s-1775227180</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26</a:t>
            </a:fld>
            <a:endParaRPr lang="en-US" dirty="0"/>
          </a:p>
        </p:txBody>
      </p:sp>
    </p:spTree>
    <p:extLst>
      <p:ext uri="{BB962C8B-B14F-4D97-AF65-F5344CB8AC3E}">
        <p14:creationId xmlns:p14="http://schemas.microsoft.com/office/powerpoint/2010/main" val="24771270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https://www.facebook.com/pg/LostEchucaMoama/photos/?tab=album&amp;album_id=669870236364602</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27</a:t>
            </a:fld>
            <a:endParaRPr lang="en-US" dirty="0"/>
          </a:p>
        </p:txBody>
      </p:sp>
    </p:spTree>
    <p:extLst>
      <p:ext uri="{BB962C8B-B14F-4D97-AF65-F5344CB8AC3E}">
        <p14:creationId xmlns:p14="http://schemas.microsoft.com/office/powerpoint/2010/main" val="920090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https://www.driverbuslines.com.au/about-us/company-history</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28</a:t>
            </a:fld>
            <a:endParaRPr lang="en-US" dirty="0"/>
          </a:p>
        </p:txBody>
      </p:sp>
    </p:spTree>
    <p:extLst>
      <p:ext uri="{BB962C8B-B14F-4D97-AF65-F5344CB8AC3E}">
        <p14:creationId xmlns:p14="http://schemas.microsoft.com/office/powerpoint/2010/main" val="17640360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https://collection.maas.museum/object/167251</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http://sstb2007.blogspot.com/2012/11/pittwater-palm-beach-and-balmoral.html</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29</a:t>
            </a:fld>
            <a:endParaRPr lang="en-US" dirty="0"/>
          </a:p>
        </p:txBody>
      </p:sp>
    </p:spTree>
    <p:extLst>
      <p:ext uri="{BB962C8B-B14F-4D97-AF65-F5344CB8AC3E}">
        <p14:creationId xmlns:p14="http://schemas.microsoft.com/office/powerpoint/2010/main" val="3204954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r>
              <a:rPr lang="en-AU" dirty="0"/>
              <a:t>https://en.wikipedia.org/wiki/Echuca</a:t>
            </a:r>
          </a:p>
        </p:txBody>
      </p:sp>
      <p:sp>
        <p:nvSpPr>
          <p:cNvPr id="4" name="Slide Number Placeholder 3"/>
          <p:cNvSpPr>
            <a:spLocks noGrp="1"/>
          </p:cNvSpPr>
          <p:nvPr>
            <p:ph type="sldNum" sz="quarter" idx="5"/>
          </p:nvPr>
        </p:nvSpPr>
        <p:spPr/>
        <p:txBody>
          <a:bodyPr/>
          <a:lstStyle/>
          <a:p>
            <a:fld id="{3780892D-63A4-42F1-A2F8-59889A30EFAF}" type="slidenum">
              <a:rPr lang="en-US" smtClean="0"/>
              <a:t>3</a:t>
            </a:fld>
            <a:endParaRPr lang="en-US" dirty="0"/>
          </a:p>
        </p:txBody>
      </p:sp>
    </p:spTree>
    <p:extLst>
      <p:ext uri="{BB962C8B-B14F-4D97-AF65-F5344CB8AC3E}">
        <p14:creationId xmlns:p14="http://schemas.microsoft.com/office/powerpoint/2010/main" val="25793370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https://www.freepngimg.com/food/grocery/ratings/page/13</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https://i.pinimg.com/originals/94/d8/e7/94d8e7698757ff797db4acc41f67059b.jpg</a:t>
            </a:r>
            <a:endParaRPr lang="en-AU"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30</a:t>
            </a:fld>
            <a:endParaRPr lang="en-US" dirty="0"/>
          </a:p>
        </p:txBody>
      </p:sp>
    </p:spTree>
    <p:extLst>
      <p:ext uri="{BB962C8B-B14F-4D97-AF65-F5344CB8AC3E}">
        <p14:creationId xmlns:p14="http://schemas.microsoft.com/office/powerpoint/2010/main" val="38638557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https://www.family-getaways-melbourne.com/luna-park-melbourne.html</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31</a:t>
            </a:fld>
            <a:endParaRPr lang="en-US" dirty="0"/>
          </a:p>
        </p:txBody>
      </p:sp>
    </p:spTree>
    <p:extLst>
      <p:ext uri="{BB962C8B-B14F-4D97-AF65-F5344CB8AC3E}">
        <p14:creationId xmlns:p14="http://schemas.microsoft.com/office/powerpoint/2010/main" val="26161004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32</a:t>
            </a:fld>
            <a:endParaRPr lang="en-US" dirty="0"/>
          </a:p>
        </p:txBody>
      </p:sp>
    </p:spTree>
    <p:extLst>
      <p:ext uri="{BB962C8B-B14F-4D97-AF65-F5344CB8AC3E}">
        <p14:creationId xmlns:p14="http://schemas.microsoft.com/office/powerpoint/2010/main" val="32360079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dirty="0">
                <a:effectLst/>
                <a:latin typeface="Segoe UI" panose="020B0502040204020203" pitchFamily="34" charset="0"/>
              </a:rPr>
              <a:t>https://en.wikipedia.org/wiki/Holden_FC</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800" dirty="0">
                <a:effectLst/>
                <a:latin typeface="Segoe UI" panose="020B0502040204020203" pitchFamily="34" charset="0"/>
              </a:rPr>
              <a:t>Photo supplied by the author</a:t>
            </a:r>
            <a:endParaRPr lang="en-US" sz="1800" dirty="0">
              <a:effectLst/>
              <a:latin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33</a:t>
            </a:fld>
            <a:endParaRPr lang="en-US" dirty="0"/>
          </a:p>
        </p:txBody>
      </p:sp>
    </p:spTree>
    <p:extLst>
      <p:ext uri="{BB962C8B-B14F-4D97-AF65-F5344CB8AC3E}">
        <p14:creationId xmlns:p14="http://schemas.microsoft.com/office/powerpoint/2010/main" val="11297967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Photo supplied by the owner</a:t>
            </a:r>
            <a:endParaRPr lang="en-US"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34</a:t>
            </a:fld>
            <a:endParaRPr lang="en-US" dirty="0"/>
          </a:p>
        </p:txBody>
      </p:sp>
    </p:spTree>
    <p:extLst>
      <p:ext uri="{BB962C8B-B14F-4D97-AF65-F5344CB8AC3E}">
        <p14:creationId xmlns:p14="http://schemas.microsoft.com/office/powerpoint/2010/main" val="38043481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Photo supplied by the author</a:t>
            </a:r>
            <a:endParaRPr lang="en-US"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35</a:t>
            </a:fld>
            <a:endParaRPr lang="en-US" dirty="0"/>
          </a:p>
        </p:txBody>
      </p:sp>
    </p:spTree>
    <p:extLst>
      <p:ext uri="{BB962C8B-B14F-4D97-AF65-F5344CB8AC3E}">
        <p14:creationId xmlns:p14="http://schemas.microsoft.com/office/powerpoint/2010/main" val="815137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r>
              <a:rPr lang="en-AU" dirty="0"/>
              <a:t>https://en.wikipedia.org/wiki/Echuca</a:t>
            </a:r>
          </a:p>
        </p:txBody>
      </p:sp>
      <p:sp>
        <p:nvSpPr>
          <p:cNvPr id="4" name="Slide Number Placeholder 3"/>
          <p:cNvSpPr>
            <a:spLocks noGrp="1"/>
          </p:cNvSpPr>
          <p:nvPr>
            <p:ph type="sldNum" sz="quarter" idx="5"/>
          </p:nvPr>
        </p:nvSpPr>
        <p:spPr/>
        <p:txBody>
          <a:bodyPr/>
          <a:lstStyle/>
          <a:p>
            <a:fld id="{3780892D-63A4-42F1-A2F8-59889A30EFAF}" type="slidenum">
              <a:rPr lang="en-US" smtClean="0"/>
              <a:t>4</a:t>
            </a:fld>
            <a:endParaRPr lang="en-US" dirty="0"/>
          </a:p>
        </p:txBody>
      </p:sp>
    </p:spTree>
    <p:extLst>
      <p:ext uri="{BB962C8B-B14F-4D97-AF65-F5344CB8AC3E}">
        <p14:creationId xmlns:p14="http://schemas.microsoft.com/office/powerpoint/2010/main" val="1100019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Photo supplied by author</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3780892D-63A4-42F1-A2F8-59889A30EFAF}" type="slidenum">
              <a:rPr lang="en-US" smtClean="0"/>
              <a:t>5</a:t>
            </a:fld>
            <a:endParaRPr lang="en-US" dirty="0"/>
          </a:p>
        </p:txBody>
      </p:sp>
    </p:spTree>
    <p:extLst>
      <p:ext uri="{BB962C8B-B14F-4D97-AF65-F5344CB8AC3E}">
        <p14:creationId xmlns:p14="http://schemas.microsoft.com/office/powerpoint/2010/main" val="1689154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Photo supplied by author</a:t>
            </a:r>
            <a:endParaRPr lang="en-AU"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3780892D-63A4-42F1-A2F8-59889A30EFAF}" type="slidenum">
              <a:rPr lang="en-US" smtClean="0"/>
              <a:t>6</a:t>
            </a:fld>
            <a:endParaRPr lang="en-US" dirty="0"/>
          </a:p>
        </p:txBody>
      </p:sp>
    </p:spTree>
    <p:extLst>
      <p:ext uri="{BB962C8B-B14F-4D97-AF65-F5344CB8AC3E}">
        <p14:creationId xmlns:p14="http://schemas.microsoft.com/office/powerpoint/2010/main" val="895760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Photo supplied by author</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7</a:t>
            </a:fld>
            <a:endParaRPr lang="en-US" dirty="0"/>
          </a:p>
        </p:txBody>
      </p:sp>
    </p:spTree>
    <p:extLst>
      <p:ext uri="{BB962C8B-B14F-4D97-AF65-F5344CB8AC3E}">
        <p14:creationId xmlns:p14="http://schemas.microsoft.com/office/powerpoint/2010/main" val="2233986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r>
              <a:rPr lang="en-AU" dirty="0"/>
              <a:t>https://www.homestolove.com.au/gallery-georgies-elegant-federation-house-renovation-1692</a:t>
            </a:r>
          </a:p>
        </p:txBody>
      </p:sp>
      <p:sp>
        <p:nvSpPr>
          <p:cNvPr id="4" name="Slide Number Placeholder 3"/>
          <p:cNvSpPr>
            <a:spLocks noGrp="1"/>
          </p:cNvSpPr>
          <p:nvPr>
            <p:ph type="sldNum" sz="quarter" idx="5"/>
          </p:nvPr>
        </p:nvSpPr>
        <p:spPr/>
        <p:txBody>
          <a:bodyPr/>
          <a:lstStyle/>
          <a:p>
            <a:fld id="{3780892D-63A4-42F1-A2F8-59889A30EFAF}" type="slidenum">
              <a:rPr lang="en-US" smtClean="0"/>
              <a:t>8</a:t>
            </a:fld>
            <a:endParaRPr lang="en-US" dirty="0"/>
          </a:p>
        </p:txBody>
      </p:sp>
    </p:spTree>
    <p:extLst>
      <p:ext uri="{BB962C8B-B14F-4D97-AF65-F5344CB8AC3E}">
        <p14:creationId xmlns:p14="http://schemas.microsoft.com/office/powerpoint/2010/main" val="7666367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1143000"/>
            <a:ext cx="21336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Segoe UI" panose="020B0502040204020203" pitchFamily="34" charset="0"/>
              </a:rPr>
              <a:t>Photo supplied by author</a:t>
            </a:r>
            <a:endParaRPr lang="en-AU" sz="1800" dirty="0">
              <a:effectLst/>
              <a:latin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3780892D-63A4-42F1-A2F8-59889A30EFAF}" type="slidenum">
              <a:rPr lang="en-US" smtClean="0"/>
              <a:t>9</a:t>
            </a:fld>
            <a:endParaRPr lang="en-US" dirty="0"/>
          </a:p>
        </p:txBody>
      </p:sp>
    </p:spTree>
    <p:extLst>
      <p:ext uri="{BB962C8B-B14F-4D97-AF65-F5344CB8AC3E}">
        <p14:creationId xmlns:p14="http://schemas.microsoft.com/office/powerpoint/2010/main" val="1621832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692C892-19F2-40C8-8A22-B1D7B30CA715}" type="datetime1">
              <a:rPr lang="en-US" smtClean="0"/>
              <a:t>10/17/2020</a:t>
            </a:fld>
            <a:endParaRPr lang="en-US" dirty="0"/>
          </a:p>
        </p:txBody>
      </p:sp>
      <p:sp>
        <p:nvSpPr>
          <p:cNvPr id="5" name="Footer Placeholder 4"/>
          <p:cNvSpPr>
            <a:spLocks noGrp="1"/>
          </p:cNvSpPr>
          <p:nvPr>
            <p:ph type="ftr" sz="quarter" idx="11"/>
          </p:nvPr>
        </p:nvSpPr>
        <p:spPr/>
        <p:txBody>
          <a:bodyPr/>
          <a:lstStyle/>
          <a:p>
            <a:r>
              <a:rPr lang="en-US" dirty="0"/>
              <a:t>Rotary Club of Canterbury: Let's Stay Connected Project</a:t>
            </a:r>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14368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5A165E-F556-4344-9ADF-4CC099742792}" type="datetime1">
              <a:rPr lang="en-US" smtClean="0"/>
              <a:t>10/17/2020</a:t>
            </a:fld>
            <a:endParaRPr lang="en-US" dirty="0"/>
          </a:p>
        </p:txBody>
      </p:sp>
      <p:sp>
        <p:nvSpPr>
          <p:cNvPr id="5" name="Footer Placeholder 4"/>
          <p:cNvSpPr>
            <a:spLocks noGrp="1"/>
          </p:cNvSpPr>
          <p:nvPr>
            <p:ph type="ftr" sz="quarter" idx="11"/>
          </p:nvPr>
        </p:nvSpPr>
        <p:spPr/>
        <p:txBody>
          <a:bodyPr/>
          <a:lstStyle/>
          <a:p>
            <a:r>
              <a:rPr lang="en-US" dirty="0"/>
              <a:t>Rotary Club of Canterbury: Let's Stay Connected Project</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9819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6C96F6-251F-448B-AE62-C7C9B1F00FC0}" type="datetime1">
              <a:rPr lang="en-US" smtClean="0"/>
              <a:t>10/17/2020</a:t>
            </a:fld>
            <a:endParaRPr lang="en-US" dirty="0"/>
          </a:p>
        </p:txBody>
      </p:sp>
      <p:sp>
        <p:nvSpPr>
          <p:cNvPr id="5" name="Footer Placeholder 4"/>
          <p:cNvSpPr>
            <a:spLocks noGrp="1"/>
          </p:cNvSpPr>
          <p:nvPr>
            <p:ph type="ftr" sz="quarter" idx="11"/>
          </p:nvPr>
        </p:nvSpPr>
        <p:spPr/>
        <p:txBody>
          <a:bodyPr/>
          <a:lstStyle/>
          <a:p>
            <a:r>
              <a:rPr lang="en-US" dirty="0"/>
              <a:t>Rotary Club of Canterbury: Let's Stay Connected Project</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268314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735D52-0940-419F-A305-CA4C99966418}" type="datetime1">
              <a:rPr lang="en-US" smtClean="0"/>
              <a:t>10/17/2020</a:t>
            </a:fld>
            <a:endParaRPr lang="en-US" dirty="0"/>
          </a:p>
        </p:txBody>
      </p:sp>
      <p:sp>
        <p:nvSpPr>
          <p:cNvPr id="5" name="Footer Placeholder 4"/>
          <p:cNvSpPr>
            <a:spLocks noGrp="1"/>
          </p:cNvSpPr>
          <p:nvPr>
            <p:ph type="ftr" sz="quarter" idx="11"/>
          </p:nvPr>
        </p:nvSpPr>
        <p:spPr/>
        <p:txBody>
          <a:bodyPr/>
          <a:lstStyle/>
          <a:p>
            <a:r>
              <a:rPr lang="en-US" dirty="0"/>
              <a:t>Rotary Club of Canterbury: Let's Stay Connected Project</a:t>
            </a:r>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68967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043EA1-FA0C-44DE-BF7C-EB60255CE02D}" type="datetime1">
              <a:rPr lang="en-US" smtClean="0"/>
              <a:t>10/17/2020</a:t>
            </a:fld>
            <a:endParaRPr lang="en-US" dirty="0"/>
          </a:p>
        </p:txBody>
      </p:sp>
      <p:sp>
        <p:nvSpPr>
          <p:cNvPr id="5" name="Footer Placeholder 4"/>
          <p:cNvSpPr>
            <a:spLocks noGrp="1"/>
          </p:cNvSpPr>
          <p:nvPr>
            <p:ph type="ftr" sz="quarter" idx="11"/>
          </p:nvPr>
        </p:nvSpPr>
        <p:spPr/>
        <p:txBody>
          <a:bodyPr/>
          <a:lstStyle/>
          <a:p>
            <a:r>
              <a:rPr lang="en-US" dirty="0"/>
              <a:t>Rotary Club of Canterbury: Let's Stay Connected Project</a:t>
            </a:r>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13786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2870F5-8F09-43BA-A100-4650BAAA378B}" type="datetime1">
              <a:rPr lang="en-US" smtClean="0"/>
              <a:t>10/17/2020</a:t>
            </a:fld>
            <a:endParaRPr lang="en-US" dirty="0"/>
          </a:p>
        </p:txBody>
      </p:sp>
      <p:sp>
        <p:nvSpPr>
          <p:cNvPr id="6" name="Footer Placeholder 5"/>
          <p:cNvSpPr>
            <a:spLocks noGrp="1"/>
          </p:cNvSpPr>
          <p:nvPr>
            <p:ph type="ftr" sz="quarter" idx="11"/>
          </p:nvPr>
        </p:nvSpPr>
        <p:spPr/>
        <p:txBody>
          <a:bodyPr/>
          <a:lstStyle/>
          <a:p>
            <a:r>
              <a:rPr lang="en-US" dirty="0"/>
              <a:t>Rotary Club of Canterbury: Let's Stay Connected Project</a:t>
            </a:r>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921595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42427D2-B35E-4BD9-A2EF-D18363BAC169}" type="datetime1">
              <a:rPr lang="en-US" smtClean="0"/>
              <a:t>10/17/2020</a:t>
            </a:fld>
            <a:endParaRPr lang="en-US" dirty="0"/>
          </a:p>
        </p:txBody>
      </p:sp>
      <p:sp>
        <p:nvSpPr>
          <p:cNvPr id="8" name="Footer Placeholder 7"/>
          <p:cNvSpPr>
            <a:spLocks noGrp="1"/>
          </p:cNvSpPr>
          <p:nvPr>
            <p:ph type="ftr" sz="quarter" idx="11"/>
          </p:nvPr>
        </p:nvSpPr>
        <p:spPr/>
        <p:txBody>
          <a:bodyPr/>
          <a:lstStyle/>
          <a:p>
            <a:r>
              <a:rPr lang="en-US" dirty="0"/>
              <a:t>Rotary Club of Canterbury: Let's Stay Connected Project</a:t>
            </a:r>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49608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E468F95-5BCF-4300-AE87-86050A0FC8BF}" type="datetime1">
              <a:rPr lang="en-US" smtClean="0"/>
              <a:t>10/17/2020</a:t>
            </a:fld>
            <a:endParaRPr lang="en-US" dirty="0"/>
          </a:p>
        </p:txBody>
      </p:sp>
      <p:sp>
        <p:nvSpPr>
          <p:cNvPr id="4" name="Footer Placeholder 3"/>
          <p:cNvSpPr>
            <a:spLocks noGrp="1"/>
          </p:cNvSpPr>
          <p:nvPr>
            <p:ph type="ftr" sz="quarter" idx="11"/>
          </p:nvPr>
        </p:nvSpPr>
        <p:spPr/>
        <p:txBody>
          <a:bodyPr/>
          <a:lstStyle/>
          <a:p>
            <a:r>
              <a:rPr lang="en-US" dirty="0"/>
              <a:t>Rotary Club of Canterbury: Let's Stay Connected Project</a:t>
            </a:r>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59439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24F90B-D129-4E1A-9802-B18FA50BF7C0}" type="datetime1">
              <a:rPr lang="en-US" smtClean="0"/>
              <a:t>10/17/2020</a:t>
            </a:fld>
            <a:endParaRPr lang="en-US" dirty="0"/>
          </a:p>
        </p:txBody>
      </p:sp>
      <p:sp>
        <p:nvSpPr>
          <p:cNvPr id="3" name="Footer Placeholder 2"/>
          <p:cNvSpPr>
            <a:spLocks noGrp="1"/>
          </p:cNvSpPr>
          <p:nvPr>
            <p:ph type="ftr" sz="quarter" idx="11"/>
          </p:nvPr>
        </p:nvSpPr>
        <p:spPr/>
        <p:txBody>
          <a:bodyPr/>
          <a:lstStyle/>
          <a:p>
            <a:r>
              <a:rPr lang="en-US" dirty="0"/>
              <a:t>Rotary Club of Canterbury: Let's Stay Connected Project</a:t>
            </a:r>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64400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12C699D-1355-4648-A89D-CBDE2D65B099}" type="datetime1">
              <a:rPr lang="en-US" smtClean="0"/>
              <a:t>10/17/2020</a:t>
            </a:fld>
            <a:endParaRPr lang="en-US" dirty="0"/>
          </a:p>
        </p:txBody>
      </p:sp>
      <p:sp>
        <p:nvSpPr>
          <p:cNvPr id="6" name="Footer Placeholder 5"/>
          <p:cNvSpPr>
            <a:spLocks noGrp="1"/>
          </p:cNvSpPr>
          <p:nvPr>
            <p:ph type="ftr" sz="quarter" idx="11"/>
          </p:nvPr>
        </p:nvSpPr>
        <p:spPr/>
        <p:txBody>
          <a:bodyPr/>
          <a:lstStyle/>
          <a:p>
            <a:r>
              <a:rPr lang="en-US" dirty="0"/>
              <a:t>Rotary Club of Canterbury: Let's Stay Connected Project</a:t>
            </a:r>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71322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278417C-659C-483E-9D62-1157BE557B9F}" type="datetime1">
              <a:rPr lang="en-US" smtClean="0"/>
              <a:t>10/17/2020</a:t>
            </a:fld>
            <a:endParaRPr lang="en-US" dirty="0"/>
          </a:p>
        </p:txBody>
      </p:sp>
      <p:sp>
        <p:nvSpPr>
          <p:cNvPr id="6" name="Footer Placeholder 5"/>
          <p:cNvSpPr>
            <a:spLocks noGrp="1"/>
          </p:cNvSpPr>
          <p:nvPr>
            <p:ph type="ftr" sz="quarter" idx="11"/>
          </p:nvPr>
        </p:nvSpPr>
        <p:spPr/>
        <p:txBody>
          <a:bodyPr/>
          <a:lstStyle/>
          <a:p>
            <a:r>
              <a:rPr lang="en-US" dirty="0"/>
              <a:t>Rotary Club of Canterbury: Let's Stay Connected Project</a:t>
            </a:r>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85855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504093A5-E322-4698-BAC6-ACD290AE9C3F}" type="datetime1">
              <a:rPr lang="en-US" smtClean="0"/>
              <a:t>10/17/2020</a:t>
            </a:fld>
            <a:endParaRPr lang="en-US" dirty="0"/>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a:t>Rotary Club of Canterbury: Let's Stay Connected Project</a:t>
            </a: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83167204"/>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canterburyrotary.org/"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hyperlink" Target="mailto:president@caterburyrotary.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3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9C1B5-6EAF-48A9-AEB9-3B43AEA27C10}"/>
              </a:ext>
            </a:extLst>
          </p:cNvPr>
          <p:cNvSpPr>
            <a:spLocks noGrp="1"/>
          </p:cNvSpPr>
          <p:nvPr>
            <p:ph type="ctrTitle"/>
          </p:nvPr>
        </p:nvSpPr>
        <p:spPr>
          <a:xfrm>
            <a:off x="360725" y="1347537"/>
            <a:ext cx="6256643" cy="2320130"/>
          </a:xfrm>
        </p:spPr>
        <p:txBody>
          <a:bodyPr>
            <a:normAutofit/>
          </a:bodyPr>
          <a:lstStyle/>
          <a:p>
            <a:r>
              <a:rPr lang="en-US" sz="5400" b="1" dirty="0">
                <a:latin typeface="Calibri" panose="020F0502020204030204" pitchFamily="34" charset="0"/>
                <a:cs typeface="Calibri" panose="020F0502020204030204" pitchFamily="34" charset="0"/>
              </a:rPr>
              <a:t>Growing up </a:t>
            </a:r>
            <a:br>
              <a:rPr lang="en-US" sz="5400" b="1" dirty="0">
                <a:latin typeface="Calibri" panose="020F0502020204030204" pitchFamily="34" charset="0"/>
                <a:cs typeface="Calibri" panose="020F0502020204030204" pitchFamily="34" charset="0"/>
              </a:rPr>
            </a:br>
            <a:r>
              <a:rPr lang="en-US" sz="5400" b="1" dirty="0">
                <a:latin typeface="Calibri" panose="020F0502020204030204" pitchFamily="34" charset="0"/>
                <a:cs typeface="Calibri" panose="020F0502020204030204" pitchFamily="34" charset="0"/>
              </a:rPr>
              <a:t>in a </a:t>
            </a:r>
            <a:br>
              <a:rPr lang="en-US" sz="5400" b="1" dirty="0">
                <a:latin typeface="Calibri" panose="020F0502020204030204" pitchFamily="34" charset="0"/>
                <a:cs typeface="Calibri" panose="020F0502020204030204" pitchFamily="34" charset="0"/>
              </a:rPr>
            </a:br>
            <a:r>
              <a:rPr lang="en-US" sz="5400" b="1" dirty="0">
                <a:latin typeface="Calibri" panose="020F0502020204030204" pitchFamily="34" charset="0"/>
                <a:cs typeface="Calibri" panose="020F0502020204030204" pitchFamily="34" charset="0"/>
              </a:rPr>
              <a:t>country town</a:t>
            </a:r>
            <a:endParaRPr lang="en-AU" sz="5400" b="1" dirty="0">
              <a:latin typeface="Calibri" panose="020F0502020204030204" pitchFamily="34" charset="0"/>
              <a:cs typeface="Calibri" panose="020F0502020204030204" pitchFamily="34" charset="0"/>
            </a:endParaRPr>
          </a:p>
        </p:txBody>
      </p:sp>
      <p:sp>
        <p:nvSpPr>
          <p:cNvPr id="9" name="Footer Placeholder 8">
            <a:extLst>
              <a:ext uri="{FF2B5EF4-FFF2-40B4-BE49-F238E27FC236}">
                <a16:creationId xmlns:a16="http://schemas.microsoft.com/office/drawing/2014/main" id="{04DBBCF7-33F4-47C6-845C-42D32F755F09}"/>
              </a:ext>
            </a:extLst>
          </p:cNvPr>
          <p:cNvSpPr>
            <a:spLocks noGrp="1"/>
          </p:cNvSpPr>
          <p:nvPr>
            <p:ph type="ftr" sz="quarter" idx="11"/>
          </p:nvPr>
        </p:nvSpPr>
        <p:spPr>
          <a:xfrm>
            <a:off x="360724" y="9064537"/>
            <a:ext cx="5974761" cy="754698"/>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10" name="Slide Number Placeholder 9">
            <a:extLst>
              <a:ext uri="{FF2B5EF4-FFF2-40B4-BE49-F238E27FC236}">
                <a16:creationId xmlns:a16="http://schemas.microsoft.com/office/drawing/2014/main" id="{08A7191D-3972-4516-9716-74AC41077D02}"/>
              </a:ext>
            </a:extLst>
          </p:cNvPr>
          <p:cNvSpPr>
            <a:spLocks noGrp="1"/>
          </p:cNvSpPr>
          <p:nvPr>
            <p:ph type="sldNum" sz="quarter" idx="12"/>
          </p:nvPr>
        </p:nvSpPr>
        <p:spPr>
          <a:xfrm>
            <a:off x="6042716" y="9239250"/>
            <a:ext cx="585538" cy="418670"/>
          </a:xfrm>
        </p:spPr>
        <p:txBody>
          <a:bodyPr/>
          <a:lstStyle/>
          <a:p>
            <a:fld id="{4FAB73BC-B049-4115-A692-8D63A059BFB8}" type="slidenum">
              <a:rPr lang="en-US" sz="1000" smtClean="0">
                <a:latin typeface="Calibri" panose="020F0502020204030204" pitchFamily="34" charset="0"/>
                <a:cs typeface="Calibri" panose="020F0502020204030204" pitchFamily="34" charset="0"/>
              </a:rPr>
              <a:pPr/>
              <a:t>1</a:t>
            </a:fld>
            <a:endParaRPr lang="en-US" sz="1000" dirty="0">
              <a:latin typeface="Calibri" panose="020F0502020204030204" pitchFamily="34" charset="0"/>
              <a:cs typeface="Calibri" panose="020F0502020204030204" pitchFamily="34" charset="0"/>
            </a:endParaRPr>
          </a:p>
        </p:txBody>
      </p:sp>
      <p:pic>
        <p:nvPicPr>
          <p:cNvPr id="6" name="Picture 5" descr="A small boat in a body of water&#10;&#10;Description automatically generated">
            <a:extLst>
              <a:ext uri="{FF2B5EF4-FFF2-40B4-BE49-F238E27FC236}">
                <a16:creationId xmlns:a16="http://schemas.microsoft.com/office/drawing/2014/main" id="{640F644C-D1C2-4AD0-83DA-71F89F84CBFC}"/>
              </a:ext>
            </a:extLst>
          </p:cNvPr>
          <p:cNvPicPr>
            <a:picLocks noChangeAspect="1"/>
          </p:cNvPicPr>
          <p:nvPr/>
        </p:nvPicPr>
        <p:blipFill>
          <a:blip r:embed="rId3"/>
          <a:stretch>
            <a:fillRect/>
          </a:stretch>
        </p:blipFill>
        <p:spPr>
          <a:xfrm>
            <a:off x="1" y="4437289"/>
            <a:ext cx="6858000" cy="3857625"/>
          </a:xfrm>
          <a:prstGeom prst="rect">
            <a:avLst/>
          </a:prstGeom>
          <a:ln>
            <a:noFill/>
          </a:ln>
          <a:effectLst>
            <a:outerShdw blurRad="190500" algn="tl" rotWithShape="0">
              <a:srgbClr val="000000">
                <a:alpha val="70000"/>
              </a:srgbClr>
            </a:outerShdw>
          </a:effectLst>
        </p:spPr>
      </p:pic>
      <p:pic>
        <p:nvPicPr>
          <p:cNvPr id="7" name="Picture 6" descr="A picture containing drawing&#10;&#10;Description automatically generated">
            <a:extLst>
              <a:ext uri="{FF2B5EF4-FFF2-40B4-BE49-F238E27FC236}">
                <a16:creationId xmlns:a16="http://schemas.microsoft.com/office/drawing/2014/main" id="{776FC11C-685A-4AEE-AB4E-03028230677E}"/>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360725" y="86766"/>
            <a:ext cx="2334350" cy="978684"/>
          </a:xfrm>
          <a:prstGeom prst="rect">
            <a:avLst/>
          </a:prstGeom>
        </p:spPr>
      </p:pic>
    </p:spTree>
    <p:extLst>
      <p:ext uri="{BB962C8B-B14F-4D97-AF65-F5344CB8AC3E}">
        <p14:creationId xmlns:p14="http://schemas.microsoft.com/office/powerpoint/2010/main" val="3006687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CBBD0-DA81-438B-877C-85246C86019E}"/>
              </a:ext>
            </a:extLst>
          </p:cNvPr>
          <p:cNvSpPr>
            <a:spLocks noGrp="1"/>
          </p:cNvSpPr>
          <p:nvPr>
            <p:ph type="title"/>
          </p:nvPr>
        </p:nvSpPr>
        <p:spPr>
          <a:xfrm>
            <a:off x="553442" y="535158"/>
            <a:ext cx="4290021" cy="834683"/>
          </a:xfrm>
        </p:spPr>
        <p:txBody>
          <a:bodyPr>
            <a:noAutofit/>
          </a:bodyPr>
          <a:lstStyle/>
          <a:p>
            <a:r>
              <a:rPr lang="en-US" sz="4000" b="1" dirty="0">
                <a:latin typeface="Calibri" panose="020F0502020204030204" pitchFamily="34" charset="0"/>
                <a:cs typeface="Calibri" panose="020F0502020204030204" pitchFamily="34" charset="0"/>
              </a:rPr>
              <a:t>Hazy Memories</a:t>
            </a:r>
            <a:endParaRPr lang="en-AU" sz="4000" b="1" dirty="0">
              <a:latin typeface="Calibri" panose="020F0502020204030204" pitchFamily="34" charset="0"/>
              <a:cs typeface="Calibri" panose="020F0502020204030204" pitchFamily="34" charset="0"/>
            </a:endParaRPr>
          </a:p>
        </p:txBody>
      </p:sp>
      <p:sp>
        <p:nvSpPr>
          <p:cNvPr id="3" name="Footer Placeholder 2">
            <a:extLst>
              <a:ext uri="{FF2B5EF4-FFF2-40B4-BE49-F238E27FC236}">
                <a16:creationId xmlns:a16="http://schemas.microsoft.com/office/drawing/2014/main" id="{29DE28BC-6C45-4C0C-ADDD-6015D7A6ED9E}"/>
              </a:ext>
            </a:extLst>
          </p:cNvPr>
          <p:cNvSpPr>
            <a:spLocks noGrp="1"/>
          </p:cNvSpPr>
          <p:nvPr>
            <p:ph type="ftr" sz="quarter" idx="11"/>
          </p:nvPr>
        </p:nvSpPr>
        <p:spPr>
          <a:xfrm>
            <a:off x="245091" y="9150822"/>
            <a:ext cx="3920578" cy="841684"/>
          </a:xfrm>
        </p:spPr>
        <p:txBody>
          <a:bodyPr/>
          <a:lstStyle/>
          <a:p>
            <a:pPr algn="l"/>
            <a:r>
              <a:rPr lang="en-US" sz="1200" dirty="0">
                <a:latin typeface="Calibri" panose="020F0502020204030204" pitchFamily="34" charset="0"/>
                <a:cs typeface="Calibri" panose="020F0502020204030204" pitchFamily="34" charset="0"/>
              </a:rPr>
              <a:t>Rotary Club of Canterbury: Let's Stay Connected Project</a:t>
            </a:r>
          </a:p>
        </p:txBody>
      </p:sp>
      <p:sp>
        <p:nvSpPr>
          <p:cNvPr id="4" name="Slide Number Placeholder 3">
            <a:extLst>
              <a:ext uri="{FF2B5EF4-FFF2-40B4-BE49-F238E27FC236}">
                <a16:creationId xmlns:a16="http://schemas.microsoft.com/office/drawing/2014/main" id="{19C3645E-A3FA-4D3A-9043-3B67F4048063}"/>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10</a:t>
            </a:fld>
            <a:endParaRPr lang="en-US" dirty="0">
              <a:latin typeface="Calibri" panose="020F0502020204030204" pitchFamily="34" charset="0"/>
              <a:cs typeface="Calibri" panose="020F0502020204030204" pitchFamily="34" charset="0"/>
            </a:endParaRPr>
          </a:p>
        </p:txBody>
      </p:sp>
      <p:pic>
        <p:nvPicPr>
          <p:cNvPr id="17" name="Picture 16" descr="A picture containing photo, room, old&#10;&#10;Description automatically generated">
            <a:extLst>
              <a:ext uri="{FF2B5EF4-FFF2-40B4-BE49-F238E27FC236}">
                <a16:creationId xmlns:a16="http://schemas.microsoft.com/office/drawing/2014/main" id="{06D9BDAC-FDB9-43E1-8A55-844A53E5B2BD}"/>
              </a:ext>
            </a:extLst>
          </p:cNvPr>
          <p:cNvPicPr>
            <a:picLocks noChangeAspect="1"/>
          </p:cNvPicPr>
          <p:nvPr/>
        </p:nvPicPr>
        <p:blipFill rotWithShape="1">
          <a:blip r:embed="rId3"/>
          <a:srcRect l="38200" t="11905" r="36871" b="67331"/>
          <a:stretch/>
        </p:blipFill>
        <p:spPr>
          <a:xfrm>
            <a:off x="747727" y="4288144"/>
            <a:ext cx="2915305" cy="304655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TextBox 5">
            <a:extLst>
              <a:ext uri="{FF2B5EF4-FFF2-40B4-BE49-F238E27FC236}">
                <a16:creationId xmlns:a16="http://schemas.microsoft.com/office/drawing/2014/main" id="{2F8CA99E-AB63-405C-A40F-46604A7B28D1}"/>
              </a:ext>
            </a:extLst>
          </p:cNvPr>
          <p:cNvSpPr txBox="1"/>
          <p:nvPr/>
        </p:nvSpPr>
        <p:spPr>
          <a:xfrm>
            <a:off x="553442" y="1383977"/>
            <a:ext cx="5833071" cy="2594428"/>
          </a:xfrm>
          <a:prstGeom prst="rect">
            <a:avLst/>
          </a:prstGeom>
          <a:noFill/>
        </p:spPr>
        <p:txBody>
          <a:bodyPr wrap="square" rtlCol="0">
            <a:spAutoFit/>
          </a:bodyPr>
          <a:lstStyle/>
          <a:p>
            <a:pPr>
              <a:lnSpc>
                <a:spcPct val="114000"/>
              </a:lnSpc>
              <a:spcBef>
                <a:spcPts val="1200"/>
              </a:spcBef>
              <a:spcAft>
                <a:spcPts val="600"/>
              </a:spcAft>
            </a:pPr>
            <a:r>
              <a:rPr lang="en-US" sz="2400" dirty="0">
                <a:latin typeface="Calibri" panose="020F0502020204030204" pitchFamily="34" charset="0"/>
                <a:cs typeface="Calibri" panose="020F0502020204030204" pitchFamily="34" charset="0"/>
              </a:rPr>
              <a:t>When I was thirteen months old my mother noticed I was walking with an uneven gait.  Medical tests and x-rays revealed I had been born with a dislocated hip. (All newborn babies are now tested at birth and health centre visits for this).</a:t>
            </a:r>
            <a:endParaRPr lang="en-AU" sz="24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55A74CC-D549-4E91-8325-441590B9158A}"/>
              </a:ext>
            </a:extLst>
          </p:cNvPr>
          <p:cNvSpPr txBox="1"/>
          <p:nvPr/>
        </p:nvSpPr>
        <p:spPr>
          <a:xfrm>
            <a:off x="3825774" y="4303701"/>
            <a:ext cx="2572844" cy="3015441"/>
          </a:xfrm>
          <a:prstGeom prst="rect">
            <a:avLst/>
          </a:prstGeom>
          <a:noFill/>
        </p:spPr>
        <p:txBody>
          <a:bodyPr wrap="square" rtlCol="0">
            <a:spAutoFit/>
          </a:bodyPr>
          <a:lstStyle/>
          <a:p>
            <a:pPr>
              <a:lnSpc>
                <a:spcPct val="114000"/>
              </a:lnSpc>
              <a:spcBef>
                <a:spcPts val="1200"/>
              </a:spcBef>
              <a:spcAft>
                <a:spcPts val="600"/>
              </a:spcAft>
            </a:pPr>
            <a:r>
              <a:rPr lang="en-US" sz="2400" dirty="0">
                <a:latin typeface="Calibri" panose="020F0502020204030204" pitchFamily="34" charset="0"/>
                <a:cs typeface="Calibri" panose="020F0502020204030204" pitchFamily="34" charset="0"/>
              </a:rPr>
              <a:t>I was placed in a “frog” plaster for 10 months, which was changed each six weeks and lived in a specially made extended pram. </a:t>
            </a:r>
          </a:p>
        </p:txBody>
      </p:sp>
      <p:sp>
        <p:nvSpPr>
          <p:cNvPr id="8" name="TextBox 7">
            <a:extLst>
              <a:ext uri="{FF2B5EF4-FFF2-40B4-BE49-F238E27FC236}">
                <a16:creationId xmlns:a16="http://schemas.microsoft.com/office/drawing/2014/main" id="{C33E598C-628D-4C4A-8A78-8CED2DF93D74}"/>
              </a:ext>
            </a:extLst>
          </p:cNvPr>
          <p:cNvSpPr txBox="1"/>
          <p:nvPr/>
        </p:nvSpPr>
        <p:spPr>
          <a:xfrm>
            <a:off x="459381" y="7681641"/>
            <a:ext cx="5939237" cy="1331390"/>
          </a:xfrm>
          <a:prstGeom prst="rect">
            <a:avLst/>
          </a:prstGeom>
          <a:noFill/>
        </p:spPr>
        <p:txBody>
          <a:bodyPr wrap="square" rtlCol="0">
            <a:spAutoFit/>
          </a:bodyPr>
          <a:lstStyle/>
          <a:p>
            <a:pPr>
              <a:lnSpc>
                <a:spcPct val="114000"/>
              </a:lnSpc>
              <a:spcBef>
                <a:spcPts val="1200"/>
              </a:spcBef>
              <a:spcAft>
                <a:spcPts val="600"/>
              </a:spcAft>
            </a:pPr>
            <a:r>
              <a:rPr lang="en-US" sz="2400" dirty="0">
                <a:latin typeface="Calibri" panose="020F0502020204030204" pitchFamily="34" charset="0"/>
                <a:cs typeface="Calibri" panose="020F0502020204030204" pitchFamily="34" charset="0"/>
              </a:rPr>
              <a:t>I then wore calipers for a further three months. Later I had calipers fitted as I learned to walk and play again.  </a:t>
            </a:r>
          </a:p>
        </p:txBody>
      </p:sp>
    </p:spTree>
    <p:extLst>
      <p:ext uri="{BB962C8B-B14F-4D97-AF65-F5344CB8AC3E}">
        <p14:creationId xmlns:p14="http://schemas.microsoft.com/office/powerpoint/2010/main" val="2321976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6" name="Picture 8" descr="history for kids | Sovereign Hill Education Blog">
            <a:extLst>
              <a:ext uri="{FF2B5EF4-FFF2-40B4-BE49-F238E27FC236}">
                <a16:creationId xmlns:a16="http://schemas.microsoft.com/office/drawing/2014/main" id="{4C1765ED-1CF5-4E73-8CA0-C40BB0E480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4928" y="4101213"/>
            <a:ext cx="2671585" cy="271547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32327758-B52B-415A-B4A8-F0AFDBE63CA5}"/>
              </a:ext>
            </a:extLst>
          </p:cNvPr>
          <p:cNvSpPr>
            <a:spLocks noGrp="1"/>
          </p:cNvSpPr>
          <p:nvPr>
            <p:ph type="ftr" sz="quarter" idx="11"/>
          </p:nvPr>
        </p:nvSpPr>
        <p:spPr>
          <a:xfrm>
            <a:off x="326131" y="9102138"/>
            <a:ext cx="4517331" cy="606662"/>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4" name="Slide Number Placeholder 3">
            <a:extLst>
              <a:ext uri="{FF2B5EF4-FFF2-40B4-BE49-F238E27FC236}">
                <a16:creationId xmlns:a16="http://schemas.microsoft.com/office/drawing/2014/main" id="{F274B70C-3EAC-4435-AD29-3CDB01B32E0A}"/>
              </a:ext>
            </a:extLst>
          </p:cNvPr>
          <p:cNvSpPr>
            <a:spLocks noGrp="1"/>
          </p:cNvSpPr>
          <p:nvPr>
            <p:ph type="sldNum" sz="quarter" idx="12"/>
          </p:nvPr>
        </p:nvSpPr>
        <p:spPr/>
        <p:txBody>
          <a:bodyPr/>
          <a:lstStyle/>
          <a:p>
            <a:fld id="{4FAB73BC-B049-4115-A692-8D63A059BFB8}" type="slidenum">
              <a:rPr lang="en-US" sz="1000" smtClean="0">
                <a:latin typeface="Calibri" panose="020F0502020204030204" pitchFamily="34" charset="0"/>
                <a:cs typeface="Calibri" panose="020F0502020204030204" pitchFamily="34" charset="0"/>
              </a:rPr>
              <a:pPr/>
              <a:t>11</a:t>
            </a:fld>
            <a:endParaRPr lang="en-US" sz="1000"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6B572C60-0E9E-4C08-BA5C-C698E4BDC17B}"/>
              </a:ext>
            </a:extLst>
          </p:cNvPr>
          <p:cNvSpPr txBox="1"/>
          <p:nvPr/>
        </p:nvSpPr>
        <p:spPr>
          <a:xfrm>
            <a:off x="504523" y="274918"/>
            <a:ext cx="3400727" cy="707886"/>
          </a:xfrm>
          <a:prstGeom prst="rect">
            <a:avLst/>
          </a:prstGeom>
          <a:noFill/>
        </p:spPr>
        <p:txBody>
          <a:bodyPr wrap="square">
            <a:spAutoFit/>
          </a:bodyPr>
          <a:lstStyle/>
          <a:p>
            <a:r>
              <a:rPr lang="en-US" sz="4000" b="1" dirty="0">
                <a:latin typeface="Calibri" panose="020F0502020204030204" pitchFamily="34" charset="0"/>
                <a:cs typeface="Calibri" panose="020F0502020204030204" pitchFamily="34" charset="0"/>
              </a:rPr>
              <a:t>House Fittings </a:t>
            </a:r>
            <a:endParaRPr lang="en-AU" sz="4000" dirty="0"/>
          </a:p>
        </p:txBody>
      </p:sp>
      <p:sp>
        <p:nvSpPr>
          <p:cNvPr id="9" name="TextBox 8">
            <a:extLst>
              <a:ext uri="{FF2B5EF4-FFF2-40B4-BE49-F238E27FC236}">
                <a16:creationId xmlns:a16="http://schemas.microsoft.com/office/drawing/2014/main" id="{9943D8A4-A849-4165-A01E-1FA6830D0459}"/>
              </a:ext>
            </a:extLst>
          </p:cNvPr>
          <p:cNvSpPr txBox="1"/>
          <p:nvPr/>
        </p:nvSpPr>
        <p:spPr>
          <a:xfrm>
            <a:off x="504522" y="1427526"/>
            <a:ext cx="5881991" cy="2594428"/>
          </a:xfrm>
          <a:prstGeom prst="rect">
            <a:avLst/>
          </a:prstGeom>
          <a:noFill/>
        </p:spPr>
        <p:txBody>
          <a:bodyPr wrap="square">
            <a:spAutoFit/>
          </a:bodyPr>
          <a:lstStyle/>
          <a:p>
            <a:pPr>
              <a:lnSpc>
                <a:spcPct val="114000"/>
              </a:lnSpc>
              <a:spcBef>
                <a:spcPts val="1200"/>
              </a:spcBef>
              <a:spcAft>
                <a:spcPts val="600"/>
              </a:spcAft>
            </a:pPr>
            <a:r>
              <a:rPr lang="en-US" sz="2400" dirty="0">
                <a:latin typeface="Calibri" panose="020F0502020204030204" pitchFamily="34" charset="0"/>
                <a:cs typeface="Calibri" panose="020F0502020204030204" pitchFamily="34" charset="0"/>
              </a:rPr>
              <a:t>Down the back of the property were the former stables. As the property had been built in the late 1800’s, there was a carriage house with groom’s accommodation above. They were used as a woodshed in my younger days. Great hidey spots! </a:t>
            </a:r>
          </a:p>
        </p:txBody>
      </p:sp>
      <p:sp>
        <p:nvSpPr>
          <p:cNvPr id="3" name="TextBox 2">
            <a:extLst>
              <a:ext uri="{FF2B5EF4-FFF2-40B4-BE49-F238E27FC236}">
                <a16:creationId xmlns:a16="http://schemas.microsoft.com/office/drawing/2014/main" id="{5EF092A4-6A38-43B9-8A0C-7D2ABF385B70}"/>
              </a:ext>
            </a:extLst>
          </p:cNvPr>
          <p:cNvSpPr txBox="1"/>
          <p:nvPr/>
        </p:nvSpPr>
        <p:spPr>
          <a:xfrm>
            <a:off x="504522" y="4287305"/>
            <a:ext cx="2924478" cy="2594428"/>
          </a:xfrm>
          <a:prstGeom prst="rect">
            <a:avLst/>
          </a:prstGeom>
          <a:noFill/>
        </p:spPr>
        <p:txBody>
          <a:bodyPr wrap="square">
            <a:spAutoFit/>
          </a:bodyPr>
          <a:lstStyle/>
          <a:p>
            <a:pPr>
              <a:lnSpc>
                <a:spcPct val="114000"/>
              </a:lnSpc>
              <a:spcBef>
                <a:spcPts val="1200"/>
              </a:spcBef>
              <a:spcAft>
                <a:spcPts val="600"/>
              </a:spcAft>
            </a:pPr>
            <a:r>
              <a:rPr lang="en-US" sz="2400" dirty="0">
                <a:latin typeface="Calibri" panose="020F0502020204030204" pitchFamily="34" charset="0"/>
                <a:cs typeface="Calibri" panose="020F0502020204030204" pitchFamily="34" charset="0"/>
              </a:rPr>
              <a:t>There were also large rose gardens which accommodated my grand father’s prize roses – sadly no one maintained them.</a:t>
            </a:r>
          </a:p>
        </p:txBody>
      </p:sp>
      <p:sp>
        <p:nvSpPr>
          <p:cNvPr id="5" name="TextBox 4">
            <a:extLst>
              <a:ext uri="{FF2B5EF4-FFF2-40B4-BE49-F238E27FC236}">
                <a16:creationId xmlns:a16="http://schemas.microsoft.com/office/drawing/2014/main" id="{06D371CA-1FA4-475A-BCF7-F8560F760FC0}"/>
              </a:ext>
            </a:extLst>
          </p:cNvPr>
          <p:cNvSpPr txBox="1"/>
          <p:nvPr/>
        </p:nvSpPr>
        <p:spPr>
          <a:xfrm>
            <a:off x="504522" y="7300260"/>
            <a:ext cx="5881991" cy="1397562"/>
          </a:xfrm>
          <a:prstGeom prst="rect">
            <a:avLst/>
          </a:prstGeom>
          <a:noFill/>
        </p:spPr>
        <p:txBody>
          <a:bodyPr wrap="square">
            <a:spAutoFit/>
          </a:bodyPr>
          <a:lstStyle/>
          <a:p>
            <a:pPr>
              <a:lnSpc>
                <a:spcPct val="114000"/>
              </a:lnSpc>
              <a:spcBef>
                <a:spcPts val="1200"/>
              </a:spcBef>
              <a:spcAft>
                <a:spcPts val="600"/>
              </a:spcAft>
            </a:pPr>
            <a:r>
              <a:rPr lang="en-US" sz="2400" dirty="0">
                <a:latin typeface="Calibri" panose="020F0502020204030204" pitchFamily="34" charset="0"/>
                <a:cs typeface="Calibri" panose="020F0502020204030204" pitchFamily="34" charset="0"/>
              </a:rPr>
              <a:t>There were a few negatives too – an outside toilet, a copper for washing and a chip heater in the bathroom</a:t>
            </a:r>
            <a:r>
              <a:rPr lang="en-US" sz="2800" dirty="0">
                <a:latin typeface="Calibri" panose="020F0502020204030204" pitchFamily="34" charset="0"/>
                <a:cs typeface="Calibri" panose="020F0502020204030204" pitchFamily="34" charset="0"/>
              </a:rPr>
              <a:t>.</a:t>
            </a:r>
            <a:endParaRPr lang="en-AU"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412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E906FB4-8583-410B-AD20-D9DD0AF4DD27}"/>
              </a:ext>
            </a:extLst>
          </p:cNvPr>
          <p:cNvSpPr>
            <a:spLocks noGrp="1"/>
          </p:cNvSpPr>
          <p:nvPr>
            <p:ph type="ftr" sz="quarter" idx="11"/>
          </p:nvPr>
        </p:nvSpPr>
        <p:spPr>
          <a:xfrm>
            <a:off x="654617" y="9167612"/>
            <a:ext cx="3378879" cy="554972"/>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7" name="Slide Number Placeholder 6">
            <a:extLst>
              <a:ext uri="{FF2B5EF4-FFF2-40B4-BE49-F238E27FC236}">
                <a16:creationId xmlns:a16="http://schemas.microsoft.com/office/drawing/2014/main" id="{B1A2CAF0-35F1-4D8A-9308-5D3531697557}"/>
              </a:ext>
            </a:extLst>
          </p:cNvPr>
          <p:cNvSpPr>
            <a:spLocks noGrp="1"/>
          </p:cNvSpPr>
          <p:nvPr>
            <p:ph type="sldNum" sz="quarter" idx="12"/>
          </p:nvPr>
        </p:nvSpPr>
        <p:spPr/>
        <p:txBody>
          <a:bodyPr/>
          <a:lstStyle/>
          <a:p>
            <a:fld id="{4FAB73BC-B049-4115-A692-8D63A059BFB8}" type="slidenum">
              <a:rPr lang="en-US" sz="1000" smtClean="0">
                <a:latin typeface="Calibri" panose="020F0502020204030204" pitchFamily="34" charset="0"/>
                <a:cs typeface="Calibri" panose="020F0502020204030204" pitchFamily="34" charset="0"/>
              </a:rPr>
              <a:pPr/>
              <a:t>12</a:t>
            </a:fld>
            <a:endParaRPr lang="en-US" sz="1000"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BA754907-537E-44D4-AF8C-D509BA17269E}"/>
              </a:ext>
            </a:extLst>
          </p:cNvPr>
          <p:cNvSpPr>
            <a:spLocks noGrp="1"/>
          </p:cNvSpPr>
          <p:nvPr>
            <p:ph idx="1"/>
          </p:nvPr>
        </p:nvSpPr>
        <p:spPr>
          <a:xfrm>
            <a:off x="654617" y="5410143"/>
            <a:ext cx="3254349" cy="3378929"/>
          </a:xfrm>
        </p:spPr>
        <p:txBody>
          <a:bodyPr>
            <a:noAutofit/>
          </a:bodyPr>
          <a:lstStyle/>
          <a:p>
            <a:pPr marL="0" indent="0">
              <a:lnSpc>
                <a:spcPct val="114000"/>
              </a:lnSpc>
              <a:spcBef>
                <a:spcPts val="600"/>
              </a:spcBef>
              <a:spcAft>
                <a:spcPts val="600"/>
              </a:spcAft>
              <a:buNone/>
            </a:pPr>
            <a:r>
              <a:rPr lang="en-US" sz="2400" dirty="0">
                <a:latin typeface="Calibri" panose="020F0502020204030204" pitchFamily="34" charset="0"/>
                <a:cs typeface="Calibri" panose="020F0502020204030204" pitchFamily="34" charset="0"/>
              </a:rPr>
              <a:t>The ice chest and the safe with fly-wire protection were both in the large kitchen.  Hot water for the dishes came from a small electric heater above the sink.</a:t>
            </a:r>
            <a:endParaRPr lang="en-AU" sz="2400"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0BCE6E6E-34F4-4747-9EA0-C49EE33461FF}"/>
              </a:ext>
            </a:extLst>
          </p:cNvPr>
          <p:cNvPicPr>
            <a:picLocks noChangeAspect="1"/>
          </p:cNvPicPr>
          <p:nvPr/>
        </p:nvPicPr>
        <p:blipFill rotWithShape="1">
          <a:blip r:embed="rId3"/>
          <a:srcRect l="16405" r="14659"/>
          <a:stretch/>
        </p:blipFill>
        <p:spPr>
          <a:xfrm>
            <a:off x="3784436" y="5918385"/>
            <a:ext cx="2602077" cy="2390013"/>
          </a:xfrm>
          <a:prstGeom prst="rect">
            <a:avLst/>
          </a:prstGeom>
        </p:spPr>
      </p:pic>
      <p:sp>
        <p:nvSpPr>
          <p:cNvPr id="4" name="TextBox 3">
            <a:extLst>
              <a:ext uri="{FF2B5EF4-FFF2-40B4-BE49-F238E27FC236}">
                <a16:creationId xmlns:a16="http://schemas.microsoft.com/office/drawing/2014/main" id="{6116F5D2-F643-4CE5-A28A-2369FB55A54F}"/>
              </a:ext>
            </a:extLst>
          </p:cNvPr>
          <p:cNvSpPr txBox="1"/>
          <p:nvPr/>
        </p:nvSpPr>
        <p:spPr>
          <a:xfrm>
            <a:off x="2621376" y="4141940"/>
            <a:ext cx="1625551" cy="584775"/>
          </a:xfrm>
          <a:prstGeom prst="rect">
            <a:avLst/>
          </a:prstGeom>
          <a:noFill/>
        </p:spPr>
        <p:txBody>
          <a:bodyPr wrap="square" rtlCol="0">
            <a:spAutoFit/>
          </a:bodyPr>
          <a:lstStyle/>
          <a:p>
            <a:endParaRPr lang="en-AU" sz="3200" dirty="0"/>
          </a:p>
        </p:txBody>
      </p:sp>
      <p:pic>
        <p:nvPicPr>
          <p:cNvPr id="6" name="Picture 5">
            <a:extLst>
              <a:ext uri="{FF2B5EF4-FFF2-40B4-BE49-F238E27FC236}">
                <a16:creationId xmlns:a16="http://schemas.microsoft.com/office/drawing/2014/main" id="{1DF0B444-3F54-2046-96E9-F96E4F1816DC}"/>
              </a:ext>
            </a:extLst>
          </p:cNvPr>
          <p:cNvPicPr>
            <a:picLocks noChangeAspect="1"/>
          </p:cNvPicPr>
          <p:nvPr/>
        </p:nvPicPr>
        <p:blipFill>
          <a:blip r:embed="rId4"/>
          <a:stretch>
            <a:fillRect/>
          </a:stretch>
        </p:blipFill>
        <p:spPr>
          <a:xfrm>
            <a:off x="821191" y="1513800"/>
            <a:ext cx="5355594" cy="353158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8" name="TextBox 7">
            <a:extLst>
              <a:ext uri="{FF2B5EF4-FFF2-40B4-BE49-F238E27FC236}">
                <a16:creationId xmlns:a16="http://schemas.microsoft.com/office/drawing/2014/main" id="{5952E17F-0605-41AB-AAF5-5FE3F5137330}"/>
              </a:ext>
            </a:extLst>
          </p:cNvPr>
          <p:cNvSpPr txBox="1"/>
          <p:nvPr/>
        </p:nvSpPr>
        <p:spPr>
          <a:xfrm>
            <a:off x="654617" y="551793"/>
            <a:ext cx="4038291" cy="707886"/>
          </a:xfrm>
          <a:prstGeom prst="rect">
            <a:avLst/>
          </a:prstGeom>
          <a:noFill/>
        </p:spPr>
        <p:txBody>
          <a:bodyPr wrap="square" rtlCol="0">
            <a:spAutoFit/>
          </a:bodyPr>
          <a:lstStyle/>
          <a:p>
            <a:r>
              <a:rPr lang="en-US" sz="4000" b="1" dirty="0">
                <a:latin typeface="Calibri" panose="020F0502020204030204" pitchFamily="34" charset="0"/>
                <a:cs typeface="Calibri" panose="020F0502020204030204" pitchFamily="34" charset="0"/>
              </a:rPr>
              <a:t>House Fittings</a:t>
            </a:r>
            <a:endParaRPr lang="en-US" sz="4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32709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E23B0-BFA5-40B9-9A0C-AA92984C8361}"/>
              </a:ext>
            </a:extLst>
          </p:cNvPr>
          <p:cNvSpPr>
            <a:spLocks noGrp="1"/>
          </p:cNvSpPr>
          <p:nvPr>
            <p:ph type="title"/>
          </p:nvPr>
        </p:nvSpPr>
        <p:spPr>
          <a:xfrm>
            <a:off x="397265" y="506556"/>
            <a:ext cx="7071190" cy="836759"/>
          </a:xfrm>
        </p:spPr>
        <p:txBody>
          <a:bodyPr>
            <a:normAutofit/>
          </a:bodyPr>
          <a:lstStyle/>
          <a:p>
            <a:r>
              <a:rPr lang="en-US" sz="4000" b="1" dirty="0">
                <a:latin typeface="Calibri" panose="020F0502020204030204" pitchFamily="34" charset="0"/>
                <a:cs typeface="Calibri" panose="020F0502020204030204" pitchFamily="34" charset="0"/>
              </a:rPr>
              <a:t>Tradesmen and Shopkeepers</a:t>
            </a:r>
            <a:endParaRPr lang="en-AU" sz="40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7A32DD52-D411-4F21-8ED5-B4A7FF50256F}"/>
              </a:ext>
            </a:extLst>
          </p:cNvPr>
          <p:cNvSpPr>
            <a:spLocks noGrp="1"/>
          </p:cNvSpPr>
          <p:nvPr>
            <p:ph idx="1"/>
          </p:nvPr>
        </p:nvSpPr>
        <p:spPr>
          <a:xfrm>
            <a:off x="749253" y="7170401"/>
            <a:ext cx="5637260" cy="1346102"/>
          </a:xfrm>
        </p:spPr>
        <p:txBody>
          <a:bodyPr>
            <a:normAutofit/>
          </a:bodyPr>
          <a:lstStyle/>
          <a:p>
            <a:pPr marL="0" indent="0">
              <a:lnSpc>
                <a:spcPct val="114000"/>
              </a:lnSpc>
              <a:spcBef>
                <a:spcPts val="1068"/>
              </a:spcBef>
              <a:spcAft>
                <a:spcPts val="1068"/>
              </a:spcAft>
              <a:buNone/>
            </a:pPr>
            <a:r>
              <a:rPr lang="en-US" sz="2400" dirty="0">
                <a:latin typeface="Calibri" panose="020F0502020204030204" pitchFamily="34" charset="0"/>
                <a:cs typeface="Calibri" panose="020F0502020204030204" pitchFamily="34" charset="0"/>
              </a:rPr>
              <a:t>The iceman came each day – he carried the blocks on his shoulder with an old sack for protection. </a:t>
            </a:r>
            <a:endParaRPr lang="en-AU" sz="24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5E3EE8DA-43B4-4DB3-8685-8FFB4CA4451F}"/>
              </a:ext>
            </a:extLst>
          </p:cNvPr>
          <p:cNvSpPr>
            <a:spLocks noGrp="1"/>
          </p:cNvSpPr>
          <p:nvPr>
            <p:ph type="ftr" sz="quarter" idx="11"/>
          </p:nvPr>
        </p:nvSpPr>
        <p:spPr>
          <a:xfrm>
            <a:off x="749253" y="9135742"/>
            <a:ext cx="4102933" cy="527403"/>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8400788A-2012-456D-9397-B8C64922204A}"/>
              </a:ext>
            </a:extLst>
          </p:cNvPr>
          <p:cNvSpPr>
            <a:spLocks noGrp="1"/>
          </p:cNvSpPr>
          <p:nvPr>
            <p:ph type="sldNum" sz="quarter" idx="12"/>
          </p:nvPr>
        </p:nvSpPr>
        <p:spPr/>
        <p:txBody>
          <a:bodyPr/>
          <a:lstStyle/>
          <a:p>
            <a:fld id="{4FAB73BC-B049-4115-A692-8D63A059BFB8}" type="slidenum">
              <a:rPr lang="en-US" sz="1000" smtClean="0">
                <a:latin typeface="Calibri" panose="020F0502020204030204" pitchFamily="34" charset="0"/>
                <a:cs typeface="Calibri" panose="020F0502020204030204" pitchFamily="34" charset="0"/>
              </a:rPr>
              <a:pPr/>
              <a:t>13</a:t>
            </a:fld>
            <a:endParaRPr lang="en-US" dirty="0">
              <a:latin typeface="Calibri" panose="020F0502020204030204" pitchFamily="34" charset="0"/>
              <a:cs typeface="Calibri" panose="020F0502020204030204" pitchFamily="34" charset="0"/>
            </a:endParaRPr>
          </a:p>
        </p:txBody>
      </p:sp>
      <p:pic>
        <p:nvPicPr>
          <p:cNvPr id="4098" name="Picture 2" descr="Iceman (occupation) - Wikipedia">
            <a:extLst>
              <a:ext uri="{FF2B5EF4-FFF2-40B4-BE49-F238E27FC236}">
                <a16:creationId xmlns:a16="http://schemas.microsoft.com/office/drawing/2014/main" id="{1799A774-258A-44C0-948C-15E838F311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5132" y="1766308"/>
            <a:ext cx="3532177" cy="471069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7104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emember when fresh bread and milk were delivered to your door ...">
            <a:extLst>
              <a:ext uri="{FF2B5EF4-FFF2-40B4-BE49-F238E27FC236}">
                <a16:creationId xmlns:a16="http://schemas.microsoft.com/office/drawing/2014/main" id="{CAEC499B-5013-4B83-8213-5A0E99E559B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8296"/>
          <a:stretch/>
        </p:blipFill>
        <p:spPr bwMode="auto">
          <a:xfrm>
            <a:off x="967124" y="3282516"/>
            <a:ext cx="4915002" cy="364356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1502465A-6B48-4D26-96D6-693C78AE5B9C}"/>
              </a:ext>
            </a:extLst>
          </p:cNvPr>
          <p:cNvSpPr>
            <a:spLocks noGrp="1"/>
          </p:cNvSpPr>
          <p:nvPr>
            <p:ph type="ftr" sz="quarter" idx="11"/>
          </p:nvPr>
        </p:nvSpPr>
        <p:spPr>
          <a:xfrm>
            <a:off x="462738" y="9154827"/>
            <a:ext cx="3811631" cy="580541"/>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3" name="Slide Number Placeholder 2">
            <a:extLst>
              <a:ext uri="{FF2B5EF4-FFF2-40B4-BE49-F238E27FC236}">
                <a16:creationId xmlns:a16="http://schemas.microsoft.com/office/drawing/2014/main" id="{604688CC-6034-43B5-B7CE-BA605A6DFC6C}"/>
              </a:ext>
            </a:extLst>
          </p:cNvPr>
          <p:cNvSpPr>
            <a:spLocks noGrp="1"/>
          </p:cNvSpPr>
          <p:nvPr>
            <p:ph type="sldNum" sz="quarter" idx="12"/>
          </p:nvPr>
        </p:nvSpPr>
        <p:spPr/>
        <p:txBody>
          <a:bodyPr/>
          <a:lstStyle/>
          <a:p>
            <a:fld id="{4FAB73BC-B049-4115-A692-8D63A059BFB8}" type="slidenum">
              <a:rPr lang="en-US" sz="1000" smtClean="0">
                <a:latin typeface="Calibri" panose="020F0502020204030204" pitchFamily="34" charset="0"/>
                <a:cs typeface="Calibri" panose="020F0502020204030204" pitchFamily="34" charset="0"/>
              </a:rPr>
              <a:pPr/>
              <a:t>14</a:t>
            </a:fld>
            <a:endParaRPr lang="en-US"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796E6682-C207-4613-A6F7-A32D1F9104FC}"/>
              </a:ext>
            </a:extLst>
          </p:cNvPr>
          <p:cNvSpPr txBox="1"/>
          <p:nvPr/>
        </p:nvSpPr>
        <p:spPr>
          <a:xfrm>
            <a:off x="348439" y="372448"/>
            <a:ext cx="7084221" cy="707886"/>
          </a:xfrm>
          <a:prstGeom prst="rect">
            <a:avLst/>
          </a:prstGeom>
          <a:noFill/>
        </p:spPr>
        <p:txBody>
          <a:bodyPr wrap="square" rtlCol="0">
            <a:spAutoFit/>
          </a:bodyPr>
          <a:lstStyle/>
          <a:p>
            <a:r>
              <a:rPr lang="en-AU" sz="4000" b="1" dirty="0">
                <a:latin typeface="Calibri" panose="020F0502020204030204" pitchFamily="34" charset="0"/>
                <a:cs typeface="Calibri" panose="020F0502020204030204" pitchFamily="34" charset="0"/>
              </a:rPr>
              <a:t>Tradesmen and Shopkeepers</a:t>
            </a:r>
          </a:p>
        </p:txBody>
      </p:sp>
      <p:sp>
        <p:nvSpPr>
          <p:cNvPr id="4" name="TextBox 3">
            <a:extLst>
              <a:ext uri="{FF2B5EF4-FFF2-40B4-BE49-F238E27FC236}">
                <a16:creationId xmlns:a16="http://schemas.microsoft.com/office/drawing/2014/main" id="{83D1D936-9E8C-477D-BAE1-0D288E10B809}"/>
              </a:ext>
            </a:extLst>
          </p:cNvPr>
          <p:cNvSpPr txBox="1"/>
          <p:nvPr/>
        </p:nvSpPr>
        <p:spPr>
          <a:xfrm>
            <a:off x="462738" y="1336010"/>
            <a:ext cx="5923774" cy="1752403"/>
          </a:xfrm>
          <a:prstGeom prst="rect">
            <a:avLst/>
          </a:prstGeom>
          <a:noFill/>
        </p:spPr>
        <p:txBody>
          <a:bodyPr wrap="square">
            <a:spAutoFit/>
          </a:bodyPr>
          <a:lstStyle/>
          <a:p>
            <a:pPr>
              <a:lnSpc>
                <a:spcPct val="114000"/>
              </a:lnSpc>
              <a:spcBef>
                <a:spcPts val="1200"/>
              </a:spcBef>
              <a:spcAft>
                <a:spcPts val="600"/>
              </a:spcAft>
            </a:pPr>
            <a:r>
              <a:rPr lang="en-US" sz="2400" dirty="0">
                <a:latin typeface="Calibri" panose="020F0502020204030204" pitchFamily="34" charset="0"/>
                <a:cs typeface="Calibri" panose="020F0502020204030204" pitchFamily="34" charset="0"/>
              </a:rPr>
              <a:t>The baker with his horse and cart came down the back lane. His loaves were in a basket and we could choose either a high tin or sandwich loaf. </a:t>
            </a:r>
          </a:p>
        </p:txBody>
      </p:sp>
      <p:sp>
        <p:nvSpPr>
          <p:cNvPr id="12" name="TextBox 11">
            <a:extLst>
              <a:ext uri="{FF2B5EF4-FFF2-40B4-BE49-F238E27FC236}">
                <a16:creationId xmlns:a16="http://schemas.microsoft.com/office/drawing/2014/main" id="{06C29E46-FA14-447D-85DA-58E88FE46078}"/>
              </a:ext>
            </a:extLst>
          </p:cNvPr>
          <p:cNvSpPr txBox="1"/>
          <p:nvPr/>
        </p:nvSpPr>
        <p:spPr>
          <a:xfrm>
            <a:off x="462738" y="7146748"/>
            <a:ext cx="5923774" cy="1983235"/>
          </a:xfrm>
          <a:prstGeom prst="rect">
            <a:avLst/>
          </a:prstGeom>
          <a:noFill/>
        </p:spPr>
        <p:txBody>
          <a:bodyPr wrap="square">
            <a:spAutoFit/>
          </a:bodyPr>
          <a:lstStyle/>
          <a:p>
            <a:pPr>
              <a:lnSpc>
                <a:spcPct val="114000"/>
              </a:lnSpc>
              <a:spcBef>
                <a:spcPts val="1200"/>
              </a:spcBef>
              <a:spcAft>
                <a:spcPts val="600"/>
              </a:spcAft>
            </a:pPr>
            <a:r>
              <a:rPr lang="en-US" sz="2400" dirty="0">
                <a:latin typeface="Calibri" panose="020F0502020204030204" pitchFamily="34" charset="0"/>
                <a:cs typeface="Calibri" panose="020F0502020204030204" pitchFamily="34" charset="0"/>
              </a:rPr>
              <a:t>Fresh milk was delivered daily the same way.</a:t>
            </a:r>
          </a:p>
          <a:p>
            <a:pPr>
              <a:lnSpc>
                <a:spcPct val="114000"/>
              </a:lnSpc>
              <a:spcBef>
                <a:spcPts val="1200"/>
              </a:spcBef>
              <a:spcAft>
                <a:spcPts val="600"/>
              </a:spcAft>
            </a:pPr>
            <a:r>
              <a:rPr lang="en-US" sz="2400" dirty="0">
                <a:latin typeface="Calibri" panose="020F0502020204030204" pitchFamily="34" charset="0"/>
                <a:cs typeface="Calibri" panose="020F0502020204030204" pitchFamily="34" charset="0"/>
              </a:rPr>
              <a:t>I used to love fresh bread with cold dripping from the roasting pan and lots of salt and pepper.</a:t>
            </a:r>
          </a:p>
        </p:txBody>
      </p:sp>
    </p:spTree>
    <p:extLst>
      <p:ext uri="{BB962C8B-B14F-4D97-AF65-F5344CB8AC3E}">
        <p14:creationId xmlns:p14="http://schemas.microsoft.com/office/powerpoint/2010/main" val="2896597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E3F20-48ED-4CEA-9F71-927777FD309D}"/>
              </a:ext>
            </a:extLst>
          </p:cNvPr>
          <p:cNvSpPr>
            <a:spLocks noGrp="1"/>
          </p:cNvSpPr>
          <p:nvPr>
            <p:ph type="title"/>
          </p:nvPr>
        </p:nvSpPr>
        <p:spPr>
          <a:xfrm>
            <a:off x="471487" y="586728"/>
            <a:ext cx="6253163" cy="779056"/>
          </a:xfrm>
        </p:spPr>
        <p:txBody>
          <a:bodyPr>
            <a:noAutofit/>
          </a:bodyPr>
          <a:lstStyle/>
          <a:p>
            <a:r>
              <a:rPr lang="en-US" sz="4000" b="1" dirty="0">
                <a:latin typeface="Calibri" panose="020F0502020204030204" pitchFamily="34" charset="0"/>
                <a:cs typeface="Calibri" panose="020F0502020204030204" pitchFamily="34" charset="0"/>
              </a:rPr>
              <a:t>Tradesmen and Shopkeepers </a:t>
            </a:r>
            <a:endParaRPr lang="en-AU" sz="4000" dirty="0">
              <a:latin typeface="Calibri" panose="020F0502020204030204" pitchFamily="34" charset="0"/>
              <a:cs typeface="Calibri" panose="020F0502020204030204" pitchFamily="34" charset="0"/>
            </a:endParaRPr>
          </a:p>
        </p:txBody>
      </p:sp>
      <p:sp>
        <p:nvSpPr>
          <p:cNvPr id="3" name="Footer Placeholder 2">
            <a:extLst>
              <a:ext uri="{FF2B5EF4-FFF2-40B4-BE49-F238E27FC236}">
                <a16:creationId xmlns:a16="http://schemas.microsoft.com/office/drawing/2014/main" id="{25BA3C0F-51AD-4EF9-BF8B-CB391860A5B9}"/>
              </a:ext>
            </a:extLst>
          </p:cNvPr>
          <p:cNvSpPr>
            <a:spLocks noGrp="1"/>
          </p:cNvSpPr>
          <p:nvPr>
            <p:ph type="ftr" sz="quarter" idx="11"/>
          </p:nvPr>
        </p:nvSpPr>
        <p:spPr>
          <a:xfrm>
            <a:off x="872132" y="9181397"/>
            <a:ext cx="4742856" cy="571602"/>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4" name="Slide Number Placeholder 3">
            <a:extLst>
              <a:ext uri="{FF2B5EF4-FFF2-40B4-BE49-F238E27FC236}">
                <a16:creationId xmlns:a16="http://schemas.microsoft.com/office/drawing/2014/main" id="{380CC032-9E24-44C4-BBD4-1F244F81FEB5}"/>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15</a:t>
            </a:fld>
            <a:endParaRPr lang="en-US" dirty="0">
              <a:latin typeface="Calibri" panose="020F0502020204030204" pitchFamily="34" charset="0"/>
              <a:cs typeface="Calibri" panose="020F0502020204030204" pitchFamily="34" charset="0"/>
            </a:endParaRPr>
          </a:p>
        </p:txBody>
      </p:sp>
      <p:pic>
        <p:nvPicPr>
          <p:cNvPr id="3074" name="Picture 2" descr="Tin, 'Arnott's Biscuits'; William Arnott Pty Ltd; c. 1915; 2014.17 ...">
            <a:extLst>
              <a:ext uri="{FF2B5EF4-FFF2-40B4-BE49-F238E27FC236}">
                <a16:creationId xmlns:a16="http://schemas.microsoft.com/office/drawing/2014/main" id="{42E767D9-3DF9-4FC6-8949-245ACDF4DB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5350" y="3190843"/>
            <a:ext cx="3225434" cy="404417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029D190-D2C3-4917-957E-AEC5834483CE}"/>
              </a:ext>
            </a:extLst>
          </p:cNvPr>
          <p:cNvSpPr txBox="1"/>
          <p:nvPr/>
        </p:nvSpPr>
        <p:spPr>
          <a:xfrm>
            <a:off x="872132" y="7758481"/>
            <a:ext cx="5849763" cy="910377"/>
          </a:xfrm>
          <a:prstGeom prst="rect">
            <a:avLst/>
          </a:prstGeom>
          <a:noFill/>
        </p:spPr>
        <p:txBody>
          <a:bodyPr wrap="square" rtlCol="0">
            <a:spAutoFit/>
          </a:bodyPr>
          <a:lstStyle/>
          <a:p>
            <a:pPr defTabSz="1376910">
              <a:lnSpc>
                <a:spcPct val="114000"/>
              </a:lnSpc>
              <a:spcBef>
                <a:spcPts val="1200"/>
              </a:spcBef>
              <a:spcAft>
                <a:spcPts val="600"/>
              </a:spcAft>
            </a:pPr>
            <a:r>
              <a:rPr lang="en-US" sz="2400" dirty="0">
                <a:latin typeface="Calibri" panose="020F0502020204030204" pitchFamily="34" charset="0"/>
                <a:cs typeface="Calibri" panose="020F0502020204030204" pitchFamily="34" charset="0"/>
              </a:rPr>
              <a:t>My treat was three pence worth of broken biscuits.   </a:t>
            </a:r>
          </a:p>
        </p:txBody>
      </p:sp>
      <p:sp>
        <p:nvSpPr>
          <p:cNvPr id="6" name="TextBox 5">
            <a:extLst>
              <a:ext uri="{FF2B5EF4-FFF2-40B4-BE49-F238E27FC236}">
                <a16:creationId xmlns:a16="http://schemas.microsoft.com/office/drawing/2014/main" id="{ADFD925A-0524-44A6-8F2B-1AE5DCECE5F4}"/>
              </a:ext>
            </a:extLst>
          </p:cNvPr>
          <p:cNvSpPr txBox="1"/>
          <p:nvPr/>
        </p:nvSpPr>
        <p:spPr>
          <a:xfrm>
            <a:off x="673186" y="1483480"/>
            <a:ext cx="5849763" cy="1331390"/>
          </a:xfrm>
          <a:prstGeom prst="rect">
            <a:avLst/>
          </a:prstGeom>
          <a:noFill/>
        </p:spPr>
        <p:txBody>
          <a:bodyPr wrap="square" rtlCol="0">
            <a:spAutoFit/>
          </a:bodyPr>
          <a:lstStyle/>
          <a:p>
            <a:pPr>
              <a:lnSpc>
                <a:spcPct val="114000"/>
              </a:lnSpc>
              <a:spcBef>
                <a:spcPts val="1200"/>
              </a:spcBef>
              <a:spcAft>
                <a:spcPts val="600"/>
              </a:spcAft>
            </a:pPr>
            <a:r>
              <a:rPr lang="en-US" sz="2400" dirty="0">
                <a:latin typeface="Calibri" panose="020F0502020204030204" pitchFamily="34" charset="0"/>
                <a:cs typeface="Calibri" panose="020F0502020204030204" pitchFamily="34" charset="0"/>
              </a:rPr>
              <a:t>The grocer would telephone each Thursday for my mother’s order and deliver it on the Friday.</a:t>
            </a:r>
          </a:p>
        </p:txBody>
      </p:sp>
    </p:spTree>
    <p:extLst>
      <p:ext uri="{BB962C8B-B14F-4D97-AF65-F5344CB8AC3E}">
        <p14:creationId xmlns:p14="http://schemas.microsoft.com/office/powerpoint/2010/main" val="3566574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C3D19-F9E2-47ED-AFB1-6D801EF31BE0}"/>
              </a:ext>
            </a:extLst>
          </p:cNvPr>
          <p:cNvSpPr>
            <a:spLocks noGrp="1"/>
          </p:cNvSpPr>
          <p:nvPr>
            <p:ph type="title"/>
          </p:nvPr>
        </p:nvSpPr>
        <p:spPr>
          <a:xfrm>
            <a:off x="555746" y="551897"/>
            <a:ext cx="6212782" cy="800336"/>
          </a:xfrm>
        </p:spPr>
        <p:txBody>
          <a:bodyPr>
            <a:normAutofit fontScale="90000"/>
          </a:bodyPr>
          <a:lstStyle/>
          <a:p>
            <a:r>
              <a:rPr lang="en-AU" sz="4000" b="1" dirty="0">
                <a:latin typeface="Calibri" panose="020F0502020204030204" pitchFamily="34" charset="0"/>
                <a:cs typeface="Calibri" panose="020F0502020204030204" pitchFamily="34" charset="0"/>
              </a:rPr>
              <a:t>Tradesmen and Shopkeepers</a:t>
            </a:r>
          </a:p>
        </p:txBody>
      </p:sp>
      <p:sp>
        <p:nvSpPr>
          <p:cNvPr id="3" name="Footer Placeholder 2">
            <a:extLst>
              <a:ext uri="{FF2B5EF4-FFF2-40B4-BE49-F238E27FC236}">
                <a16:creationId xmlns:a16="http://schemas.microsoft.com/office/drawing/2014/main" id="{0A64A25D-AC24-4FB6-9DE3-29341FB6CD7E}"/>
              </a:ext>
            </a:extLst>
          </p:cNvPr>
          <p:cNvSpPr>
            <a:spLocks noGrp="1"/>
          </p:cNvSpPr>
          <p:nvPr>
            <p:ph type="ftr" sz="quarter" idx="11"/>
          </p:nvPr>
        </p:nvSpPr>
        <p:spPr>
          <a:xfrm>
            <a:off x="445168" y="9181396"/>
            <a:ext cx="4244628" cy="527403"/>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6004DE4F-DF3A-419A-8E34-4AD25C8D0F21}"/>
              </a:ext>
            </a:extLst>
          </p:cNvPr>
          <p:cNvSpPr>
            <a:spLocks noGrp="1"/>
          </p:cNvSpPr>
          <p:nvPr>
            <p:ph type="sldNum" sz="quarter" idx="12"/>
          </p:nvPr>
        </p:nvSpPr>
        <p:spPr/>
        <p:txBody>
          <a:bodyPr/>
          <a:lstStyle/>
          <a:p>
            <a:fld id="{4FAB73BC-B049-4115-A692-8D63A059BFB8}" type="slidenum">
              <a:rPr lang="en-US" sz="1000" smtClean="0">
                <a:latin typeface="Calibri" panose="020F0502020204030204" pitchFamily="34" charset="0"/>
                <a:cs typeface="Calibri" panose="020F0502020204030204" pitchFamily="34" charset="0"/>
              </a:rPr>
              <a:t>16</a:t>
            </a:fld>
            <a:endParaRPr lang="en-US"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A33BBD1F-4E9E-4AF2-A890-74C201E6955E}"/>
              </a:ext>
            </a:extLst>
          </p:cNvPr>
          <p:cNvPicPr>
            <a:picLocks noChangeAspect="1"/>
          </p:cNvPicPr>
          <p:nvPr/>
        </p:nvPicPr>
        <p:blipFill>
          <a:blip r:embed="rId3"/>
          <a:stretch>
            <a:fillRect/>
          </a:stretch>
        </p:blipFill>
        <p:spPr>
          <a:xfrm>
            <a:off x="1446023" y="4270309"/>
            <a:ext cx="4168965" cy="41875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5EBBA768-CD27-4FC6-B28C-62321407A015}"/>
              </a:ext>
            </a:extLst>
          </p:cNvPr>
          <p:cNvSpPr txBox="1"/>
          <p:nvPr/>
        </p:nvSpPr>
        <p:spPr>
          <a:xfrm>
            <a:off x="678305" y="1583499"/>
            <a:ext cx="5967663" cy="2455544"/>
          </a:xfrm>
          <a:prstGeom prst="rect">
            <a:avLst/>
          </a:prstGeom>
          <a:noFill/>
        </p:spPr>
        <p:txBody>
          <a:bodyPr wrap="square" rtlCol="0">
            <a:spAutoFit/>
          </a:bodyPr>
          <a:lstStyle/>
          <a:p>
            <a:pPr>
              <a:lnSpc>
                <a:spcPct val="114000"/>
              </a:lnSpc>
              <a:spcBef>
                <a:spcPts val="1200"/>
              </a:spcBef>
              <a:spcAft>
                <a:spcPts val="600"/>
              </a:spcAft>
            </a:pPr>
            <a:r>
              <a:rPr lang="en-AU" sz="2400" dirty="0">
                <a:latin typeface="Calibri" panose="020F0502020204030204" pitchFamily="34" charset="0"/>
                <a:cs typeface="Calibri" panose="020F0502020204030204" pitchFamily="34" charset="0"/>
              </a:rPr>
              <a:t>Looking back, the number of grocery items was limited, but we did rely so much more on home baked goods.</a:t>
            </a:r>
          </a:p>
          <a:p>
            <a:pPr>
              <a:lnSpc>
                <a:spcPct val="114000"/>
              </a:lnSpc>
              <a:spcBef>
                <a:spcPts val="1200"/>
              </a:spcBef>
              <a:spcAft>
                <a:spcPts val="600"/>
              </a:spcAft>
            </a:pPr>
            <a:r>
              <a:rPr lang="en-AU" sz="2400" dirty="0">
                <a:latin typeface="Calibri" panose="020F0502020204030204" pitchFamily="34" charset="0"/>
                <a:cs typeface="Calibri" panose="020F0502020204030204" pitchFamily="34" charset="0"/>
              </a:rPr>
              <a:t>Mum was a great cook, using the wood fired stove. </a:t>
            </a:r>
          </a:p>
        </p:txBody>
      </p:sp>
    </p:spTree>
    <p:extLst>
      <p:ext uri="{BB962C8B-B14F-4D97-AF65-F5344CB8AC3E}">
        <p14:creationId xmlns:p14="http://schemas.microsoft.com/office/powerpoint/2010/main" val="378034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3F1BC59-148B-4A65-9D67-64A1A3920D86}"/>
              </a:ext>
            </a:extLst>
          </p:cNvPr>
          <p:cNvSpPr txBox="1"/>
          <p:nvPr/>
        </p:nvSpPr>
        <p:spPr>
          <a:xfrm>
            <a:off x="629319" y="564654"/>
            <a:ext cx="2171031" cy="707886"/>
          </a:xfrm>
          <a:prstGeom prst="rect">
            <a:avLst/>
          </a:prstGeom>
          <a:noFill/>
        </p:spPr>
        <p:txBody>
          <a:bodyPr wrap="square" rtlCol="0">
            <a:spAutoFit/>
          </a:bodyPr>
          <a:lstStyle/>
          <a:p>
            <a:r>
              <a:rPr lang="en-US" sz="4000" b="1" dirty="0">
                <a:latin typeface="Calibri" panose="020F0502020204030204" pitchFamily="34" charset="0"/>
                <a:cs typeface="Calibri" panose="020F0502020204030204" pitchFamily="34" charset="0"/>
              </a:rPr>
              <a:t>My Dad </a:t>
            </a:r>
          </a:p>
        </p:txBody>
      </p:sp>
      <p:sp>
        <p:nvSpPr>
          <p:cNvPr id="6" name="TextBox 5">
            <a:extLst>
              <a:ext uri="{FF2B5EF4-FFF2-40B4-BE49-F238E27FC236}">
                <a16:creationId xmlns:a16="http://schemas.microsoft.com/office/drawing/2014/main" id="{1C63964E-2D26-4AF3-BF5D-0D907D49A7F5}"/>
              </a:ext>
            </a:extLst>
          </p:cNvPr>
          <p:cNvSpPr txBox="1"/>
          <p:nvPr/>
        </p:nvSpPr>
        <p:spPr>
          <a:xfrm>
            <a:off x="648841" y="1272540"/>
            <a:ext cx="5579840" cy="910377"/>
          </a:xfrm>
          <a:prstGeom prst="rect">
            <a:avLst/>
          </a:prstGeom>
          <a:noFill/>
        </p:spPr>
        <p:txBody>
          <a:bodyPr wrap="square" rtlCol="0">
            <a:spAutoFit/>
          </a:bodyPr>
          <a:lstStyle/>
          <a:p>
            <a:pPr>
              <a:lnSpc>
                <a:spcPct val="114000"/>
              </a:lnSpc>
              <a:spcBef>
                <a:spcPts val="1200"/>
              </a:spcBef>
              <a:spcAft>
                <a:spcPts val="600"/>
              </a:spcAft>
            </a:pPr>
            <a:r>
              <a:rPr lang="en-US" sz="2400" dirty="0">
                <a:latin typeface="Calibri" panose="020F0502020204030204" pitchFamily="34" charset="0"/>
                <a:cs typeface="Calibri" panose="020F0502020204030204" pitchFamily="34" charset="0"/>
              </a:rPr>
              <a:t>My Dad had an accounting practice and walked or rode his bike to work each day.</a:t>
            </a:r>
          </a:p>
        </p:txBody>
      </p:sp>
      <p:pic>
        <p:nvPicPr>
          <p:cNvPr id="8" name="Picture 7" descr="A painting of a flat screen television&#10;&#10;Description automatically generated">
            <a:extLst>
              <a:ext uri="{FF2B5EF4-FFF2-40B4-BE49-F238E27FC236}">
                <a16:creationId xmlns:a16="http://schemas.microsoft.com/office/drawing/2014/main" id="{85054E34-0C0F-E64E-B8D4-2A1DA9C5D105}"/>
              </a:ext>
            </a:extLst>
          </p:cNvPr>
          <p:cNvPicPr>
            <a:picLocks noChangeAspect="1"/>
          </p:cNvPicPr>
          <p:nvPr/>
        </p:nvPicPr>
        <p:blipFill rotWithShape="1">
          <a:blip r:embed="rId3"/>
          <a:srcRect t="4403" r="2887"/>
          <a:stretch/>
        </p:blipFill>
        <p:spPr>
          <a:xfrm rot="5400000">
            <a:off x="3794567" y="1889567"/>
            <a:ext cx="2594429" cy="3532437"/>
          </a:xfrm>
          <a:prstGeom prst="rect">
            <a:avLst/>
          </a:prstGeom>
          <a:scene3d>
            <a:camera prst="orthographicFront">
              <a:rot lat="1800000" lon="21599979" rev="21299999"/>
            </a:camera>
            <a:lightRig rig="threePt" dir="t"/>
          </a:scene3d>
        </p:spPr>
      </p:pic>
      <p:sp>
        <p:nvSpPr>
          <p:cNvPr id="2" name="Footer Placeholder 1">
            <a:extLst>
              <a:ext uri="{FF2B5EF4-FFF2-40B4-BE49-F238E27FC236}">
                <a16:creationId xmlns:a16="http://schemas.microsoft.com/office/drawing/2014/main" id="{2EAC2A63-300F-40D8-B08D-A689034DA3EA}"/>
              </a:ext>
            </a:extLst>
          </p:cNvPr>
          <p:cNvSpPr>
            <a:spLocks noGrp="1"/>
          </p:cNvSpPr>
          <p:nvPr>
            <p:ph type="ftr" sz="quarter" idx="11"/>
          </p:nvPr>
        </p:nvSpPr>
        <p:spPr>
          <a:xfrm>
            <a:off x="559927" y="9232466"/>
            <a:ext cx="3155060" cy="476334"/>
          </a:xfrm>
        </p:spPr>
        <p:txBody>
          <a:bodyPr/>
          <a:lstStyle/>
          <a:p>
            <a:pPr algn="l"/>
            <a:r>
              <a:rPr lang="en-US" sz="1000" dirty="0"/>
              <a:t>Rotary Club of Canterbury: Let's Stay Connected Project</a:t>
            </a:r>
          </a:p>
        </p:txBody>
      </p:sp>
      <p:sp>
        <p:nvSpPr>
          <p:cNvPr id="3" name="Slide Number Placeholder 2">
            <a:extLst>
              <a:ext uri="{FF2B5EF4-FFF2-40B4-BE49-F238E27FC236}">
                <a16:creationId xmlns:a16="http://schemas.microsoft.com/office/drawing/2014/main" id="{8CCE131C-D914-4CEE-8892-EEBFBDBD3A33}"/>
              </a:ext>
            </a:extLst>
          </p:cNvPr>
          <p:cNvSpPr>
            <a:spLocks noGrp="1"/>
          </p:cNvSpPr>
          <p:nvPr>
            <p:ph type="sldNum" sz="quarter" idx="12"/>
          </p:nvPr>
        </p:nvSpPr>
        <p:spPr/>
        <p:txBody>
          <a:bodyPr/>
          <a:lstStyle/>
          <a:p>
            <a:fld id="{4FAB73BC-B049-4115-A692-8D63A059BFB8}" type="slidenum">
              <a:rPr lang="en-US" sz="1000" smtClean="0">
                <a:latin typeface="Calibri" panose="020F0502020204030204" pitchFamily="34" charset="0"/>
                <a:cs typeface="Calibri" panose="020F0502020204030204" pitchFamily="34" charset="0"/>
              </a:rPr>
              <a:pPr/>
              <a:t>17</a:t>
            </a:fld>
            <a:endParaRPr lang="en-US" sz="10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ECDE0686-A04C-45DA-86C0-9ADFB9A2E0DA}"/>
              </a:ext>
            </a:extLst>
          </p:cNvPr>
          <p:cNvSpPr txBox="1"/>
          <p:nvPr/>
        </p:nvSpPr>
        <p:spPr>
          <a:xfrm>
            <a:off x="648841" y="2388016"/>
            <a:ext cx="2780159" cy="2594428"/>
          </a:xfrm>
          <a:prstGeom prst="rect">
            <a:avLst/>
          </a:prstGeom>
          <a:noFill/>
        </p:spPr>
        <p:txBody>
          <a:bodyPr wrap="square" rtlCol="0">
            <a:spAutoFit/>
          </a:bodyPr>
          <a:lstStyle/>
          <a:p>
            <a:pPr>
              <a:lnSpc>
                <a:spcPct val="114000"/>
              </a:lnSpc>
              <a:spcBef>
                <a:spcPts val="1200"/>
              </a:spcBef>
              <a:spcAft>
                <a:spcPts val="600"/>
              </a:spcAft>
            </a:pPr>
            <a:r>
              <a:rPr lang="en-US" sz="2400" dirty="0">
                <a:latin typeface="Calibri" panose="020F0502020204030204" pitchFamily="34" charset="0"/>
                <a:cs typeface="Calibri" panose="020F0502020204030204" pitchFamily="34" charset="0"/>
              </a:rPr>
              <a:t>He was an accomplished musician.  His principal skill was at the piano, he also played the drums, </a:t>
            </a:r>
          </a:p>
        </p:txBody>
      </p:sp>
      <p:sp>
        <p:nvSpPr>
          <p:cNvPr id="10" name="TextBox 9">
            <a:extLst>
              <a:ext uri="{FF2B5EF4-FFF2-40B4-BE49-F238E27FC236}">
                <a16:creationId xmlns:a16="http://schemas.microsoft.com/office/drawing/2014/main" id="{7D47B849-BDA2-482C-8857-E6900B82BECA}"/>
              </a:ext>
            </a:extLst>
          </p:cNvPr>
          <p:cNvSpPr txBox="1"/>
          <p:nvPr/>
        </p:nvSpPr>
        <p:spPr>
          <a:xfrm>
            <a:off x="629319" y="5552224"/>
            <a:ext cx="5826585" cy="3667286"/>
          </a:xfrm>
          <a:prstGeom prst="rect">
            <a:avLst/>
          </a:prstGeom>
          <a:noFill/>
        </p:spPr>
        <p:txBody>
          <a:bodyPr wrap="square" rtlCol="0">
            <a:spAutoFit/>
          </a:bodyPr>
          <a:lstStyle/>
          <a:p>
            <a:pPr>
              <a:lnSpc>
                <a:spcPct val="114000"/>
              </a:lnSpc>
              <a:spcBef>
                <a:spcPts val="1200"/>
              </a:spcBef>
              <a:spcAft>
                <a:spcPts val="600"/>
              </a:spcAft>
            </a:pPr>
            <a:r>
              <a:rPr lang="en-US" sz="2400" dirty="0">
                <a:latin typeface="Calibri" panose="020F0502020204030204" pitchFamily="34" charset="0"/>
                <a:cs typeface="Calibri" panose="020F0502020204030204" pitchFamily="34" charset="0"/>
              </a:rPr>
              <a:t>Dad also held several other roles: he was on the Hospital Board, the Echuca Racing Club, Echuca Athletic Committee and at the Catholic Church.  He was a JP who sat on the bench each Tuesday morning.  </a:t>
            </a:r>
          </a:p>
          <a:p>
            <a:pPr>
              <a:lnSpc>
                <a:spcPct val="114000"/>
              </a:lnSpc>
              <a:spcBef>
                <a:spcPts val="1200"/>
              </a:spcBef>
              <a:spcAft>
                <a:spcPts val="600"/>
              </a:spcAft>
            </a:pPr>
            <a:r>
              <a:rPr lang="en-US" sz="2400" dirty="0">
                <a:latin typeface="Calibri" panose="020F0502020204030204" pitchFamily="34" charset="0"/>
                <a:cs typeface="Calibri" panose="020F0502020204030204" pitchFamily="34" charset="0"/>
              </a:rPr>
              <a:t>He also  had a very close relationship with the aboriginal settlement at Cumerugunga.  Dad was a good man. </a:t>
            </a:r>
          </a:p>
        </p:txBody>
      </p:sp>
      <p:sp>
        <p:nvSpPr>
          <p:cNvPr id="12" name="TextBox 11">
            <a:extLst>
              <a:ext uri="{FF2B5EF4-FFF2-40B4-BE49-F238E27FC236}">
                <a16:creationId xmlns:a16="http://schemas.microsoft.com/office/drawing/2014/main" id="{06F8F1FF-A6DA-458A-8E9C-580E2BDC8C56}"/>
              </a:ext>
            </a:extLst>
          </p:cNvPr>
          <p:cNvSpPr txBox="1"/>
          <p:nvPr/>
        </p:nvSpPr>
        <p:spPr>
          <a:xfrm>
            <a:off x="648841" y="4976254"/>
            <a:ext cx="5579840" cy="461665"/>
          </a:xfrm>
          <a:prstGeom prst="rect">
            <a:avLst/>
          </a:prstGeom>
          <a:noFill/>
        </p:spPr>
        <p:txBody>
          <a:bodyPr wrap="square">
            <a:spAutoFit/>
          </a:bodyPr>
          <a:lstStyle/>
          <a:p>
            <a:r>
              <a:rPr lang="en-US" sz="2400" dirty="0">
                <a:latin typeface="Calibri" panose="020F0502020204030204" pitchFamily="34" charset="0"/>
                <a:cs typeface="Calibri" panose="020F0502020204030204" pitchFamily="34" charset="0"/>
              </a:rPr>
              <a:t>the guitar, the ukulele and the xylophone.</a:t>
            </a:r>
            <a:endParaRPr lang="en-AU" sz="2400" dirty="0"/>
          </a:p>
        </p:txBody>
      </p:sp>
    </p:spTree>
    <p:extLst>
      <p:ext uri="{BB962C8B-B14F-4D97-AF65-F5344CB8AC3E}">
        <p14:creationId xmlns:p14="http://schemas.microsoft.com/office/powerpoint/2010/main" val="666373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 name="Picture 16" descr="A picture containing food, clock&#10;&#10;Description automatically generated">
            <a:extLst>
              <a:ext uri="{FF2B5EF4-FFF2-40B4-BE49-F238E27FC236}">
                <a16:creationId xmlns:a16="http://schemas.microsoft.com/office/drawing/2014/main" id="{894DA7AF-3784-476E-B0A5-FB0307F26AD6}"/>
              </a:ext>
            </a:extLst>
          </p:cNvPr>
          <p:cNvPicPr>
            <a:picLocks noChangeAspect="1"/>
          </p:cNvPicPr>
          <p:nvPr/>
        </p:nvPicPr>
        <p:blipFill rotWithShape="1">
          <a:blip r:embed="rId3"/>
          <a:srcRect l="33623" t="5969" r="26540" b="56405"/>
          <a:stretch/>
        </p:blipFill>
        <p:spPr>
          <a:xfrm>
            <a:off x="2776750" y="3507304"/>
            <a:ext cx="3609763" cy="418381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extBox 3">
            <a:extLst>
              <a:ext uri="{FF2B5EF4-FFF2-40B4-BE49-F238E27FC236}">
                <a16:creationId xmlns:a16="http://schemas.microsoft.com/office/drawing/2014/main" id="{2CE00B7E-40BE-497D-8F5D-43104FE35B1F}"/>
              </a:ext>
            </a:extLst>
          </p:cNvPr>
          <p:cNvSpPr txBox="1"/>
          <p:nvPr/>
        </p:nvSpPr>
        <p:spPr>
          <a:xfrm>
            <a:off x="564115" y="522186"/>
            <a:ext cx="2875809" cy="707886"/>
          </a:xfrm>
          <a:prstGeom prst="rect">
            <a:avLst/>
          </a:prstGeom>
          <a:noFill/>
        </p:spPr>
        <p:txBody>
          <a:bodyPr wrap="square" rtlCol="0">
            <a:spAutoFit/>
          </a:bodyPr>
          <a:lstStyle/>
          <a:p>
            <a:r>
              <a:rPr lang="en-US" sz="4000" b="1" dirty="0">
                <a:latin typeface="Calibri" panose="020F0502020204030204" pitchFamily="34" charset="0"/>
                <a:cs typeface="Calibri" panose="020F0502020204030204" pitchFamily="34" charset="0"/>
              </a:rPr>
              <a:t>My Mum </a:t>
            </a:r>
          </a:p>
        </p:txBody>
      </p:sp>
      <p:sp>
        <p:nvSpPr>
          <p:cNvPr id="8" name="TextBox 7">
            <a:extLst>
              <a:ext uri="{FF2B5EF4-FFF2-40B4-BE49-F238E27FC236}">
                <a16:creationId xmlns:a16="http://schemas.microsoft.com/office/drawing/2014/main" id="{2B94E54C-0BDC-444E-B1FF-E5CECDA1BCF5}"/>
              </a:ext>
            </a:extLst>
          </p:cNvPr>
          <p:cNvSpPr txBox="1"/>
          <p:nvPr/>
        </p:nvSpPr>
        <p:spPr>
          <a:xfrm>
            <a:off x="608155" y="1230072"/>
            <a:ext cx="5619844" cy="1752403"/>
          </a:xfrm>
          <a:prstGeom prst="rect">
            <a:avLst/>
          </a:prstGeom>
          <a:noFill/>
        </p:spPr>
        <p:txBody>
          <a:bodyPr wrap="square" rtlCol="0">
            <a:spAutoFit/>
          </a:bodyPr>
          <a:lstStyle/>
          <a:p>
            <a:pPr>
              <a:lnSpc>
                <a:spcPct val="114000"/>
              </a:lnSpc>
              <a:spcBef>
                <a:spcPts val="1200"/>
              </a:spcBef>
              <a:spcAft>
                <a:spcPts val="600"/>
              </a:spcAft>
            </a:pPr>
            <a:r>
              <a:rPr lang="en-US" sz="2400" dirty="0">
                <a:latin typeface="Calibri" panose="020F0502020204030204" pitchFamily="34" charset="0"/>
                <a:cs typeface="Calibri" panose="020F0502020204030204" pitchFamily="34" charset="0"/>
              </a:rPr>
              <a:t>Mum busied herself with household duties and roles on the Baby Health Centre Committee, the Catholic Women’s League and on school committees. </a:t>
            </a:r>
          </a:p>
        </p:txBody>
      </p:sp>
      <p:sp>
        <p:nvSpPr>
          <p:cNvPr id="2" name="Footer Placeholder 1">
            <a:extLst>
              <a:ext uri="{FF2B5EF4-FFF2-40B4-BE49-F238E27FC236}">
                <a16:creationId xmlns:a16="http://schemas.microsoft.com/office/drawing/2014/main" id="{35771C6E-D046-4CF4-BBB8-B95CAC63F882}"/>
              </a:ext>
            </a:extLst>
          </p:cNvPr>
          <p:cNvSpPr>
            <a:spLocks noGrp="1"/>
          </p:cNvSpPr>
          <p:nvPr>
            <p:ph type="ftr" sz="quarter" idx="11"/>
          </p:nvPr>
        </p:nvSpPr>
        <p:spPr>
          <a:xfrm>
            <a:off x="406341" y="9181396"/>
            <a:ext cx="4108509" cy="527403"/>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3" name="Slide Number Placeholder 2">
            <a:extLst>
              <a:ext uri="{FF2B5EF4-FFF2-40B4-BE49-F238E27FC236}">
                <a16:creationId xmlns:a16="http://schemas.microsoft.com/office/drawing/2014/main" id="{3CD948B9-7F30-4236-BFFA-BB9708C8CF97}"/>
              </a:ext>
            </a:extLst>
          </p:cNvPr>
          <p:cNvSpPr>
            <a:spLocks noGrp="1"/>
          </p:cNvSpPr>
          <p:nvPr>
            <p:ph type="sldNum" sz="quarter" idx="12"/>
          </p:nvPr>
        </p:nvSpPr>
        <p:spPr/>
        <p:txBody>
          <a:bodyPr/>
          <a:lstStyle/>
          <a:p>
            <a:fld id="{4FAB73BC-B049-4115-A692-8D63A059BFB8}" type="slidenum">
              <a:rPr lang="en-US" sz="1000" smtClean="0">
                <a:latin typeface="Calibri" panose="020F0502020204030204" pitchFamily="34" charset="0"/>
                <a:cs typeface="Calibri" panose="020F0502020204030204" pitchFamily="34" charset="0"/>
              </a:rPr>
              <a:pPr/>
              <a:t>18</a:t>
            </a:fld>
            <a:endParaRPr lang="en-US" sz="10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C8996D5F-0837-4F08-BA62-A228B93C4547}"/>
              </a:ext>
            </a:extLst>
          </p:cNvPr>
          <p:cNvSpPr txBox="1"/>
          <p:nvPr/>
        </p:nvSpPr>
        <p:spPr>
          <a:xfrm>
            <a:off x="608155" y="3309597"/>
            <a:ext cx="1982645" cy="4699492"/>
          </a:xfrm>
          <a:prstGeom prst="rect">
            <a:avLst/>
          </a:prstGeom>
          <a:noFill/>
        </p:spPr>
        <p:txBody>
          <a:bodyPr wrap="square" rtlCol="0">
            <a:spAutoFit/>
          </a:bodyPr>
          <a:lstStyle/>
          <a:p>
            <a:pPr>
              <a:lnSpc>
                <a:spcPct val="114000"/>
              </a:lnSpc>
              <a:spcBef>
                <a:spcPts val="1200"/>
              </a:spcBef>
              <a:spcAft>
                <a:spcPts val="600"/>
              </a:spcAft>
            </a:pPr>
            <a:r>
              <a:rPr lang="en-US" sz="2400" dirty="0">
                <a:latin typeface="Calibri" panose="020F0502020204030204" pitchFamily="34" charset="0"/>
                <a:cs typeface="Calibri" panose="020F0502020204030204" pitchFamily="34" charset="0"/>
              </a:rPr>
              <a:t>She reveled in depicting roles in the Echuca Drama Group. She frequently had the lead role in productions and won regional and </a:t>
            </a:r>
          </a:p>
        </p:txBody>
      </p:sp>
      <p:sp>
        <p:nvSpPr>
          <p:cNvPr id="12" name="TextBox 11">
            <a:extLst>
              <a:ext uri="{FF2B5EF4-FFF2-40B4-BE49-F238E27FC236}">
                <a16:creationId xmlns:a16="http://schemas.microsoft.com/office/drawing/2014/main" id="{FE7BABE7-C0EF-482F-BEB6-D000973918E5}"/>
              </a:ext>
            </a:extLst>
          </p:cNvPr>
          <p:cNvSpPr txBox="1"/>
          <p:nvPr/>
        </p:nvSpPr>
        <p:spPr>
          <a:xfrm>
            <a:off x="608155" y="7981067"/>
            <a:ext cx="5778358" cy="910377"/>
          </a:xfrm>
          <a:prstGeom prst="rect">
            <a:avLst/>
          </a:prstGeom>
          <a:noFill/>
        </p:spPr>
        <p:txBody>
          <a:bodyPr wrap="square">
            <a:spAutoFit/>
          </a:bodyPr>
          <a:lstStyle/>
          <a:p>
            <a:pPr>
              <a:lnSpc>
                <a:spcPct val="114000"/>
              </a:lnSpc>
              <a:spcBef>
                <a:spcPts val="600"/>
              </a:spcBef>
              <a:spcAft>
                <a:spcPts val="600"/>
              </a:spcAft>
            </a:pPr>
            <a:r>
              <a:rPr lang="en-US" sz="2400" dirty="0">
                <a:latin typeface="Calibri" panose="020F0502020204030204" pitchFamily="34" charset="0"/>
                <a:cs typeface="Calibri" panose="020F0502020204030204" pitchFamily="34" charset="0"/>
              </a:rPr>
              <a:t>State awards for her performances. Public speaking, too, won her many  awards.  </a:t>
            </a:r>
          </a:p>
        </p:txBody>
      </p:sp>
    </p:spTree>
    <p:extLst>
      <p:ext uri="{BB962C8B-B14F-4D97-AF65-F5344CB8AC3E}">
        <p14:creationId xmlns:p14="http://schemas.microsoft.com/office/powerpoint/2010/main" val="2388725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FB259-6DBB-41EF-B674-24B8E8C82791}"/>
              </a:ext>
            </a:extLst>
          </p:cNvPr>
          <p:cNvSpPr>
            <a:spLocks noGrp="1"/>
          </p:cNvSpPr>
          <p:nvPr>
            <p:ph type="title"/>
          </p:nvPr>
        </p:nvSpPr>
        <p:spPr>
          <a:xfrm>
            <a:off x="764470" y="492217"/>
            <a:ext cx="4078993" cy="704407"/>
          </a:xfrm>
        </p:spPr>
        <p:txBody>
          <a:bodyPr>
            <a:noAutofit/>
          </a:bodyPr>
          <a:lstStyle/>
          <a:p>
            <a:r>
              <a:rPr lang="en-US" sz="4000" b="1" dirty="0">
                <a:latin typeface="Calibri" panose="020F0502020204030204" pitchFamily="34" charset="0"/>
                <a:cs typeface="Calibri" panose="020F0502020204030204" pitchFamily="34" charset="0"/>
              </a:rPr>
              <a:t>Autographs </a:t>
            </a:r>
            <a:endParaRPr lang="en-AU" sz="4000" b="1" dirty="0">
              <a:latin typeface="Calibri" panose="020F0502020204030204" pitchFamily="34" charset="0"/>
              <a:cs typeface="Calibri" panose="020F0502020204030204" pitchFamily="34" charset="0"/>
            </a:endParaRPr>
          </a:p>
        </p:txBody>
      </p:sp>
      <p:pic>
        <p:nvPicPr>
          <p:cNvPr id="5" name="Content Placeholder 4" descr="A picture containing toiletry&#10;&#10;Description automatically generated">
            <a:extLst>
              <a:ext uri="{FF2B5EF4-FFF2-40B4-BE49-F238E27FC236}">
                <a16:creationId xmlns:a16="http://schemas.microsoft.com/office/drawing/2014/main" id="{5F54A5A9-8E8D-4AD8-939B-D36B99DCF9BE}"/>
              </a:ext>
            </a:extLst>
          </p:cNvPr>
          <p:cNvPicPr>
            <a:picLocks noGrp="1" noChangeAspect="1"/>
          </p:cNvPicPr>
          <p:nvPr>
            <p:ph idx="1"/>
          </p:nvPr>
        </p:nvPicPr>
        <p:blipFill rotWithShape="1">
          <a:blip r:embed="rId3"/>
          <a:srcRect b="19737"/>
          <a:stretch/>
        </p:blipFill>
        <p:spPr>
          <a:xfrm>
            <a:off x="1530336" y="2424116"/>
            <a:ext cx="3313127" cy="370100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Footer Placeholder 2">
            <a:extLst>
              <a:ext uri="{FF2B5EF4-FFF2-40B4-BE49-F238E27FC236}">
                <a16:creationId xmlns:a16="http://schemas.microsoft.com/office/drawing/2014/main" id="{2C0137C8-755E-4FB8-9615-2B792C17F497}"/>
              </a:ext>
            </a:extLst>
          </p:cNvPr>
          <p:cNvSpPr>
            <a:spLocks noGrp="1"/>
          </p:cNvSpPr>
          <p:nvPr>
            <p:ph type="ftr" sz="quarter" idx="11"/>
          </p:nvPr>
        </p:nvSpPr>
        <p:spPr>
          <a:xfrm>
            <a:off x="693762" y="9183488"/>
            <a:ext cx="3961691" cy="523220"/>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4" name="Slide Number Placeholder 3">
            <a:extLst>
              <a:ext uri="{FF2B5EF4-FFF2-40B4-BE49-F238E27FC236}">
                <a16:creationId xmlns:a16="http://schemas.microsoft.com/office/drawing/2014/main" id="{206DAB2A-4D88-4633-9066-46E729883C22}"/>
              </a:ext>
            </a:extLst>
          </p:cNvPr>
          <p:cNvSpPr>
            <a:spLocks noGrp="1"/>
          </p:cNvSpPr>
          <p:nvPr>
            <p:ph type="sldNum" sz="quarter" idx="12"/>
          </p:nvPr>
        </p:nvSpPr>
        <p:spPr/>
        <p:txBody>
          <a:bodyPr/>
          <a:lstStyle/>
          <a:p>
            <a:fld id="{4FAB73BC-B049-4115-A692-8D63A059BFB8}" type="slidenum">
              <a:rPr lang="en-US" sz="1000" smtClean="0">
                <a:latin typeface="Calibri" panose="020F0502020204030204" pitchFamily="34" charset="0"/>
                <a:cs typeface="Calibri" panose="020F0502020204030204" pitchFamily="34" charset="0"/>
              </a:rPr>
              <a:pPr/>
              <a:t>19</a:t>
            </a:fld>
            <a:endParaRPr lang="en-US" sz="10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5BD40945-E316-454D-8164-8903366E1893}"/>
              </a:ext>
            </a:extLst>
          </p:cNvPr>
          <p:cNvSpPr txBox="1"/>
          <p:nvPr/>
        </p:nvSpPr>
        <p:spPr>
          <a:xfrm>
            <a:off x="781044" y="6648203"/>
            <a:ext cx="5353055" cy="1752403"/>
          </a:xfrm>
          <a:prstGeom prst="rect">
            <a:avLst/>
          </a:prstGeom>
          <a:noFill/>
        </p:spPr>
        <p:txBody>
          <a:bodyPr wrap="square">
            <a:spAutoFit/>
          </a:bodyPr>
          <a:lstStyle/>
          <a:p>
            <a:pPr>
              <a:lnSpc>
                <a:spcPct val="114000"/>
              </a:lnSpc>
              <a:spcBef>
                <a:spcPts val="1200"/>
              </a:spcBef>
              <a:spcAft>
                <a:spcPts val="600"/>
              </a:spcAft>
            </a:pPr>
            <a:r>
              <a:rPr lang="en-US" sz="2400" dirty="0">
                <a:latin typeface="Calibri" panose="020F0502020204030204" pitchFamily="34" charset="0"/>
                <a:cs typeface="Calibri" panose="020F0502020204030204" pitchFamily="34" charset="0"/>
              </a:rPr>
              <a:t>I also have an autograph book from those days featuring famous vocalists who would tour country centres and sing with Dad’s band.</a:t>
            </a:r>
          </a:p>
        </p:txBody>
      </p:sp>
      <p:sp>
        <p:nvSpPr>
          <p:cNvPr id="8" name="TextBox 7">
            <a:extLst>
              <a:ext uri="{FF2B5EF4-FFF2-40B4-BE49-F238E27FC236}">
                <a16:creationId xmlns:a16="http://schemas.microsoft.com/office/drawing/2014/main" id="{01053295-55FC-4580-A6A8-7B435507D297}"/>
              </a:ext>
            </a:extLst>
          </p:cNvPr>
          <p:cNvSpPr txBox="1"/>
          <p:nvPr/>
        </p:nvSpPr>
        <p:spPr>
          <a:xfrm>
            <a:off x="764470" y="1377811"/>
            <a:ext cx="4758208" cy="523220"/>
          </a:xfrm>
          <a:prstGeom prst="rect">
            <a:avLst/>
          </a:prstGeom>
          <a:noFill/>
        </p:spPr>
        <p:txBody>
          <a:bodyPr wrap="square">
            <a:spAutoFit/>
          </a:bodyPr>
          <a:lstStyle/>
          <a:p>
            <a:r>
              <a:rPr lang="en-US" sz="2800" dirty="0">
                <a:latin typeface="Calibri" panose="020F0502020204030204" pitchFamily="34" charset="0"/>
                <a:cs typeface="Calibri" panose="020F0502020204030204" pitchFamily="34" charset="0"/>
              </a:rPr>
              <a:t>Bert Newton and Jack Davey</a:t>
            </a:r>
            <a:endParaRPr lang="en-AU" sz="2800" dirty="0"/>
          </a:p>
        </p:txBody>
      </p:sp>
    </p:spTree>
    <p:extLst>
      <p:ext uri="{BB962C8B-B14F-4D97-AF65-F5344CB8AC3E}">
        <p14:creationId xmlns:p14="http://schemas.microsoft.com/office/powerpoint/2010/main" val="1141981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33F24F8-28C0-4709-B87C-13D9EF14025D}"/>
              </a:ext>
            </a:extLst>
          </p:cNvPr>
          <p:cNvSpPr>
            <a:spLocks noGrp="1"/>
          </p:cNvSpPr>
          <p:nvPr>
            <p:ph type="ftr" sz="quarter" idx="11"/>
          </p:nvPr>
        </p:nvSpPr>
        <p:spPr>
          <a:xfrm>
            <a:off x="685799" y="9181397"/>
            <a:ext cx="3523909" cy="527403"/>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8E4CE7F1-F7AE-4BB8-AE48-5077A660A76C}"/>
              </a:ext>
            </a:extLst>
          </p:cNvPr>
          <p:cNvSpPr>
            <a:spLocks noGrp="1"/>
          </p:cNvSpPr>
          <p:nvPr>
            <p:ph type="sldNum" sz="quarter" idx="12"/>
          </p:nvPr>
        </p:nvSpPr>
        <p:spPr/>
        <p:txBody>
          <a:bodyPr/>
          <a:lstStyle/>
          <a:p>
            <a:fld id="{4FAB73BC-B049-4115-A692-8D63A059BFB8}" type="slidenum">
              <a:rPr lang="en-US" sz="1000" smtClean="0">
                <a:latin typeface="Calibri" panose="020F0502020204030204" pitchFamily="34" charset="0"/>
                <a:cs typeface="Calibri" panose="020F0502020204030204" pitchFamily="34" charset="0"/>
              </a:rPr>
              <a:t>2</a:t>
            </a:fld>
            <a:endParaRPr lang="en-US" sz="10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CABEB220-4377-43CF-A4F0-49AF2A66CA6E}"/>
              </a:ext>
            </a:extLst>
          </p:cNvPr>
          <p:cNvSpPr txBox="1"/>
          <p:nvPr/>
        </p:nvSpPr>
        <p:spPr>
          <a:xfrm>
            <a:off x="685799" y="2070304"/>
            <a:ext cx="5323115" cy="4832092"/>
          </a:xfrm>
          <a:prstGeom prst="rect">
            <a:avLst/>
          </a:prstGeom>
          <a:noFill/>
        </p:spPr>
        <p:txBody>
          <a:bodyPr wrap="square" rtlCol="0">
            <a:spAutoFit/>
          </a:bodyPr>
          <a:lstStyle/>
          <a:p>
            <a:r>
              <a:rPr lang="en-US" sz="1400" dirty="0">
                <a:latin typeface="Calibri" panose="020F0502020204030204" pitchFamily="34" charset="0"/>
                <a:ea typeface="Times New Roman" panose="02020603050405020304" pitchFamily="18" charset="0"/>
                <a:cs typeface="Calibri" panose="020F0502020204030204" pitchFamily="34" charset="0"/>
              </a:rPr>
              <a:t>The Rotary Club of Canterbury “Let’s Stay Connected Project” has been developed as a response to an identified need within the Aged Care sector.</a:t>
            </a:r>
            <a:endParaRPr lang="en-AU" sz="1400" dirty="0">
              <a:latin typeface="Calibri" panose="020F0502020204030204" pitchFamily="34" charset="0"/>
              <a:ea typeface="Arial Unicode MS"/>
              <a:cs typeface="Calibri" panose="020F0502020204030204" pitchFamily="34" charset="0"/>
            </a:endParaRPr>
          </a:p>
          <a:p>
            <a:r>
              <a:rPr lang="en-US" sz="1400" dirty="0">
                <a:latin typeface="Calibri" panose="020F0502020204030204" pitchFamily="34" charset="0"/>
                <a:ea typeface="Times New Roman" panose="02020603050405020304" pitchFamily="18" charset="0"/>
                <a:cs typeface="Calibri" panose="020F0502020204030204" pitchFamily="34" charset="0"/>
              </a:rPr>
              <a:t> </a:t>
            </a:r>
            <a:endParaRPr lang="en-AU" sz="1400" dirty="0">
              <a:latin typeface="Calibri" panose="020F0502020204030204" pitchFamily="34" charset="0"/>
              <a:ea typeface="Arial Unicode MS"/>
              <a:cs typeface="Calibri" panose="020F0502020204030204" pitchFamily="34" charset="0"/>
            </a:endParaRPr>
          </a:p>
          <a:p>
            <a:r>
              <a:rPr lang="en-US" sz="1400" dirty="0">
                <a:latin typeface="Calibri" panose="020F0502020204030204" pitchFamily="34" charset="0"/>
                <a:ea typeface="Times New Roman" panose="02020603050405020304" pitchFamily="18" charset="0"/>
                <a:cs typeface="Calibri" panose="020F0502020204030204" pitchFamily="34"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400" dirty="0">
              <a:latin typeface="Calibri" panose="020F0502020204030204" pitchFamily="34" charset="0"/>
              <a:ea typeface="Arial Unicode MS"/>
              <a:cs typeface="Calibri" panose="020F0502020204030204" pitchFamily="34" charset="0"/>
            </a:endParaRPr>
          </a:p>
          <a:p>
            <a:r>
              <a:rPr lang="en-US" sz="1400" dirty="0">
                <a:latin typeface="Calibri" panose="020F0502020204030204" pitchFamily="34" charset="0"/>
                <a:ea typeface="Times New Roman" panose="02020603050405020304" pitchFamily="18" charset="0"/>
                <a:cs typeface="Calibri" panose="020F0502020204030204" pitchFamily="34" charset="0"/>
              </a:rPr>
              <a:t> </a:t>
            </a:r>
            <a:endParaRPr lang="en-AU" sz="1400" dirty="0">
              <a:latin typeface="Calibri" panose="020F0502020204030204" pitchFamily="34" charset="0"/>
              <a:ea typeface="Arial Unicode MS"/>
              <a:cs typeface="Calibri" panose="020F0502020204030204" pitchFamily="34" charset="0"/>
            </a:endParaRPr>
          </a:p>
          <a:p>
            <a:r>
              <a:rPr lang="en-US" sz="1400" dirty="0">
                <a:latin typeface="Calibri" panose="020F0502020204030204" pitchFamily="34" charset="0"/>
                <a:ea typeface="Times New Roman" panose="02020603050405020304" pitchFamily="18" charset="0"/>
                <a:cs typeface="Calibri" panose="020F0502020204030204" pitchFamily="34" charset="0"/>
              </a:rPr>
              <a:t>The booklets have been designed for people in an aged care residence, village or at home to read by themselves, or to have a family or staff member share the booklet with them. </a:t>
            </a:r>
            <a:endParaRPr lang="en-AU" sz="1400" dirty="0">
              <a:latin typeface="Calibri" panose="020F0502020204030204" pitchFamily="34" charset="0"/>
              <a:ea typeface="Arial Unicode MS"/>
              <a:cs typeface="Calibri" panose="020F0502020204030204" pitchFamily="34" charset="0"/>
            </a:endParaRPr>
          </a:p>
          <a:p>
            <a:r>
              <a:rPr lang="en-US" sz="1400" dirty="0">
                <a:latin typeface="Calibri" panose="020F0502020204030204" pitchFamily="34" charset="0"/>
                <a:ea typeface="Times New Roman" panose="02020603050405020304" pitchFamily="18" charset="0"/>
                <a:cs typeface="Calibri" panose="020F0502020204030204" pitchFamily="34" charset="0"/>
              </a:rPr>
              <a:t> </a:t>
            </a:r>
            <a:endParaRPr lang="en-AU" sz="1400" dirty="0">
              <a:latin typeface="Calibri" panose="020F0502020204030204" pitchFamily="34" charset="0"/>
              <a:ea typeface="Arial Unicode MS"/>
              <a:cs typeface="Calibri" panose="020F0502020204030204" pitchFamily="34" charset="0"/>
            </a:endParaRPr>
          </a:p>
          <a:p>
            <a:r>
              <a:rPr lang="en-US" sz="1400" dirty="0">
                <a:latin typeface="Calibri" panose="020F0502020204030204" pitchFamily="34" charset="0"/>
                <a:ea typeface="Times New Roman" panose="02020603050405020304" pitchFamily="18" charset="0"/>
                <a:cs typeface="Calibri" panose="020F0502020204030204" pitchFamily="34" charset="0"/>
              </a:rPr>
              <a:t>You can download this and other booklets from the Rotary Club of Canterbury website (</a:t>
            </a:r>
            <a:r>
              <a:rPr lang="en-US" sz="1400" u="sng" dirty="0">
                <a:solidFill>
                  <a:srgbClr val="005DA2"/>
                </a:solidFill>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www.canterburyrotary.org</a:t>
            </a:r>
            <a:r>
              <a:rPr lang="en-US" sz="1400" dirty="0">
                <a:latin typeface="Calibri" panose="020F0502020204030204" pitchFamily="34" charset="0"/>
                <a:ea typeface="Times New Roman" panose="02020603050405020304" pitchFamily="18" charset="0"/>
                <a:cs typeface="Calibri" panose="020F0502020204030204" pitchFamily="34" charset="0"/>
              </a:rPr>
              <a:t>).</a:t>
            </a:r>
            <a:endParaRPr lang="en-AU" sz="1400" dirty="0">
              <a:latin typeface="Calibri" panose="020F0502020204030204" pitchFamily="34" charset="0"/>
              <a:ea typeface="Arial Unicode MS"/>
              <a:cs typeface="Calibri" panose="020F0502020204030204" pitchFamily="34" charset="0"/>
            </a:endParaRPr>
          </a:p>
          <a:p>
            <a:r>
              <a:rPr lang="en-US" sz="1400" dirty="0">
                <a:latin typeface="Calibri" panose="020F0502020204030204" pitchFamily="34" charset="0"/>
                <a:ea typeface="Times New Roman" panose="02020603050405020304" pitchFamily="18" charset="0"/>
                <a:cs typeface="Calibri" panose="020F0502020204030204" pitchFamily="34" charset="0"/>
              </a:rPr>
              <a:t> </a:t>
            </a:r>
            <a:endParaRPr lang="en-AU" sz="1400" dirty="0">
              <a:latin typeface="Calibri" panose="020F0502020204030204" pitchFamily="34" charset="0"/>
              <a:ea typeface="Arial Unicode MS"/>
              <a:cs typeface="Calibri" panose="020F0502020204030204" pitchFamily="34" charset="0"/>
            </a:endParaRPr>
          </a:p>
          <a:p>
            <a:r>
              <a:rPr lang="en-US"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Source references for this book are held at the Rotary Club of Canterbury. Contact </a:t>
            </a:r>
            <a:r>
              <a:rPr lang="en-US" sz="1400" u="sng" dirty="0">
                <a:solidFill>
                  <a:srgbClr val="0070C0"/>
                </a:solidFill>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president@caterburyrotary.org</a:t>
            </a:r>
            <a:r>
              <a:rPr lang="en-US" sz="1400" u="sng"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en-US"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for further details.  </a:t>
            </a:r>
            <a:endParaRPr lang="en-AU" sz="1400" dirty="0">
              <a:latin typeface="Calibri" panose="020F0502020204030204" pitchFamily="34" charset="0"/>
              <a:ea typeface="Arial Unicode MS"/>
              <a:cs typeface="Calibri" panose="020F0502020204030204" pitchFamily="34" charset="0"/>
            </a:endParaRPr>
          </a:p>
          <a:p>
            <a:r>
              <a:rPr lang="en-US"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AU" sz="1400" dirty="0">
              <a:latin typeface="Calibri" panose="020F0502020204030204" pitchFamily="34" charset="0"/>
              <a:ea typeface="Arial Unicode MS"/>
              <a:cs typeface="Calibri" panose="020F0502020204030204" pitchFamily="34" charset="0"/>
            </a:endParaRPr>
          </a:p>
          <a:p>
            <a:r>
              <a:rPr lang="en-US" sz="1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Material in this book was reproduced in accordance with Section 113F of the Copyright Act (1968). </a:t>
            </a:r>
            <a:endParaRPr lang="en-AU" sz="1400" dirty="0">
              <a:latin typeface="Calibri" panose="020F0502020204030204" pitchFamily="34" charset="0"/>
              <a:ea typeface="Arial Unicode MS"/>
              <a:cs typeface="Calibri" panose="020F0502020204030204" pitchFamily="34" charset="0"/>
            </a:endParaRPr>
          </a:p>
        </p:txBody>
      </p:sp>
      <p:pic>
        <p:nvPicPr>
          <p:cNvPr id="8" name="Picture 7" descr="A picture containing drawing&#10;&#10;Description automatically generated">
            <a:extLst>
              <a:ext uri="{FF2B5EF4-FFF2-40B4-BE49-F238E27FC236}">
                <a16:creationId xmlns:a16="http://schemas.microsoft.com/office/drawing/2014/main" id="{4466CE42-2B3A-48C8-88A5-10B103383DBE}"/>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685799" y="228600"/>
            <a:ext cx="2098908" cy="947057"/>
          </a:xfrm>
          <a:prstGeom prst="rect">
            <a:avLst/>
          </a:prstGeom>
        </p:spPr>
      </p:pic>
    </p:spTree>
    <p:extLst>
      <p:ext uri="{BB962C8B-B14F-4D97-AF65-F5344CB8AC3E}">
        <p14:creationId xmlns:p14="http://schemas.microsoft.com/office/powerpoint/2010/main" val="2646268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3469E-1982-42F5-A33C-935DAD480A60}"/>
              </a:ext>
            </a:extLst>
          </p:cNvPr>
          <p:cNvSpPr>
            <a:spLocks noGrp="1"/>
          </p:cNvSpPr>
          <p:nvPr>
            <p:ph type="title"/>
          </p:nvPr>
        </p:nvSpPr>
        <p:spPr>
          <a:xfrm>
            <a:off x="704850" y="638970"/>
            <a:ext cx="5915025" cy="704407"/>
          </a:xfrm>
        </p:spPr>
        <p:txBody>
          <a:bodyPr>
            <a:noAutofit/>
          </a:bodyPr>
          <a:lstStyle/>
          <a:p>
            <a:r>
              <a:rPr lang="en-US" sz="4000" b="1" dirty="0">
                <a:latin typeface="Calibri" panose="020F0502020204030204" pitchFamily="34" charset="0"/>
                <a:cs typeface="Calibri" panose="020F0502020204030204" pitchFamily="34" charset="0"/>
              </a:rPr>
              <a:t>More Extended Family </a:t>
            </a:r>
            <a:endParaRPr lang="en-AU" sz="40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CD3AAC0-A9CA-44A8-9599-CE2CD4796C7D}"/>
              </a:ext>
            </a:extLst>
          </p:cNvPr>
          <p:cNvSpPr>
            <a:spLocks noGrp="1"/>
          </p:cNvSpPr>
          <p:nvPr>
            <p:ph idx="1"/>
          </p:nvPr>
        </p:nvSpPr>
        <p:spPr>
          <a:xfrm>
            <a:off x="704851" y="1580945"/>
            <a:ext cx="5681662" cy="4172155"/>
          </a:xfrm>
        </p:spPr>
        <p:txBody>
          <a:bodyPr>
            <a:noAutofit/>
          </a:bodyPr>
          <a:lstStyle/>
          <a:p>
            <a:pPr marL="0" indent="0">
              <a:lnSpc>
                <a:spcPct val="114000"/>
              </a:lnSpc>
              <a:spcBef>
                <a:spcPts val="1200"/>
              </a:spcBef>
              <a:spcAft>
                <a:spcPts val="600"/>
              </a:spcAft>
              <a:buNone/>
            </a:pPr>
            <a:r>
              <a:rPr lang="en-US" sz="2400" dirty="0">
                <a:latin typeface="Calibri" panose="020F0502020204030204" pitchFamily="34" charset="0"/>
                <a:cs typeface="Calibri" panose="020F0502020204030204" pitchFamily="34" charset="0"/>
              </a:rPr>
              <a:t>Eventually the land at the back of the house was subdivided. One of Dad’s sisters, her husband and young son built a new home and came to live there. It was exciting as they kept chooks and had a dog.</a:t>
            </a:r>
          </a:p>
          <a:p>
            <a:pPr marL="0" indent="0">
              <a:lnSpc>
                <a:spcPct val="114000"/>
              </a:lnSpc>
              <a:spcBef>
                <a:spcPts val="1200"/>
              </a:spcBef>
              <a:spcAft>
                <a:spcPts val="600"/>
              </a:spcAft>
              <a:buNone/>
            </a:pPr>
            <a:r>
              <a:rPr lang="en-US" sz="2400" dirty="0">
                <a:latin typeface="Calibri" panose="020F0502020204030204" pitchFamily="34" charset="0"/>
                <a:cs typeface="Calibri" panose="020F0502020204030204" pitchFamily="34" charset="0"/>
              </a:rPr>
              <a:t>Another memory is of headless chooks running around the lawn after being decapitated for human consumption, then having to pluck them.  </a:t>
            </a:r>
            <a:endParaRPr lang="en-AU" sz="2400" dirty="0">
              <a:latin typeface="Calibri" panose="020F0502020204030204" pitchFamily="34" charset="0"/>
              <a:cs typeface="Calibri" panose="020F0502020204030204" pitchFamily="34" charset="0"/>
            </a:endParaRPr>
          </a:p>
        </p:txBody>
      </p:sp>
      <p:sp>
        <p:nvSpPr>
          <p:cNvPr id="6" name="Footer Placeholder 5">
            <a:extLst>
              <a:ext uri="{FF2B5EF4-FFF2-40B4-BE49-F238E27FC236}">
                <a16:creationId xmlns:a16="http://schemas.microsoft.com/office/drawing/2014/main" id="{D1561D5D-474F-4B52-9329-3E945D9D0CFD}"/>
              </a:ext>
            </a:extLst>
          </p:cNvPr>
          <p:cNvSpPr>
            <a:spLocks noGrp="1"/>
          </p:cNvSpPr>
          <p:nvPr>
            <p:ph type="ftr" sz="quarter" idx="11"/>
          </p:nvPr>
        </p:nvSpPr>
        <p:spPr>
          <a:xfrm>
            <a:off x="504734" y="9267030"/>
            <a:ext cx="4215264" cy="496733"/>
          </a:xfrm>
        </p:spPr>
        <p:txBody>
          <a:bodyPr>
            <a:normAutofit/>
          </a:bodyPr>
          <a:lstStyle/>
          <a:p>
            <a:pPr algn="l">
              <a:spcAft>
                <a:spcPts val="1068"/>
              </a:spcAft>
            </a:pPr>
            <a:r>
              <a:rPr lang="en-US" sz="1000" dirty="0">
                <a:latin typeface="Calibri" panose="020F0502020204030204" pitchFamily="34" charset="0"/>
                <a:cs typeface="Calibri" panose="020F0502020204030204" pitchFamily="34" charset="0"/>
              </a:rPr>
              <a:t>Rotary Club of Canterbury: Let's Stay Connected Project</a:t>
            </a:r>
          </a:p>
        </p:txBody>
      </p:sp>
      <p:sp>
        <p:nvSpPr>
          <p:cNvPr id="7" name="Slide Number Placeholder 6">
            <a:extLst>
              <a:ext uri="{FF2B5EF4-FFF2-40B4-BE49-F238E27FC236}">
                <a16:creationId xmlns:a16="http://schemas.microsoft.com/office/drawing/2014/main" id="{33D0F946-B664-4D3B-9714-4C7BC728FA95}"/>
              </a:ext>
            </a:extLst>
          </p:cNvPr>
          <p:cNvSpPr>
            <a:spLocks noGrp="1"/>
          </p:cNvSpPr>
          <p:nvPr>
            <p:ph type="sldNum" sz="quarter" idx="12"/>
          </p:nvPr>
        </p:nvSpPr>
        <p:spPr/>
        <p:txBody>
          <a:bodyPr>
            <a:normAutofit/>
          </a:bodyPr>
          <a:lstStyle/>
          <a:p>
            <a:pPr>
              <a:spcAft>
                <a:spcPts val="1068"/>
              </a:spcAft>
            </a:pPr>
            <a:fld id="{4FAB73BC-B049-4115-A692-8D63A059BFB8}" type="slidenum">
              <a:rPr lang="en-US" sz="1000" smtClean="0">
                <a:latin typeface="Calibri" panose="020F0502020204030204" pitchFamily="34" charset="0"/>
                <a:cs typeface="Calibri" panose="020F0502020204030204" pitchFamily="34" charset="0"/>
              </a:rPr>
              <a:pPr>
                <a:spcAft>
                  <a:spcPts val="1068"/>
                </a:spcAft>
              </a:pPr>
              <a:t>20</a:t>
            </a:fld>
            <a:endParaRPr lang="en-US" sz="1000" dirty="0">
              <a:latin typeface="Calibri" panose="020F0502020204030204" pitchFamily="34" charset="0"/>
              <a:cs typeface="Calibri" panose="020F0502020204030204" pitchFamily="34" charset="0"/>
            </a:endParaRPr>
          </a:p>
        </p:txBody>
      </p:sp>
      <p:pic>
        <p:nvPicPr>
          <p:cNvPr id="11" name="Picture 10" descr="A close up of text on a white background&#10;&#10;Description automatically generated">
            <a:extLst>
              <a:ext uri="{FF2B5EF4-FFF2-40B4-BE49-F238E27FC236}">
                <a16:creationId xmlns:a16="http://schemas.microsoft.com/office/drawing/2014/main" id="{A720E40C-1A20-49FC-9C7F-831FC67664AB}"/>
              </a:ext>
            </a:extLst>
          </p:cNvPr>
          <p:cNvPicPr>
            <a:picLocks noChangeAspect="1"/>
          </p:cNvPicPr>
          <p:nvPr/>
        </p:nvPicPr>
        <p:blipFill>
          <a:blip r:embed="rId3"/>
          <a:stretch>
            <a:fillRect/>
          </a:stretch>
        </p:blipFill>
        <p:spPr>
          <a:xfrm>
            <a:off x="2628900" y="5669093"/>
            <a:ext cx="3700463" cy="351230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058344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2CB6E-6AB5-4977-BD3B-CA355865FB19}"/>
              </a:ext>
            </a:extLst>
          </p:cNvPr>
          <p:cNvSpPr>
            <a:spLocks noGrp="1"/>
          </p:cNvSpPr>
          <p:nvPr>
            <p:ph type="title"/>
          </p:nvPr>
        </p:nvSpPr>
        <p:spPr>
          <a:xfrm>
            <a:off x="720663" y="634932"/>
            <a:ext cx="5432487" cy="723900"/>
          </a:xfrm>
        </p:spPr>
        <p:txBody>
          <a:bodyPr>
            <a:noAutofit/>
          </a:bodyPr>
          <a:lstStyle/>
          <a:p>
            <a:r>
              <a:rPr lang="en-US" sz="4000" b="1" dirty="0">
                <a:latin typeface="Calibri" panose="020F0502020204030204" pitchFamily="34" charset="0"/>
                <a:cs typeface="Calibri" panose="020F0502020204030204" pitchFamily="34" charset="0"/>
              </a:rPr>
              <a:t>Schooldays 1951-1963 </a:t>
            </a:r>
            <a:endParaRPr lang="en-AU" sz="40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4A2EF69C-4942-4E50-8DC5-61BBDB79693B}"/>
              </a:ext>
            </a:extLst>
          </p:cNvPr>
          <p:cNvSpPr>
            <a:spLocks noGrp="1"/>
          </p:cNvSpPr>
          <p:nvPr>
            <p:ph idx="1"/>
          </p:nvPr>
        </p:nvSpPr>
        <p:spPr>
          <a:xfrm>
            <a:off x="720663" y="1435473"/>
            <a:ext cx="5565837" cy="2888877"/>
          </a:xfrm>
        </p:spPr>
        <p:txBody>
          <a:bodyPr>
            <a:normAutofit/>
          </a:bodyPr>
          <a:lstStyle/>
          <a:p>
            <a:pPr marL="0" indent="0">
              <a:lnSpc>
                <a:spcPct val="114000"/>
              </a:lnSpc>
              <a:spcBef>
                <a:spcPts val="1200"/>
              </a:spcBef>
              <a:spcAft>
                <a:spcPts val="600"/>
              </a:spcAft>
              <a:buNone/>
            </a:pPr>
            <a:r>
              <a:rPr lang="en-US" sz="2400" dirty="0">
                <a:latin typeface="Calibri" panose="020F0502020204030204" pitchFamily="34" charset="0"/>
                <a:cs typeface="Calibri" panose="020F0502020204030204" pitchFamily="34" charset="0"/>
              </a:rPr>
              <a:t>I attended the same school for the thirteen years of my education. </a:t>
            </a:r>
          </a:p>
          <a:p>
            <a:pPr marL="0" indent="0">
              <a:lnSpc>
                <a:spcPct val="114000"/>
              </a:lnSpc>
              <a:spcBef>
                <a:spcPts val="1200"/>
              </a:spcBef>
              <a:spcAft>
                <a:spcPts val="600"/>
              </a:spcAft>
              <a:buNone/>
            </a:pPr>
            <a:r>
              <a:rPr lang="en-US" sz="2400" dirty="0">
                <a:latin typeface="Calibri" panose="020F0502020204030204" pitchFamily="34" charset="0"/>
                <a:cs typeface="Calibri" panose="020F0502020204030204" pitchFamily="34" charset="0"/>
              </a:rPr>
              <a:t>It was The Brigidine Convent called St Joseph’s College.  </a:t>
            </a:r>
          </a:p>
          <a:p>
            <a:pPr marL="0" indent="0">
              <a:lnSpc>
                <a:spcPct val="114000"/>
              </a:lnSpc>
              <a:spcBef>
                <a:spcPts val="1200"/>
              </a:spcBef>
              <a:spcAft>
                <a:spcPts val="600"/>
              </a:spcAft>
              <a:buNone/>
            </a:pPr>
            <a:r>
              <a:rPr lang="en-US" sz="2400" dirty="0">
                <a:latin typeface="Calibri" panose="020F0502020204030204" pitchFamily="34" charset="0"/>
                <a:cs typeface="Calibri" panose="020F0502020204030204" pitchFamily="34" charset="0"/>
              </a:rPr>
              <a:t>We were taught principally by nuns.  </a:t>
            </a:r>
            <a:endParaRPr lang="en-AU" sz="24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7C779577-374C-492E-9EDB-38CA2A05082C}"/>
              </a:ext>
            </a:extLst>
          </p:cNvPr>
          <p:cNvSpPr>
            <a:spLocks noGrp="1"/>
          </p:cNvSpPr>
          <p:nvPr>
            <p:ph type="ftr" sz="quarter" idx="11"/>
          </p:nvPr>
        </p:nvSpPr>
        <p:spPr>
          <a:xfrm>
            <a:off x="586477" y="9271068"/>
            <a:ext cx="3531832" cy="517806"/>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B8B42C6E-C304-4EA7-9675-359E2C815E31}"/>
              </a:ext>
            </a:extLst>
          </p:cNvPr>
          <p:cNvSpPr>
            <a:spLocks noGrp="1"/>
          </p:cNvSpPr>
          <p:nvPr>
            <p:ph type="sldNum" sz="quarter" idx="12"/>
          </p:nvPr>
        </p:nvSpPr>
        <p:spPr>
          <a:xfrm>
            <a:off x="13136020" y="12776760"/>
            <a:ext cx="3756717" cy="704407"/>
          </a:xfrm>
        </p:spPr>
        <p:txBody>
          <a:bodyPr/>
          <a:lstStyle/>
          <a:p>
            <a:fld id="{4FAB73BC-B049-4115-A692-8D63A059BFB8}" type="slidenum">
              <a:rPr lang="en-US" smtClean="0">
                <a:solidFill>
                  <a:schemeClr val="tx1"/>
                </a:solidFill>
                <a:latin typeface="Calibri" panose="020F0502020204030204" pitchFamily="34" charset="0"/>
                <a:cs typeface="Calibri" panose="020F0502020204030204" pitchFamily="34" charset="0"/>
              </a:rPr>
              <a:pPr/>
              <a:t>21</a:t>
            </a:fld>
            <a:endParaRPr lang="en-US" dirty="0">
              <a:solidFill>
                <a:schemeClr val="tx1"/>
              </a:solidFill>
              <a:latin typeface="Calibri" panose="020F0502020204030204" pitchFamily="34" charset="0"/>
              <a:cs typeface="Calibri" panose="020F0502020204030204" pitchFamily="34" charset="0"/>
            </a:endParaRPr>
          </a:p>
        </p:txBody>
      </p:sp>
      <p:pic>
        <p:nvPicPr>
          <p:cNvPr id="2058" name="Picture 10" descr="Brigidine Convent, Echuca, 1961 | Left-right: M. Ita, M. Rit… | Flickr">
            <a:extLst>
              <a:ext uri="{FF2B5EF4-FFF2-40B4-BE49-F238E27FC236}">
                <a16:creationId xmlns:a16="http://schemas.microsoft.com/office/drawing/2014/main" id="{B6724DE8-545B-49BD-8A2F-37F3C8EE8E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477" y="4651656"/>
            <a:ext cx="5619706" cy="397799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Slide Number Placeholder 6">
            <a:extLst>
              <a:ext uri="{FF2B5EF4-FFF2-40B4-BE49-F238E27FC236}">
                <a16:creationId xmlns:a16="http://schemas.microsoft.com/office/drawing/2014/main" id="{1CFD8066-DD59-43EF-B8CF-CF5D65444044}"/>
              </a:ext>
            </a:extLst>
          </p:cNvPr>
          <p:cNvSpPr txBox="1">
            <a:spLocks/>
          </p:cNvSpPr>
          <p:nvPr/>
        </p:nvSpPr>
        <p:spPr>
          <a:xfrm>
            <a:off x="4843463" y="9181397"/>
            <a:ext cx="1543050" cy="527403"/>
          </a:xfrm>
          <a:prstGeom prst="rect">
            <a:avLst/>
          </a:prstGeom>
        </p:spPr>
        <p:txBody>
          <a:bodyPr vert="horz" lIns="91440" tIns="45720" rIns="91440" bIns="45720" rtlCol="0" anchor="ctr">
            <a:norm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1068"/>
              </a:spcAft>
            </a:pPr>
            <a:fld id="{4FAB73BC-B049-4115-A692-8D63A059BFB8}" type="slidenum">
              <a:rPr lang="en-US" sz="1000" smtClean="0">
                <a:latin typeface="Calibri" panose="020F0502020204030204" pitchFamily="34" charset="0"/>
                <a:cs typeface="Calibri" panose="020F0502020204030204" pitchFamily="34" charset="0"/>
              </a:rPr>
              <a:pPr>
                <a:spcAft>
                  <a:spcPts val="1068"/>
                </a:spcAft>
              </a:pPr>
              <a:t>21</a:t>
            </a:fld>
            <a:endParaRPr lang="en-US" sz="1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021207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216D6-2CD8-49BD-953F-623CA8980B52}"/>
              </a:ext>
            </a:extLst>
          </p:cNvPr>
          <p:cNvSpPr>
            <a:spLocks noGrp="1"/>
          </p:cNvSpPr>
          <p:nvPr>
            <p:ph type="title"/>
          </p:nvPr>
        </p:nvSpPr>
        <p:spPr>
          <a:xfrm rot="10800000" flipV="1">
            <a:off x="565648" y="401764"/>
            <a:ext cx="6010120" cy="704406"/>
          </a:xfrm>
        </p:spPr>
        <p:txBody>
          <a:bodyPr>
            <a:normAutofit/>
          </a:bodyPr>
          <a:lstStyle/>
          <a:p>
            <a:r>
              <a:rPr lang="en-AU" sz="4000" b="1" dirty="0">
                <a:latin typeface="Calibri" panose="020F0502020204030204" pitchFamily="34" charset="0"/>
                <a:cs typeface="Calibri" panose="020F0502020204030204" pitchFamily="34" charset="0"/>
              </a:rPr>
              <a:t>Schooldays 1951-1963 </a:t>
            </a:r>
          </a:p>
        </p:txBody>
      </p:sp>
      <p:sp>
        <p:nvSpPr>
          <p:cNvPr id="3" name="Footer Placeholder 2">
            <a:extLst>
              <a:ext uri="{FF2B5EF4-FFF2-40B4-BE49-F238E27FC236}">
                <a16:creationId xmlns:a16="http://schemas.microsoft.com/office/drawing/2014/main" id="{FB1E0797-DAA3-4FB0-AF8E-5F2CF6605249}"/>
              </a:ext>
            </a:extLst>
          </p:cNvPr>
          <p:cNvSpPr>
            <a:spLocks noGrp="1"/>
          </p:cNvSpPr>
          <p:nvPr>
            <p:ph type="ftr" sz="quarter" idx="11"/>
          </p:nvPr>
        </p:nvSpPr>
        <p:spPr>
          <a:xfrm>
            <a:off x="565648" y="9181397"/>
            <a:ext cx="3396217" cy="527403"/>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190D0CF7-7904-4839-AB76-2053E8747020}"/>
              </a:ext>
            </a:extLst>
          </p:cNvPr>
          <p:cNvSpPr>
            <a:spLocks noGrp="1"/>
          </p:cNvSpPr>
          <p:nvPr>
            <p:ph type="sldNum" sz="quarter" idx="12"/>
          </p:nvPr>
        </p:nvSpPr>
        <p:spPr/>
        <p:txBody>
          <a:bodyPr/>
          <a:lstStyle/>
          <a:p>
            <a:fld id="{4FAB73BC-B049-4115-A692-8D63A059BFB8}" type="slidenum">
              <a:rPr lang="en-US" sz="1000" smtClean="0">
                <a:latin typeface="Calibri" panose="020F0502020204030204" pitchFamily="34" charset="0"/>
                <a:cs typeface="Calibri" panose="020F0502020204030204" pitchFamily="34" charset="0"/>
              </a:rPr>
              <a:t>22</a:t>
            </a:fld>
            <a:endParaRPr lang="en-US" sz="1000"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8CB92BDF-4315-4DC5-A1FD-3720A42035BD}"/>
              </a:ext>
            </a:extLst>
          </p:cNvPr>
          <p:cNvPicPr>
            <a:picLocks noChangeAspect="1"/>
          </p:cNvPicPr>
          <p:nvPr/>
        </p:nvPicPr>
        <p:blipFill rotWithShape="1">
          <a:blip r:embed="rId3"/>
          <a:srcRect l="3479" b="7568"/>
          <a:stretch/>
        </p:blipFill>
        <p:spPr>
          <a:xfrm>
            <a:off x="880788" y="5364249"/>
            <a:ext cx="5096424" cy="306416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a:extLst>
              <a:ext uri="{FF2B5EF4-FFF2-40B4-BE49-F238E27FC236}">
                <a16:creationId xmlns:a16="http://schemas.microsoft.com/office/drawing/2014/main" id="{E4923CD1-42F3-4B4E-B0E3-A4C6A4478AD6}"/>
              </a:ext>
            </a:extLst>
          </p:cNvPr>
          <p:cNvPicPr>
            <a:picLocks noChangeAspect="1"/>
          </p:cNvPicPr>
          <p:nvPr/>
        </p:nvPicPr>
        <p:blipFill rotWithShape="1">
          <a:blip r:embed="rId4"/>
          <a:srcRect l="11953" t="2730" r="5646" b="3409"/>
          <a:stretch/>
        </p:blipFill>
        <p:spPr>
          <a:xfrm>
            <a:off x="5009443" y="3614454"/>
            <a:ext cx="1465018" cy="2677091"/>
          </a:xfrm>
          <a:prstGeom prst="rect">
            <a:avLst/>
          </a:prstGeom>
          <a:ln w="38100" cap="sq">
            <a:solidFill>
              <a:schemeClr val="tx1">
                <a:lumMod val="50000"/>
                <a:lumOff val="50000"/>
              </a:schemeClr>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1FD2A118-C10C-4831-ADF3-45D461D2C7F5}"/>
              </a:ext>
            </a:extLst>
          </p:cNvPr>
          <p:cNvSpPr txBox="1"/>
          <p:nvPr/>
        </p:nvSpPr>
        <p:spPr>
          <a:xfrm>
            <a:off x="685479" y="1522152"/>
            <a:ext cx="5662018" cy="2404248"/>
          </a:xfrm>
          <a:prstGeom prst="rect">
            <a:avLst/>
          </a:prstGeom>
          <a:noFill/>
        </p:spPr>
        <p:txBody>
          <a:bodyPr wrap="square" rtlCol="0">
            <a:spAutoFit/>
          </a:bodyPr>
          <a:lstStyle/>
          <a:p>
            <a:pPr>
              <a:lnSpc>
                <a:spcPct val="114000"/>
              </a:lnSpc>
              <a:spcBef>
                <a:spcPts val="1200"/>
              </a:spcBef>
              <a:spcAft>
                <a:spcPts val="600"/>
              </a:spcAft>
            </a:pPr>
            <a:r>
              <a:rPr lang="en-AU" sz="2400" dirty="0">
                <a:latin typeface="Calibri" panose="020F0502020204030204" pitchFamily="34" charset="0"/>
                <a:cs typeface="Calibri" panose="020F0502020204030204" pitchFamily="34" charset="0"/>
              </a:rPr>
              <a:t>The main building was built by Henry Hopwood known as Echuca’s founder. </a:t>
            </a:r>
          </a:p>
          <a:p>
            <a:pPr>
              <a:lnSpc>
                <a:spcPct val="114000"/>
              </a:lnSpc>
              <a:spcBef>
                <a:spcPts val="1200"/>
              </a:spcBef>
              <a:spcAft>
                <a:spcPts val="600"/>
              </a:spcAft>
            </a:pPr>
            <a:r>
              <a:rPr lang="en-AU" sz="2400" dirty="0">
                <a:latin typeface="Calibri" panose="020F0502020204030204" pitchFamily="34" charset="0"/>
                <a:cs typeface="Calibri" panose="020F0502020204030204" pitchFamily="34" charset="0"/>
              </a:rPr>
              <a:t>He operated a lucrative ferry business on the closest point of the Murray River to Melbourne.</a:t>
            </a:r>
          </a:p>
        </p:txBody>
      </p:sp>
    </p:spTree>
    <p:extLst>
      <p:ext uri="{BB962C8B-B14F-4D97-AF65-F5344CB8AC3E}">
        <p14:creationId xmlns:p14="http://schemas.microsoft.com/office/powerpoint/2010/main" val="21214203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C68A0-1F20-43D4-AEBD-D2C8DBDD8200}"/>
              </a:ext>
            </a:extLst>
          </p:cNvPr>
          <p:cNvSpPr>
            <a:spLocks noGrp="1"/>
          </p:cNvSpPr>
          <p:nvPr>
            <p:ph type="title"/>
          </p:nvPr>
        </p:nvSpPr>
        <p:spPr>
          <a:xfrm>
            <a:off x="773139" y="622306"/>
            <a:ext cx="3565910" cy="806385"/>
          </a:xfrm>
        </p:spPr>
        <p:txBody>
          <a:bodyPr>
            <a:noAutofit/>
          </a:bodyPr>
          <a:lstStyle/>
          <a:p>
            <a:r>
              <a:rPr lang="en-US" sz="4000" b="1" dirty="0">
                <a:latin typeface="Calibri" panose="020F0502020204030204" pitchFamily="34" charset="0"/>
                <a:cs typeface="Calibri" panose="020F0502020204030204" pitchFamily="34" charset="0"/>
              </a:rPr>
              <a:t>The Convent</a:t>
            </a:r>
            <a:endParaRPr lang="en-AU" sz="4000" dirty="0">
              <a:latin typeface="Calibri" panose="020F0502020204030204" pitchFamily="34" charset="0"/>
              <a:cs typeface="Calibri" panose="020F0502020204030204" pitchFamily="34" charset="0"/>
            </a:endParaRPr>
          </a:p>
        </p:txBody>
      </p:sp>
      <p:pic>
        <p:nvPicPr>
          <p:cNvPr id="3080" name="Picture 8" descr="Welcome to St Joseph's College">
            <a:extLst>
              <a:ext uri="{FF2B5EF4-FFF2-40B4-BE49-F238E27FC236}">
                <a16:creationId xmlns:a16="http://schemas.microsoft.com/office/drawing/2014/main" id="{B98E0316-1350-4454-855B-1E1BFE67AAB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6943" y="5906398"/>
            <a:ext cx="6404113" cy="300392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D0191976-8B8E-4036-BC63-8B6F66A26536}"/>
              </a:ext>
            </a:extLst>
          </p:cNvPr>
          <p:cNvSpPr>
            <a:spLocks noGrp="1"/>
          </p:cNvSpPr>
          <p:nvPr>
            <p:ph type="ftr" sz="quarter" idx="11"/>
          </p:nvPr>
        </p:nvSpPr>
        <p:spPr>
          <a:xfrm>
            <a:off x="773139" y="9232194"/>
            <a:ext cx="3329129" cy="527403"/>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4" name="Slide Number Placeholder 3">
            <a:extLst>
              <a:ext uri="{FF2B5EF4-FFF2-40B4-BE49-F238E27FC236}">
                <a16:creationId xmlns:a16="http://schemas.microsoft.com/office/drawing/2014/main" id="{359863F8-6E90-4843-BC26-37BEDA69647A}"/>
              </a:ext>
            </a:extLst>
          </p:cNvPr>
          <p:cNvSpPr>
            <a:spLocks noGrp="1"/>
          </p:cNvSpPr>
          <p:nvPr>
            <p:ph type="sldNum" sz="quarter" idx="12"/>
          </p:nvPr>
        </p:nvSpPr>
        <p:spPr>
          <a:xfrm>
            <a:off x="4843463" y="9280689"/>
            <a:ext cx="1543050" cy="527403"/>
          </a:xfrm>
        </p:spPr>
        <p:txBody>
          <a:bodyPr/>
          <a:lstStyle/>
          <a:p>
            <a:fld id="{4FAB73BC-B049-4115-A692-8D63A059BFB8}" type="slidenum">
              <a:rPr lang="en-US" sz="1000" smtClean="0">
                <a:latin typeface="Calibri" panose="020F0502020204030204" pitchFamily="34" charset="0"/>
                <a:cs typeface="Calibri" panose="020F0502020204030204" pitchFamily="34" charset="0"/>
              </a:rPr>
              <a:pPr/>
              <a:t>23</a:t>
            </a:fld>
            <a:endParaRPr lang="en-US" sz="1000" dirty="0">
              <a:latin typeface="Calibri" panose="020F0502020204030204" pitchFamily="34" charset="0"/>
              <a:cs typeface="Calibri" panose="020F0502020204030204" pitchFamily="34" charset="0"/>
            </a:endParaRPr>
          </a:p>
        </p:txBody>
      </p:sp>
      <p:pic>
        <p:nvPicPr>
          <p:cNvPr id="3074" name="Picture 2" descr="Architecture - St Joseph's College">
            <a:extLst>
              <a:ext uri="{FF2B5EF4-FFF2-40B4-BE49-F238E27FC236}">
                <a16:creationId xmlns:a16="http://schemas.microsoft.com/office/drawing/2014/main" id="{997827FA-21F6-4EF1-B11F-B877FAF4A8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1544" y="1699769"/>
            <a:ext cx="3623838" cy="300392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E429EFC-5A8F-4A15-9EB9-D6B755FF4BD6}"/>
              </a:ext>
            </a:extLst>
          </p:cNvPr>
          <p:cNvSpPr txBox="1"/>
          <p:nvPr/>
        </p:nvSpPr>
        <p:spPr>
          <a:xfrm>
            <a:off x="773139" y="2115021"/>
            <a:ext cx="2044330" cy="2173415"/>
          </a:xfrm>
          <a:prstGeom prst="rect">
            <a:avLst/>
          </a:prstGeom>
          <a:noFill/>
        </p:spPr>
        <p:txBody>
          <a:bodyPr wrap="square" rtlCol="0">
            <a:spAutoFit/>
          </a:bodyPr>
          <a:lstStyle/>
          <a:p>
            <a:pPr>
              <a:lnSpc>
                <a:spcPct val="114000"/>
              </a:lnSpc>
              <a:spcBef>
                <a:spcPts val="1200"/>
              </a:spcBef>
              <a:spcAft>
                <a:spcPts val="600"/>
              </a:spcAft>
            </a:pPr>
            <a:r>
              <a:rPr lang="en-AU" sz="2400" dirty="0">
                <a:latin typeface="Calibri" panose="020F0502020204030204" pitchFamily="34" charset="0"/>
                <a:cs typeface="Calibri" panose="020F0502020204030204" pitchFamily="34" charset="0"/>
              </a:rPr>
              <a:t>Here is the Chapel at St Josephs and the front of the College. </a:t>
            </a:r>
          </a:p>
        </p:txBody>
      </p:sp>
      <p:sp>
        <p:nvSpPr>
          <p:cNvPr id="6" name="TextBox 5">
            <a:extLst>
              <a:ext uri="{FF2B5EF4-FFF2-40B4-BE49-F238E27FC236}">
                <a16:creationId xmlns:a16="http://schemas.microsoft.com/office/drawing/2014/main" id="{9DED9711-179D-4892-97A1-CE1CFE50BC05}"/>
              </a:ext>
            </a:extLst>
          </p:cNvPr>
          <p:cNvSpPr txBox="1"/>
          <p:nvPr/>
        </p:nvSpPr>
        <p:spPr>
          <a:xfrm>
            <a:off x="773139" y="4703688"/>
            <a:ext cx="5478410" cy="910377"/>
          </a:xfrm>
          <a:prstGeom prst="rect">
            <a:avLst/>
          </a:prstGeom>
          <a:noFill/>
        </p:spPr>
        <p:txBody>
          <a:bodyPr wrap="square" rtlCol="0">
            <a:spAutoFit/>
          </a:bodyPr>
          <a:lstStyle/>
          <a:p>
            <a:pPr>
              <a:lnSpc>
                <a:spcPct val="114000"/>
              </a:lnSpc>
              <a:spcBef>
                <a:spcPts val="1200"/>
              </a:spcBef>
              <a:spcAft>
                <a:spcPts val="600"/>
              </a:spcAft>
            </a:pPr>
            <a:r>
              <a:rPr lang="en-AU" sz="2400" dirty="0">
                <a:latin typeface="Calibri" panose="020F0502020204030204" pitchFamily="34" charset="0"/>
                <a:cs typeface="Calibri" panose="020F0502020204030204" pitchFamily="34" charset="0"/>
              </a:rPr>
              <a:t>The buildings and gardens were really beautiful.</a:t>
            </a:r>
          </a:p>
        </p:txBody>
      </p:sp>
    </p:spTree>
    <p:extLst>
      <p:ext uri="{BB962C8B-B14F-4D97-AF65-F5344CB8AC3E}">
        <p14:creationId xmlns:p14="http://schemas.microsoft.com/office/powerpoint/2010/main" val="28451378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D00BE-F5CC-4ECF-A0C4-A6CB9112A0CC}"/>
              </a:ext>
            </a:extLst>
          </p:cNvPr>
          <p:cNvSpPr>
            <a:spLocks noGrp="1"/>
          </p:cNvSpPr>
          <p:nvPr>
            <p:ph type="title"/>
          </p:nvPr>
        </p:nvSpPr>
        <p:spPr>
          <a:xfrm>
            <a:off x="598028" y="520045"/>
            <a:ext cx="3121779" cy="657451"/>
          </a:xfrm>
        </p:spPr>
        <p:txBody>
          <a:bodyPr>
            <a:noAutofit/>
          </a:bodyPr>
          <a:lstStyle/>
          <a:p>
            <a:r>
              <a:rPr lang="en-US" sz="4000" b="1" dirty="0">
                <a:latin typeface="Calibri" panose="020F0502020204030204" pitchFamily="34" charset="0"/>
                <a:cs typeface="Calibri" panose="020F0502020204030204" pitchFamily="34" charset="0"/>
              </a:rPr>
              <a:t>Schooldays  </a:t>
            </a:r>
            <a:endParaRPr lang="en-AU" sz="40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FCE9C46-5183-478D-A6C6-EFE6E396DE3F}"/>
              </a:ext>
            </a:extLst>
          </p:cNvPr>
          <p:cNvSpPr>
            <a:spLocks noGrp="1"/>
          </p:cNvSpPr>
          <p:nvPr>
            <p:ph idx="1"/>
          </p:nvPr>
        </p:nvSpPr>
        <p:spPr>
          <a:xfrm>
            <a:off x="617497" y="1314307"/>
            <a:ext cx="6004759" cy="1365996"/>
          </a:xfrm>
        </p:spPr>
        <p:txBody>
          <a:bodyPr>
            <a:noAutofit/>
          </a:bodyPr>
          <a:lstStyle/>
          <a:p>
            <a:pPr marL="0" indent="0">
              <a:lnSpc>
                <a:spcPct val="114000"/>
              </a:lnSpc>
              <a:spcBef>
                <a:spcPts val="1200"/>
              </a:spcBef>
              <a:spcAft>
                <a:spcPts val="600"/>
              </a:spcAft>
              <a:buNone/>
            </a:pPr>
            <a:r>
              <a:rPr lang="en-US" sz="2400" dirty="0">
                <a:cs typeface="Calibri" panose="020F0502020204030204" pitchFamily="34" charset="0"/>
              </a:rPr>
              <a:t>I walked or rode my bike, slightly over a mile, to school each day.  Through primary school I rode home for lunch. </a:t>
            </a:r>
          </a:p>
        </p:txBody>
      </p:sp>
      <p:sp>
        <p:nvSpPr>
          <p:cNvPr id="4" name="Footer Placeholder 3">
            <a:extLst>
              <a:ext uri="{FF2B5EF4-FFF2-40B4-BE49-F238E27FC236}">
                <a16:creationId xmlns:a16="http://schemas.microsoft.com/office/drawing/2014/main" id="{AF207317-299C-4B6F-9C58-DF04C22890C0}"/>
              </a:ext>
            </a:extLst>
          </p:cNvPr>
          <p:cNvSpPr>
            <a:spLocks noGrp="1"/>
          </p:cNvSpPr>
          <p:nvPr>
            <p:ph type="ftr" sz="quarter" idx="11"/>
          </p:nvPr>
        </p:nvSpPr>
        <p:spPr>
          <a:xfrm>
            <a:off x="617497" y="9122253"/>
            <a:ext cx="3410538" cy="527403"/>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7" name="Slide Number Placeholder 6">
            <a:extLst>
              <a:ext uri="{FF2B5EF4-FFF2-40B4-BE49-F238E27FC236}">
                <a16:creationId xmlns:a16="http://schemas.microsoft.com/office/drawing/2014/main" id="{AB4F7034-3881-4F50-9FCE-3681E7030B64}"/>
              </a:ext>
            </a:extLst>
          </p:cNvPr>
          <p:cNvSpPr>
            <a:spLocks noGrp="1"/>
          </p:cNvSpPr>
          <p:nvPr>
            <p:ph type="sldNum" sz="quarter" idx="12"/>
          </p:nvPr>
        </p:nvSpPr>
        <p:spPr/>
        <p:txBody>
          <a:bodyPr/>
          <a:lstStyle/>
          <a:p>
            <a:fld id="{4FAB73BC-B049-4115-A692-8D63A059BFB8}" type="slidenum">
              <a:rPr lang="en-US" sz="1000" smtClean="0">
                <a:latin typeface="Calibri" panose="020F0502020204030204" pitchFamily="34" charset="0"/>
                <a:cs typeface="Calibri" panose="020F0502020204030204" pitchFamily="34" charset="0"/>
              </a:rPr>
              <a:pPr/>
              <a:t>24</a:t>
            </a:fld>
            <a:endParaRPr lang="en-US" sz="1000" dirty="0">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D85B6CEC-82B7-4576-992C-DA0E6247F60F}"/>
              </a:ext>
            </a:extLst>
          </p:cNvPr>
          <p:cNvPicPr>
            <a:picLocks noChangeAspect="1"/>
          </p:cNvPicPr>
          <p:nvPr/>
        </p:nvPicPr>
        <p:blipFill>
          <a:blip r:embed="rId3"/>
          <a:stretch>
            <a:fillRect/>
          </a:stretch>
        </p:blipFill>
        <p:spPr>
          <a:xfrm>
            <a:off x="3851781" y="4438131"/>
            <a:ext cx="2480927" cy="2480927"/>
          </a:xfrm>
          <a:prstGeom prst="rect">
            <a:avLst/>
          </a:prstGeom>
        </p:spPr>
      </p:pic>
      <p:pic>
        <p:nvPicPr>
          <p:cNvPr id="5" name="Picture 4" descr="A person riding on the back of a bicycle&#10;&#10;Description automatically generated">
            <a:extLst>
              <a:ext uri="{FF2B5EF4-FFF2-40B4-BE49-F238E27FC236}">
                <a16:creationId xmlns:a16="http://schemas.microsoft.com/office/drawing/2014/main" id="{C41D759A-7627-C84C-9BA9-C82570EFDF31}"/>
              </a:ext>
            </a:extLst>
          </p:cNvPr>
          <p:cNvPicPr>
            <a:picLocks noChangeAspect="1"/>
          </p:cNvPicPr>
          <p:nvPr/>
        </p:nvPicPr>
        <p:blipFill>
          <a:blip r:embed="rId4"/>
          <a:stretch>
            <a:fillRect/>
          </a:stretch>
        </p:blipFill>
        <p:spPr>
          <a:xfrm>
            <a:off x="705454" y="3566162"/>
            <a:ext cx="3234624" cy="248092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a:extLst>
              <a:ext uri="{FF2B5EF4-FFF2-40B4-BE49-F238E27FC236}">
                <a16:creationId xmlns:a16="http://schemas.microsoft.com/office/drawing/2014/main" id="{491B871E-9DB5-4E0C-8FB7-C3E55BA2BC99}"/>
              </a:ext>
            </a:extLst>
          </p:cNvPr>
          <p:cNvPicPr>
            <a:picLocks noChangeAspect="1"/>
          </p:cNvPicPr>
          <p:nvPr/>
        </p:nvPicPr>
        <p:blipFill>
          <a:blip r:embed="rId5"/>
          <a:stretch>
            <a:fillRect/>
          </a:stretch>
        </p:blipFill>
        <p:spPr>
          <a:xfrm>
            <a:off x="3442516" y="2409896"/>
            <a:ext cx="2801894" cy="2166464"/>
          </a:xfrm>
          <a:prstGeom prst="rect">
            <a:avLst/>
          </a:prstGeom>
        </p:spPr>
      </p:pic>
      <p:sp>
        <p:nvSpPr>
          <p:cNvPr id="10" name="Content Placeholder 2">
            <a:extLst>
              <a:ext uri="{FF2B5EF4-FFF2-40B4-BE49-F238E27FC236}">
                <a16:creationId xmlns:a16="http://schemas.microsoft.com/office/drawing/2014/main" id="{C32FEDA4-99BA-4F30-A98B-DDBEC3A946A9}"/>
              </a:ext>
            </a:extLst>
          </p:cNvPr>
          <p:cNvSpPr txBox="1">
            <a:spLocks/>
          </p:cNvSpPr>
          <p:nvPr/>
        </p:nvSpPr>
        <p:spPr>
          <a:xfrm>
            <a:off x="615543" y="7154766"/>
            <a:ext cx="5626913" cy="1731779"/>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4000"/>
              </a:lnSpc>
              <a:spcBef>
                <a:spcPts val="1200"/>
              </a:spcBef>
              <a:spcAft>
                <a:spcPts val="600"/>
              </a:spcAft>
              <a:buFont typeface="Arial" panose="020B0604020202020204" pitchFamily="34" charset="0"/>
              <a:buNone/>
            </a:pPr>
            <a:r>
              <a:rPr lang="en-US" sz="2400" dirty="0">
                <a:cs typeface="Calibri" panose="020F0502020204030204" pitchFamily="34" charset="0"/>
              </a:rPr>
              <a:t>Lunch was always accompanied by the 1pm news from the ABC.</a:t>
            </a:r>
            <a:r>
              <a:rPr lang="en-US" sz="2400" dirty="0">
                <a:cs typeface="Arial" panose="020B0604020202020204" pitchFamily="34" charset="0"/>
              </a:rPr>
              <a:t> </a:t>
            </a:r>
            <a:r>
              <a:rPr lang="en-US" sz="2400" dirty="0">
                <a:cs typeface="Calibri" panose="020F0502020204030204" pitchFamily="34" charset="0"/>
              </a:rPr>
              <a:t>Scary memories of the threat of the Korean War, agricultural news and omnipresent weather forecasts.  </a:t>
            </a:r>
          </a:p>
        </p:txBody>
      </p:sp>
    </p:spTree>
    <p:extLst>
      <p:ext uri="{BB962C8B-B14F-4D97-AF65-F5344CB8AC3E}">
        <p14:creationId xmlns:p14="http://schemas.microsoft.com/office/powerpoint/2010/main" val="3325626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E1BB-BFDE-4248-8DFD-3235AB013DC1}"/>
              </a:ext>
            </a:extLst>
          </p:cNvPr>
          <p:cNvSpPr>
            <a:spLocks noGrp="1"/>
          </p:cNvSpPr>
          <p:nvPr>
            <p:ph type="title"/>
          </p:nvPr>
        </p:nvSpPr>
        <p:spPr>
          <a:xfrm>
            <a:off x="839474" y="674871"/>
            <a:ext cx="3138275" cy="704407"/>
          </a:xfrm>
        </p:spPr>
        <p:txBody>
          <a:bodyPr>
            <a:normAutofit/>
          </a:bodyPr>
          <a:lstStyle/>
          <a:p>
            <a:r>
              <a:rPr lang="en-AU" sz="4000" b="1" dirty="0">
                <a:latin typeface="Calibri" panose="020F0502020204030204" pitchFamily="34" charset="0"/>
                <a:cs typeface="Calibri" panose="020F0502020204030204" pitchFamily="34" charset="0"/>
              </a:rPr>
              <a:t>Schooldays</a:t>
            </a:r>
          </a:p>
        </p:txBody>
      </p:sp>
      <p:sp>
        <p:nvSpPr>
          <p:cNvPr id="4" name="Footer Placeholder 3">
            <a:extLst>
              <a:ext uri="{FF2B5EF4-FFF2-40B4-BE49-F238E27FC236}">
                <a16:creationId xmlns:a16="http://schemas.microsoft.com/office/drawing/2014/main" id="{CD1E189A-E5D3-46A9-A406-3EF6385E3F73}"/>
              </a:ext>
            </a:extLst>
          </p:cNvPr>
          <p:cNvSpPr>
            <a:spLocks noGrp="1"/>
          </p:cNvSpPr>
          <p:nvPr>
            <p:ph type="ftr" sz="quarter" idx="11"/>
          </p:nvPr>
        </p:nvSpPr>
        <p:spPr>
          <a:xfrm>
            <a:off x="517060" y="9220510"/>
            <a:ext cx="3783101" cy="527403"/>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78A42391-2D9E-4E45-B688-69E9691940FE}"/>
              </a:ext>
            </a:extLst>
          </p:cNvPr>
          <p:cNvSpPr>
            <a:spLocks noGrp="1"/>
          </p:cNvSpPr>
          <p:nvPr>
            <p:ph type="sldNum" sz="quarter" idx="12"/>
          </p:nvPr>
        </p:nvSpPr>
        <p:spPr>
          <a:xfrm>
            <a:off x="4797890" y="9220510"/>
            <a:ext cx="1543050" cy="527403"/>
          </a:xfrm>
        </p:spPr>
        <p:txBody>
          <a:bodyPr/>
          <a:lstStyle/>
          <a:p>
            <a:fld id="{4FAB73BC-B049-4115-A692-8D63A059BFB8}" type="slidenum">
              <a:rPr lang="en-US" sz="1000" smtClean="0">
                <a:latin typeface="Calibri" panose="020F0502020204030204" pitchFamily="34" charset="0"/>
                <a:cs typeface="Calibri" panose="020F0502020204030204" pitchFamily="34" charset="0"/>
              </a:rPr>
              <a:t>25</a:t>
            </a:fld>
            <a:endParaRPr lang="en-US" sz="10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8A59C235-154D-429C-A88E-771FE8DF843D}"/>
              </a:ext>
            </a:extLst>
          </p:cNvPr>
          <p:cNvSpPr txBox="1"/>
          <p:nvPr/>
        </p:nvSpPr>
        <p:spPr>
          <a:xfrm>
            <a:off x="839474" y="1399474"/>
            <a:ext cx="5487506" cy="3246273"/>
          </a:xfrm>
          <a:prstGeom prst="rect">
            <a:avLst/>
          </a:prstGeom>
          <a:noFill/>
        </p:spPr>
        <p:txBody>
          <a:bodyPr wrap="square" rtlCol="0">
            <a:spAutoFit/>
          </a:bodyPr>
          <a:lstStyle/>
          <a:p>
            <a:pPr>
              <a:lnSpc>
                <a:spcPct val="114000"/>
              </a:lnSpc>
              <a:spcBef>
                <a:spcPts val="1200"/>
              </a:spcBef>
              <a:spcAft>
                <a:spcPts val="600"/>
              </a:spcAft>
            </a:pPr>
            <a:r>
              <a:rPr lang="en-AU" sz="2400" dirty="0">
                <a:latin typeface="Calibri" panose="020F0502020204030204" pitchFamily="34" charset="0"/>
                <a:cs typeface="Calibri" panose="020F0502020204030204" pitchFamily="34" charset="0"/>
              </a:rPr>
              <a:t>In the evening we listened to  “Blue Hills” – a long running radio serial.</a:t>
            </a:r>
            <a:endParaRPr lang="en-AU" sz="2400" b="1" i="1" dirty="0">
              <a:solidFill>
                <a:srgbClr val="202122"/>
              </a:solidFill>
              <a:latin typeface="Calibri" panose="020F0502020204030204" pitchFamily="34" charset="0"/>
              <a:cs typeface="Calibri" panose="020F0502020204030204" pitchFamily="34" charset="0"/>
            </a:endParaRPr>
          </a:p>
          <a:p>
            <a:pPr defTabSz="812608">
              <a:lnSpc>
                <a:spcPct val="114000"/>
              </a:lnSpc>
              <a:spcBef>
                <a:spcPts val="1200"/>
              </a:spcBef>
              <a:spcAft>
                <a:spcPts val="600"/>
              </a:spcAft>
              <a:defRPr/>
            </a:pPr>
            <a:r>
              <a:rPr lang="en-AU" sz="2400" b="1" i="1" dirty="0">
                <a:solidFill>
                  <a:srgbClr val="202122"/>
                </a:solidFill>
                <a:latin typeface="Calibri" panose="020F0502020204030204" pitchFamily="34" charset="0"/>
                <a:cs typeface="Calibri" panose="020F0502020204030204" pitchFamily="34" charset="0"/>
              </a:rPr>
              <a:t>Blue Hills</a:t>
            </a:r>
            <a:r>
              <a:rPr lang="en-AU" sz="2400" dirty="0">
                <a:solidFill>
                  <a:srgbClr val="202122"/>
                </a:solidFill>
                <a:latin typeface="Calibri" panose="020F0502020204030204" pitchFamily="34" charset="0"/>
                <a:cs typeface="Calibri" panose="020F0502020204030204" pitchFamily="34" charset="0"/>
              </a:rPr>
              <a:t>, created and written by </a:t>
            </a:r>
            <a:r>
              <a:rPr lang="en-AU" sz="2400" dirty="0">
                <a:latin typeface="Calibri" panose="020F0502020204030204" pitchFamily="34" charset="0"/>
                <a:cs typeface="Calibri" panose="020F0502020204030204" pitchFamily="34" charset="0"/>
              </a:rPr>
              <a:t>Gwen Meredith, is an Australian radio serial </a:t>
            </a:r>
            <a:r>
              <a:rPr lang="en-AU" sz="2400" dirty="0">
                <a:solidFill>
                  <a:srgbClr val="202122"/>
                </a:solidFill>
                <a:latin typeface="Calibri" panose="020F0502020204030204" pitchFamily="34" charset="0"/>
                <a:cs typeface="Calibri" panose="020F0502020204030204" pitchFamily="34" charset="0"/>
              </a:rPr>
              <a:t>about the lives of families, set in a fictional typical Australian country town called Tanimbla. </a:t>
            </a:r>
            <a:endParaRPr lang="en-US" sz="2400" dirty="0">
              <a:solidFill>
                <a:prstClr val="black"/>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AB918708-5BFA-495B-BB53-6698C3EDD523}"/>
              </a:ext>
            </a:extLst>
          </p:cNvPr>
          <p:cNvPicPr>
            <a:picLocks noChangeAspect="1"/>
          </p:cNvPicPr>
          <p:nvPr/>
        </p:nvPicPr>
        <p:blipFill>
          <a:blip r:embed="rId3"/>
          <a:stretch>
            <a:fillRect/>
          </a:stretch>
        </p:blipFill>
        <p:spPr>
          <a:xfrm>
            <a:off x="1523491" y="4725311"/>
            <a:ext cx="3811017" cy="4376522"/>
          </a:xfrm>
          <a:prstGeom prst="rect">
            <a:avLst/>
          </a:prstGeom>
        </p:spPr>
      </p:pic>
    </p:spTree>
    <p:extLst>
      <p:ext uri="{BB962C8B-B14F-4D97-AF65-F5344CB8AC3E}">
        <p14:creationId xmlns:p14="http://schemas.microsoft.com/office/powerpoint/2010/main" val="32172614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8BF80-B8D7-445F-AAD5-F55E5973B87E}"/>
              </a:ext>
            </a:extLst>
          </p:cNvPr>
          <p:cNvSpPr>
            <a:spLocks noGrp="1"/>
          </p:cNvSpPr>
          <p:nvPr>
            <p:ph type="title"/>
          </p:nvPr>
        </p:nvSpPr>
        <p:spPr>
          <a:xfrm>
            <a:off x="693591" y="839005"/>
            <a:ext cx="3401955" cy="461128"/>
          </a:xfrm>
        </p:spPr>
        <p:txBody>
          <a:bodyPr>
            <a:normAutofit fontScale="90000"/>
          </a:bodyPr>
          <a:lstStyle/>
          <a:p>
            <a:r>
              <a:rPr lang="en-AU" sz="4000" b="1" dirty="0">
                <a:latin typeface="Calibri" panose="020F0502020204030204" pitchFamily="34" charset="0"/>
                <a:cs typeface="Calibri" panose="020F0502020204030204" pitchFamily="34" charset="0"/>
              </a:rPr>
              <a:t>Schooldays</a:t>
            </a:r>
          </a:p>
        </p:txBody>
      </p:sp>
      <p:sp>
        <p:nvSpPr>
          <p:cNvPr id="4" name="Footer Placeholder 3">
            <a:extLst>
              <a:ext uri="{FF2B5EF4-FFF2-40B4-BE49-F238E27FC236}">
                <a16:creationId xmlns:a16="http://schemas.microsoft.com/office/drawing/2014/main" id="{2711E5A2-3BF1-44B2-8C5F-F2C0FB28C04C}"/>
              </a:ext>
            </a:extLst>
          </p:cNvPr>
          <p:cNvSpPr>
            <a:spLocks noGrp="1"/>
          </p:cNvSpPr>
          <p:nvPr>
            <p:ph type="ftr" sz="quarter" idx="11"/>
          </p:nvPr>
        </p:nvSpPr>
        <p:spPr>
          <a:xfrm>
            <a:off x="732473" y="9214534"/>
            <a:ext cx="3363073" cy="461128"/>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6" name="Slide Number Placeholder 5">
            <a:extLst>
              <a:ext uri="{FF2B5EF4-FFF2-40B4-BE49-F238E27FC236}">
                <a16:creationId xmlns:a16="http://schemas.microsoft.com/office/drawing/2014/main" id="{1922B0CD-5701-4559-9B38-9537E35E98CE}"/>
              </a:ext>
            </a:extLst>
          </p:cNvPr>
          <p:cNvSpPr>
            <a:spLocks noGrp="1"/>
          </p:cNvSpPr>
          <p:nvPr>
            <p:ph type="sldNum" sz="quarter" idx="12"/>
          </p:nvPr>
        </p:nvSpPr>
        <p:spPr>
          <a:xfrm>
            <a:off x="4813209" y="9214534"/>
            <a:ext cx="1543050" cy="527403"/>
          </a:xfrm>
        </p:spPr>
        <p:txBody>
          <a:bodyPr/>
          <a:lstStyle/>
          <a:p>
            <a:fld id="{4FAB73BC-B049-4115-A692-8D63A059BFB8}" type="slidenum">
              <a:rPr lang="en-US" sz="1000" smtClean="0">
                <a:latin typeface="Calibri" panose="020F0502020204030204" pitchFamily="34" charset="0"/>
                <a:cs typeface="Calibri" panose="020F0502020204030204" pitchFamily="34" charset="0"/>
              </a:rPr>
              <a:t>26</a:t>
            </a:fld>
            <a:endParaRPr lang="en-US" sz="10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A07E3D4E-9B8C-4A31-9F8A-110D710E9D98}"/>
              </a:ext>
            </a:extLst>
          </p:cNvPr>
          <p:cNvSpPr txBox="1"/>
          <p:nvPr/>
        </p:nvSpPr>
        <p:spPr>
          <a:xfrm>
            <a:off x="693590" y="1477017"/>
            <a:ext cx="5692923" cy="2404248"/>
          </a:xfrm>
          <a:prstGeom prst="rect">
            <a:avLst/>
          </a:prstGeom>
          <a:noFill/>
        </p:spPr>
        <p:txBody>
          <a:bodyPr wrap="square" rtlCol="0">
            <a:spAutoFit/>
          </a:bodyPr>
          <a:lstStyle/>
          <a:p>
            <a:pPr>
              <a:lnSpc>
                <a:spcPct val="114000"/>
              </a:lnSpc>
              <a:spcBef>
                <a:spcPts val="1200"/>
              </a:spcBef>
              <a:spcAft>
                <a:spcPts val="600"/>
              </a:spcAft>
            </a:pPr>
            <a:r>
              <a:rPr lang="en-AU" sz="2400" dirty="0">
                <a:latin typeface="Calibri" panose="020F0502020204030204" pitchFamily="34" charset="0"/>
                <a:cs typeface="Calibri" panose="020F0502020204030204" pitchFamily="34" charset="0"/>
              </a:rPr>
              <a:t>At school I started writing on a slate with chalk, then moved to pencil and paper and then nibbed pens dipped in inkwells.  </a:t>
            </a:r>
          </a:p>
          <a:p>
            <a:pPr>
              <a:lnSpc>
                <a:spcPct val="114000"/>
              </a:lnSpc>
              <a:spcBef>
                <a:spcPts val="1200"/>
              </a:spcBef>
              <a:spcAft>
                <a:spcPts val="600"/>
              </a:spcAft>
            </a:pPr>
            <a:r>
              <a:rPr lang="en-AU" sz="2400" dirty="0">
                <a:latin typeface="Calibri" panose="020F0502020204030204" pitchFamily="34" charset="0"/>
                <a:cs typeface="Calibri" panose="020F0502020204030204" pitchFamily="34" charset="0"/>
              </a:rPr>
              <a:t>One of my roles was to clean the inkwells from our desks, on a weekly basis. </a:t>
            </a:r>
          </a:p>
        </p:txBody>
      </p:sp>
      <p:pic>
        <p:nvPicPr>
          <p:cNvPr id="5" name="Picture 4">
            <a:extLst>
              <a:ext uri="{FF2B5EF4-FFF2-40B4-BE49-F238E27FC236}">
                <a16:creationId xmlns:a16="http://schemas.microsoft.com/office/drawing/2014/main" id="{503E8A50-5B3C-4293-970A-30982B28BD0F}"/>
              </a:ext>
            </a:extLst>
          </p:cNvPr>
          <p:cNvPicPr>
            <a:picLocks noChangeAspect="1"/>
          </p:cNvPicPr>
          <p:nvPr/>
        </p:nvPicPr>
        <p:blipFill>
          <a:blip r:embed="rId3"/>
          <a:stretch>
            <a:fillRect/>
          </a:stretch>
        </p:blipFill>
        <p:spPr>
          <a:xfrm>
            <a:off x="471487" y="3904156"/>
            <a:ext cx="4744460" cy="2836031"/>
          </a:xfrm>
          <a:prstGeom prst="rect">
            <a:avLst/>
          </a:prstGeom>
        </p:spPr>
      </p:pic>
      <p:pic>
        <p:nvPicPr>
          <p:cNvPr id="7" name="Picture 6">
            <a:extLst>
              <a:ext uri="{FF2B5EF4-FFF2-40B4-BE49-F238E27FC236}">
                <a16:creationId xmlns:a16="http://schemas.microsoft.com/office/drawing/2014/main" id="{D19D9282-9135-41CD-9857-1FB2CBA31A73}"/>
              </a:ext>
            </a:extLst>
          </p:cNvPr>
          <p:cNvPicPr>
            <a:picLocks noChangeAspect="1"/>
          </p:cNvPicPr>
          <p:nvPr/>
        </p:nvPicPr>
        <p:blipFill rotWithShape="1">
          <a:blip r:embed="rId4"/>
          <a:srcRect l="14792" t="16487" r="13702" b="22889"/>
          <a:stretch/>
        </p:blipFill>
        <p:spPr>
          <a:xfrm>
            <a:off x="4435793" y="5822923"/>
            <a:ext cx="1950720" cy="12789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45541B73-1156-4C5D-918B-146AABF77F30}"/>
              </a:ext>
            </a:extLst>
          </p:cNvPr>
          <p:cNvSpPr txBox="1"/>
          <p:nvPr/>
        </p:nvSpPr>
        <p:spPr>
          <a:xfrm>
            <a:off x="663336" y="7125013"/>
            <a:ext cx="5692923" cy="2173415"/>
          </a:xfrm>
          <a:prstGeom prst="rect">
            <a:avLst/>
          </a:prstGeom>
          <a:noFill/>
        </p:spPr>
        <p:txBody>
          <a:bodyPr wrap="square">
            <a:spAutoFit/>
          </a:bodyPr>
          <a:lstStyle/>
          <a:p>
            <a:pPr>
              <a:lnSpc>
                <a:spcPct val="114000"/>
              </a:lnSpc>
              <a:spcBef>
                <a:spcPts val="1200"/>
              </a:spcBef>
              <a:spcAft>
                <a:spcPts val="600"/>
              </a:spcAft>
            </a:pPr>
            <a:r>
              <a:rPr lang="en-US" sz="2400" dirty="0">
                <a:latin typeface="Calibri" panose="020F0502020204030204" pitchFamily="34" charset="0"/>
                <a:cs typeface="Calibri" panose="020F0502020204030204" pitchFamily="34" charset="0"/>
              </a:rPr>
              <a:t>We were often tormented on our way home (easily identified by our uniforms) by boys from the local school sledging us with “Catholics dogs look like frogs sitting on logs”.</a:t>
            </a:r>
          </a:p>
        </p:txBody>
      </p:sp>
      <p:sp>
        <p:nvSpPr>
          <p:cNvPr id="10" name="TextBox 9">
            <a:extLst>
              <a:ext uri="{FF2B5EF4-FFF2-40B4-BE49-F238E27FC236}">
                <a16:creationId xmlns:a16="http://schemas.microsoft.com/office/drawing/2014/main" id="{26C02905-9AE6-4EE6-8BB7-541DDAB7C8EF}"/>
              </a:ext>
            </a:extLst>
          </p:cNvPr>
          <p:cNvSpPr txBox="1"/>
          <p:nvPr/>
        </p:nvSpPr>
        <p:spPr>
          <a:xfrm>
            <a:off x="1714500" y="4772344"/>
            <a:ext cx="3429000" cy="369332"/>
          </a:xfrm>
          <a:prstGeom prst="rect">
            <a:avLst/>
          </a:prstGeom>
          <a:noFill/>
        </p:spPr>
        <p:txBody>
          <a:bodyPr wrap="square">
            <a:spAutoFit/>
          </a:bodyPr>
          <a:lstStyle/>
          <a:p>
            <a:fld id="{4FAB73BC-B049-4115-A692-8D63A059BFB8}" type="slidenum">
              <a:rPr lang="en-US" sz="1800" smtClean="0">
                <a:latin typeface="Calibri" panose="020F0502020204030204" pitchFamily="34" charset="0"/>
                <a:cs typeface="Calibri" panose="020F0502020204030204" pitchFamily="34" charset="0"/>
              </a:rPr>
              <a:pPr/>
              <a:t>26</a:t>
            </a:fld>
            <a:endParaRPr lang="en-AU" dirty="0"/>
          </a:p>
        </p:txBody>
      </p:sp>
    </p:spTree>
    <p:extLst>
      <p:ext uri="{BB962C8B-B14F-4D97-AF65-F5344CB8AC3E}">
        <p14:creationId xmlns:p14="http://schemas.microsoft.com/office/powerpoint/2010/main" val="28749878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F23AB-FD6E-4E60-9D6F-7AB6906464BD}"/>
              </a:ext>
            </a:extLst>
          </p:cNvPr>
          <p:cNvSpPr>
            <a:spLocks noGrp="1"/>
          </p:cNvSpPr>
          <p:nvPr>
            <p:ph type="title"/>
          </p:nvPr>
        </p:nvSpPr>
        <p:spPr>
          <a:xfrm>
            <a:off x="520297" y="347257"/>
            <a:ext cx="3121568" cy="804270"/>
          </a:xfrm>
        </p:spPr>
        <p:txBody>
          <a:bodyPr>
            <a:normAutofit/>
          </a:bodyPr>
          <a:lstStyle/>
          <a:p>
            <a:r>
              <a:rPr lang="en-US" sz="4000" dirty="0"/>
              <a:t> </a:t>
            </a:r>
            <a:r>
              <a:rPr lang="en-US" sz="4000" b="1" dirty="0">
                <a:latin typeface="Calibri" panose="020F0502020204030204" pitchFamily="34" charset="0"/>
                <a:cs typeface="Calibri" panose="020F0502020204030204" pitchFamily="34" charset="0"/>
              </a:rPr>
              <a:t>Schooldays</a:t>
            </a:r>
            <a:r>
              <a:rPr lang="en-US" sz="4000" b="1" dirty="0">
                <a:latin typeface="Arial Black" panose="020B0A04020102020204" pitchFamily="34" charset="0"/>
                <a:cs typeface="Arial" panose="020B0604020202020204" pitchFamily="34" charset="0"/>
              </a:rPr>
              <a:t> </a:t>
            </a:r>
            <a:endParaRPr lang="en-AU" sz="4000" b="1" dirty="0">
              <a:latin typeface="Arial Black" panose="020B0A040201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E302016-7123-41A6-A13F-6A0105322C36}"/>
              </a:ext>
            </a:extLst>
          </p:cNvPr>
          <p:cNvSpPr>
            <a:spLocks noGrp="1"/>
          </p:cNvSpPr>
          <p:nvPr>
            <p:ph idx="1"/>
          </p:nvPr>
        </p:nvSpPr>
        <p:spPr>
          <a:xfrm>
            <a:off x="662479" y="1151527"/>
            <a:ext cx="5478630" cy="4405989"/>
          </a:xfrm>
        </p:spPr>
        <p:txBody>
          <a:bodyPr>
            <a:normAutofit/>
          </a:bodyPr>
          <a:lstStyle/>
          <a:p>
            <a:pPr marL="0" indent="0">
              <a:lnSpc>
                <a:spcPct val="114000"/>
              </a:lnSpc>
              <a:spcBef>
                <a:spcPts val="1200"/>
              </a:spcBef>
              <a:spcAft>
                <a:spcPts val="600"/>
              </a:spcAft>
              <a:buNone/>
            </a:pPr>
            <a:r>
              <a:rPr lang="en-US" sz="2400" dirty="0">
                <a:latin typeface="Calibri" panose="020F0502020204030204" pitchFamily="34" charset="0"/>
                <a:cs typeface="Calibri" panose="020F0502020204030204" pitchFamily="34" charset="0"/>
              </a:rPr>
              <a:t>My schooldays were happy, and I enjoyed all aspects of my education.</a:t>
            </a:r>
          </a:p>
          <a:p>
            <a:pPr marL="0" indent="0">
              <a:lnSpc>
                <a:spcPct val="114000"/>
              </a:lnSpc>
              <a:spcBef>
                <a:spcPts val="1200"/>
              </a:spcBef>
              <a:spcAft>
                <a:spcPts val="600"/>
              </a:spcAft>
              <a:buNone/>
            </a:pPr>
            <a:r>
              <a:rPr lang="en-US" sz="2400" dirty="0">
                <a:latin typeface="Calibri" panose="020F0502020204030204" pitchFamily="34" charset="0"/>
                <a:cs typeface="Calibri" panose="020F0502020204030204" pitchFamily="34" charset="0"/>
              </a:rPr>
              <a:t>We had a weekly elocution lesson from Miss Murray-Smith who travelled up each week on the train from Melbourne.</a:t>
            </a:r>
          </a:p>
          <a:p>
            <a:pPr marL="0" indent="0">
              <a:lnSpc>
                <a:spcPct val="114000"/>
              </a:lnSpc>
              <a:spcBef>
                <a:spcPts val="1200"/>
              </a:spcBef>
              <a:spcAft>
                <a:spcPts val="600"/>
              </a:spcAft>
              <a:buNone/>
            </a:pPr>
            <a:r>
              <a:rPr lang="en-US" sz="2400" dirty="0">
                <a:latin typeface="Calibri" panose="020F0502020204030204" pitchFamily="34" charset="0"/>
                <a:cs typeface="Calibri" panose="020F0502020204030204" pitchFamily="34" charset="0"/>
              </a:rPr>
              <a:t>Sport was a good part of the curriculum and I loved athletics, playing on the school tennis courts and swimming lessons at the pontoon on the river.</a:t>
            </a:r>
            <a:endParaRPr lang="en-AU" sz="24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81194D38-4EA7-4FA5-8E42-3B655344F14D}"/>
              </a:ext>
            </a:extLst>
          </p:cNvPr>
          <p:cNvSpPr>
            <a:spLocks noGrp="1"/>
          </p:cNvSpPr>
          <p:nvPr>
            <p:ph type="ftr" sz="quarter" idx="11"/>
          </p:nvPr>
        </p:nvSpPr>
        <p:spPr>
          <a:xfrm>
            <a:off x="662479" y="9357675"/>
            <a:ext cx="3756718" cy="402135"/>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 </a:t>
            </a:r>
          </a:p>
        </p:txBody>
      </p:sp>
      <p:sp>
        <p:nvSpPr>
          <p:cNvPr id="5" name="Slide Number Placeholder 4">
            <a:extLst>
              <a:ext uri="{FF2B5EF4-FFF2-40B4-BE49-F238E27FC236}">
                <a16:creationId xmlns:a16="http://schemas.microsoft.com/office/drawing/2014/main" id="{1C474EA3-706D-474D-A7E2-92387A038588}"/>
              </a:ext>
            </a:extLst>
          </p:cNvPr>
          <p:cNvSpPr>
            <a:spLocks noGrp="1"/>
          </p:cNvSpPr>
          <p:nvPr>
            <p:ph type="sldNum" sz="quarter" idx="12"/>
          </p:nvPr>
        </p:nvSpPr>
        <p:spPr>
          <a:xfrm>
            <a:off x="13136020" y="12832091"/>
            <a:ext cx="3756717" cy="704407"/>
          </a:xfrm>
        </p:spPr>
        <p:txBody>
          <a:bodyPr/>
          <a:lstStyle/>
          <a:p>
            <a:fld id="{4FAB73BC-B049-4115-A692-8D63A059BFB8}" type="slidenum">
              <a:rPr lang="en-US" smtClean="0">
                <a:latin typeface="Calibri" panose="020F0502020204030204" pitchFamily="34" charset="0"/>
                <a:cs typeface="Calibri" panose="020F0502020204030204" pitchFamily="34" charset="0"/>
              </a:rPr>
              <a:pPr/>
              <a:t>27</a:t>
            </a:fld>
            <a:endParaRPr lang="en-US" dirty="0">
              <a:latin typeface="Calibri" panose="020F0502020204030204" pitchFamily="34" charset="0"/>
              <a:cs typeface="Calibri" panose="020F0502020204030204" pitchFamily="34" charset="0"/>
            </a:endParaRPr>
          </a:p>
        </p:txBody>
      </p:sp>
      <p:pic>
        <p:nvPicPr>
          <p:cNvPr id="3080" name="Picture 8">
            <a:extLst>
              <a:ext uri="{FF2B5EF4-FFF2-40B4-BE49-F238E27FC236}">
                <a16:creationId xmlns:a16="http://schemas.microsoft.com/office/drawing/2014/main" id="{3CEE0207-D770-430A-9AB0-29D430F58A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5137" y="5705447"/>
            <a:ext cx="5235972" cy="330323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9" name="Slide Number Placeholder 5">
            <a:extLst>
              <a:ext uri="{FF2B5EF4-FFF2-40B4-BE49-F238E27FC236}">
                <a16:creationId xmlns:a16="http://schemas.microsoft.com/office/drawing/2014/main" id="{6671E1DB-AA2E-4AC8-BF72-47DBFC6A8178}"/>
              </a:ext>
            </a:extLst>
          </p:cNvPr>
          <p:cNvSpPr txBox="1">
            <a:spLocks/>
          </p:cNvSpPr>
          <p:nvPr/>
        </p:nvSpPr>
        <p:spPr>
          <a:xfrm>
            <a:off x="4652471" y="9357674"/>
            <a:ext cx="1543050" cy="40213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z="1000" smtClean="0">
                <a:latin typeface="Calibri" panose="020F0502020204030204" pitchFamily="34" charset="0"/>
                <a:cs typeface="Calibri" panose="020F0502020204030204" pitchFamily="34" charset="0"/>
              </a:rPr>
              <a:pPr/>
              <a:t>27</a:t>
            </a:fld>
            <a:endParaRPr lang="en-US" sz="1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14085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CCE2F-EF25-4263-BF4D-B40322D5D30B}"/>
              </a:ext>
            </a:extLst>
          </p:cNvPr>
          <p:cNvSpPr>
            <a:spLocks noGrp="1"/>
          </p:cNvSpPr>
          <p:nvPr>
            <p:ph type="title"/>
          </p:nvPr>
        </p:nvSpPr>
        <p:spPr>
          <a:xfrm>
            <a:off x="494352" y="449689"/>
            <a:ext cx="3239524" cy="704407"/>
          </a:xfrm>
        </p:spPr>
        <p:txBody>
          <a:bodyPr>
            <a:noAutofit/>
          </a:bodyPr>
          <a:lstStyle/>
          <a:p>
            <a:r>
              <a:rPr lang="en-US" sz="4000" b="1" dirty="0">
                <a:latin typeface="Calibri" panose="020F0502020204030204" pitchFamily="34" charset="0"/>
                <a:cs typeface="Calibri" panose="020F0502020204030204" pitchFamily="34" charset="0"/>
              </a:rPr>
              <a:t>Schooldays</a:t>
            </a:r>
            <a:r>
              <a:rPr lang="en-US" sz="4000" b="1" dirty="0">
                <a:latin typeface="Arial Black" panose="020B0A04020102020204" pitchFamily="34" charset="0"/>
                <a:cs typeface="Arial" panose="020B0604020202020204" pitchFamily="34" charset="0"/>
              </a:rPr>
              <a:t> </a:t>
            </a:r>
            <a:endParaRPr lang="en-AU" sz="4000" b="1" dirty="0">
              <a:latin typeface="Arial Black" panose="020B0A040201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9D7CB9E-CE13-4B4A-B0AD-E23B7134D142}"/>
              </a:ext>
            </a:extLst>
          </p:cNvPr>
          <p:cNvSpPr>
            <a:spLocks noGrp="1"/>
          </p:cNvSpPr>
          <p:nvPr>
            <p:ph idx="1"/>
          </p:nvPr>
        </p:nvSpPr>
        <p:spPr>
          <a:xfrm>
            <a:off x="494352" y="1170273"/>
            <a:ext cx="5687988" cy="1853932"/>
          </a:xfrm>
        </p:spPr>
        <p:txBody>
          <a:bodyPr>
            <a:normAutofit/>
          </a:bodyPr>
          <a:lstStyle/>
          <a:p>
            <a:pPr marL="0" indent="0">
              <a:lnSpc>
                <a:spcPct val="114000"/>
              </a:lnSpc>
              <a:spcBef>
                <a:spcPts val="1200"/>
              </a:spcBef>
              <a:spcAft>
                <a:spcPts val="600"/>
              </a:spcAft>
              <a:buNone/>
            </a:pPr>
            <a:r>
              <a:rPr lang="en-US" sz="2400" dirty="0">
                <a:latin typeface="Calibri" panose="020F0502020204030204" pitchFamily="34" charset="0"/>
                <a:cs typeface="Calibri" panose="020F0502020204030204" pitchFamily="34" charset="0"/>
              </a:rPr>
              <a:t>St Joseph’s College was also a boarding school and students who boarded came from Hay, Deniliquin, Cobram and much further afield. </a:t>
            </a:r>
          </a:p>
        </p:txBody>
      </p:sp>
      <p:sp>
        <p:nvSpPr>
          <p:cNvPr id="4" name="Footer Placeholder 3">
            <a:extLst>
              <a:ext uri="{FF2B5EF4-FFF2-40B4-BE49-F238E27FC236}">
                <a16:creationId xmlns:a16="http://schemas.microsoft.com/office/drawing/2014/main" id="{B3A851AC-86CD-4751-A3D6-6DEEBE75DA08}"/>
              </a:ext>
            </a:extLst>
          </p:cNvPr>
          <p:cNvSpPr>
            <a:spLocks noGrp="1"/>
          </p:cNvSpPr>
          <p:nvPr>
            <p:ph type="ftr" sz="quarter" idx="11"/>
          </p:nvPr>
        </p:nvSpPr>
        <p:spPr>
          <a:xfrm>
            <a:off x="593928" y="9282030"/>
            <a:ext cx="3348152" cy="426770"/>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AFBFDC53-7E08-428C-B0BD-270DC4906D0C}"/>
              </a:ext>
            </a:extLst>
          </p:cNvPr>
          <p:cNvSpPr>
            <a:spLocks noGrp="1"/>
          </p:cNvSpPr>
          <p:nvPr>
            <p:ph type="sldNum" sz="quarter" idx="12"/>
          </p:nvPr>
        </p:nvSpPr>
        <p:spPr>
          <a:xfrm>
            <a:off x="4993074" y="9231713"/>
            <a:ext cx="1543050" cy="527403"/>
          </a:xfrm>
        </p:spPr>
        <p:txBody>
          <a:bodyPr/>
          <a:lstStyle/>
          <a:p>
            <a:fld id="{4FAB73BC-B049-4115-A692-8D63A059BFB8}" type="slidenum">
              <a:rPr lang="en-US" sz="1000" smtClean="0">
                <a:latin typeface="Calibri" panose="020F0502020204030204" pitchFamily="34" charset="0"/>
                <a:cs typeface="Calibri" panose="020F0502020204030204" pitchFamily="34" charset="0"/>
              </a:rPr>
              <a:pPr/>
              <a:t>28</a:t>
            </a:fld>
            <a:endParaRPr lang="en-US" sz="1000" dirty="0">
              <a:latin typeface="Calibri" panose="020F0502020204030204" pitchFamily="34" charset="0"/>
              <a:cs typeface="Calibri" panose="020F0502020204030204" pitchFamily="34" charset="0"/>
            </a:endParaRPr>
          </a:p>
        </p:txBody>
      </p:sp>
      <p:pic>
        <p:nvPicPr>
          <p:cNvPr id="6" name="Picture 18" descr="Driver Classics Heritage Fleet - Driver Bus Lines">
            <a:extLst>
              <a:ext uri="{FF2B5EF4-FFF2-40B4-BE49-F238E27FC236}">
                <a16:creationId xmlns:a16="http://schemas.microsoft.com/office/drawing/2014/main" id="{90F02095-EC9E-074C-ADBD-E34FC0D59F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093" y="3066833"/>
            <a:ext cx="4614288" cy="288692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Content Placeholder 2">
            <a:extLst>
              <a:ext uri="{FF2B5EF4-FFF2-40B4-BE49-F238E27FC236}">
                <a16:creationId xmlns:a16="http://schemas.microsoft.com/office/drawing/2014/main" id="{D8B6C482-69EA-4080-A6CA-70D6FAECB348}"/>
              </a:ext>
            </a:extLst>
          </p:cNvPr>
          <p:cNvSpPr txBox="1">
            <a:spLocks/>
          </p:cNvSpPr>
          <p:nvPr/>
        </p:nvSpPr>
        <p:spPr>
          <a:xfrm>
            <a:off x="576084" y="6224605"/>
            <a:ext cx="5687988" cy="3231706"/>
          </a:xfrm>
          <a:prstGeom prst="rect">
            <a:avLst/>
          </a:prstGeom>
        </p:spPr>
        <p:txBody>
          <a:bodyPr vert="horz" lIns="91440" tIns="45720" rIns="91440" bIns="45720" rtlCol="0">
            <a:normAutofit fontScale="92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4000"/>
              </a:lnSpc>
              <a:spcBef>
                <a:spcPts val="1200"/>
              </a:spcBef>
              <a:spcAft>
                <a:spcPts val="600"/>
              </a:spcAft>
              <a:buFont typeface="Arial" panose="020B0604020202020204" pitchFamily="34" charset="0"/>
              <a:buNone/>
            </a:pPr>
            <a:r>
              <a:rPr lang="en-US" sz="2600" dirty="0">
                <a:latin typeface="Calibri" panose="020F0502020204030204" pitchFamily="34" charset="0"/>
                <a:cs typeface="Calibri" panose="020F0502020204030204" pitchFamily="34" charset="0"/>
              </a:rPr>
              <a:t>Kids travelled by bus and train from other local townships such as Rochester, Gunbower, Lockington, Tongala, Kyabram and Mathoura. </a:t>
            </a:r>
          </a:p>
          <a:p>
            <a:pPr marL="0" indent="0">
              <a:lnSpc>
                <a:spcPct val="124000"/>
              </a:lnSpc>
              <a:spcBef>
                <a:spcPts val="1200"/>
              </a:spcBef>
              <a:spcAft>
                <a:spcPts val="600"/>
              </a:spcAft>
              <a:buFont typeface="Arial" panose="020B0604020202020204" pitchFamily="34" charset="0"/>
              <a:buNone/>
            </a:pPr>
            <a:r>
              <a:rPr lang="en-US" sz="2600" dirty="0">
                <a:latin typeface="Calibri" panose="020F0502020204030204" pitchFamily="34" charset="0"/>
                <a:cs typeface="Calibri" panose="020F0502020204030204" pitchFamily="34" charset="0"/>
              </a:rPr>
              <a:t>As friendships developed over the years, we shared holidays at their homes and rode our bikes on weekends to the closer towns.</a:t>
            </a:r>
          </a:p>
          <a:p>
            <a:pPr>
              <a:lnSpc>
                <a:spcPct val="114000"/>
              </a:lnSpc>
            </a:pPr>
            <a:endParaRPr lang="en-A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05499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141B9-3D3E-4D1E-99D0-19632ABCA38D}"/>
              </a:ext>
            </a:extLst>
          </p:cNvPr>
          <p:cNvSpPr>
            <a:spLocks noGrp="1"/>
          </p:cNvSpPr>
          <p:nvPr>
            <p:ph type="title"/>
          </p:nvPr>
        </p:nvSpPr>
        <p:spPr>
          <a:xfrm>
            <a:off x="644620" y="581345"/>
            <a:ext cx="4815969" cy="678929"/>
          </a:xfrm>
        </p:spPr>
        <p:txBody>
          <a:bodyPr>
            <a:noAutofit/>
          </a:bodyPr>
          <a:lstStyle/>
          <a:p>
            <a:r>
              <a:rPr lang="en-US" sz="4000" b="1" dirty="0">
                <a:latin typeface="Calibri" panose="020F0502020204030204" pitchFamily="34" charset="0"/>
                <a:cs typeface="Calibri" panose="020F0502020204030204" pitchFamily="34" charset="0"/>
              </a:rPr>
              <a:t>Recreation and Fun</a:t>
            </a:r>
            <a:endParaRPr lang="en-AU" sz="40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29B3FC8D-69C9-4D28-B252-E111AC88CD88}"/>
              </a:ext>
            </a:extLst>
          </p:cNvPr>
          <p:cNvSpPr>
            <a:spLocks noGrp="1"/>
          </p:cNvSpPr>
          <p:nvPr>
            <p:ph idx="1"/>
          </p:nvPr>
        </p:nvSpPr>
        <p:spPr>
          <a:xfrm>
            <a:off x="600900" y="1338866"/>
            <a:ext cx="5483320" cy="1141984"/>
          </a:xfrm>
        </p:spPr>
        <p:txBody>
          <a:bodyPr>
            <a:noAutofit/>
          </a:bodyPr>
          <a:lstStyle/>
          <a:p>
            <a:pPr marL="0" indent="0">
              <a:lnSpc>
                <a:spcPct val="114000"/>
              </a:lnSpc>
              <a:spcBef>
                <a:spcPts val="1200"/>
              </a:spcBef>
              <a:spcAft>
                <a:spcPts val="600"/>
              </a:spcAft>
              <a:buNone/>
            </a:pPr>
            <a:r>
              <a:rPr lang="en-US" sz="2400" dirty="0">
                <a:latin typeface="Calibri" panose="020F0502020204030204" pitchFamily="34" charset="0"/>
                <a:cs typeface="Calibri" panose="020F0502020204030204" pitchFamily="34" charset="0"/>
              </a:rPr>
              <a:t>These are some of the things I remember from my childhood:</a:t>
            </a:r>
          </a:p>
        </p:txBody>
      </p:sp>
      <p:sp>
        <p:nvSpPr>
          <p:cNvPr id="4" name="Footer Placeholder 3">
            <a:extLst>
              <a:ext uri="{FF2B5EF4-FFF2-40B4-BE49-F238E27FC236}">
                <a16:creationId xmlns:a16="http://schemas.microsoft.com/office/drawing/2014/main" id="{034E6321-5325-42B4-831B-B067E3DE750B}"/>
              </a:ext>
            </a:extLst>
          </p:cNvPr>
          <p:cNvSpPr>
            <a:spLocks noGrp="1"/>
          </p:cNvSpPr>
          <p:nvPr>
            <p:ph type="ftr" sz="quarter" idx="11"/>
          </p:nvPr>
        </p:nvSpPr>
        <p:spPr>
          <a:xfrm>
            <a:off x="429800" y="9178154"/>
            <a:ext cx="4190327" cy="527403"/>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847668FF-4563-4762-948E-A239C2A0EE8A}"/>
              </a:ext>
            </a:extLst>
          </p:cNvPr>
          <p:cNvSpPr>
            <a:spLocks noGrp="1"/>
          </p:cNvSpPr>
          <p:nvPr>
            <p:ph type="sldNum" sz="quarter" idx="12"/>
          </p:nvPr>
        </p:nvSpPr>
        <p:spPr/>
        <p:txBody>
          <a:bodyPr/>
          <a:lstStyle/>
          <a:p>
            <a:fld id="{4FAB73BC-B049-4115-A692-8D63A059BFB8}" type="slidenum">
              <a:rPr lang="en-US" sz="1000" smtClean="0">
                <a:latin typeface="Calibri" panose="020F0502020204030204" pitchFamily="34" charset="0"/>
                <a:cs typeface="Calibri" panose="020F0502020204030204" pitchFamily="34" charset="0"/>
              </a:rPr>
              <a:pPr/>
              <a:t>29</a:t>
            </a:fld>
            <a:endParaRPr lang="en-US" sz="1000" dirty="0">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6368EA4E-1C2A-44F1-9A9A-6064C53962D3}"/>
              </a:ext>
            </a:extLst>
          </p:cNvPr>
          <p:cNvSpPr txBox="1"/>
          <p:nvPr/>
        </p:nvSpPr>
        <p:spPr>
          <a:xfrm>
            <a:off x="4647304" y="6627869"/>
            <a:ext cx="1935367" cy="2173415"/>
          </a:xfrm>
          <a:prstGeom prst="rect">
            <a:avLst/>
          </a:prstGeom>
          <a:noFill/>
        </p:spPr>
        <p:txBody>
          <a:bodyPr wrap="square">
            <a:spAutoFit/>
          </a:bodyPr>
          <a:lstStyle/>
          <a:p>
            <a:pPr>
              <a:lnSpc>
                <a:spcPct val="114000"/>
              </a:lnSpc>
              <a:spcBef>
                <a:spcPts val="1068"/>
              </a:spcBef>
              <a:spcAft>
                <a:spcPts val="1068"/>
              </a:spcAft>
            </a:pPr>
            <a:r>
              <a:rPr lang="en-US" sz="2400" dirty="0">
                <a:latin typeface="Calibri" panose="020F0502020204030204" pitchFamily="34" charset="0"/>
                <a:cs typeface="Calibri" panose="020F0502020204030204" pitchFamily="34" charset="0"/>
              </a:rPr>
              <a:t>We had to take salt to the sandbank to get rid of the leeches.</a:t>
            </a:r>
          </a:p>
        </p:txBody>
      </p:sp>
      <p:graphicFrame>
        <p:nvGraphicFramePr>
          <p:cNvPr id="10" name="Table 10">
            <a:extLst>
              <a:ext uri="{FF2B5EF4-FFF2-40B4-BE49-F238E27FC236}">
                <a16:creationId xmlns:a16="http://schemas.microsoft.com/office/drawing/2014/main" id="{DBF9816A-16FF-4D61-859B-D30E21085778}"/>
              </a:ext>
            </a:extLst>
          </p:cNvPr>
          <p:cNvGraphicFramePr>
            <a:graphicFrameLocks noGrp="1"/>
          </p:cNvGraphicFramePr>
          <p:nvPr>
            <p:extLst>
              <p:ext uri="{D42A27DB-BD31-4B8C-83A1-F6EECF244321}">
                <p14:modId xmlns:p14="http://schemas.microsoft.com/office/powerpoint/2010/main" val="2396947525"/>
              </p:ext>
            </p:extLst>
          </p:nvPr>
        </p:nvGraphicFramePr>
        <p:xfrm>
          <a:off x="887617" y="2366325"/>
          <a:ext cx="4829699" cy="2216810"/>
        </p:xfrm>
        <a:graphic>
          <a:graphicData uri="http://schemas.openxmlformats.org/drawingml/2006/table">
            <a:tbl>
              <a:tblPr firstRow="1" bandRow="1">
                <a:tableStyleId>{5C22544A-7EE6-4342-B048-85BDC9FD1C3A}</a:tableStyleId>
              </a:tblPr>
              <a:tblGrid>
                <a:gridCol w="2325698">
                  <a:extLst>
                    <a:ext uri="{9D8B030D-6E8A-4147-A177-3AD203B41FA5}">
                      <a16:colId xmlns:a16="http://schemas.microsoft.com/office/drawing/2014/main" val="114052724"/>
                    </a:ext>
                  </a:extLst>
                </a:gridCol>
                <a:gridCol w="2504001">
                  <a:extLst>
                    <a:ext uri="{9D8B030D-6E8A-4147-A177-3AD203B41FA5}">
                      <a16:colId xmlns:a16="http://schemas.microsoft.com/office/drawing/2014/main" val="3402595075"/>
                    </a:ext>
                  </a:extLst>
                </a:gridCol>
              </a:tblGrid>
              <a:tr h="510470">
                <a:tc>
                  <a:txBody>
                    <a:bodyPr/>
                    <a:lstStyle/>
                    <a:p>
                      <a:pPr marL="342900" marR="0" lvl="0" indent="-342900" algn="l" defTabSz="1320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0" dirty="0">
                          <a:solidFill>
                            <a:schemeClr val="tx1"/>
                          </a:solidFill>
                          <a:latin typeface="Calibri" panose="020F0502020204030204" pitchFamily="34" charset="0"/>
                          <a:cs typeface="Calibri" panose="020F0502020204030204" pitchFamily="34" charset="0"/>
                        </a:rPr>
                        <a:t>billy-carting</a:t>
                      </a:r>
                    </a:p>
                  </a:txBody>
                  <a:tcPr marL="162555" marR="162555" marT="81278" marB="8127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1320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0" dirty="0">
                          <a:solidFill>
                            <a:schemeClr val="tx1"/>
                          </a:solidFill>
                          <a:latin typeface="Calibri" panose="020F0502020204030204" pitchFamily="34" charset="0"/>
                          <a:cs typeface="Calibri" panose="020F0502020204030204" pitchFamily="34" charset="0"/>
                        </a:rPr>
                        <a:t>dress-ups</a:t>
                      </a:r>
                    </a:p>
                  </a:txBody>
                  <a:tcPr marL="162555" marR="162555" marT="81278" marB="8127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34531310"/>
                  </a:ext>
                </a:extLst>
              </a:tr>
              <a:tr h="571434">
                <a:tc>
                  <a:txBody>
                    <a:bodyPr/>
                    <a:lstStyle/>
                    <a:p>
                      <a:pPr marL="342900" marR="0" lvl="0" indent="-342900" algn="l" defTabSz="1320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latin typeface="Calibri" panose="020F0502020204030204" pitchFamily="34" charset="0"/>
                          <a:cs typeface="Calibri" panose="020F0502020204030204" pitchFamily="34" charset="0"/>
                        </a:rPr>
                        <a:t>hidey </a:t>
                      </a:r>
                    </a:p>
                  </a:txBody>
                  <a:tcPr marL="162555" marR="162555" marT="81278" marB="8127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1320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latin typeface="Calibri" panose="020F0502020204030204" pitchFamily="34" charset="0"/>
                          <a:cs typeface="Calibri" panose="020F0502020204030204" pitchFamily="34" charset="0"/>
                        </a:rPr>
                        <a:t>bike riding</a:t>
                      </a:r>
                    </a:p>
                  </a:txBody>
                  <a:tcPr marL="162555" marR="162555" marT="81278" marB="8127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25604980"/>
                  </a:ext>
                </a:extLst>
              </a:tr>
              <a:tr h="508000">
                <a:tc>
                  <a:txBody>
                    <a:bodyPr/>
                    <a:lstStyle/>
                    <a:p>
                      <a:pPr marL="342900" marR="0" lvl="0" indent="-342900" algn="l" defTabSz="1320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latin typeface="Calibri" panose="020F0502020204030204" pitchFamily="34" charset="0"/>
                          <a:cs typeface="Calibri" panose="020F0502020204030204" pitchFamily="34" charset="0"/>
                        </a:rPr>
                        <a:t>yabbying</a:t>
                      </a:r>
                    </a:p>
                  </a:txBody>
                  <a:tcPr marL="162555" marR="162555" marT="81278" marB="8127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1320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latin typeface="Calibri" panose="020F0502020204030204" pitchFamily="34" charset="0"/>
                          <a:cs typeface="Calibri" panose="020F0502020204030204" pitchFamily="34" charset="0"/>
                        </a:rPr>
                        <a:t>mushrooming</a:t>
                      </a:r>
                    </a:p>
                  </a:txBody>
                  <a:tcPr marL="162555" marR="162555" marT="81278" marB="8127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66606917"/>
                  </a:ext>
                </a:extLst>
              </a:tr>
              <a:tr h="588744">
                <a:tc>
                  <a:txBody>
                    <a:bodyPr/>
                    <a:lstStyle/>
                    <a:p>
                      <a:pPr marL="342900" marR="0" lvl="0" indent="-342900" algn="l" defTabSz="132075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latin typeface="Calibri" panose="020F0502020204030204" pitchFamily="34" charset="0"/>
                          <a:cs typeface="Calibri" panose="020F0502020204030204" pitchFamily="34" charset="0"/>
                        </a:rPr>
                        <a:t>swimming</a:t>
                      </a:r>
                    </a:p>
                  </a:txBody>
                  <a:tcPr marL="162555" marR="162555" marT="81278" marB="8127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AU" sz="2400" dirty="0">
                        <a:latin typeface="Calibri" panose="020F0502020204030204" pitchFamily="34" charset="0"/>
                        <a:cs typeface="Calibri" panose="020F0502020204030204" pitchFamily="34" charset="0"/>
                      </a:endParaRPr>
                    </a:p>
                  </a:txBody>
                  <a:tcPr marL="162555" marR="162555" marT="81278" marB="8127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51849178"/>
                  </a:ext>
                </a:extLst>
              </a:tr>
            </a:tbl>
          </a:graphicData>
        </a:graphic>
      </p:graphicFrame>
      <p:pic>
        <p:nvPicPr>
          <p:cNvPr id="5122" name="Picture 2" descr="Billycart - MAAS Collection">
            <a:extLst>
              <a:ext uri="{FF2B5EF4-FFF2-40B4-BE49-F238E27FC236}">
                <a16:creationId xmlns:a16="http://schemas.microsoft.com/office/drawing/2014/main" id="{6F35795E-0F92-4F9A-988A-48DF78610FE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6225"/>
          <a:stretch/>
        </p:blipFill>
        <p:spPr bwMode="auto">
          <a:xfrm>
            <a:off x="3299969" y="4146275"/>
            <a:ext cx="2665449" cy="1872227"/>
          </a:xfrm>
          <a:prstGeom prst="rect">
            <a:avLst/>
          </a:prstGeom>
          <a:ln w="38100" cap="sq">
            <a:solidFill>
              <a:schemeClr val="bg1">
                <a:lumMod val="6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5AC4B55-08F5-45F0-8AE8-070141B4F832}"/>
              </a:ext>
            </a:extLst>
          </p:cNvPr>
          <p:cNvPicPr>
            <a:picLocks noChangeAspect="1"/>
          </p:cNvPicPr>
          <p:nvPr/>
        </p:nvPicPr>
        <p:blipFill rotWithShape="1">
          <a:blip r:embed="rId4"/>
          <a:srcRect r="15011"/>
          <a:stretch/>
        </p:blipFill>
        <p:spPr>
          <a:xfrm>
            <a:off x="644620" y="6278065"/>
            <a:ext cx="3848125" cy="252321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281170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33F24F8-28C0-4709-B87C-13D9EF14025D}"/>
              </a:ext>
            </a:extLst>
          </p:cNvPr>
          <p:cNvSpPr>
            <a:spLocks noGrp="1"/>
          </p:cNvSpPr>
          <p:nvPr>
            <p:ph type="ftr" sz="quarter" idx="11"/>
          </p:nvPr>
        </p:nvSpPr>
        <p:spPr>
          <a:xfrm>
            <a:off x="685799" y="9088221"/>
            <a:ext cx="4902970" cy="817779"/>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8E4CE7F1-F7AE-4BB8-AE48-5077A660A76C}"/>
              </a:ext>
            </a:extLst>
          </p:cNvPr>
          <p:cNvSpPr>
            <a:spLocks noGrp="1"/>
          </p:cNvSpPr>
          <p:nvPr>
            <p:ph type="sldNum" sz="quarter" idx="12"/>
          </p:nvPr>
        </p:nvSpPr>
        <p:spPr/>
        <p:txBody>
          <a:bodyPr/>
          <a:lstStyle/>
          <a:p>
            <a:fld id="{4FAB73BC-B049-4115-A692-8D63A059BFB8}" type="slidenum">
              <a:rPr lang="en-US" sz="1000" smtClean="0">
                <a:latin typeface="Calibri" panose="020F0502020204030204" pitchFamily="34" charset="0"/>
                <a:cs typeface="Calibri" panose="020F0502020204030204" pitchFamily="34" charset="0"/>
              </a:rPr>
              <a:t>3</a:t>
            </a:fld>
            <a:endParaRPr lang="en-US" sz="10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CABEB220-4377-43CF-A4F0-49AF2A66CA6E}"/>
              </a:ext>
            </a:extLst>
          </p:cNvPr>
          <p:cNvSpPr txBox="1"/>
          <p:nvPr/>
        </p:nvSpPr>
        <p:spPr>
          <a:xfrm>
            <a:off x="685799" y="1745464"/>
            <a:ext cx="5362753" cy="6370975"/>
          </a:xfrm>
          <a:prstGeom prst="rect">
            <a:avLst/>
          </a:prstGeom>
          <a:noFill/>
        </p:spPr>
        <p:txBody>
          <a:bodyPr wrap="square" rtlCol="0">
            <a:spAutoFit/>
          </a:bodyPr>
          <a:lstStyle/>
          <a:p>
            <a:r>
              <a:rPr lang="en-AU" sz="2400" dirty="0">
                <a:latin typeface="Calibri" panose="020F0502020204030204" pitchFamily="34" charset="0"/>
                <a:cs typeface="Calibri" panose="020F0502020204030204" pitchFamily="34" charset="0"/>
              </a:rPr>
              <a:t>Hello</a:t>
            </a:r>
          </a:p>
          <a:p>
            <a:endParaRPr lang="en-AU" sz="2400" dirty="0">
              <a:latin typeface="Calibri" panose="020F0502020204030204" pitchFamily="34" charset="0"/>
              <a:cs typeface="Calibri" panose="020F0502020204030204" pitchFamily="34" charset="0"/>
            </a:endParaRPr>
          </a:p>
          <a:p>
            <a:r>
              <a:rPr lang="en-AU" sz="2400" dirty="0">
                <a:latin typeface="Calibri" panose="020F0502020204030204" pitchFamily="34" charset="0"/>
                <a:cs typeface="Calibri" panose="020F0502020204030204" pitchFamily="34" charset="0"/>
              </a:rPr>
              <a:t>My name is Anne and I’m a member of the Rotary Club of Canterbury in Melbourne, Australia.</a:t>
            </a:r>
          </a:p>
          <a:p>
            <a:endParaRPr lang="en-AU" sz="2400" dirty="0">
              <a:latin typeface="Calibri" panose="020F0502020204030204" pitchFamily="34" charset="0"/>
              <a:cs typeface="Calibri" panose="020F0502020204030204" pitchFamily="34" charset="0"/>
            </a:endParaRPr>
          </a:p>
          <a:p>
            <a:r>
              <a:rPr lang="en-AU" sz="2400" dirty="0">
                <a:latin typeface="Calibri" panose="020F0502020204030204" pitchFamily="34" charset="0"/>
                <a:cs typeface="Calibri" panose="020F0502020204030204" pitchFamily="34" charset="0"/>
              </a:rPr>
              <a:t>I’ve written this book based on my memories of growing up in a country town in the state of Victoria.</a:t>
            </a:r>
          </a:p>
          <a:p>
            <a:endParaRPr lang="en-AU" sz="2400" dirty="0">
              <a:latin typeface="Calibri" panose="020F0502020204030204" pitchFamily="34" charset="0"/>
              <a:cs typeface="Calibri" panose="020F0502020204030204" pitchFamily="34" charset="0"/>
            </a:endParaRPr>
          </a:p>
          <a:p>
            <a:r>
              <a:rPr lang="en-AU" sz="2400" dirty="0">
                <a:latin typeface="Calibri" panose="020F0502020204030204" pitchFamily="34" charset="0"/>
                <a:cs typeface="Calibri" panose="020F0502020204030204" pitchFamily="34" charset="0"/>
              </a:rPr>
              <a:t>I hope you enjoy my story and it prompts you to recall happy moments from your childhood. I really enjoyed preparing it. </a:t>
            </a:r>
          </a:p>
          <a:p>
            <a:endParaRPr lang="en-AU" sz="2400" dirty="0">
              <a:latin typeface="Calibri" panose="020F0502020204030204" pitchFamily="34" charset="0"/>
              <a:cs typeface="Calibri" panose="020F0502020204030204" pitchFamily="34" charset="0"/>
            </a:endParaRPr>
          </a:p>
          <a:p>
            <a:pPr marL="1162050" defTabSz="179388"/>
            <a:r>
              <a:rPr lang="en-AU" sz="2400" dirty="0">
                <a:latin typeface="Calibri" panose="020F0502020204030204" pitchFamily="34" charset="0"/>
                <a:cs typeface="Calibri" panose="020F0502020204030204" pitchFamily="34" charset="0"/>
              </a:rPr>
              <a:t>Kindest regards</a:t>
            </a:r>
          </a:p>
          <a:p>
            <a:endParaRPr lang="en-AU" sz="2400" dirty="0">
              <a:latin typeface="Calibri" panose="020F0502020204030204" pitchFamily="34" charset="0"/>
              <a:cs typeface="Calibri" panose="020F0502020204030204" pitchFamily="34" charset="0"/>
            </a:endParaRPr>
          </a:p>
          <a:p>
            <a:pPr marL="1695450">
              <a:tabLst>
                <a:tab pos="1695450" algn="l"/>
              </a:tabLst>
            </a:pPr>
            <a:r>
              <a:rPr lang="en-AU" sz="2400" dirty="0">
                <a:latin typeface="Calibri" panose="020F0502020204030204" pitchFamily="34" charset="0"/>
                <a:cs typeface="Calibri" panose="020F0502020204030204" pitchFamily="34" charset="0"/>
              </a:rPr>
              <a:t>Anne</a:t>
            </a:r>
          </a:p>
        </p:txBody>
      </p:sp>
      <p:pic>
        <p:nvPicPr>
          <p:cNvPr id="2" name="Picture 1" descr="A picture containing drawing&#10;&#10;Description automatically generated">
            <a:extLst>
              <a:ext uri="{FF2B5EF4-FFF2-40B4-BE49-F238E27FC236}">
                <a16:creationId xmlns:a16="http://schemas.microsoft.com/office/drawing/2014/main" id="{A07E1BE4-E812-4F63-8B46-0827CCCEDAAF}"/>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685799" y="228600"/>
            <a:ext cx="1999066" cy="817779"/>
          </a:xfrm>
          <a:prstGeom prst="rect">
            <a:avLst/>
          </a:prstGeom>
        </p:spPr>
      </p:pic>
    </p:spTree>
    <p:extLst>
      <p:ext uri="{BB962C8B-B14F-4D97-AF65-F5344CB8AC3E}">
        <p14:creationId xmlns:p14="http://schemas.microsoft.com/office/powerpoint/2010/main" val="2880020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6E7F5-D432-4887-B9BE-7D9C42F6BE63}"/>
              </a:ext>
            </a:extLst>
          </p:cNvPr>
          <p:cNvSpPr>
            <a:spLocks noGrp="1"/>
          </p:cNvSpPr>
          <p:nvPr>
            <p:ph type="title"/>
          </p:nvPr>
        </p:nvSpPr>
        <p:spPr>
          <a:xfrm>
            <a:off x="597557" y="600678"/>
            <a:ext cx="4897224" cy="555537"/>
          </a:xfrm>
        </p:spPr>
        <p:txBody>
          <a:bodyPr>
            <a:noAutofit/>
          </a:bodyPr>
          <a:lstStyle/>
          <a:p>
            <a:r>
              <a:rPr lang="en-AU" sz="4000" b="1" dirty="0">
                <a:latin typeface="Calibri" panose="020F0502020204030204" pitchFamily="34" charset="0"/>
                <a:cs typeface="Calibri" panose="020F0502020204030204" pitchFamily="34" charset="0"/>
              </a:rPr>
              <a:t>Recreation and Fun</a:t>
            </a:r>
          </a:p>
        </p:txBody>
      </p:sp>
      <p:sp>
        <p:nvSpPr>
          <p:cNvPr id="3" name="Footer Placeholder 2">
            <a:extLst>
              <a:ext uri="{FF2B5EF4-FFF2-40B4-BE49-F238E27FC236}">
                <a16:creationId xmlns:a16="http://schemas.microsoft.com/office/drawing/2014/main" id="{B1CA3429-D78B-4840-A08D-F8391E42DC61}"/>
              </a:ext>
            </a:extLst>
          </p:cNvPr>
          <p:cNvSpPr>
            <a:spLocks noGrp="1"/>
          </p:cNvSpPr>
          <p:nvPr>
            <p:ph type="ftr" sz="quarter" idx="11"/>
          </p:nvPr>
        </p:nvSpPr>
        <p:spPr>
          <a:xfrm>
            <a:off x="670560" y="9147780"/>
            <a:ext cx="3549687" cy="555538"/>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4" name="Slide Number Placeholder 3">
            <a:extLst>
              <a:ext uri="{FF2B5EF4-FFF2-40B4-BE49-F238E27FC236}">
                <a16:creationId xmlns:a16="http://schemas.microsoft.com/office/drawing/2014/main" id="{080C91D3-FC0C-4C73-B443-5E3C0CC9DACE}"/>
              </a:ext>
            </a:extLst>
          </p:cNvPr>
          <p:cNvSpPr>
            <a:spLocks noGrp="1"/>
          </p:cNvSpPr>
          <p:nvPr>
            <p:ph type="sldNum" sz="quarter" idx="12"/>
          </p:nvPr>
        </p:nvSpPr>
        <p:spPr/>
        <p:txBody>
          <a:bodyPr/>
          <a:lstStyle/>
          <a:p>
            <a:fld id="{4FAB73BC-B049-4115-A692-8D63A059BFB8}" type="slidenum">
              <a:rPr lang="en-US" sz="1000" smtClean="0">
                <a:latin typeface="Calibri" panose="020F0502020204030204" pitchFamily="34" charset="0"/>
                <a:cs typeface="Calibri" panose="020F0502020204030204" pitchFamily="34" charset="0"/>
              </a:rPr>
              <a:t>30</a:t>
            </a:fld>
            <a:endParaRPr lang="en-US"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56410D30-7A22-4DD8-A683-579F7BAA248C}"/>
              </a:ext>
            </a:extLst>
          </p:cNvPr>
          <p:cNvSpPr txBox="1"/>
          <p:nvPr/>
        </p:nvSpPr>
        <p:spPr>
          <a:xfrm>
            <a:off x="670560" y="2831113"/>
            <a:ext cx="5715953" cy="2997615"/>
          </a:xfrm>
          <a:prstGeom prst="rect">
            <a:avLst/>
          </a:prstGeom>
          <a:noFill/>
        </p:spPr>
        <p:txBody>
          <a:bodyPr wrap="square" rtlCol="0">
            <a:spAutoFit/>
          </a:bodyPr>
          <a:lstStyle/>
          <a:p>
            <a:pPr>
              <a:lnSpc>
                <a:spcPct val="114000"/>
              </a:lnSpc>
              <a:spcBef>
                <a:spcPts val="1200"/>
              </a:spcBef>
              <a:spcAft>
                <a:spcPts val="600"/>
              </a:spcAft>
            </a:pPr>
            <a:r>
              <a:rPr lang="en-AU" sz="2400" dirty="0">
                <a:latin typeface="Calibri" panose="020F0502020204030204" pitchFamily="34" charset="0"/>
                <a:cs typeface="Calibri" panose="020F0502020204030204" pitchFamily="34" charset="0"/>
              </a:rPr>
              <a:t>I also loved having a chocolate sundae from the Tarax bar.</a:t>
            </a:r>
          </a:p>
          <a:p>
            <a:pPr>
              <a:lnSpc>
                <a:spcPct val="114000"/>
              </a:lnSpc>
              <a:spcBef>
                <a:spcPts val="1200"/>
              </a:spcBef>
              <a:spcAft>
                <a:spcPts val="600"/>
              </a:spcAft>
            </a:pPr>
            <a:r>
              <a:rPr lang="en-AU" sz="2400" dirty="0">
                <a:latin typeface="Calibri" panose="020F0502020204030204" pitchFamily="34" charset="0"/>
                <a:cs typeface="Calibri" panose="020F0502020204030204" pitchFamily="34" charset="0"/>
              </a:rPr>
              <a:t>But my favourite treat was 3 pence worth of mixed lollies, including liquorice blocks – yum!!! </a:t>
            </a:r>
          </a:p>
          <a:p>
            <a:endParaRPr lang="en-AU" sz="3200" dirty="0"/>
          </a:p>
        </p:txBody>
      </p:sp>
      <p:pic>
        <p:nvPicPr>
          <p:cNvPr id="7" name="Picture 6">
            <a:extLst>
              <a:ext uri="{FF2B5EF4-FFF2-40B4-BE49-F238E27FC236}">
                <a16:creationId xmlns:a16="http://schemas.microsoft.com/office/drawing/2014/main" id="{9C1724C1-0FD5-4257-AF3C-FFDB1990F05C}"/>
              </a:ext>
            </a:extLst>
          </p:cNvPr>
          <p:cNvPicPr>
            <a:picLocks noChangeAspect="1"/>
          </p:cNvPicPr>
          <p:nvPr/>
        </p:nvPicPr>
        <p:blipFill>
          <a:blip r:embed="rId3"/>
          <a:stretch>
            <a:fillRect/>
          </a:stretch>
        </p:blipFill>
        <p:spPr>
          <a:xfrm>
            <a:off x="4073233" y="5228479"/>
            <a:ext cx="1963690" cy="3565358"/>
          </a:xfrm>
          <a:prstGeom prst="rect">
            <a:avLst/>
          </a:prstGeom>
          <a:ln w="38100" cap="sq">
            <a:solidFill>
              <a:schemeClr val="bg2">
                <a:lumMod val="50000"/>
              </a:schemeClr>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23C388F7-8DC9-4601-BE68-4DACE85944D2}"/>
              </a:ext>
            </a:extLst>
          </p:cNvPr>
          <p:cNvPicPr>
            <a:picLocks noChangeAspect="1"/>
          </p:cNvPicPr>
          <p:nvPr/>
        </p:nvPicPr>
        <p:blipFill>
          <a:blip r:embed="rId4"/>
          <a:stretch>
            <a:fillRect/>
          </a:stretch>
        </p:blipFill>
        <p:spPr>
          <a:xfrm>
            <a:off x="821077" y="5673054"/>
            <a:ext cx="2970319" cy="2475266"/>
          </a:xfrm>
          <a:prstGeom prst="rect">
            <a:avLst/>
          </a:prstGeom>
          <a:ln w="38100" cap="sq">
            <a:solidFill>
              <a:schemeClr val="bg2">
                <a:lumMod val="50000"/>
              </a:schemeClr>
            </a:solidFill>
            <a:prstDash val="solid"/>
            <a:miter lim="800000"/>
          </a:ln>
          <a:effectLst>
            <a:outerShdw blurRad="50800" dist="38100" dir="2700000" algn="tl" rotWithShape="0">
              <a:srgbClr val="000000">
                <a:alpha val="43000"/>
              </a:srgbClr>
            </a:outerShdw>
          </a:effectLst>
        </p:spPr>
      </p:pic>
      <p:sp>
        <p:nvSpPr>
          <p:cNvPr id="13" name="TextBox 12">
            <a:extLst>
              <a:ext uri="{FF2B5EF4-FFF2-40B4-BE49-F238E27FC236}">
                <a16:creationId xmlns:a16="http://schemas.microsoft.com/office/drawing/2014/main" id="{C09F8A05-4E9E-4DD2-93A4-A0953311950D}"/>
              </a:ext>
            </a:extLst>
          </p:cNvPr>
          <p:cNvSpPr txBox="1"/>
          <p:nvPr/>
        </p:nvSpPr>
        <p:spPr>
          <a:xfrm>
            <a:off x="597557" y="1322752"/>
            <a:ext cx="5859750" cy="1331390"/>
          </a:xfrm>
          <a:prstGeom prst="rect">
            <a:avLst/>
          </a:prstGeom>
          <a:noFill/>
        </p:spPr>
        <p:txBody>
          <a:bodyPr wrap="square">
            <a:spAutoFit/>
          </a:bodyPr>
          <a:lstStyle/>
          <a:p>
            <a:pPr>
              <a:lnSpc>
                <a:spcPct val="114000"/>
              </a:lnSpc>
              <a:spcBef>
                <a:spcPts val="1200"/>
              </a:spcBef>
              <a:spcAft>
                <a:spcPts val="600"/>
              </a:spcAft>
            </a:pPr>
            <a:r>
              <a:rPr lang="en-AU" sz="2400" dirty="0">
                <a:latin typeface="Calibri" panose="020F0502020204030204" pitchFamily="34" charset="0"/>
                <a:cs typeface="Calibri" panose="020F0502020204030204" pitchFamily="34" charset="0"/>
              </a:rPr>
              <a:t>Our favourite take-a-way food was sixpence worth of fish and chips after a hard day at the river!!!</a:t>
            </a:r>
          </a:p>
        </p:txBody>
      </p:sp>
    </p:spTree>
    <p:extLst>
      <p:ext uri="{BB962C8B-B14F-4D97-AF65-F5344CB8AC3E}">
        <p14:creationId xmlns:p14="http://schemas.microsoft.com/office/powerpoint/2010/main" val="11593756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1E1B7-7418-48B3-9E14-924129ED4002}"/>
              </a:ext>
            </a:extLst>
          </p:cNvPr>
          <p:cNvSpPr>
            <a:spLocks noGrp="1"/>
          </p:cNvSpPr>
          <p:nvPr>
            <p:ph type="title"/>
          </p:nvPr>
        </p:nvSpPr>
        <p:spPr>
          <a:xfrm>
            <a:off x="733366" y="319041"/>
            <a:ext cx="3705340" cy="704407"/>
          </a:xfrm>
        </p:spPr>
        <p:txBody>
          <a:bodyPr>
            <a:noAutofit/>
          </a:bodyPr>
          <a:lstStyle/>
          <a:p>
            <a:r>
              <a:rPr lang="en-US" sz="4000" b="1" dirty="0">
                <a:latin typeface="Calibri" panose="020F0502020204030204" pitchFamily="34" charset="0"/>
                <a:cs typeface="Calibri" panose="020F0502020204030204" pitchFamily="34" charset="0"/>
              </a:rPr>
              <a:t>School Holidays</a:t>
            </a:r>
            <a:endParaRPr lang="en-AU" sz="40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C1A3721-F05A-4D7D-8D1B-187F13DC7B9E}"/>
              </a:ext>
            </a:extLst>
          </p:cNvPr>
          <p:cNvSpPr>
            <a:spLocks noGrp="1"/>
          </p:cNvSpPr>
          <p:nvPr>
            <p:ph idx="1"/>
          </p:nvPr>
        </p:nvSpPr>
        <p:spPr>
          <a:xfrm>
            <a:off x="733366" y="1183156"/>
            <a:ext cx="5653148" cy="5237964"/>
          </a:xfrm>
        </p:spPr>
        <p:txBody>
          <a:bodyPr>
            <a:noAutofit/>
          </a:bodyPr>
          <a:lstStyle/>
          <a:p>
            <a:pPr marL="0" indent="0">
              <a:lnSpc>
                <a:spcPct val="114000"/>
              </a:lnSpc>
              <a:spcBef>
                <a:spcPts val="1200"/>
              </a:spcBef>
              <a:spcAft>
                <a:spcPts val="600"/>
              </a:spcAft>
              <a:buNone/>
            </a:pPr>
            <a:r>
              <a:rPr lang="en-US" sz="2400" dirty="0">
                <a:latin typeface="Calibri" panose="020F0502020204030204" pitchFamily="34" charset="0"/>
                <a:cs typeface="Calibri" panose="020F0502020204030204" pitchFamily="34" charset="0"/>
              </a:rPr>
              <a:t>At least twice each year we travelled to Melbourne for fun-filled holidays and stayed with my grandparents</a:t>
            </a:r>
          </a:p>
          <a:p>
            <a:pPr marL="0" indent="0">
              <a:lnSpc>
                <a:spcPct val="114000"/>
              </a:lnSpc>
              <a:spcBef>
                <a:spcPts val="1200"/>
              </a:spcBef>
              <a:spcAft>
                <a:spcPts val="600"/>
              </a:spcAft>
              <a:buNone/>
            </a:pPr>
            <a:r>
              <a:rPr lang="en-US" sz="2400" dirty="0">
                <a:latin typeface="Calibri" panose="020F0502020204030204" pitchFamily="34" charset="0"/>
                <a:cs typeface="Calibri" panose="020F0502020204030204" pitchFamily="34" charset="0"/>
              </a:rPr>
              <a:t>My grandmother was a school-teacher and my grandfather (a World War 1 Totally and Permanently Incapacitated veteran) worked at the munitions factory in Maribyrnong. We stayed with our Grandmother and Grandfather who lived in Maribyrnong. </a:t>
            </a:r>
          </a:p>
          <a:p>
            <a:pPr marL="0" indent="0">
              <a:lnSpc>
                <a:spcPct val="114000"/>
              </a:lnSpc>
              <a:spcBef>
                <a:spcPts val="1200"/>
              </a:spcBef>
              <a:spcAft>
                <a:spcPts val="600"/>
              </a:spcAft>
              <a:buNone/>
            </a:pPr>
            <a:r>
              <a:rPr lang="en-US" sz="2400" dirty="0">
                <a:latin typeface="Calibri" panose="020F0502020204030204" pitchFamily="34" charset="0"/>
                <a:cs typeface="Calibri" panose="020F0502020204030204" pitchFamily="34" charset="0"/>
              </a:rPr>
              <a:t>We went to pantomimes and Luna Park in St Kilda. </a:t>
            </a:r>
            <a:endParaRPr lang="en-AU" sz="2400"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FAF79DD5-F735-430A-85A7-43B9F62EBED0}"/>
              </a:ext>
            </a:extLst>
          </p:cNvPr>
          <p:cNvSpPr>
            <a:spLocks noGrp="1"/>
          </p:cNvSpPr>
          <p:nvPr>
            <p:ph type="ftr" sz="quarter" idx="11"/>
          </p:nvPr>
        </p:nvSpPr>
        <p:spPr>
          <a:xfrm>
            <a:off x="733366" y="9282526"/>
            <a:ext cx="3967218" cy="370957"/>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D5D769A6-DC3E-4F4B-80B3-E4FA8A5135AC}"/>
              </a:ext>
            </a:extLst>
          </p:cNvPr>
          <p:cNvSpPr>
            <a:spLocks noGrp="1"/>
          </p:cNvSpPr>
          <p:nvPr>
            <p:ph type="sldNum" sz="quarter" idx="12"/>
          </p:nvPr>
        </p:nvSpPr>
        <p:spPr/>
        <p:txBody>
          <a:bodyPr/>
          <a:lstStyle/>
          <a:p>
            <a:fld id="{4FAB73BC-B049-4115-A692-8D63A059BFB8}" type="slidenum">
              <a:rPr lang="en-US" sz="1000" smtClean="0">
                <a:latin typeface="Calibri" panose="020F0502020204030204" pitchFamily="34" charset="0"/>
                <a:cs typeface="Calibri" panose="020F0502020204030204" pitchFamily="34" charset="0"/>
              </a:rPr>
              <a:pPr/>
              <a:t>31</a:t>
            </a:fld>
            <a:endParaRPr lang="en-US" sz="1000" dirty="0">
              <a:latin typeface="Calibri" panose="020F0502020204030204" pitchFamily="34" charset="0"/>
              <a:cs typeface="Calibri" panose="020F0502020204030204" pitchFamily="34" charset="0"/>
            </a:endParaRPr>
          </a:p>
        </p:txBody>
      </p:sp>
      <p:pic>
        <p:nvPicPr>
          <p:cNvPr id="9" name="Picture 4" descr="Luna Park Melbourne Just For Fun">
            <a:extLst>
              <a:ext uri="{FF2B5EF4-FFF2-40B4-BE49-F238E27FC236}">
                <a16:creationId xmlns:a16="http://schemas.microsoft.com/office/drawing/2014/main" id="{1FA8801B-9936-4604-BCF6-30476D8229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8002" y="6171005"/>
            <a:ext cx="2763875" cy="30103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733818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F3CE7-94A1-4766-8D10-2F379E15AA0A}"/>
              </a:ext>
            </a:extLst>
          </p:cNvPr>
          <p:cNvSpPr>
            <a:spLocks noGrp="1"/>
          </p:cNvSpPr>
          <p:nvPr>
            <p:ph type="title"/>
          </p:nvPr>
        </p:nvSpPr>
        <p:spPr>
          <a:xfrm>
            <a:off x="769435" y="605030"/>
            <a:ext cx="4115973" cy="704407"/>
          </a:xfrm>
        </p:spPr>
        <p:txBody>
          <a:bodyPr>
            <a:normAutofit/>
          </a:bodyPr>
          <a:lstStyle/>
          <a:p>
            <a:r>
              <a:rPr lang="en-AU" sz="4000" b="1" dirty="0">
                <a:latin typeface="Calibri" panose="020F0502020204030204" pitchFamily="34" charset="0"/>
                <a:cs typeface="Calibri" panose="020F0502020204030204" pitchFamily="34" charset="0"/>
              </a:rPr>
              <a:t>School Holidays</a:t>
            </a:r>
          </a:p>
        </p:txBody>
      </p:sp>
      <p:sp>
        <p:nvSpPr>
          <p:cNvPr id="3" name="Footer Placeholder 2">
            <a:extLst>
              <a:ext uri="{FF2B5EF4-FFF2-40B4-BE49-F238E27FC236}">
                <a16:creationId xmlns:a16="http://schemas.microsoft.com/office/drawing/2014/main" id="{868D1D42-3F6D-4181-A12C-3BA790B66913}"/>
              </a:ext>
            </a:extLst>
          </p:cNvPr>
          <p:cNvSpPr>
            <a:spLocks noGrp="1"/>
          </p:cNvSpPr>
          <p:nvPr>
            <p:ph type="ftr" sz="quarter" idx="11"/>
          </p:nvPr>
        </p:nvSpPr>
        <p:spPr>
          <a:xfrm>
            <a:off x="769435" y="9256978"/>
            <a:ext cx="3442203" cy="451822"/>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6" name="Slide Number Placeholder 5">
            <a:extLst>
              <a:ext uri="{FF2B5EF4-FFF2-40B4-BE49-F238E27FC236}">
                <a16:creationId xmlns:a16="http://schemas.microsoft.com/office/drawing/2014/main" id="{233B274E-33B8-417E-BC9D-E8AA28A0645B}"/>
              </a:ext>
            </a:extLst>
          </p:cNvPr>
          <p:cNvSpPr>
            <a:spLocks noGrp="1"/>
          </p:cNvSpPr>
          <p:nvPr>
            <p:ph type="sldNum" sz="quarter" idx="12"/>
          </p:nvPr>
        </p:nvSpPr>
        <p:spPr>
          <a:xfrm>
            <a:off x="4885408" y="9219187"/>
            <a:ext cx="1543050" cy="527403"/>
          </a:xfrm>
        </p:spPr>
        <p:txBody>
          <a:bodyPr/>
          <a:lstStyle/>
          <a:p>
            <a:fld id="{4FAB73BC-B049-4115-A692-8D63A059BFB8}" type="slidenum">
              <a:rPr lang="en-US" sz="1000" smtClean="0">
                <a:latin typeface="Calibri" panose="020F0502020204030204" pitchFamily="34" charset="0"/>
                <a:cs typeface="Calibri" panose="020F0502020204030204" pitchFamily="34" charset="0"/>
              </a:rPr>
              <a:t>32</a:t>
            </a:fld>
            <a:endParaRPr lang="en-US" sz="1000"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318E7B12-EC83-497D-886B-79424BB492E2}"/>
              </a:ext>
            </a:extLst>
          </p:cNvPr>
          <p:cNvPicPr>
            <a:picLocks noChangeAspect="1"/>
          </p:cNvPicPr>
          <p:nvPr/>
        </p:nvPicPr>
        <p:blipFill>
          <a:blip r:embed="rId3"/>
          <a:stretch>
            <a:fillRect/>
          </a:stretch>
        </p:blipFill>
        <p:spPr>
          <a:xfrm>
            <a:off x="1929044" y="4953000"/>
            <a:ext cx="2999911" cy="4012152"/>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457F1B07-22D4-4F93-A518-0DA693D020B7}"/>
              </a:ext>
            </a:extLst>
          </p:cNvPr>
          <p:cNvSpPr txBox="1"/>
          <p:nvPr/>
        </p:nvSpPr>
        <p:spPr>
          <a:xfrm>
            <a:off x="769435" y="1309437"/>
            <a:ext cx="5319130" cy="3477106"/>
          </a:xfrm>
          <a:prstGeom prst="rect">
            <a:avLst/>
          </a:prstGeom>
          <a:noFill/>
        </p:spPr>
        <p:txBody>
          <a:bodyPr wrap="square" rtlCol="0">
            <a:spAutoFit/>
          </a:bodyPr>
          <a:lstStyle/>
          <a:p>
            <a:pPr>
              <a:lnSpc>
                <a:spcPct val="114000"/>
              </a:lnSpc>
              <a:spcBef>
                <a:spcPts val="1200"/>
              </a:spcBef>
              <a:spcAft>
                <a:spcPts val="600"/>
              </a:spcAft>
            </a:pPr>
            <a:r>
              <a:rPr lang="en-AU" sz="2400" dirty="0">
                <a:latin typeface="Calibri" panose="020F0502020204030204" pitchFamily="34" charset="0"/>
                <a:cs typeface="Calibri" panose="020F0502020204030204" pitchFamily="34" charset="0"/>
              </a:rPr>
              <a:t>We had tram rides to the city, lunch at Russell St, Collins St or the Myer Mural Hall. </a:t>
            </a:r>
          </a:p>
          <a:p>
            <a:pPr>
              <a:lnSpc>
                <a:spcPct val="114000"/>
              </a:lnSpc>
              <a:spcBef>
                <a:spcPts val="1200"/>
              </a:spcBef>
              <a:spcAft>
                <a:spcPts val="600"/>
              </a:spcAft>
            </a:pPr>
            <a:r>
              <a:rPr lang="en-AU" sz="2400" dirty="0">
                <a:latin typeface="Calibri" panose="020F0502020204030204" pitchFamily="34" charset="0"/>
                <a:cs typeface="Calibri" panose="020F0502020204030204" pitchFamily="34" charset="0"/>
              </a:rPr>
              <a:t>We saw the Christmas Carnival on the Myer rooftop.</a:t>
            </a:r>
          </a:p>
          <a:p>
            <a:pPr>
              <a:lnSpc>
                <a:spcPct val="114000"/>
              </a:lnSpc>
              <a:spcBef>
                <a:spcPts val="1200"/>
              </a:spcBef>
              <a:spcAft>
                <a:spcPts val="600"/>
              </a:spcAft>
            </a:pPr>
            <a:r>
              <a:rPr lang="en-AU" sz="2400" dirty="0">
                <a:latin typeface="Calibri" panose="020F0502020204030204" pitchFamily="34" charset="0"/>
                <a:cs typeface="Calibri" panose="020F0502020204030204" pitchFamily="34" charset="0"/>
              </a:rPr>
              <a:t>My favourite time was when we bought beautiful new clothes. </a:t>
            </a:r>
          </a:p>
        </p:txBody>
      </p:sp>
    </p:spTree>
    <p:extLst>
      <p:ext uri="{BB962C8B-B14F-4D97-AF65-F5344CB8AC3E}">
        <p14:creationId xmlns:p14="http://schemas.microsoft.com/office/powerpoint/2010/main" val="29129579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F12A4-C633-4281-88F9-F01293403DE2}"/>
              </a:ext>
            </a:extLst>
          </p:cNvPr>
          <p:cNvSpPr>
            <a:spLocks noGrp="1"/>
          </p:cNvSpPr>
          <p:nvPr>
            <p:ph type="title"/>
          </p:nvPr>
        </p:nvSpPr>
        <p:spPr>
          <a:xfrm>
            <a:off x="637786" y="432230"/>
            <a:ext cx="3736762" cy="864460"/>
          </a:xfrm>
        </p:spPr>
        <p:txBody>
          <a:bodyPr>
            <a:noAutofit/>
          </a:bodyPr>
          <a:lstStyle/>
          <a:p>
            <a:r>
              <a:rPr lang="en-US" sz="4000" b="1" dirty="0">
                <a:latin typeface="Calibri" panose="020F0502020204030204" pitchFamily="34" charset="0"/>
                <a:cs typeface="Calibri" panose="020F0502020204030204" pitchFamily="34" charset="0"/>
              </a:rPr>
              <a:t>Teenage Years</a:t>
            </a:r>
            <a:endParaRPr lang="en-AU" sz="40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32F5420-43A9-45A0-B0FD-84C4E289F1B1}"/>
              </a:ext>
            </a:extLst>
          </p:cNvPr>
          <p:cNvSpPr>
            <a:spLocks noGrp="1"/>
          </p:cNvSpPr>
          <p:nvPr>
            <p:ph idx="1"/>
          </p:nvPr>
        </p:nvSpPr>
        <p:spPr>
          <a:xfrm>
            <a:off x="637786" y="7330260"/>
            <a:ext cx="5582428" cy="1781157"/>
          </a:xfrm>
        </p:spPr>
        <p:txBody>
          <a:bodyPr>
            <a:noAutofit/>
          </a:bodyPr>
          <a:lstStyle/>
          <a:p>
            <a:pPr marL="0" indent="0">
              <a:lnSpc>
                <a:spcPct val="114000"/>
              </a:lnSpc>
              <a:spcBef>
                <a:spcPts val="1200"/>
              </a:spcBef>
              <a:spcAft>
                <a:spcPts val="600"/>
              </a:spcAft>
              <a:buNone/>
            </a:pPr>
            <a:r>
              <a:rPr lang="en-US" sz="2400" dirty="0">
                <a:latin typeface="Calibri" panose="020F0502020204030204" pitchFamily="34" charset="0"/>
                <a:cs typeface="Calibri" panose="020F0502020204030204" pitchFamily="34" charset="0"/>
              </a:rPr>
              <a:t>We went to Saturday night dances with the current rock tunes; the fun didn’t kick off until the pubs closed in Moama, across the border, at 10 o’clock.</a:t>
            </a:r>
          </a:p>
        </p:txBody>
      </p:sp>
      <p:sp>
        <p:nvSpPr>
          <p:cNvPr id="4" name="Footer Placeholder 3">
            <a:extLst>
              <a:ext uri="{FF2B5EF4-FFF2-40B4-BE49-F238E27FC236}">
                <a16:creationId xmlns:a16="http://schemas.microsoft.com/office/drawing/2014/main" id="{2CF2A673-F143-478E-9AA9-BC81BB3192C9}"/>
              </a:ext>
            </a:extLst>
          </p:cNvPr>
          <p:cNvSpPr>
            <a:spLocks noGrp="1"/>
          </p:cNvSpPr>
          <p:nvPr>
            <p:ph type="ftr" sz="quarter" idx="11"/>
          </p:nvPr>
        </p:nvSpPr>
        <p:spPr>
          <a:xfrm>
            <a:off x="703323" y="9279753"/>
            <a:ext cx="3500608" cy="441472"/>
          </a:xfrm>
        </p:spPr>
        <p:txBody>
          <a:bodyPr/>
          <a:lstStyle/>
          <a:p>
            <a:pPr algn="l"/>
            <a:r>
              <a:rPr lang="en-US" sz="1000" dirty="0"/>
              <a:t>Rotary Club of Canterbury: Let's Stay Connected Project</a:t>
            </a:r>
          </a:p>
        </p:txBody>
      </p:sp>
      <p:sp>
        <p:nvSpPr>
          <p:cNvPr id="5" name="Slide Number Placeholder 4">
            <a:extLst>
              <a:ext uri="{FF2B5EF4-FFF2-40B4-BE49-F238E27FC236}">
                <a16:creationId xmlns:a16="http://schemas.microsoft.com/office/drawing/2014/main" id="{DF7FC53C-DED3-469C-A55F-C35473F96FED}"/>
              </a:ext>
            </a:extLst>
          </p:cNvPr>
          <p:cNvSpPr>
            <a:spLocks noGrp="1"/>
          </p:cNvSpPr>
          <p:nvPr>
            <p:ph type="sldNum" sz="quarter" idx="12"/>
          </p:nvPr>
        </p:nvSpPr>
        <p:spPr>
          <a:xfrm>
            <a:off x="4677164" y="9236787"/>
            <a:ext cx="1543050" cy="527403"/>
          </a:xfrm>
        </p:spPr>
        <p:txBody>
          <a:bodyPr/>
          <a:lstStyle/>
          <a:p>
            <a:fld id="{4FAB73BC-B049-4115-A692-8D63A059BFB8}" type="slidenum">
              <a:rPr lang="en-US" sz="1000" smtClean="0">
                <a:latin typeface="Calibri" panose="020F0502020204030204" pitchFamily="34" charset="0"/>
                <a:cs typeface="Calibri" panose="020F0502020204030204" pitchFamily="34" charset="0"/>
              </a:rPr>
              <a:pPr/>
              <a:t>33</a:t>
            </a:fld>
            <a:endParaRPr lang="en-US" sz="1000" dirty="0">
              <a:latin typeface="Calibri" panose="020F0502020204030204" pitchFamily="34" charset="0"/>
              <a:cs typeface="Calibri" panose="020F0502020204030204" pitchFamily="34" charset="0"/>
            </a:endParaRPr>
          </a:p>
        </p:txBody>
      </p:sp>
      <p:pic>
        <p:nvPicPr>
          <p:cNvPr id="6158" name="Picture 14" descr="Cool track photo thread - Page 12 - Australian Cycling Forums ...">
            <a:extLst>
              <a:ext uri="{FF2B5EF4-FFF2-40B4-BE49-F238E27FC236}">
                <a16:creationId xmlns:a16="http://schemas.microsoft.com/office/drawing/2014/main" id="{D2A590D0-4C1D-41BB-B620-09257DE989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323" y="5450401"/>
            <a:ext cx="2410197" cy="1795691"/>
          </a:xfrm>
          <a:prstGeom prst="rect">
            <a:avLst/>
          </a:prstGeom>
          <a:ln w="38100" cap="sq">
            <a:solidFill>
              <a:schemeClr val="bg2">
                <a:lumMod val="50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 name="Picture 6" descr="A car parked in a field&#10;&#10;Description automatically generated">
            <a:extLst>
              <a:ext uri="{FF2B5EF4-FFF2-40B4-BE49-F238E27FC236}">
                <a16:creationId xmlns:a16="http://schemas.microsoft.com/office/drawing/2014/main" id="{87AA5319-A675-4B12-919B-8DC71E9AB209}"/>
              </a:ext>
            </a:extLst>
          </p:cNvPr>
          <p:cNvPicPr>
            <a:picLocks noChangeAspect="1"/>
          </p:cNvPicPr>
          <p:nvPr/>
        </p:nvPicPr>
        <p:blipFill>
          <a:blip r:embed="rId4"/>
          <a:stretch>
            <a:fillRect/>
          </a:stretch>
        </p:blipFill>
        <p:spPr>
          <a:xfrm>
            <a:off x="3272809" y="1317143"/>
            <a:ext cx="3391174" cy="2264820"/>
          </a:xfrm>
          <a:prstGeom prst="ellipse">
            <a:avLst/>
          </a:prstGeom>
          <a:ln>
            <a:noFill/>
          </a:ln>
          <a:effectLst>
            <a:softEdge rad="112500"/>
          </a:effectLst>
        </p:spPr>
      </p:pic>
      <p:sp>
        <p:nvSpPr>
          <p:cNvPr id="8" name="Content Placeholder 2">
            <a:extLst>
              <a:ext uri="{FF2B5EF4-FFF2-40B4-BE49-F238E27FC236}">
                <a16:creationId xmlns:a16="http://schemas.microsoft.com/office/drawing/2014/main" id="{99D72FDA-98FF-4F9C-92E7-FB1D08CDF1E7}"/>
              </a:ext>
            </a:extLst>
          </p:cNvPr>
          <p:cNvSpPr txBox="1">
            <a:spLocks/>
          </p:cNvSpPr>
          <p:nvPr/>
        </p:nvSpPr>
        <p:spPr>
          <a:xfrm>
            <a:off x="637786" y="1465026"/>
            <a:ext cx="2635023" cy="1969055"/>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4000"/>
              </a:lnSpc>
              <a:spcBef>
                <a:spcPts val="1200"/>
              </a:spcBef>
              <a:spcAft>
                <a:spcPts val="600"/>
              </a:spcAft>
              <a:buFont typeface="Arial" panose="020B0604020202020204" pitchFamily="34" charset="0"/>
              <a:buNone/>
            </a:pPr>
            <a:r>
              <a:rPr lang="en-US" sz="2400" dirty="0">
                <a:latin typeface="Calibri" panose="020F0502020204030204" pitchFamily="34" charset="0"/>
                <a:cs typeface="Calibri" panose="020F0502020204030204" pitchFamily="34" charset="0"/>
              </a:rPr>
              <a:t>We still rode our bikes everywhere.  Our first car came in 1959 and was an FC Holden.</a:t>
            </a:r>
          </a:p>
        </p:txBody>
      </p:sp>
      <p:sp>
        <p:nvSpPr>
          <p:cNvPr id="9" name="Content Placeholder 2">
            <a:extLst>
              <a:ext uri="{FF2B5EF4-FFF2-40B4-BE49-F238E27FC236}">
                <a16:creationId xmlns:a16="http://schemas.microsoft.com/office/drawing/2014/main" id="{7779A0F0-DCA7-41CE-BF36-BC5BA7552736}"/>
              </a:ext>
            </a:extLst>
          </p:cNvPr>
          <p:cNvSpPr txBox="1">
            <a:spLocks/>
          </p:cNvSpPr>
          <p:nvPr/>
        </p:nvSpPr>
        <p:spPr>
          <a:xfrm>
            <a:off x="3272809" y="5681120"/>
            <a:ext cx="3391174" cy="1781157"/>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4000"/>
              </a:lnSpc>
              <a:spcBef>
                <a:spcPts val="1200"/>
              </a:spcBef>
              <a:spcAft>
                <a:spcPts val="600"/>
              </a:spcAft>
              <a:buFont typeface="Arial" panose="020B0604020202020204" pitchFamily="34" charset="0"/>
              <a:buNone/>
            </a:pPr>
            <a:r>
              <a:rPr lang="en-US" sz="2400" dirty="0">
                <a:latin typeface="Calibri" panose="020F0502020204030204" pitchFamily="34" charset="0"/>
                <a:cs typeface="Calibri" panose="020F0502020204030204" pitchFamily="34" charset="0"/>
              </a:rPr>
              <a:t>The bike riding carnival and athletics all made weekends busy. </a:t>
            </a:r>
          </a:p>
        </p:txBody>
      </p:sp>
      <p:sp>
        <p:nvSpPr>
          <p:cNvPr id="6" name="Content Placeholder 2">
            <a:extLst>
              <a:ext uri="{FF2B5EF4-FFF2-40B4-BE49-F238E27FC236}">
                <a16:creationId xmlns:a16="http://schemas.microsoft.com/office/drawing/2014/main" id="{1AB02F96-2023-4C38-AE18-DC4EFB80B7E6}"/>
              </a:ext>
            </a:extLst>
          </p:cNvPr>
          <p:cNvSpPr txBox="1">
            <a:spLocks/>
          </p:cNvSpPr>
          <p:nvPr/>
        </p:nvSpPr>
        <p:spPr>
          <a:xfrm>
            <a:off x="637786" y="3831557"/>
            <a:ext cx="5582428" cy="1361312"/>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4000"/>
              </a:lnSpc>
              <a:spcBef>
                <a:spcPts val="1200"/>
              </a:spcBef>
              <a:spcAft>
                <a:spcPts val="600"/>
              </a:spcAft>
              <a:buFont typeface="Arial" panose="020B0604020202020204" pitchFamily="34" charset="0"/>
              <a:buNone/>
            </a:pPr>
            <a:r>
              <a:rPr lang="en-US" sz="2400" dirty="0">
                <a:latin typeface="Calibri" panose="020F0502020204030204" pitchFamily="34" charset="0"/>
                <a:cs typeface="Calibri" panose="020F0502020204030204" pitchFamily="34" charset="0"/>
              </a:rPr>
              <a:t>We played tennis and basketball, but swimming dominated.  Tennis was played on the grass courts at Echuca.</a:t>
            </a:r>
          </a:p>
        </p:txBody>
      </p:sp>
    </p:spTree>
    <p:extLst>
      <p:ext uri="{BB962C8B-B14F-4D97-AF65-F5344CB8AC3E}">
        <p14:creationId xmlns:p14="http://schemas.microsoft.com/office/powerpoint/2010/main" val="22317225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ED090-1F37-4FDD-91FD-D106C05AAAFD}"/>
              </a:ext>
            </a:extLst>
          </p:cNvPr>
          <p:cNvSpPr>
            <a:spLocks noGrp="1"/>
          </p:cNvSpPr>
          <p:nvPr>
            <p:ph type="title"/>
          </p:nvPr>
        </p:nvSpPr>
        <p:spPr>
          <a:xfrm>
            <a:off x="857709" y="681379"/>
            <a:ext cx="4473672" cy="798562"/>
          </a:xfrm>
        </p:spPr>
        <p:txBody>
          <a:bodyPr>
            <a:noAutofit/>
          </a:bodyPr>
          <a:lstStyle/>
          <a:p>
            <a:r>
              <a:rPr lang="en-US" sz="4000" b="1" dirty="0">
                <a:latin typeface="Calibri" panose="020F0502020204030204" pitchFamily="34" charset="0"/>
                <a:cs typeface="Calibri" panose="020F0502020204030204" pitchFamily="34" charset="0"/>
              </a:rPr>
              <a:t>Final School Days</a:t>
            </a:r>
            <a:endParaRPr lang="en-AU" sz="40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6B656909-8F0C-4670-A904-B52F7CD9932D}"/>
              </a:ext>
            </a:extLst>
          </p:cNvPr>
          <p:cNvSpPr>
            <a:spLocks noGrp="1"/>
          </p:cNvSpPr>
          <p:nvPr>
            <p:ph idx="1"/>
          </p:nvPr>
        </p:nvSpPr>
        <p:spPr>
          <a:xfrm>
            <a:off x="857709" y="1506719"/>
            <a:ext cx="5278931" cy="2089922"/>
          </a:xfrm>
        </p:spPr>
        <p:txBody>
          <a:bodyPr>
            <a:noAutofit/>
          </a:bodyPr>
          <a:lstStyle/>
          <a:p>
            <a:pPr marL="0" indent="0">
              <a:lnSpc>
                <a:spcPct val="114000"/>
              </a:lnSpc>
              <a:spcBef>
                <a:spcPts val="1200"/>
              </a:spcBef>
              <a:spcAft>
                <a:spcPts val="600"/>
              </a:spcAft>
              <a:buNone/>
            </a:pPr>
            <a:r>
              <a:rPr lang="en-US" sz="2400" dirty="0">
                <a:latin typeface="Calibri" panose="020F0502020204030204" pitchFamily="34" charset="0"/>
                <a:cs typeface="Calibri" panose="020F0502020204030204" pitchFamily="34" charset="0"/>
              </a:rPr>
              <a:t>I was made a prefect and Captain of the School House “Kildare” in my Leaving year and School Captain in my Matriculation year.</a:t>
            </a:r>
          </a:p>
        </p:txBody>
      </p:sp>
      <p:sp>
        <p:nvSpPr>
          <p:cNvPr id="4" name="Footer Placeholder 3">
            <a:extLst>
              <a:ext uri="{FF2B5EF4-FFF2-40B4-BE49-F238E27FC236}">
                <a16:creationId xmlns:a16="http://schemas.microsoft.com/office/drawing/2014/main" id="{867A242C-EA87-4F04-9A76-ACEDDAF30A9A}"/>
              </a:ext>
            </a:extLst>
          </p:cNvPr>
          <p:cNvSpPr>
            <a:spLocks noGrp="1"/>
          </p:cNvSpPr>
          <p:nvPr>
            <p:ph type="ftr" sz="quarter" idx="11"/>
          </p:nvPr>
        </p:nvSpPr>
        <p:spPr>
          <a:xfrm>
            <a:off x="598211" y="8967693"/>
            <a:ext cx="3849626" cy="477405"/>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54D31DD4-6021-4BB0-B0E0-BC40A3692A75}"/>
              </a:ext>
            </a:extLst>
          </p:cNvPr>
          <p:cNvSpPr>
            <a:spLocks noGrp="1"/>
          </p:cNvSpPr>
          <p:nvPr>
            <p:ph type="sldNum" sz="quarter" idx="12"/>
          </p:nvPr>
        </p:nvSpPr>
        <p:spPr>
          <a:xfrm>
            <a:off x="4863783" y="8967693"/>
            <a:ext cx="1543050" cy="527403"/>
          </a:xfrm>
        </p:spPr>
        <p:txBody>
          <a:bodyPr/>
          <a:lstStyle/>
          <a:p>
            <a:fld id="{4FAB73BC-B049-4115-A692-8D63A059BFB8}" type="slidenum">
              <a:rPr lang="en-US" sz="1000" smtClean="0">
                <a:latin typeface="Calibri" panose="020F0502020204030204" pitchFamily="34" charset="0"/>
                <a:cs typeface="Calibri" panose="020F0502020204030204" pitchFamily="34" charset="0"/>
              </a:rPr>
              <a:pPr/>
              <a:t>34</a:t>
            </a:fld>
            <a:endParaRPr lang="en-US" sz="1000" dirty="0">
              <a:latin typeface="Calibri" panose="020F0502020204030204" pitchFamily="34" charset="0"/>
              <a:cs typeface="Calibri" panose="020F0502020204030204" pitchFamily="34" charset="0"/>
            </a:endParaRPr>
          </a:p>
        </p:txBody>
      </p:sp>
      <p:pic>
        <p:nvPicPr>
          <p:cNvPr id="7" name="Picture 6" descr="A close up of a rug&#10;&#10;Description automatically generated">
            <a:extLst>
              <a:ext uri="{FF2B5EF4-FFF2-40B4-BE49-F238E27FC236}">
                <a16:creationId xmlns:a16="http://schemas.microsoft.com/office/drawing/2014/main" id="{6F677DB1-96F1-4AC9-B848-CF80426373EE}"/>
              </a:ext>
            </a:extLst>
          </p:cNvPr>
          <p:cNvPicPr>
            <a:picLocks noChangeAspect="1"/>
          </p:cNvPicPr>
          <p:nvPr/>
        </p:nvPicPr>
        <p:blipFill>
          <a:blip r:embed="rId3"/>
          <a:stretch>
            <a:fillRect/>
          </a:stretch>
        </p:blipFill>
        <p:spPr>
          <a:xfrm rot="16200000">
            <a:off x="1819226" y="3883289"/>
            <a:ext cx="2915261" cy="234196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8" name="Content Placeholder 2">
            <a:extLst>
              <a:ext uri="{FF2B5EF4-FFF2-40B4-BE49-F238E27FC236}">
                <a16:creationId xmlns:a16="http://schemas.microsoft.com/office/drawing/2014/main" id="{02BF733F-52C4-4216-AB33-A6E3D75918C3}"/>
              </a:ext>
            </a:extLst>
          </p:cNvPr>
          <p:cNvSpPr txBox="1">
            <a:spLocks/>
          </p:cNvSpPr>
          <p:nvPr/>
        </p:nvSpPr>
        <p:spPr>
          <a:xfrm>
            <a:off x="857709" y="6915760"/>
            <a:ext cx="5538429" cy="1917202"/>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4000"/>
              </a:lnSpc>
              <a:spcBef>
                <a:spcPts val="1200"/>
              </a:spcBef>
              <a:spcAft>
                <a:spcPts val="600"/>
              </a:spcAft>
              <a:buFont typeface="Arial" panose="020B0604020202020204" pitchFamily="34" charset="0"/>
              <a:buNone/>
            </a:pPr>
            <a:r>
              <a:rPr lang="en-US" sz="2400" dirty="0">
                <a:latin typeface="Calibri" panose="020F0502020204030204" pitchFamily="34" charset="0"/>
                <a:cs typeface="Calibri" panose="020F0502020204030204" pitchFamily="34" charset="0"/>
              </a:rPr>
              <a:t>School classes got smaller and smaller in those final years (by then we had become co-ed) and there were only ten of us in Matric.  </a:t>
            </a:r>
          </a:p>
        </p:txBody>
      </p:sp>
    </p:spTree>
    <p:extLst>
      <p:ext uri="{BB962C8B-B14F-4D97-AF65-F5344CB8AC3E}">
        <p14:creationId xmlns:p14="http://schemas.microsoft.com/office/powerpoint/2010/main" val="29836468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1E3B6-3093-405B-8817-89FC7A35DF14}"/>
              </a:ext>
            </a:extLst>
          </p:cNvPr>
          <p:cNvSpPr>
            <a:spLocks noGrp="1"/>
          </p:cNvSpPr>
          <p:nvPr>
            <p:ph type="title"/>
          </p:nvPr>
        </p:nvSpPr>
        <p:spPr>
          <a:xfrm>
            <a:off x="608523" y="627017"/>
            <a:ext cx="4560060" cy="859635"/>
          </a:xfrm>
        </p:spPr>
        <p:txBody>
          <a:bodyPr>
            <a:normAutofit/>
          </a:bodyPr>
          <a:lstStyle/>
          <a:p>
            <a:r>
              <a:rPr lang="en-AU" sz="4000" b="1" dirty="0">
                <a:latin typeface="Calibri" panose="020F0502020204030204" pitchFamily="34" charset="0"/>
                <a:cs typeface="Calibri" panose="020F0502020204030204" pitchFamily="34" charset="0"/>
              </a:rPr>
              <a:t>Final School Days</a:t>
            </a:r>
          </a:p>
        </p:txBody>
      </p:sp>
      <p:sp>
        <p:nvSpPr>
          <p:cNvPr id="4" name="Footer Placeholder 3">
            <a:extLst>
              <a:ext uri="{FF2B5EF4-FFF2-40B4-BE49-F238E27FC236}">
                <a16:creationId xmlns:a16="http://schemas.microsoft.com/office/drawing/2014/main" id="{B0642329-3F73-4BC6-BE5B-D22D3C3960E6}"/>
              </a:ext>
            </a:extLst>
          </p:cNvPr>
          <p:cNvSpPr>
            <a:spLocks noGrp="1"/>
          </p:cNvSpPr>
          <p:nvPr>
            <p:ph type="ftr" sz="quarter" idx="11"/>
          </p:nvPr>
        </p:nvSpPr>
        <p:spPr>
          <a:xfrm>
            <a:off x="608523" y="9208155"/>
            <a:ext cx="3392021" cy="474209"/>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6" name="Slide Number Placeholder 5">
            <a:extLst>
              <a:ext uri="{FF2B5EF4-FFF2-40B4-BE49-F238E27FC236}">
                <a16:creationId xmlns:a16="http://schemas.microsoft.com/office/drawing/2014/main" id="{B78003AE-0259-4827-9CDE-73505E69C05C}"/>
              </a:ext>
            </a:extLst>
          </p:cNvPr>
          <p:cNvSpPr>
            <a:spLocks noGrp="1"/>
          </p:cNvSpPr>
          <p:nvPr>
            <p:ph type="sldNum" sz="quarter" idx="12"/>
          </p:nvPr>
        </p:nvSpPr>
        <p:spPr>
          <a:xfrm>
            <a:off x="4781802" y="9181397"/>
            <a:ext cx="1543050" cy="527403"/>
          </a:xfrm>
        </p:spPr>
        <p:txBody>
          <a:bodyPr/>
          <a:lstStyle/>
          <a:p>
            <a:fld id="{4FAB73BC-B049-4115-A692-8D63A059BFB8}" type="slidenum">
              <a:rPr lang="en-US" sz="1000" smtClean="0">
                <a:latin typeface="Calibri" panose="020F0502020204030204" pitchFamily="34" charset="0"/>
                <a:cs typeface="Calibri" panose="020F0502020204030204" pitchFamily="34" charset="0"/>
              </a:rPr>
              <a:t>35</a:t>
            </a:fld>
            <a:endParaRPr lang="en-US" sz="1000"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F25F8178-6FD1-4B09-9CBB-0E68EB852258}"/>
              </a:ext>
            </a:extLst>
          </p:cNvPr>
          <p:cNvSpPr txBox="1"/>
          <p:nvPr/>
        </p:nvSpPr>
        <p:spPr>
          <a:xfrm>
            <a:off x="608523" y="1486652"/>
            <a:ext cx="5851266" cy="1331390"/>
          </a:xfrm>
          <a:prstGeom prst="rect">
            <a:avLst/>
          </a:prstGeom>
          <a:noFill/>
        </p:spPr>
        <p:txBody>
          <a:bodyPr wrap="square" rtlCol="0">
            <a:spAutoFit/>
          </a:bodyPr>
          <a:lstStyle/>
          <a:p>
            <a:pPr>
              <a:lnSpc>
                <a:spcPct val="114000"/>
              </a:lnSpc>
              <a:spcBef>
                <a:spcPts val="1200"/>
              </a:spcBef>
              <a:spcAft>
                <a:spcPts val="600"/>
              </a:spcAft>
            </a:pPr>
            <a:r>
              <a:rPr lang="en-AU" sz="2400" dirty="0">
                <a:latin typeface="Calibri" panose="020F0502020204030204" pitchFamily="34" charset="0"/>
                <a:cs typeface="Calibri" panose="020F0502020204030204" pitchFamily="34" charset="0"/>
              </a:rPr>
              <a:t>I was suspended twice in my senior years, once for wearing shorts in a Junior Olympics event. </a:t>
            </a:r>
          </a:p>
        </p:txBody>
      </p:sp>
      <p:pic>
        <p:nvPicPr>
          <p:cNvPr id="5" name="Picture 4">
            <a:extLst>
              <a:ext uri="{FF2B5EF4-FFF2-40B4-BE49-F238E27FC236}">
                <a16:creationId xmlns:a16="http://schemas.microsoft.com/office/drawing/2014/main" id="{5332D07B-C581-44E3-87D4-7F63FB4EE5E1}"/>
              </a:ext>
            </a:extLst>
          </p:cNvPr>
          <p:cNvPicPr>
            <a:picLocks noChangeAspect="1"/>
          </p:cNvPicPr>
          <p:nvPr/>
        </p:nvPicPr>
        <p:blipFill rotWithShape="1">
          <a:blip r:embed="rId3"/>
          <a:srcRect l="24191" r="16905"/>
          <a:stretch/>
        </p:blipFill>
        <p:spPr>
          <a:xfrm>
            <a:off x="3638463" y="3177032"/>
            <a:ext cx="2686389" cy="424471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8" name="TextBox 7">
            <a:extLst>
              <a:ext uri="{FF2B5EF4-FFF2-40B4-BE49-F238E27FC236}">
                <a16:creationId xmlns:a16="http://schemas.microsoft.com/office/drawing/2014/main" id="{C14CB647-4610-4E70-9D1F-CCC808CB81D9}"/>
              </a:ext>
            </a:extLst>
          </p:cNvPr>
          <p:cNvSpPr txBox="1"/>
          <p:nvPr/>
        </p:nvSpPr>
        <p:spPr>
          <a:xfrm>
            <a:off x="608523" y="2880306"/>
            <a:ext cx="2686388" cy="4699492"/>
          </a:xfrm>
          <a:prstGeom prst="rect">
            <a:avLst/>
          </a:prstGeom>
          <a:noFill/>
        </p:spPr>
        <p:txBody>
          <a:bodyPr wrap="square" rtlCol="0">
            <a:spAutoFit/>
          </a:bodyPr>
          <a:lstStyle/>
          <a:p>
            <a:pPr>
              <a:lnSpc>
                <a:spcPct val="114000"/>
              </a:lnSpc>
              <a:spcBef>
                <a:spcPts val="1200"/>
              </a:spcBef>
              <a:spcAft>
                <a:spcPts val="600"/>
              </a:spcAft>
            </a:pPr>
            <a:r>
              <a:rPr lang="en-AU" sz="2400" dirty="0">
                <a:latin typeface="Calibri" panose="020F0502020204030204" pitchFamily="34" charset="0"/>
                <a:cs typeface="Calibri" panose="020F0502020204030204" pitchFamily="34" charset="0"/>
              </a:rPr>
              <a:t>The second time was for refusing to do PE, along with my girlfriends, on our debutante day. This was the completion of my secondary schooling and I loved my first formal dress.</a:t>
            </a:r>
          </a:p>
        </p:txBody>
      </p:sp>
      <p:sp>
        <p:nvSpPr>
          <p:cNvPr id="10" name="TextBox 9">
            <a:extLst>
              <a:ext uri="{FF2B5EF4-FFF2-40B4-BE49-F238E27FC236}">
                <a16:creationId xmlns:a16="http://schemas.microsoft.com/office/drawing/2014/main" id="{61D8D31D-B9BD-4C73-BCAF-BC4058A6E392}"/>
              </a:ext>
            </a:extLst>
          </p:cNvPr>
          <p:cNvSpPr txBox="1"/>
          <p:nvPr/>
        </p:nvSpPr>
        <p:spPr>
          <a:xfrm>
            <a:off x="535247" y="7938788"/>
            <a:ext cx="5601393" cy="910377"/>
          </a:xfrm>
          <a:prstGeom prst="rect">
            <a:avLst/>
          </a:prstGeom>
          <a:noFill/>
        </p:spPr>
        <p:txBody>
          <a:bodyPr wrap="square" rtlCol="0">
            <a:spAutoFit/>
          </a:bodyPr>
          <a:lstStyle/>
          <a:p>
            <a:pPr>
              <a:lnSpc>
                <a:spcPct val="114000"/>
              </a:lnSpc>
              <a:spcBef>
                <a:spcPts val="1200"/>
              </a:spcBef>
              <a:spcAft>
                <a:spcPts val="600"/>
              </a:spcAft>
            </a:pPr>
            <a:r>
              <a:rPr lang="en-AU" sz="2400" dirty="0">
                <a:latin typeface="Calibri" panose="020F0502020204030204" pitchFamily="34" charset="0"/>
                <a:cs typeface="Calibri" panose="020F0502020204030204" pitchFamily="34" charset="0"/>
              </a:rPr>
              <a:t>I moved to Melbourne to continue my education and here I am over 70 years later.</a:t>
            </a:r>
          </a:p>
        </p:txBody>
      </p:sp>
    </p:spTree>
    <p:extLst>
      <p:ext uri="{BB962C8B-B14F-4D97-AF65-F5344CB8AC3E}">
        <p14:creationId xmlns:p14="http://schemas.microsoft.com/office/powerpoint/2010/main" val="2795365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CBD59-4F7C-46FE-860A-C8C87A71A8E4}"/>
              </a:ext>
            </a:extLst>
          </p:cNvPr>
          <p:cNvSpPr>
            <a:spLocks noGrp="1"/>
          </p:cNvSpPr>
          <p:nvPr>
            <p:ph type="title"/>
          </p:nvPr>
        </p:nvSpPr>
        <p:spPr>
          <a:xfrm>
            <a:off x="673936" y="222950"/>
            <a:ext cx="6354376" cy="1364900"/>
          </a:xfrm>
        </p:spPr>
        <p:txBody>
          <a:bodyPr>
            <a:normAutofit/>
          </a:bodyPr>
          <a:lstStyle/>
          <a:p>
            <a:r>
              <a:rPr lang="en-AU" sz="4000" b="1" dirty="0">
                <a:latin typeface="Calibri" panose="020F0502020204030204" pitchFamily="34" charset="0"/>
                <a:cs typeface="Calibri" panose="020F0502020204030204" pitchFamily="34" charset="0"/>
              </a:rPr>
              <a:t>Where is Echuca?</a:t>
            </a:r>
          </a:p>
        </p:txBody>
      </p:sp>
      <p:sp>
        <p:nvSpPr>
          <p:cNvPr id="4" name="Footer Placeholder 3">
            <a:extLst>
              <a:ext uri="{FF2B5EF4-FFF2-40B4-BE49-F238E27FC236}">
                <a16:creationId xmlns:a16="http://schemas.microsoft.com/office/drawing/2014/main" id="{F33F24F8-28C0-4709-B87C-13D9EF14025D}"/>
              </a:ext>
            </a:extLst>
          </p:cNvPr>
          <p:cNvSpPr>
            <a:spLocks noGrp="1"/>
          </p:cNvSpPr>
          <p:nvPr>
            <p:ph type="ftr" sz="quarter" idx="11"/>
          </p:nvPr>
        </p:nvSpPr>
        <p:spPr>
          <a:xfrm>
            <a:off x="737053" y="9181396"/>
            <a:ext cx="3818987" cy="527404"/>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8E4CE7F1-F7AE-4BB8-AE48-5077A660A76C}"/>
              </a:ext>
            </a:extLst>
          </p:cNvPr>
          <p:cNvSpPr>
            <a:spLocks noGrp="1"/>
          </p:cNvSpPr>
          <p:nvPr>
            <p:ph type="sldNum" sz="quarter" idx="12"/>
          </p:nvPr>
        </p:nvSpPr>
        <p:spPr>
          <a:xfrm>
            <a:off x="4843463" y="9242459"/>
            <a:ext cx="1543050" cy="527403"/>
          </a:xfrm>
        </p:spPr>
        <p:txBody>
          <a:bodyPr/>
          <a:lstStyle/>
          <a:p>
            <a:fld id="{4FAB73BC-B049-4115-A692-8D63A059BFB8}" type="slidenum">
              <a:rPr lang="en-US" smtClean="0">
                <a:latin typeface="Calibri" panose="020F0502020204030204" pitchFamily="34" charset="0"/>
                <a:cs typeface="Calibri" panose="020F0502020204030204" pitchFamily="34" charset="0"/>
              </a:rPr>
              <a:t>4</a:t>
            </a:fld>
            <a:endParaRPr lang="en-US" dirty="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4076D82-B5C5-4B4C-BB67-B33A6AE1EF3C}"/>
              </a:ext>
            </a:extLst>
          </p:cNvPr>
          <p:cNvPicPr>
            <a:picLocks noChangeAspect="1"/>
          </p:cNvPicPr>
          <p:nvPr/>
        </p:nvPicPr>
        <p:blipFill>
          <a:blip r:embed="rId3"/>
          <a:stretch>
            <a:fillRect/>
          </a:stretch>
        </p:blipFill>
        <p:spPr>
          <a:xfrm>
            <a:off x="909540" y="1634562"/>
            <a:ext cx="5038917" cy="48896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2CE4F504-EC85-4AC3-991A-4BF5AE3193BF}"/>
              </a:ext>
            </a:extLst>
          </p:cNvPr>
          <p:cNvSpPr txBox="1"/>
          <p:nvPr/>
        </p:nvSpPr>
        <p:spPr>
          <a:xfrm>
            <a:off x="1149576" y="7364123"/>
            <a:ext cx="4558847" cy="1331390"/>
          </a:xfrm>
          <a:prstGeom prst="rect">
            <a:avLst/>
          </a:prstGeom>
          <a:noFill/>
        </p:spPr>
        <p:txBody>
          <a:bodyPr wrap="square">
            <a:spAutoFit/>
          </a:bodyPr>
          <a:lstStyle/>
          <a:p>
            <a:pPr>
              <a:lnSpc>
                <a:spcPct val="114000"/>
              </a:lnSpc>
              <a:spcBef>
                <a:spcPts val="600"/>
              </a:spcBef>
            </a:pPr>
            <a:r>
              <a:rPr lang="en-AU" sz="2400" dirty="0">
                <a:latin typeface="Calibri" panose="020F0502020204030204" pitchFamily="34" charset="0"/>
                <a:cs typeface="Calibri" panose="020F0502020204030204" pitchFamily="34" charset="0"/>
              </a:rPr>
              <a:t>Echuca is situated just over 200 kilometres north of Melbourne, on the Murray River.</a:t>
            </a:r>
            <a:endParaRPr lang="en-AU" sz="2400" dirty="0"/>
          </a:p>
        </p:txBody>
      </p:sp>
    </p:spTree>
    <p:extLst>
      <p:ext uri="{BB962C8B-B14F-4D97-AF65-F5344CB8AC3E}">
        <p14:creationId xmlns:p14="http://schemas.microsoft.com/office/powerpoint/2010/main" val="527683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928134-B231-4794-A366-14A245831F28}"/>
              </a:ext>
            </a:extLst>
          </p:cNvPr>
          <p:cNvSpPr>
            <a:spLocks noGrp="1"/>
          </p:cNvSpPr>
          <p:nvPr>
            <p:ph type="title"/>
          </p:nvPr>
        </p:nvSpPr>
        <p:spPr>
          <a:xfrm>
            <a:off x="685800" y="310817"/>
            <a:ext cx="5766990" cy="861579"/>
          </a:xfrm>
        </p:spPr>
        <p:txBody>
          <a:bodyPr>
            <a:normAutofit/>
          </a:bodyPr>
          <a:lstStyle/>
          <a:p>
            <a:r>
              <a:rPr lang="en-US" sz="4000" b="1" dirty="0">
                <a:latin typeface="Calibri" panose="020F0502020204030204" pitchFamily="34" charset="0"/>
                <a:cs typeface="Calibri" panose="020F0502020204030204" pitchFamily="34" charset="0"/>
              </a:rPr>
              <a:t>A Post War Baby</a:t>
            </a:r>
            <a:endParaRPr lang="en-AU" sz="4000" b="1" dirty="0">
              <a:latin typeface="Calibri" panose="020F0502020204030204" pitchFamily="34" charset="0"/>
              <a:cs typeface="Calibri" panose="020F0502020204030204" pitchFamily="34" charset="0"/>
            </a:endParaRPr>
          </a:p>
        </p:txBody>
      </p:sp>
      <p:sp>
        <p:nvSpPr>
          <p:cNvPr id="5" name="Content Placeholder 4">
            <a:extLst>
              <a:ext uri="{FF2B5EF4-FFF2-40B4-BE49-F238E27FC236}">
                <a16:creationId xmlns:a16="http://schemas.microsoft.com/office/drawing/2014/main" id="{51A671C2-5D0A-457F-9778-77F119AFC858}"/>
              </a:ext>
            </a:extLst>
          </p:cNvPr>
          <p:cNvSpPr>
            <a:spLocks noGrp="1"/>
          </p:cNvSpPr>
          <p:nvPr>
            <p:ph idx="1"/>
          </p:nvPr>
        </p:nvSpPr>
        <p:spPr>
          <a:xfrm>
            <a:off x="685800" y="1172396"/>
            <a:ext cx="5744897" cy="3094804"/>
          </a:xfrm>
        </p:spPr>
        <p:txBody>
          <a:bodyPr>
            <a:normAutofit/>
          </a:bodyPr>
          <a:lstStyle/>
          <a:p>
            <a:pPr marL="0" indent="0">
              <a:lnSpc>
                <a:spcPct val="114000"/>
              </a:lnSpc>
              <a:spcBef>
                <a:spcPts val="1200"/>
              </a:spcBef>
              <a:spcAft>
                <a:spcPts val="600"/>
              </a:spcAft>
              <a:buNone/>
            </a:pPr>
            <a:r>
              <a:rPr lang="en-US" sz="2400" dirty="0">
                <a:latin typeface="Calibri" panose="020F0502020204030204" pitchFamily="34" charset="0"/>
                <a:cs typeface="Calibri" panose="020F0502020204030204" pitchFamily="34" charset="0"/>
              </a:rPr>
              <a:t>Following the horrors suffered by Australia’s population during WW2</a:t>
            </a:r>
            <a:r>
              <a:rPr lang="en-AU" sz="2400" dirty="0">
                <a:latin typeface="Calibri" panose="020F0502020204030204" pitchFamily="34" charset="0"/>
                <a:cs typeface="Calibri" panose="020F0502020204030204" pitchFamily="34" charset="0"/>
              </a:rPr>
              <a:t> Australia’s birth rate rose.</a:t>
            </a:r>
          </a:p>
          <a:p>
            <a:pPr marL="0" indent="0">
              <a:lnSpc>
                <a:spcPct val="134000"/>
              </a:lnSpc>
              <a:spcBef>
                <a:spcPts val="1200"/>
              </a:spcBef>
              <a:spcAft>
                <a:spcPts val="600"/>
              </a:spcAft>
              <a:buNone/>
            </a:pPr>
            <a:r>
              <a:rPr lang="en-AU" sz="2400" dirty="0">
                <a:latin typeface="Calibri" panose="020F0502020204030204" pitchFamily="34" charset="0"/>
                <a:cs typeface="Calibri" panose="020F0502020204030204" pitchFamily="34" charset="0"/>
              </a:rPr>
              <a:t>I was among the early ‘baby boomers’, being born in 1946 in Echuca.</a:t>
            </a:r>
          </a:p>
        </p:txBody>
      </p:sp>
      <p:sp>
        <p:nvSpPr>
          <p:cNvPr id="2" name="Footer Placeholder 1">
            <a:extLst>
              <a:ext uri="{FF2B5EF4-FFF2-40B4-BE49-F238E27FC236}">
                <a16:creationId xmlns:a16="http://schemas.microsoft.com/office/drawing/2014/main" id="{CB1C6D87-6701-4A4B-8B33-3838D6E2B234}"/>
              </a:ext>
            </a:extLst>
          </p:cNvPr>
          <p:cNvSpPr>
            <a:spLocks noGrp="1"/>
          </p:cNvSpPr>
          <p:nvPr>
            <p:ph type="ftr" sz="quarter" idx="11"/>
          </p:nvPr>
        </p:nvSpPr>
        <p:spPr>
          <a:xfrm>
            <a:off x="294198" y="9469556"/>
            <a:ext cx="3134801" cy="478487"/>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6" name="Slide Number Placeholder 5">
            <a:extLst>
              <a:ext uri="{FF2B5EF4-FFF2-40B4-BE49-F238E27FC236}">
                <a16:creationId xmlns:a16="http://schemas.microsoft.com/office/drawing/2014/main" id="{CF6901E1-1794-443A-9891-555CDAA2C38F}"/>
              </a:ext>
            </a:extLst>
          </p:cNvPr>
          <p:cNvSpPr>
            <a:spLocks noGrp="1"/>
          </p:cNvSpPr>
          <p:nvPr>
            <p:ph type="sldNum" sz="quarter" idx="12"/>
          </p:nvPr>
        </p:nvSpPr>
        <p:spPr>
          <a:xfrm>
            <a:off x="4887648" y="9348051"/>
            <a:ext cx="1543050" cy="527403"/>
          </a:xfrm>
        </p:spPr>
        <p:txBody>
          <a:bodyPr/>
          <a:lstStyle/>
          <a:p>
            <a:fld id="{4FAB73BC-B049-4115-A692-8D63A059BFB8}" type="slidenum">
              <a:rPr lang="en-US" smtClean="0">
                <a:latin typeface="Calibri" panose="020F0502020204030204" pitchFamily="34" charset="0"/>
                <a:cs typeface="Calibri" panose="020F0502020204030204" pitchFamily="34" charset="0"/>
              </a:rPr>
              <a:pPr/>
              <a:t>5</a:t>
            </a:fld>
            <a:endParaRPr lang="en-US" dirty="0">
              <a:latin typeface="Calibri" panose="020F0502020204030204" pitchFamily="34" charset="0"/>
              <a:cs typeface="Calibri" panose="020F0502020204030204" pitchFamily="34" charset="0"/>
            </a:endParaRPr>
          </a:p>
        </p:txBody>
      </p:sp>
      <p:pic>
        <p:nvPicPr>
          <p:cNvPr id="3" name="Picture 2" descr="A person holding a baby&#10;&#10;Description automatically generated">
            <a:extLst>
              <a:ext uri="{FF2B5EF4-FFF2-40B4-BE49-F238E27FC236}">
                <a16:creationId xmlns:a16="http://schemas.microsoft.com/office/drawing/2014/main" id="{2C20B8B7-3EBA-7D4D-BEBD-73080D2B6D7A}"/>
              </a:ext>
            </a:extLst>
          </p:cNvPr>
          <p:cNvPicPr>
            <a:picLocks noChangeAspect="1"/>
          </p:cNvPicPr>
          <p:nvPr/>
        </p:nvPicPr>
        <p:blipFill rotWithShape="1">
          <a:blip r:embed="rId3"/>
          <a:srcRect l="5780" t="7298" r="6367" b="6382"/>
          <a:stretch/>
        </p:blipFill>
        <p:spPr>
          <a:xfrm>
            <a:off x="1858965" y="3965047"/>
            <a:ext cx="3410973" cy="369895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55D5A936-F21D-4CDA-9DB7-963020570703}"/>
              </a:ext>
            </a:extLst>
          </p:cNvPr>
          <p:cNvSpPr txBox="1"/>
          <p:nvPr/>
        </p:nvSpPr>
        <p:spPr>
          <a:xfrm>
            <a:off x="685800" y="7840330"/>
            <a:ext cx="5486399" cy="1331390"/>
          </a:xfrm>
          <a:prstGeom prst="rect">
            <a:avLst/>
          </a:prstGeom>
          <a:noFill/>
        </p:spPr>
        <p:txBody>
          <a:bodyPr wrap="square" rtlCol="0">
            <a:spAutoFit/>
          </a:bodyPr>
          <a:lstStyle/>
          <a:p>
            <a:pPr>
              <a:lnSpc>
                <a:spcPct val="114000"/>
              </a:lnSpc>
              <a:spcBef>
                <a:spcPts val="600"/>
              </a:spcBef>
              <a:spcAft>
                <a:spcPts val="600"/>
              </a:spcAft>
            </a:pPr>
            <a:r>
              <a:rPr lang="en-AU" sz="2400" dirty="0">
                <a:latin typeface="Calibri" panose="020F0502020204030204" pitchFamily="34" charset="0"/>
                <a:cs typeface="Calibri" panose="020F0502020204030204" pitchFamily="34" charset="0"/>
              </a:rPr>
              <a:t>I was named Anne and I am the eldest of a family of four children – three girls and a boy.</a:t>
            </a:r>
          </a:p>
        </p:txBody>
      </p:sp>
    </p:spTree>
    <p:extLst>
      <p:ext uri="{BB962C8B-B14F-4D97-AF65-F5344CB8AC3E}">
        <p14:creationId xmlns:p14="http://schemas.microsoft.com/office/powerpoint/2010/main" val="2445369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5F845-AE3D-4EDA-980D-462B74E26198}"/>
              </a:ext>
            </a:extLst>
          </p:cNvPr>
          <p:cNvSpPr>
            <a:spLocks noGrp="1"/>
          </p:cNvSpPr>
          <p:nvPr>
            <p:ph type="title"/>
          </p:nvPr>
        </p:nvSpPr>
        <p:spPr>
          <a:xfrm>
            <a:off x="543303" y="542064"/>
            <a:ext cx="4692439" cy="704407"/>
          </a:xfrm>
        </p:spPr>
        <p:txBody>
          <a:bodyPr>
            <a:noAutofit/>
          </a:bodyPr>
          <a:lstStyle/>
          <a:p>
            <a:r>
              <a:rPr lang="en-US" sz="4000" b="1" dirty="0">
                <a:latin typeface="Calibri" panose="020F0502020204030204" pitchFamily="34" charset="0"/>
                <a:cs typeface="Calibri" panose="020F0502020204030204" pitchFamily="34" charset="0"/>
              </a:rPr>
              <a:t>My Siblings</a:t>
            </a:r>
            <a:endParaRPr lang="en-AU" sz="4000" b="1" dirty="0">
              <a:latin typeface="Calibri" panose="020F0502020204030204" pitchFamily="34" charset="0"/>
              <a:cs typeface="Calibri" panose="020F0502020204030204" pitchFamily="34" charset="0"/>
            </a:endParaRPr>
          </a:p>
        </p:txBody>
      </p:sp>
      <p:sp>
        <p:nvSpPr>
          <p:cNvPr id="6" name="Footer Placeholder 5">
            <a:extLst>
              <a:ext uri="{FF2B5EF4-FFF2-40B4-BE49-F238E27FC236}">
                <a16:creationId xmlns:a16="http://schemas.microsoft.com/office/drawing/2014/main" id="{94A79A72-92D6-469C-84BF-70C11361936A}"/>
              </a:ext>
            </a:extLst>
          </p:cNvPr>
          <p:cNvSpPr>
            <a:spLocks noGrp="1"/>
          </p:cNvSpPr>
          <p:nvPr>
            <p:ph type="ftr" sz="quarter" idx="11"/>
          </p:nvPr>
        </p:nvSpPr>
        <p:spPr>
          <a:xfrm>
            <a:off x="660848" y="9100234"/>
            <a:ext cx="3428999" cy="527403"/>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9" name="Slide Number Placeholder 8">
            <a:extLst>
              <a:ext uri="{FF2B5EF4-FFF2-40B4-BE49-F238E27FC236}">
                <a16:creationId xmlns:a16="http://schemas.microsoft.com/office/drawing/2014/main" id="{C9C6F74E-75AB-440A-BD1F-D32D9315594D}"/>
              </a:ext>
            </a:extLst>
          </p:cNvPr>
          <p:cNvSpPr>
            <a:spLocks noGrp="1"/>
          </p:cNvSpPr>
          <p:nvPr>
            <p:ph type="sldNum" sz="quarter" idx="12"/>
          </p:nvPr>
        </p:nvSpPr>
        <p:spPr/>
        <p:txBody>
          <a:bodyPr/>
          <a:lstStyle/>
          <a:p>
            <a:fld id="{4FAB73BC-B049-4115-A692-8D63A059BFB8}" type="slidenum">
              <a:rPr lang="en-US" sz="1000" smtClean="0">
                <a:latin typeface="Calibri" panose="020F0502020204030204" pitchFamily="34" charset="0"/>
                <a:cs typeface="Calibri" panose="020F0502020204030204" pitchFamily="34" charset="0"/>
              </a:rPr>
              <a:pPr/>
              <a:t>6</a:t>
            </a:fld>
            <a:endParaRPr lang="en-US" sz="1000"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4805744A-4547-42DD-902C-5BFA5955808E}"/>
              </a:ext>
            </a:extLst>
          </p:cNvPr>
          <p:cNvSpPr txBox="1"/>
          <p:nvPr/>
        </p:nvSpPr>
        <p:spPr>
          <a:xfrm>
            <a:off x="749524" y="6551586"/>
            <a:ext cx="5358950" cy="1331390"/>
          </a:xfrm>
          <a:prstGeom prst="rect">
            <a:avLst/>
          </a:prstGeom>
          <a:noFill/>
        </p:spPr>
        <p:txBody>
          <a:bodyPr wrap="square" rtlCol="0">
            <a:spAutoFit/>
          </a:bodyPr>
          <a:lstStyle/>
          <a:p>
            <a:pPr>
              <a:lnSpc>
                <a:spcPct val="114000"/>
              </a:lnSpc>
              <a:spcBef>
                <a:spcPts val="600"/>
              </a:spcBef>
              <a:spcAft>
                <a:spcPts val="600"/>
              </a:spcAft>
            </a:pPr>
            <a:r>
              <a:rPr lang="en-US" sz="2400" dirty="0">
                <a:latin typeface="Calibri" panose="020F0502020204030204" pitchFamily="34" charset="0"/>
                <a:cs typeface="Calibri" panose="020F0502020204030204" pitchFamily="34" charset="0"/>
              </a:rPr>
              <a:t>I have two sisters, Caryl and Ailsa and a brother Bryan. There is a total of ten years separating us.</a:t>
            </a:r>
            <a:endParaRPr lang="en-AU" sz="2400" dirty="0">
              <a:latin typeface="Calibri" panose="020F0502020204030204" pitchFamily="34" charset="0"/>
              <a:cs typeface="Calibri" panose="020F0502020204030204" pitchFamily="34" charset="0"/>
            </a:endParaRPr>
          </a:p>
        </p:txBody>
      </p:sp>
      <p:pic>
        <p:nvPicPr>
          <p:cNvPr id="8" name="Content Placeholder 8" descr="A group of people posing for a photo&#10;&#10;Description automatically generated">
            <a:extLst>
              <a:ext uri="{FF2B5EF4-FFF2-40B4-BE49-F238E27FC236}">
                <a16:creationId xmlns:a16="http://schemas.microsoft.com/office/drawing/2014/main" id="{B854C8BC-6240-46AF-BED5-BD96ADFB1FA7}"/>
              </a:ext>
            </a:extLst>
          </p:cNvPr>
          <p:cNvPicPr>
            <a:picLocks noChangeAspect="1"/>
          </p:cNvPicPr>
          <p:nvPr/>
        </p:nvPicPr>
        <p:blipFill rotWithShape="1">
          <a:blip r:embed="rId3"/>
          <a:srcRect l="27451" r="13615" b="69989"/>
          <a:stretch/>
        </p:blipFill>
        <p:spPr>
          <a:xfrm>
            <a:off x="315023" y="1688005"/>
            <a:ext cx="6227953" cy="4060097"/>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99581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77839-4D5D-4D1A-9B27-5A87F68AA5FF}"/>
              </a:ext>
            </a:extLst>
          </p:cNvPr>
          <p:cNvSpPr>
            <a:spLocks noGrp="1"/>
          </p:cNvSpPr>
          <p:nvPr>
            <p:ph type="title"/>
          </p:nvPr>
        </p:nvSpPr>
        <p:spPr>
          <a:xfrm>
            <a:off x="533374" y="457200"/>
            <a:ext cx="5279938" cy="580192"/>
          </a:xfrm>
        </p:spPr>
        <p:txBody>
          <a:bodyPr>
            <a:noAutofit/>
          </a:bodyPr>
          <a:lstStyle/>
          <a:p>
            <a:r>
              <a:rPr lang="en-AU" sz="4000" b="1" dirty="0">
                <a:latin typeface="Calibri" panose="020F0502020204030204" pitchFamily="34" charset="0"/>
                <a:cs typeface="Calibri" panose="020F0502020204030204" pitchFamily="34" charset="0"/>
              </a:rPr>
              <a:t>My Siblings</a:t>
            </a:r>
          </a:p>
        </p:txBody>
      </p:sp>
      <p:sp>
        <p:nvSpPr>
          <p:cNvPr id="3" name="Footer Placeholder 2">
            <a:extLst>
              <a:ext uri="{FF2B5EF4-FFF2-40B4-BE49-F238E27FC236}">
                <a16:creationId xmlns:a16="http://schemas.microsoft.com/office/drawing/2014/main" id="{3DD1D4D6-761F-46C0-915D-4D8BBF2D9908}"/>
              </a:ext>
            </a:extLst>
          </p:cNvPr>
          <p:cNvSpPr>
            <a:spLocks noGrp="1"/>
          </p:cNvSpPr>
          <p:nvPr>
            <p:ph type="ftr" sz="quarter" idx="11"/>
          </p:nvPr>
        </p:nvSpPr>
        <p:spPr>
          <a:xfrm>
            <a:off x="533374" y="8949024"/>
            <a:ext cx="3482086" cy="759776"/>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6" name="Slide Number Placeholder 5">
            <a:extLst>
              <a:ext uri="{FF2B5EF4-FFF2-40B4-BE49-F238E27FC236}">
                <a16:creationId xmlns:a16="http://schemas.microsoft.com/office/drawing/2014/main" id="{DBF9E927-F75E-4B19-A565-F2E07BDBD1C5}"/>
              </a:ext>
            </a:extLst>
          </p:cNvPr>
          <p:cNvSpPr>
            <a:spLocks noGrp="1"/>
          </p:cNvSpPr>
          <p:nvPr>
            <p:ph type="sldNum" sz="quarter" idx="12"/>
          </p:nvPr>
        </p:nvSpPr>
        <p:spPr/>
        <p:txBody>
          <a:bodyPr/>
          <a:lstStyle/>
          <a:p>
            <a:fld id="{4FAB73BC-B049-4115-A692-8D63A059BFB8}" type="slidenum">
              <a:rPr lang="en-US" sz="1000" smtClean="0">
                <a:latin typeface="Calibri" panose="020F0502020204030204" pitchFamily="34" charset="0"/>
                <a:cs typeface="Calibri" panose="020F0502020204030204" pitchFamily="34" charset="0"/>
              </a:rPr>
              <a:t>7</a:t>
            </a:fld>
            <a:endParaRPr lang="en-US" sz="1000"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A3A88673-30E9-4BF5-A601-20114AC41E56}"/>
              </a:ext>
            </a:extLst>
          </p:cNvPr>
          <p:cNvPicPr>
            <a:picLocks noChangeAspect="1"/>
          </p:cNvPicPr>
          <p:nvPr/>
        </p:nvPicPr>
        <p:blipFill rotWithShape="1">
          <a:blip r:embed="rId3"/>
          <a:srcRect t="5560"/>
          <a:stretch/>
        </p:blipFill>
        <p:spPr>
          <a:xfrm>
            <a:off x="501865" y="1366351"/>
            <a:ext cx="5884648" cy="5636747"/>
          </a:xfrm>
          <a:prstGeom prst="rect">
            <a:avLst/>
          </a:prstGeom>
        </p:spPr>
      </p:pic>
      <p:sp>
        <p:nvSpPr>
          <p:cNvPr id="5" name="TextBox 4">
            <a:extLst>
              <a:ext uri="{FF2B5EF4-FFF2-40B4-BE49-F238E27FC236}">
                <a16:creationId xmlns:a16="http://schemas.microsoft.com/office/drawing/2014/main" id="{20BFE9DD-1F94-4EBF-B4AE-AE82DE37DBA4}"/>
              </a:ext>
            </a:extLst>
          </p:cNvPr>
          <p:cNvSpPr txBox="1"/>
          <p:nvPr/>
        </p:nvSpPr>
        <p:spPr>
          <a:xfrm>
            <a:off x="973352" y="7420673"/>
            <a:ext cx="5884648" cy="910377"/>
          </a:xfrm>
          <a:prstGeom prst="rect">
            <a:avLst/>
          </a:prstGeom>
          <a:noFill/>
        </p:spPr>
        <p:txBody>
          <a:bodyPr wrap="square" rtlCol="0">
            <a:spAutoFit/>
          </a:bodyPr>
          <a:lstStyle/>
          <a:p>
            <a:pPr>
              <a:lnSpc>
                <a:spcPct val="114000"/>
              </a:lnSpc>
              <a:spcBef>
                <a:spcPts val="1068"/>
              </a:spcBef>
              <a:spcAft>
                <a:spcPts val="1068"/>
              </a:spcAft>
            </a:pPr>
            <a:r>
              <a:rPr lang="en-AU" sz="2400" dirty="0">
                <a:latin typeface="Calibri" panose="020F0502020204030204" pitchFamily="34" charset="0"/>
                <a:cs typeface="Calibri" panose="020F0502020204030204" pitchFamily="34" charset="0"/>
              </a:rPr>
              <a:t>We loved to get into mischief, especially climbing the back fence.</a:t>
            </a:r>
          </a:p>
        </p:txBody>
      </p:sp>
    </p:spTree>
    <p:extLst>
      <p:ext uri="{BB962C8B-B14F-4D97-AF65-F5344CB8AC3E}">
        <p14:creationId xmlns:p14="http://schemas.microsoft.com/office/powerpoint/2010/main" val="2764425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C4F126A-0511-48FE-9A69-52353A574B35}"/>
              </a:ext>
            </a:extLst>
          </p:cNvPr>
          <p:cNvSpPr txBox="1"/>
          <p:nvPr/>
        </p:nvSpPr>
        <p:spPr>
          <a:xfrm>
            <a:off x="790921" y="5424439"/>
            <a:ext cx="5595592" cy="3667286"/>
          </a:xfrm>
          <a:prstGeom prst="rect">
            <a:avLst/>
          </a:prstGeom>
          <a:noFill/>
        </p:spPr>
        <p:txBody>
          <a:bodyPr wrap="square" rtlCol="0">
            <a:spAutoFit/>
          </a:bodyPr>
          <a:lstStyle/>
          <a:p>
            <a:pPr>
              <a:lnSpc>
                <a:spcPct val="114000"/>
              </a:lnSpc>
              <a:spcBef>
                <a:spcPts val="1200"/>
              </a:spcBef>
              <a:spcAft>
                <a:spcPts val="600"/>
              </a:spcAft>
            </a:pPr>
            <a:r>
              <a:rPr lang="en-US" sz="2400" dirty="0">
                <a:latin typeface="Calibri" panose="020F0502020204030204" pitchFamily="34" charset="0"/>
                <a:cs typeface="Calibri" panose="020F0502020204030204" pitchFamily="34" charset="0"/>
              </a:rPr>
              <a:t>We were lucky enough to grow up in a large Victorian home, with a return verandah, which went some way to shielding us from the harsh summer sun (not so warm in winter though).</a:t>
            </a:r>
          </a:p>
          <a:p>
            <a:pPr>
              <a:lnSpc>
                <a:spcPct val="114000"/>
              </a:lnSpc>
              <a:spcBef>
                <a:spcPts val="1200"/>
              </a:spcBef>
              <a:spcAft>
                <a:spcPts val="600"/>
              </a:spcAft>
            </a:pPr>
            <a:r>
              <a:rPr lang="en-US" sz="2400" dirty="0">
                <a:latin typeface="Calibri" panose="020F0502020204030204" pitchFamily="34" charset="0"/>
                <a:cs typeface="Calibri" panose="020F0502020204030204" pitchFamily="34" charset="0"/>
              </a:rPr>
              <a:t>The cellar was a feature, though it did flood when the nearby river, at the end of the side street, did likewise.  </a:t>
            </a:r>
          </a:p>
        </p:txBody>
      </p:sp>
      <p:sp>
        <p:nvSpPr>
          <p:cNvPr id="8" name="TextBox 7">
            <a:extLst>
              <a:ext uri="{FF2B5EF4-FFF2-40B4-BE49-F238E27FC236}">
                <a16:creationId xmlns:a16="http://schemas.microsoft.com/office/drawing/2014/main" id="{5172C4DD-614C-48A0-A4DE-FE6B92CA4E38}"/>
              </a:ext>
            </a:extLst>
          </p:cNvPr>
          <p:cNvSpPr txBox="1"/>
          <p:nvPr/>
        </p:nvSpPr>
        <p:spPr>
          <a:xfrm>
            <a:off x="383666" y="4379510"/>
            <a:ext cx="6100958" cy="584775"/>
          </a:xfrm>
          <a:prstGeom prst="rect">
            <a:avLst/>
          </a:prstGeom>
          <a:noFill/>
        </p:spPr>
        <p:txBody>
          <a:bodyPr wrap="square">
            <a:spAutoFit/>
          </a:bodyPr>
          <a:lstStyle/>
          <a:p>
            <a:r>
              <a:rPr lang="en-US" sz="3200" dirty="0">
                <a:latin typeface="Arial" panose="020B0604020202020204" pitchFamily="34" charset="0"/>
                <a:cs typeface="Arial" panose="020B0604020202020204" pitchFamily="34" charset="0"/>
              </a:rPr>
              <a:t> </a:t>
            </a:r>
            <a:endParaRPr lang="en-AU" sz="3200" dirty="0"/>
          </a:p>
        </p:txBody>
      </p:sp>
      <p:pic>
        <p:nvPicPr>
          <p:cNvPr id="5" name="Picture 4" descr="A house with bushes in front of a brick building&#10;&#10;Description automatically generated">
            <a:extLst>
              <a:ext uri="{FF2B5EF4-FFF2-40B4-BE49-F238E27FC236}">
                <a16:creationId xmlns:a16="http://schemas.microsoft.com/office/drawing/2014/main" id="{543C7445-CD59-4CFD-920F-4B9612EBC398}"/>
              </a:ext>
            </a:extLst>
          </p:cNvPr>
          <p:cNvPicPr>
            <a:picLocks noChangeAspect="1"/>
          </p:cNvPicPr>
          <p:nvPr/>
        </p:nvPicPr>
        <p:blipFill>
          <a:blip r:embed="rId3"/>
          <a:stretch>
            <a:fillRect/>
          </a:stretch>
        </p:blipFill>
        <p:spPr>
          <a:xfrm>
            <a:off x="993266" y="1212708"/>
            <a:ext cx="4931346" cy="3990442"/>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Title 13">
            <a:extLst>
              <a:ext uri="{FF2B5EF4-FFF2-40B4-BE49-F238E27FC236}">
                <a16:creationId xmlns:a16="http://schemas.microsoft.com/office/drawing/2014/main" id="{C43C4339-D169-46B8-A398-D51059ACBD79}"/>
              </a:ext>
            </a:extLst>
          </p:cNvPr>
          <p:cNvSpPr>
            <a:spLocks noGrp="1"/>
          </p:cNvSpPr>
          <p:nvPr>
            <p:ph type="title"/>
          </p:nvPr>
        </p:nvSpPr>
        <p:spPr>
          <a:xfrm>
            <a:off x="790921" y="324351"/>
            <a:ext cx="2998092" cy="1157627"/>
          </a:xfrm>
        </p:spPr>
        <p:txBody>
          <a:bodyPr>
            <a:noAutofit/>
          </a:bodyPr>
          <a:lstStyle/>
          <a:p>
            <a:r>
              <a:rPr lang="en-US" sz="4000" b="1" dirty="0">
                <a:latin typeface="Calibri" panose="020F0502020204030204" pitchFamily="34" charset="0"/>
                <a:cs typeface="Calibri" panose="020F0502020204030204" pitchFamily="34" charset="0"/>
              </a:rPr>
              <a:t>Home</a:t>
            </a:r>
            <a:endParaRPr lang="en-AU" sz="4000" dirty="0"/>
          </a:p>
        </p:txBody>
      </p:sp>
      <p:sp>
        <p:nvSpPr>
          <p:cNvPr id="7" name="Footer Placeholder 6">
            <a:extLst>
              <a:ext uri="{FF2B5EF4-FFF2-40B4-BE49-F238E27FC236}">
                <a16:creationId xmlns:a16="http://schemas.microsoft.com/office/drawing/2014/main" id="{2047BC0D-B9F5-44C2-9369-F8EC466FA5CB}"/>
              </a:ext>
            </a:extLst>
          </p:cNvPr>
          <p:cNvSpPr>
            <a:spLocks noGrp="1"/>
          </p:cNvSpPr>
          <p:nvPr>
            <p:ph type="ftr" sz="quarter" idx="11"/>
          </p:nvPr>
        </p:nvSpPr>
        <p:spPr>
          <a:xfrm>
            <a:off x="471487" y="9105618"/>
            <a:ext cx="4125496" cy="800382"/>
          </a:xfrm>
        </p:spPr>
        <p:txBody>
          <a:bodyPr/>
          <a:lstStyle/>
          <a:p>
            <a:pPr algn="l"/>
            <a:r>
              <a:rPr lang="en-US" sz="1000" dirty="0"/>
              <a:t>Rotary Club of Canterbury: Let's Stay Connected Project</a:t>
            </a:r>
          </a:p>
        </p:txBody>
      </p:sp>
      <p:sp>
        <p:nvSpPr>
          <p:cNvPr id="9" name="Slide Number Placeholder 8">
            <a:extLst>
              <a:ext uri="{FF2B5EF4-FFF2-40B4-BE49-F238E27FC236}">
                <a16:creationId xmlns:a16="http://schemas.microsoft.com/office/drawing/2014/main" id="{E25441F3-D827-4868-B16E-33B1E5781B78}"/>
              </a:ext>
            </a:extLst>
          </p:cNvPr>
          <p:cNvSpPr>
            <a:spLocks noGrp="1"/>
          </p:cNvSpPr>
          <p:nvPr>
            <p:ph type="sldNum" sz="quarter" idx="12"/>
          </p:nvPr>
        </p:nvSpPr>
        <p:spPr/>
        <p:txBody>
          <a:bodyPr/>
          <a:lstStyle/>
          <a:p>
            <a:fld id="{4FAB73BC-B049-4115-A692-8D63A059BFB8}" type="slidenum">
              <a:rPr lang="en-US" smtClean="0">
                <a:latin typeface="Calibri" panose="020F0502020204030204" pitchFamily="34" charset="0"/>
                <a:cs typeface="Calibri" panose="020F0502020204030204" pitchFamily="34" charset="0"/>
              </a:rPr>
              <a:pPr/>
              <a:t>8</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10186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6A5C8-758F-411D-A3C6-24AFF69F1CDD}"/>
              </a:ext>
            </a:extLst>
          </p:cNvPr>
          <p:cNvSpPr>
            <a:spLocks noGrp="1"/>
          </p:cNvSpPr>
          <p:nvPr>
            <p:ph type="title"/>
          </p:nvPr>
        </p:nvSpPr>
        <p:spPr>
          <a:xfrm>
            <a:off x="773703" y="178919"/>
            <a:ext cx="5310593" cy="1097431"/>
          </a:xfrm>
        </p:spPr>
        <p:txBody>
          <a:bodyPr>
            <a:noAutofit/>
          </a:bodyPr>
          <a:lstStyle/>
          <a:p>
            <a:r>
              <a:rPr lang="en-US" sz="4000" b="1" dirty="0">
                <a:latin typeface="Calibri" panose="020F0502020204030204" pitchFamily="34" charset="0"/>
                <a:cs typeface="Calibri" panose="020F0502020204030204" pitchFamily="34" charset="0"/>
              </a:rPr>
              <a:t>An Extended Family</a:t>
            </a:r>
            <a:endParaRPr lang="en-AU" sz="4000"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C0B55C0F-09BA-4A99-B256-5D87C5890736}"/>
              </a:ext>
            </a:extLst>
          </p:cNvPr>
          <p:cNvSpPr>
            <a:spLocks noGrp="1"/>
          </p:cNvSpPr>
          <p:nvPr>
            <p:ph idx="1"/>
          </p:nvPr>
        </p:nvSpPr>
        <p:spPr>
          <a:xfrm>
            <a:off x="761087" y="1728410"/>
            <a:ext cx="2159997" cy="3723520"/>
          </a:xfrm>
        </p:spPr>
        <p:txBody>
          <a:bodyPr>
            <a:noAutofit/>
          </a:bodyPr>
          <a:lstStyle/>
          <a:p>
            <a:pPr marL="0" indent="0">
              <a:lnSpc>
                <a:spcPct val="114000"/>
              </a:lnSpc>
              <a:spcBef>
                <a:spcPts val="1200"/>
              </a:spcBef>
              <a:spcAft>
                <a:spcPts val="600"/>
              </a:spcAft>
              <a:buNone/>
            </a:pPr>
            <a:r>
              <a:rPr lang="en-US" sz="2400" dirty="0">
                <a:cs typeface="Calibri" panose="020F0502020204030204" pitchFamily="34" charset="0"/>
              </a:rPr>
              <a:t>My Dad, Mum and I initially shared the house with my paternal grandmother and one of dad’s younger sisters.  </a:t>
            </a:r>
          </a:p>
        </p:txBody>
      </p:sp>
      <p:sp>
        <p:nvSpPr>
          <p:cNvPr id="4" name="Footer Placeholder 3">
            <a:extLst>
              <a:ext uri="{FF2B5EF4-FFF2-40B4-BE49-F238E27FC236}">
                <a16:creationId xmlns:a16="http://schemas.microsoft.com/office/drawing/2014/main" id="{BD522D53-0A9B-42D0-A23C-C0BA8FA0F80B}"/>
              </a:ext>
            </a:extLst>
          </p:cNvPr>
          <p:cNvSpPr>
            <a:spLocks noGrp="1"/>
          </p:cNvSpPr>
          <p:nvPr>
            <p:ph type="ftr" sz="quarter" idx="11"/>
          </p:nvPr>
        </p:nvSpPr>
        <p:spPr>
          <a:xfrm>
            <a:off x="761087" y="9181396"/>
            <a:ext cx="4019355" cy="527403"/>
          </a:xfrm>
        </p:spPr>
        <p:txBody>
          <a:bodyPr/>
          <a:lstStyle/>
          <a:p>
            <a:pPr algn="l"/>
            <a:r>
              <a:rPr lang="en-US" sz="1000" dirty="0">
                <a:latin typeface="Calibri" panose="020F0502020204030204" pitchFamily="34" charset="0"/>
                <a:cs typeface="Calibri" panose="020F0502020204030204" pitchFamily="34" charset="0"/>
              </a:rPr>
              <a:t>Rotary Club of Canterbury: Let's Stay Connected Project</a:t>
            </a:r>
          </a:p>
        </p:txBody>
      </p:sp>
      <p:sp>
        <p:nvSpPr>
          <p:cNvPr id="5" name="Slide Number Placeholder 4">
            <a:extLst>
              <a:ext uri="{FF2B5EF4-FFF2-40B4-BE49-F238E27FC236}">
                <a16:creationId xmlns:a16="http://schemas.microsoft.com/office/drawing/2014/main" id="{376A2C33-6BD0-49CC-BBEB-45671B50C0EB}"/>
              </a:ext>
            </a:extLst>
          </p:cNvPr>
          <p:cNvSpPr>
            <a:spLocks noGrp="1"/>
          </p:cNvSpPr>
          <p:nvPr>
            <p:ph type="sldNum" sz="quarter" idx="12"/>
          </p:nvPr>
        </p:nvSpPr>
        <p:spPr/>
        <p:txBody>
          <a:bodyPr/>
          <a:lstStyle/>
          <a:p>
            <a:fld id="{4FAB73BC-B049-4115-A692-8D63A059BFB8}" type="slidenum">
              <a:rPr lang="en-US" sz="1000" smtClean="0">
                <a:latin typeface="Calibri" panose="020F0502020204030204" pitchFamily="34" charset="0"/>
                <a:cs typeface="Calibri" panose="020F0502020204030204" pitchFamily="34" charset="0"/>
              </a:rPr>
              <a:pPr/>
              <a:t>9</a:t>
            </a:fld>
            <a:endParaRPr lang="en-US" sz="1000" dirty="0">
              <a:latin typeface="Calibri" panose="020F0502020204030204" pitchFamily="34" charset="0"/>
              <a:cs typeface="Calibri" panose="020F0502020204030204" pitchFamily="34" charset="0"/>
            </a:endParaRPr>
          </a:p>
        </p:txBody>
      </p:sp>
      <p:pic>
        <p:nvPicPr>
          <p:cNvPr id="6" name="Picture 5" descr="Two people posing for a photo&#10;&#10;Description automatically generated">
            <a:extLst>
              <a:ext uri="{FF2B5EF4-FFF2-40B4-BE49-F238E27FC236}">
                <a16:creationId xmlns:a16="http://schemas.microsoft.com/office/drawing/2014/main" id="{3C1EA586-4921-A843-AACB-D2B7AF1A7451}"/>
              </a:ext>
            </a:extLst>
          </p:cNvPr>
          <p:cNvPicPr>
            <a:picLocks noChangeAspect="1"/>
          </p:cNvPicPr>
          <p:nvPr/>
        </p:nvPicPr>
        <p:blipFill>
          <a:blip r:embed="rId3"/>
          <a:stretch>
            <a:fillRect/>
          </a:stretch>
        </p:blipFill>
        <p:spPr>
          <a:xfrm>
            <a:off x="3141169" y="1419980"/>
            <a:ext cx="3253198" cy="4752220"/>
          </a:xfrm>
          <a:prstGeom prst="rect">
            <a:avLst/>
          </a:prstGeom>
          <a:ln w="88900" cap="sq" cmpd="thickThin">
            <a:solidFill>
              <a:srgbClr val="000000"/>
            </a:solidFill>
            <a:prstDash val="solid"/>
            <a:miter lim="800000"/>
          </a:ln>
          <a:effectLst>
            <a:innerShdw blurRad="76200">
              <a:srgbClr val="000000"/>
            </a:innerShdw>
          </a:effectLst>
        </p:spPr>
      </p:pic>
      <p:sp>
        <p:nvSpPr>
          <p:cNvPr id="8" name="TextBox 7">
            <a:extLst>
              <a:ext uri="{FF2B5EF4-FFF2-40B4-BE49-F238E27FC236}">
                <a16:creationId xmlns:a16="http://schemas.microsoft.com/office/drawing/2014/main" id="{8B7419EF-25C1-4082-B8A4-967B349BEAEE}"/>
              </a:ext>
            </a:extLst>
          </p:cNvPr>
          <p:cNvSpPr txBox="1"/>
          <p:nvPr/>
        </p:nvSpPr>
        <p:spPr>
          <a:xfrm>
            <a:off x="765849" y="6315830"/>
            <a:ext cx="5620664" cy="3037626"/>
          </a:xfrm>
          <a:prstGeom prst="rect">
            <a:avLst/>
          </a:prstGeom>
          <a:noFill/>
        </p:spPr>
        <p:txBody>
          <a:bodyPr wrap="square">
            <a:spAutoFit/>
          </a:bodyPr>
          <a:lstStyle/>
          <a:p>
            <a:pPr marL="0" indent="0">
              <a:lnSpc>
                <a:spcPct val="114000"/>
              </a:lnSpc>
              <a:spcBef>
                <a:spcPts val="1200"/>
              </a:spcBef>
              <a:spcAft>
                <a:spcPts val="600"/>
              </a:spcAft>
              <a:buNone/>
            </a:pPr>
            <a:r>
              <a:rPr lang="en-US" sz="2400" dirty="0">
                <a:cs typeface="Calibri" panose="020F0502020204030204" pitchFamily="34" charset="0"/>
              </a:rPr>
              <a:t>Nanna had a maid who came in everyday and her husband was the gardener and odd job man. </a:t>
            </a:r>
          </a:p>
          <a:p>
            <a:pPr marL="0" indent="0">
              <a:lnSpc>
                <a:spcPct val="124000"/>
              </a:lnSpc>
              <a:spcBef>
                <a:spcPts val="1200"/>
              </a:spcBef>
              <a:spcAft>
                <a:spcPts val="600"/>
              </a:spcAft>
              <a:buNone/>
            </a:pPr>
            <a:r>
              <a:rPr lang="en-US" sz="2400" dirty="0">
                <a:cs typeface="Calibri" panose="020F0502020204030204" pitchFamily="34" charset="0"/>
              </a:rPr>
              <a:t>Later Dad’s sister married, and Nanna moved to live with one of her daughters in Melbourne</a:t>
            </a:r>
            <a:r>
              <a:rPr lang="en-US" sz="2400" dirty="0">
                <a:cs typeface="Arial" panose="020B0604020202020204" pitchFamily="34" charset="0"/>
              </a:rPr>
              <a:t>.</a:t>
            </a:r>
            <a:endParaRPr lang="en-AU" sz="2400" dirty="0">
              <a:cs typeface="Arial" panose="020B0604020202020204" pitchFamily="34" charset="0"/>
            </a:endParaRPr>
          </a:p>
        </p:txBody>
      </p:sp>
    </p:spTree>
    <p:extLst>
      <p:ext uri="{BB962C8B-B14F-4D97-AF65-F5344CB8AC3E}">
        <p14:creationId xmlns:p14="http://schemas.microsoft.com/office/powerpoint/2010/main" val="393060037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415</TotalTime>
  <Words>2917</Words>
  <Application>Microsoft Office PowerPoint</Application>
  <PresentationFormat>A4 Paper (210x297 mm)</PresentationFormat>
  <Paragraphs>297</Paragraphs>
  <Slides>35</Slides>
  <Notes>35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Arial Black</vt:lpstr>
      <vt:lpstr>Calibri</vt:lpstr>
      <vt:lpstr>Calibri Light</vt:lpstr>
      <vt:lpstr>Segoe UI</vt:lpstr>
      <vt:lpstr>Office Theme</vt:lpstr>
      <vt:lpstr>Growing up  in a  country town</vt:lpstr>
      <vt:lpstr>PowerPoint Presentation</vt:lpstr>
      <vt:lpstr>PowerPoint Presentation</vt:lpstr>
      <vt:lpstr>Where is Echuca?</vt:lpstr>
      <vt:lpstr>A Post War Baby</vt:lpstr>
      <vt:lpstr>My Siblings</vt:lpstr>
      <vt:lpstr>My Siblings</vt:lpstr>
      <vt:lpstr>Home</vt:lpstr>
      <vt:lpstr>An Extended Family</vt:lpstr>
      <vt:lpstr>Hazy Memories</vt:lpstr>
      <vt:lpstr>PowerPoint Presentation</vt:lpstr>
      <vt:lpstr>PowerPoint Presentation</vt:lpstr>
      <vt:lpstr>Tradesmen and Shopkeepers</vt:lpstr>
      <vt:lpstr>PowerPoint Presentation</vt:lpstr>
      <vt:lpstr>Tradesmen and Shopkeepers </vt:lpstr>
      <vt:lpstr>Tradesmen and Shopkeepers</vt:lpstr>
      <vt:lpstr>PowerPoint Presentation</vt:lpstr>
      <vt:lpstr>PowerPoint Presentation</vt:lpstr>
      <vt:lpstr>Autographs </vt:lpstr>
      <vt:lpstr>More Extended Family </vt:lpstr>
      <vt:lpstr>Schooldays 1951-1963 </vt:lpstr>
      <vt:lpstr>Schooldays 1951-1963 </vt:lpstr>
      <vt:lpstr>The Convent</vt:lpstr>
      <vt:lpstr>Schooldays  </vt:lpstr>
      <vt:lpstr>Schooldays</vt:lpstr>
      <vt:lpstr>Schooldays</vt:lpstr>
      <vt:lpstr> Schooldays </vt:lpstr>
      <vt:lpstr>Schooldays </vt:lpstr>
      <vt:lpstr>Recreation and Fun</vt:lpstr>
      <vt:lpstr>Recreation and Fun</vt:lpstr>
      <vt:lpstr>School Holidays</vt:lpstr>
      <vt:lpstr>School Holidays</vt:lpstr>
      <vt:lpstr>Teenage Years</vt:lpstr>
      <vt:lpstr>Final School Days</vt:lpstr>
      <vt:lpstr>Final School Days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Growing up  in a  country town</dc:title>
  <dc:creator>jenny vero</dc:creator>
  <cp:lastModifiedBy>John Braine</cp:lastModifiedBy>
  <cp:revision>3</cp:revision>
  <dcterms:created xsi:type="dcterms:W3CDTF">2020-09-21T13:05:46Z</dcterms:created>
  <dcterms:modified xsi:type="dcterms:W3CDTF">2020-10-17T06:53:53Z</dcterms:modified>
</cp:coreProperties>
</file>