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Lst>
  <p:notesMasterIdLst>
    <p:notesMasterId r:id="rId46"/>
  </p:notesMasterIdLst>
  <p:sldIdLst>
    <p:sldId id="304" r:id="rId2"/>
    <p:sldId id="305" r:id="rId3"/>
    <p:sldId id="256" r:id="rId4"/>
    <p:sldId id="273" r:id="rId5"/>
    <p:sldId id="306" r:id="rId6"/>
    <p:sldId id="270" r:id="rId7"/>
    <p:sldId id="257" r:id="rId8"/>
    <p:sldId id="307" r:id="rId9"/>
    <p:sldId id="259" r:id="rId10"/>
    <p:sldId id="308" r:id="rId11"/>
    <p:sldId id="299" r:id="rId12"/>
    <p:sldId id="309" r:id="rId13"/>
    <p:sldId id="266" r:id="rId14"/>
    <p:sldId id="310" r:id="rId15"/>
    <p:sldId id="302" r:id="rId16"/>
    <p:sldId id="290" r:id="rId17"/>
    <p:sldId id="311" r:id="rId18"/>
    <p:sldId id="274" r:id="rId19"/>
    <p:sldId id="279" r:id="rId20"/>
    <p:sldId id="312" r:id="rId21"/>
    <p:sldId id="260" r:id="rId22"/>
    <p:sldId id="261" r:id="rId23"/>
    <p:sldId id="275" r:id="rId24"/>
    <p:sldId id="262" r:id="rId25"/>
    <p:sldId id="313" r:id="rId26"/>
    <p:sldId id="292" r:id="rId27"/>
    <p:sldId id="314" r:id="rId28"/>
    <p:sldId id="282" r:id="rId29"/>
    <p:sldId id="315" r:id="rId30"/>
    <p:sldId id="294" r:id="rId31"/>
    <p:sldId id="295" r:id="rId32"/>
    <p:sldId id="283" r:id="rId33"/>
    <p:sldId id="263" r:id="rId34"/>
    <p:sldId id="316" r:id="rId35"/>
    <p:sldId id="264" r:id="rId36"/>
    <p:sldId id="318" r:id="rId37"/>
    <p:sldId id="317" r:id="rId38"/>
    <p:sldId id="265" r:id="rId39"/>
    <p:sldId id="268" r:id="rId40"/>
    <p:sldId id="300" r:id="rId41"/>
    <p:sldId id="277" r:id="rId42"/>
    <p:sldId id="319" r:id="rId43"/>
    <p:sldId id="284" r:id="rId44"/>
    <p:sldId id="285" r:id="rId45"/>
  </p:sldIdLst>
  <p:sldSz cx="19018250" cy="106981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56" clrIdx="0">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21" autoAdjust="0"/>
    <p:restoredTop sz="94663"/>
  </p:normalViewPr>
  <p:slideViewPr>
    <p:cSldViewPr snapToGrid="0">
      <p:cViewPr varScale="1">
        <p:scale>
          <a:sx n="46" d="100"/>
          <a:sy n="46"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2F4AEA-A5F6-FA4F-A916-84E5ECBB28D2}" type="datetimeFigureOut">
              <a:rPr lang="en-US" smtClean="0"/>
              <a:t>11/23/2020</a:t>
            </a:fld>
            <a:endParaRPr lang="en-US"/>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27B035-EB76-BF46-8DA8-ECE1A1B4259D}" type="slidenum">
              <a:rPr lang="en-US" smtClean="0"/>
              <a:t>‹#›</a:t>
            </a:fld>
            <a:endParaRPr lang="en-US"/>
          </a:p>
        </p:txBody>
      </p:sp>
    </p:spTree>
    <p:extLst>
      <p:ext uri="{BB962C8B-B14F-4D97-AF65-F5344CB8AC3E}">
        <p14:creationId xmlns:p14="http://schemas.microsoft.com/office/powerpoint/2010/main" val="48784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www.abc.net.au</a:t>
            </a:r>
            <a:r>
              <a:rPr lang="en-US" dirty="0"/>
              <a:t>/</a:t>
            </a:r>
            <a:r>
              <a:rPr lang="en-US" dirty="0" err="1"/>
              <a:t>btn</a:t>
            </a:r>
            <a:r>
              <a:rPr lang="en-US" dirty="0"/>
              <a:t>/classroom/</a:t>
            </a:r>
            <a:r>
              <a:rPr lang="en-US" dirty="0" err="1"/>
              <a:t>australias</a:t>
            </a:r>
            <a:r>
              <a:rPr lang="en-US" dirty="0"/>
              <a:t>-involvement-in-</a:t>
            </a:r>
            <a:r>
              <a:rPr lang="en-US" dirty="0" err="1"/>
              <a:t>wwii</a:t>
            </a:r>
            <a:r>
              <a:rPr lang="en-US" dirty="0"/>
              <a:t>/12531804</a:t>
            </a:r>
          </a:p>
          <a:p>
            <a:pPr marL="228600" indent="-228600">
              <a:buAutoNum type="arabicPeriod"/>
            </a:pPr>
            <a:endParaRPr lang="en-US" dirty="0"/>
          </a:p>
          <a:p>
            <a:pPr marL="228600" indent="-228600">
              <a:buAutoNum type="arabicPeriod"/>
            </a:pPr>
            <a:r>
              <a:rPr lang="en-US" dirty="0"/>
              <a:t>https://</a:t>
            </a:r>
            <a:r>
              <a:rPr lang="en-US" dirty="0" err="1"/>
              <a:t>www.awmlondon.gov.au</a:t>
            </a:r>
            <a:r>
              <a:rPr lang="en-US" dirty="0"/>
              <a:t>/battles/</a:t>
            </a:r>
            <a:r>
              <a:rPr lang="en-US" dirty="0" err="1"/>
              <a:t>kokoda</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4</a:t>
            </a:fld>
            <a:endParaRPr lang="en-US"/>
          </a:p>
        </p:txBody>
      </p:sp>
    </p:spTree>
    <p:extLst>
      <p:ext uri="{BB962C8B-B14F-4D97-AF65-F5344CB8AC3E}">
        <p14:creationId xmlns:p14="http://schemas.microsoft.com/office/powerpoint/2010/main" val="1600699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20</a:t>
            </a:fld>
            <a:endParaRPr lang="en-US"/>
          </a:p>
        </p:txBody>
      </p:sp>
    </p:spTree>
    <p:extLst>
      <p:ext uri="{BB962C8B-B14F-4D97-AF65-F5344CB8AC3E}">
        <p14:creationId xmlns:p14="http://schemas.microsoft.com/office/powerpoint/2010/main" val="4135823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pocketozmelbourne.com.au</a:t>
            </a:r>
            <a:r>
              <a:rPr lang="en-US" dirty="0"/>
              <a:t>/</a:t>
            </a:r>
            <a:r>
              <a:rPr lang="en-US" dirty="0" err="1"/>
              <a:t>westgate-bridge.html</a:t>
            </a:r>
            <a:endParaRPr lang="en-US" dirty="0"/>
          </a:p>
          <a:p>
            <a:pPr marL="228600" indent="-228600">
              <a:buAutoNum type="arabicPeriod"/>
            </a:pPr>
            <a:endParaRPr lang="en-US" dirty="0"/>
          </a:p>
          <a:p>
            <a:pPr marL="228600" indent="-228600">
              <a:buAutoNum type="arabicPeriod"/>
            </a:pPr>
            <a:r>
              <a:rPr lang="en-US" dirty="0"/>
              <a:t>http://</a:t>
            </a:r>
            <a:r>
              <a:rPr lang="en-US" dirty="0" err="1"/>
              <a:t>bestbridge.net</a:t>
            </a:r>
            <a:r>
              <a:rPr lang="en-US" dirty="0"/>
              <a:t>/</a:t>
            </a:r>
            <a:r>
              <a:rPr lang="en-US" dirty="0" err="1"/>
              <a:t>Australia_en</a:t>
            </a:r>
            <a:r>
              <a:rPr lang="en-US" dirty="0"/>
              <a:t>/west-gate-</a:t>
            </a:r>
            <a:r>
              <a:rPr lang="en-US" dirty="0" err="1"/>
              <a:t>bridge.html</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22</a:t>
            </a:fld>
            <a:endParaRPr lang="en-US"/>
          </a:p>
        </p:txBody>
      </p:sp>
    </p:spTree>
    <p:extLst>
      <p:ext uri="{BB962C8B-B14F-4D97-AF65-F5344CB8AC3E}">
        <p14:creationId xmlns:p14="http://schemas.microsoft.com/office/powerpoint/2010/main" val="1178438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commonslibrary.org</a:t>
            </a:r>
            <a:r>
              <a:rPr lang="en-US" dirty="0"/>
              <a:t>/the-</a:t>
            </a:r>
            <a:r>
              <a:rPr lang="en-US" dirty="0" err="1"/>
              <a:t>vietnam</a:t>
            </a:r>
            <a:r>
              <a:rPr lang="en-US" dirty="0"/>
              <a:t>-war/</a:t>
            </a:r>
          </a:p>
          <a:p>
            <a:pPr marL="228600" indent="-228600">
              <a:buAutoNum type="arabicPeriod"/>
            </a:pPr>
            <a:endParaRPr lang="en-US" dirty="0"/>
          </a:p>
          <a:p>
            <a:pPr marL="228600" indent="-228600">
              <a:buAutoNum type="arabicPeriod"/>
            </a:pPr>
            <a:r>
              <a:rPr lang="en-US" dirty="0"/>
              <a:t>https://</a:t>
            </a:r>
            <a:r>
              <a:rPr lang="en-US" dirty="0" err="1"/>
              <a:t>www.imdb.com</a:t>
            </a:r>
            <a:r>
              <a:rPr lang="en-US" dirty="0"/>
              <a:t>/name/nm0926042/</a:t>
            </a:r>
          </a:p>
        </p:txBody>
      </p:sp>
      <p:sp>
        <p:nvSpPr>
          <p:cNvPr id="4" name="Slide Number Placeholder 3"/>
          <p:cNvSpPr>
            <a:spLocks noGrp="1"/>
          </p:cNvSpPr>
          <p:nvPr>
            <p:ph type="sldNum" sz="quarter" idx="5"/>
          </p:nvPr>
        </p:nvSpPr>
        <p:spPr/>
        <p:txBody>
          <a:bodyPr/>
          <a:lstStyle/>
          <a:p>
            <a:fld id="{AD27B035-EB76-BF46-8DA8-ECE1A1B4259D}" type="slidenum">
              <a:rPr lang="en-US" smtClean="0"/>
              <a:t>23</a:t>
            </a:fld>
            <a:endParaRPr lang="en-US"/>
          </a:p>
        </p:txBody>
      </p:sp>
    </p:spTree>
    <p:extLst>
      <p:ext uri="{BB962C8B-B14F-4D97-AF65-F5344CB8AC3E}">
        <p14:creationId xmlns:p14="http://schemas.microsoft.com/office/powerpoint/2010/main" val="2101974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depositphotos.com</a:t>
            </a:r>
            <a:r>
              <a:rPr lang="en-US" dirty="0"/>
              <a:t>/stock-photos/</a:t>
            </a:r>
            <a:r>
              <a:rPr lang="en-US" dirty="0" err="1"/>
              <a:t>sydney-opera.html</a:t>
            </a:r>
            <a:endParaRPr lang="en-US" dirty="0"/>
          </a:p>
          <a:p>
            <a:pPr marL="228600" indent="-228600">
              <a:buAutoNum type="arabicPeriod"/>
            </a:pPr>
            <a:endParaRPr lang="en-US" dirty="0"/>
          </a:p>
          <a:p>
            <a:pPr marL="228600" indent="-228600">
              <a:buAutoNum type="arabicPeriod"/>
            </a:pPr>
            <a:r>
              <a:rPr lang="en-US" dirty="0"/>
              <a:t>https://</a:t>
            </a:r>
            <a:r>
              <a:rPr lang="en-US" dirty="0" err="1"/>
              <a:t>www.couriermail.com.au</a:t>
            </a:r>
            <a:r>
              <a:rPr lang="en-US" dirty="0"/>
              <a:t>/news/image-gallery/0551338091f9ec9646dc6fdfab2da0ed?page=33</a:t>
            </a:r>
          </a:p>
          <a:p>
            <a:pPr marL="228600" indent="-228600">
              <a:buAutoNum type="arabicPeriod"/>
            </a:pPr>
            <a:endParaRPr lang="en-US" dirty="0"/>
          </a:p>
          <a:p>
            <a:pPr marL="228600" indent="-228600">
              <a:buAutoNum type="arabicPeriod"/>
            </a:pPr>
            <a:r>
              <a:rPr lang="en-US" dirty="0"/>
              <a:t>https://</a:t>
            </a:r>
            <a:r>
              <a:rPr lang="en-US" dirty="0" err="1"/>
              <a:t>campaigns.premiers.qld.gov.au</a:t>
            </a:r>
            <a:r>
              <a:rPr lang="en-US" dirty="0"/>
              <a:t>/</a:t>
            </a:r>
            <a:r>
              <a:rPr lang="en-US" dirty="0" err="1"/>
              <a:t>queenslandday</a:t>
            </a:r>
            <a:r>
              <a:rPr lang="en-US" dirty="0"/>
              <a:t>/</a:t>
            </a:r>
            <a:r>
              <a:rPr lang="en-US" dirty="0" err="1"/>
              <a:t>timeline.aspx</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24</a:t>
            </a:fld>
            <a:endParaRPr lang="en-US"/>
          </a:p>
        </p:txBody>
      </p:sp>
    </p:spTree>
    <p:extLst>
      <p:ext uri="{BB962C8B-B14F-4D97-AF65-F5344CB8AC3E}">
        <p14:creationId xmlns:p14="http://schemas.microsoft.com/office/powerpoint/2010/main" val="44471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www.esquire.com</a:t>
            </a:r>
            <a:r>
              <a:rPr lang="en-US" dirty="0"/>
              <a:t>/entertainment/music/g20084254/abba-photos/</a:t>
            </a:r>
          </a:p>
          <a:p>
            <a:pPr marL="228600" indent="-228600">
              <a:buAutoNum type="arabicPeriod"/>
            </a:pPr>
            <a:endParaRPr lang="en-US" dirty="0"/>
          </a:p>
          <a:p>
            <a:pPr marL="228600" indent="-228600">
              <a:buAutoNum type="arabicPeriod"/>
            </a:pPr>
            <a:r>
              <a:rPr lang="en-US" dirty="0"/>
              <a:t>https://</a:t>
            </a:r>
            <a:r>
              <a:rPr lang="en-US" dirty="0" err="1"/>
              <a:t>www.nma.gov.au</a:t>
            </a:r>
            <a:r>
              <a:rPr lang="en-US" dirty="0"/>
              <a:t>/defining-moments/resources/</a:t>
            </a:r>
            <a:r>
              <a:rPr lang="en-US" dirty="0" err="1"/>
              <a:t>vietnamese</a:t>
            </a:r>
            <a:r>
              <a:rPr lang="en-US" dirty="0"/>
              <a:t>-refugees-boat-arrival</a:t>
            </a:r>
          </a:p>
          <a:p>
            <a:pPr marL="228600" indent="-228600">
              <a:buAutoNum type="arabicPeriod"/>
            </a:pPr>
            <a:endParaRPr lang="en-US" dirty="0"/>
          </a:p>
          <a:p>
            <a:pPr marL="228600" indent="-228600">
              <a:buAutoNum type="arabicPeriod"/>
            </a:pPr>
            <a:r>
              <a:rPr lang="en-US" dirty="0"/>
              <a:t>https://</a:t>
            </a:r>
            <a:r>
              <a:rPr lang="en-US" dirty="0" err="1"/>
              <a:t>www.traveller.com.au</a:t>
            </a:r>
            <a:r>
              <a:rPr lang="en-US" dirty="0"/>
              <a:t>/10-things-in-australia-you-can-only-experience-by-train-gr3rbh</a:t>
            </a:r>
          </a:p>
        </p:txBody>
      </p:sp>
      <p:sp>
        <p:nvSpPr>
          <p:cNvPr id="4" name="Slide Number Placeholder 3"/>
          <p:cNvSpPr>
            <a:spLocks noGrp="1"/>
          </p:cNvSpPr>
          <p:nvPr>
            <p:ph type="sldNum" sz="quarter" idx="5"/>
          </p:nvPr>
        </p:nvSpPr>
        <p:spPr/>
        <p:txBody>
          <a:bodyPr/>
          <a:lstStyle/>
          <a:p>
            <a:fld id="{AD27B035-EB76-BF46-8DA8-ECE1A1B4259D}" type="slidenum">
              <a:rPr lang="en-US" smtClean="0"/>
              <a:t>26</a:t>
            </a:fld>
            <a:endParaRPr lang="en-US"/>
          </a:p>
        </p:txBody>
      </p:sp>
    </p:spTree>
    <p:extLst>
      <p:ext uri="{BB962C8B-B14F-4D97-AF65-F5344CB8AC3E}">
        <p14:creationId xmlns:p14="http://schemas.microsoft.com/office/powerpoint/2010/main" val="2147720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en.wikipedia.org</a:t>
            </a:r>
            <a:r>
              <a:rPr lang="en-US" dirty="0"/>
              <a:t>/wiki/</a:t>
            </a:r>
            <a:r>
              <a:rPr lang="en-US" dirty="0" err="1"/>
              <a:t>Death_of_Azaria_Chamberlain</a:t>
            </a:r>
            <a:endParaRPr lang="en-US" dirty="0"/>
          </a:p>
          <a:p>
            <a:pPr marL="228600" indent="-228600">
              <a:buAutoNum type="arabicPeriod"/>
            </a:pPr>
            <a:endParaRPr lang="en-US" dirty="0"/>
          </a:p>
          <a:p>
            <a:pPr marL="228600" indent="-228600">
              <a:buAutoNum type="arabicPeriod"/>
            </a:pPr>
            <a:r>
              <a:rPr lang="en-US" dirty="0"/>
              <a:t>https://</a:t>
            </a:r>
            <a:r>
              <a:rPr lang="en-US" dirty="0" err="1"/>
              <a:t>www.abc.net.au</a:t>
            </a:r>
            <a:r>
              <a:rPr lang="en-US" dirty="0"/>
              <a:t>/news/2017-09-07/</a:t>
            </a:r>
            <a:r>
              <a:rPr lang="en-US" dirty="0" err="1"/>
              <a:t>waxit</a:t>
            </a:r>
            <a:r>
              <a:rPr lang="en-US" dirty="0"/>
              <a:t>-</a:t>
            </a:r>
            <a:r>
              <a:rPr lang="en-US" dirty="0" err="1"/>
              <a:t>wa</a:t>
            </a:r>
            <a:r>
              <a:rPr lang="en-US" dirty="0"/>
              <a:t>-is-better-off-without-you-</a:t>
            </a:r>
            <a:r>
              <a:rPr lang="en-US" dirty="0" err="1"/>
              <a:t>australia</a:t>
            </a:r>
            <a:r>
              <a:rPr lang="en-US" dirty="0"/>
              <a:t>/8881428</a:t>
            </a:r>
          </a:p>
        </p:txBody>
      </p:sp>
      <p:sp>
        <p:nvSpPr>
          <p:cNvPr id="4" name="Slide Number Placeholder 3"/>
          <p:cNvSpPr>
            <a:spLocks noGrp="1"/>
          </p:cNvSpPr>
          <p:nvPr>
            <p:ph type="sldNum" sz="quarter" idx="5"/>
          </p:nvPr>
        </p:nvSpPr>
        <p:spPr/>
        <p:txBody>
          <a:bodyPr/>
          <a:lstStyle/>
          <a:p>
            <a:fld id="{AD27B035-EB76-BF46-8DA8-ECE1A1B4259D}" type="slidenum">
              <a:rPr lang="en-US" smtClean="0"/>
              <a:t>28</a:t>
            </a:fld>
            <a:endParaRPr lang="en-US"/>
          </a:p>
        </p:txBody>
      </p:sp>
    </p:spTree>
    <p:extLst>
      <p:ext uri="{BB962C8B-B14F-4D97-AF65-F5344CB8AC3E}">
        <p14:creationId xmlns:p14="http://schemas.microsoft.com/office/powerpoint/2010/main" val="306225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www.news.com.au</a:t>
            </a:r>
            <a:r>
              <a:rPr lang="en-US" dirty="0"/>
              <a:t>/national/politics/chaos-will-continue-into-the-new-year-with-the-legitimacy-of-decisions-being-questioned/news-story/deb257d412b737fbd2c6b1c530c2b9df</a:t>
            </a:r>
          </a:p>
          <a:p>
            <a:pPr marL="228600" indent="-228600">
              <a:buAutoNum type="arabicPeriod"/>
            </a:pPr>
            <a:endParaRPr lang="en-US" dirty="0"/>
          </a:p>
          <a:p>
            <a:pPr marL="228600" indent="-228600">
              <a:buAutoNum type="arabicPeriod"/>
            </a:pPr>
            <a:r>
              <a:rPr lang="en-US" dirty="0"/>
              <a:t>https://</a:t>
            </a:r>
            <a:r>
              <a:rPr lang="en-US" dirty="0" err="1"/>
              <a:t>www.amazon.com</a:t>
            </a:r>
            <a:r>
              <a:rPr lang="en-US" dirty="0"/>
              <a:t>/</a:t>
            </a:r>
            <a:r>
              <a:rPr lang="en-US" dirty="0" err="1"/>
              <a:t>s?k</a:t>
            </a:r>
            <a:r>
              <a:rPr lang="en-US" dirty="0"/>
              <a:t>=</a:t>
            </a:r>
            <a:r>
              <a:rPr lang="en-US" dirty="0" err="1"/>
              <a:t>neighbours&amp;i</a:t>
            </a:r>
            <a:r>
              <a:rPr lang="en-US" dirty="0"/>
              <a:t>=</a:t>
            </a:r>
            <a:r>
              <a:rPr lang="en-US" dirty="0" err="1"/>
              <a:t>instant-video&amp;ref</a:t>
            </a:r>
            <a:r>
              <a:rPr lang="en-US" dirty="0"/>
              <a:t>=nb_sb_noss_1</a:t>
            </a:r>
          </a:p>
        </p:txBody>
      </p:sp>
      <p:sp>
        <p:nvSpPr>
          <p:cNvPr id="4" name="Slide Number Placeholder 3"/>
          <p:cNvSpPr>
            <a:spLocks noGrp="1"/>
          </p:cNvSpPr>
          <p:nvPr>
            <p:ph type="sldNum" sz="quarter" idx="5"/>
          </p:nvPr>
        </p:nvSpPr>
        <p:spPr/>
        <p:txBody>
          <a:bodyPr/>
          <a:lstStyle/>
          <a:p>
            <a:fld id="{AD27B035-EB76-BF46-8DA8-ECE1A1B4259D}" type="slidenum">
              <a:rPr lang="en-US" smtClean="0"/>
              <a:t>31</a:t>
            </a:fld>
            <a:endParaRPr lang="en-US"/>
          </a:p>
        </p:txBody>
      </p:sp>
    </p:spTree>
    <p:extLst>
      <p:ext uri="{BB962C8B-B14F-4D97-AF65-F5344CB8AC3E}">
        <p14:creationId xmlns:p14="http://schemas.microsoft.com/office/powerpoint/2010/main" val="3680098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www.timetoast.com</a:t>
            </a:r>
            <a:r>
              <a:rPr lang="en-US" dirty="0"/>
              <a:t>/timelines/post-wwii-events-4a79d93e-98a1-41a1-927f-0c37cab0c1be</a:t>
            </a:r>
          </a:p>
          <a:p>
            <a:pPr marL="228600" indent="-228600">
              <a:buAutoNum type="arabicPeriod"/>
            </a:pPr>
            <a:endParaRPr lang="en-US" dirty="0"/>
          </a:p>
          <a:p>
            <a:pPr marL="228600" indent="-228600">
              <a:buAutoNum type="arabicPeriod"/>
            </a:pPr>
            <a:r>
              <a:rPr lang="en-US" dirty="0"/>
              <a:t>https://</a:t>
            </a:r>
            <a:r>
              <a:rPr lang="en-US" dirty="0" err="1"/>
              <a:t>www.naa.gov.au</a:t>
            </a:r>
            <a:r>
              <a:rPr lang="en-US" dirty="0"/>
              <a:t>/learn/learning-resources/learning-resource-themes/society-and-culture/sport-and-recreation/tall-ships-sydney-harbour-during-australian-bicentenary-celebrations</a:t>
            </a:r>
          </a:p>
          <a:p>
            <a:pPr marL="228600" indent="-228600">
              <a:buAutoNum type="arabicPeriod"/>
            </a:pPr>
            <a:endParaRPr lang="en-US" dirty="0"/>
          </a:p>
          <a:p>
            <a:pPr marL="228600" indent="-228600">
              <a:buAutoNum type="arabicPeriod"/>
            </a:pPr>
            <a:r>
              <a:rPr lang="en-US" dirty="0"/>
              <a:t>https://</a:t>
            </a:r>
            <a:r>
              <a:rPr lang="en-US" dirty="0" err="1"/>
              <a:t>www.smh.com.au</a:t>
            </a:r>
            <a:r>
              <a:rPr lang="en-US" dirty="0"/>
              <a:t>/politics/federal/cabinet-papers-198889-party-central-but-the-fun-had-to-stop-20141218-129v8j.html</a:t>
            </a:r>
          </a:p>
        </p:txBody>
      </p:sp>
      <p:sp>
        <p:nvSpPr>
          <p:cNvPr id="4" name="Slide Number Placeholder 3"/>
          <p:cNvSpPr>
            <a:spLocks noGrp="1"/>
          </p:cNvSpPr>
          <p:nvPr>
            <p:ph type="sldNum" sz="quarter" idx="5"/>
          </p:nvPr>
        </p:nvSpPr>
        <p:spPr/>
        <p:txBody>
          <a:bodyPr/>
          <a:lstStyle/>
          <a:p>
            <a:fld id="{AD27B035-EB76-BF46-8DA8-ECE1A1B4259D}" type="slidenum">
              <a:rPr lang="en-US" smtClean="0"/>
              <a:t>32</a:t>
            </a:fld>
            <a:endParaRPr lang="en-US"/>
          </a:p>
        </p:txBody>
      </p:sp>
    </p:spTree>
    <p:extLst>
      <p:ext uri="{BB962C8B-B14F-4D97-AF65-F5344CB8AC3E}">
        <p14:creationId xmlns:p14="http://schemas.microsoft.com/office/powerpoint/2010/main" val="687462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www.abc.net.au</a:t>
            </a:r>
            <a:r>
              <a:rPr lang="en-US" dirty="0"/>
              <a:t>/news/2018-09-02/wiggles-jeff-</a:t>
            </a:r>
            <a:r>
              <a:rPr lang="en-US" dirty="0" err="1"/>
              <a:t>fatt</a:t>
            </a:r>
            <a:r>
              <a:rPr lang="en-US" dirty="0"/>
              <a:t>-zero-interest-</a:t>
            </a:r>
            <a:r>
              <a:rPr lang="en-US" dirty="0" err="1"/>
              <a:t>childrens</a:t>
            </a:r>
            <a:r>
              <a:rPr lang="en-US" dirty="0"/>
              <a:t>-music-soon-woke-up/10183224</a:t>
            </a:r>
          </a:p>
          <a:p>
            <a:pPr marL="228600" indent="-228600">
              <a:buAutoNum type="arabicPeriod"/>
            </a:pPr>
            <a:endParaRPr lang="en-US" dirty="0"/>
          </a:p>
          <a:p>
            <a:pPr marL="228600" indent="-228600">
              <a:buAutoNum type="arabicPeriod"/>
            </a:pPr>
            <a:r>
              <a:rPr lang="en-US" dirty="0"/>
              <a:t>http://</a:t>
            </a:r>
            <a:r>
              <a:rPr lang="en-US" dirty="0" err="1"/>
              <a:t>john.curtin.edu.au</a:t>
            </a:r>
            <a:r>
              <a:rPr lang="en-US" dirty="0"/>
              <a:t>/gallop/</a:t>
            </a:r>
            <a:r>
              <a:rPr lang="en-US" dirty="0" err="1"/>
              <a:t>lawrence.html</a:t>
            </a:r>
            <a:endParaRPr lang="en-US" dirty="0"/>
          </a:p>
          <a:p>
            <a:pPr marL="228600" indent="-228600">
              <a:buAutoNum type="arabicPeriod"/>
            </a:pPr>
            <a:endParaRPr lang="en-US" dirty="0"/>
          </a:p>
          <a:p>
            <a:pPr marL="228600" indent="-228600">
              <a:buAutoNum type="arabicPeriod"/>
            </a:pPr>
            <a:r>
              <a:rPr lang="en-US" dirty="0"/>
              <a:t>https://</a:t>
            </a:r>
            <a:r>
              <a:rPr lang="en-US" dirty="0" err="1"/>
              <a:t>www.youtube.com</a:t>
            </a:r>
            <a:r>
              <a:rPr lang="en-US" dirty="0"/>
              <a:t>/user/</a:t>
            </a:r>
            <a:r>
              <a:rPr lang="en-US" dirty="0" err="1"/>
              <a:t>PortArthurTasmania</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33</a:t>
            </a:fld>
            <a:endParaRPr lang="en-US"/>
          </a:p>
        </p:txBody>
      </p:sp>
    </p:spTree>
    <p:extLst>
      <p:ext uri="{BB962C8B-B14F-4D97-AF65-F5344CB8AC3E}">
        <p14:creationId xmlns:p14="http://schemas.microsoft.com/office/powerpoint/2010/main" val="2255072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https://</a:t>
            </a:r>
            <a:r>
              <a:rPr lang="en-US" dirty="0" err="1"/>
              <a:t>www.fightingfake.org.uk</a:t>
            </a:r>
            <a:r>
              <a:rPr lang="en-US" dirty="0"/>
              <a:t>/resources-overview</a:t>
            </a:r>
          </a:p>
        </p:txBody>
      </p:sp>
      <p:sp>
        <p:nvSpPr>
          <p:cNvPr id="4" name="Slide Number Placeholder 3"/>
          <p:cNvSpPr>
            <a:spLocks noGrp="1"/>
          </p:cNvSpPr>
          <p:nvPr>
            <p:ph type="sldNum" sz="quarter" idx="5"/>
          </p:nvPr>
        </p:nvSpPr>
        <p:spPr/>
        <p:txBody>
          <a:bodyPr/>
          <a:lstStyle/>
          <a:p>
            <a:fld id="{AD27B035-EB76-BF46-8DA8-ECE1A1B4259D}" type="slidenum">
              <a:rPr lang="en-US" smtClean="0"/>
              <a:t>35</a:t>
            </a:fld>
            <a:endParaRPr lang="en-US"/>
          </a:p>
        </p:txBody>
      </p:sp>
    </p:spTree>
    <p:extLst>
      <p:ext uri="{BB962C8B-B14F-4D97-AF65-F5344CB8AC3E}">
        <p14:creationId xmlns:p14="http://schemas.microsoft.com/office/powerpoint/2010/main" val="78050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1.  https://thebombingofdarwinww2.weebly.com</a:t>
            </a:r>
          </a:p>
        </p:txBody>
      </p:sp>
      <p:sp>
        <p:nvSpPr>
          <p:cNvPr id="4" name="Slide Number Placeholder 3"/>
          <p:cNvSpPr>
            <a:spLocks noGrp="1"/>
          </p:cNvSpPr>
          <p:nvPr>
            <p:ph type="sldNum" sz="quarter" idx="5"/>
          </p:nvPr>
        </p:nvSpPr>
        <p:spPr/>
        <p:txBody>
          <a:bodyPr/>
          <a:lstStyle/>
          <a:p>
            <a:fld id="{AD27B035-EB76-BF46-8DA8-ECE1A1B4259D}" type="slidenum">
              <a:rPr lang="en-US" smtClean="0"/>
              <a:t>6</a:t>
            </a:fld>
            <a:endParaRPr lang="en-US"/>
          </a:p>
        </p:txBody>
      </p:sp>
    </p:spTree>
    <p:extLst>
      <p:ext uri="{BB962C8B-B14F-4D97-AF65-F5344CB8AC3E}">
        <p14:creationId xmlns:p14="http://schemas.microsoft.com/office/powerpoint/2010/main" val="2946585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https://</a:t>
            </a:r>
            <a:r>
              <a:rPr lang="en-US" dirty="0" err="1"/>
              <a:t>www.fightingfake.org.uk</a:t>
            </a:r>
            <a:r>
              <a:rPr lang="en-US" dirty="0"/>
              <a:t>/resources-overview</a:t>
            </a:r>
          </a:p>
        </p:txBody>
      </p:sp>
      <p:sp>
        <p:nvSpPr>
          <p:cNvPr id="4" name="Slide Number Placeholder 3"/>
          <p:cNvSpPr>
            <a:spLocks noGrp="1"/>
          </p:cNvSpPr>
          <p:nvPr>
            <p:ph type="sldNum" sz="quarter" idx="5"/>
          </p:nvPr>
        </p:nvSpPr>
        <p:spPr/>
        <p:txBody>
          <a:bodyPr/>
          <a:lstStyle/>
          <a:p>
            <a:fld id="{AD27B035-EB76-BF46-8DA8-ECE1A1B4259D}" type="slidenum">
              <a:rPr lang="en-US" smtClean="0"/>
              <a:t>36</a:t>
            </a:fld>
            <a:endParaRPr lang="en-US"/>
          </a:p>
        </p:txBody>
      </p:sp>
    </p:spTree>
    <p:extLst>
      <p:ext uri="{BB962C8B-B14F-4D97-AF65-F5344CB8AC3E}">
        <p14:creationId xmlns:p14="http://schemas.microsoft.com/office/powerpoint/2010/main" val="1083491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www.smh.com.au</a:t>
            </a:r>
            <a:r>
              <a:rPr lang="en-US" dirty="0"/>
              <a:t>/politics/federal/from-the-archives-2010-australia-gets-its-first-female-pm-20200616-p55333.html</a:t>
            </a:r>
          </a:p>
          <a:p>
            <a:pPr marL="228600" indent="-228600">
              <a:buAutoNum type="arabicPeriod"/>
            </a:pPr>
            <a:endParaRPr lang="en-US" dirty="0"/>
          </a:p>
          <a:p>
            <a:pPr marL="228600" indent="-228600">
              <a:buAutoNum type="arabicPeriod"/>
            </a:pPr>
            <a:endParaRPr lang="en-US" dirty="0"/>
          </a:p>
          <a:p>
            <a:pPr marL="228600" indent="-228600">
              <a:buAutoNum type="arabicPeriod"/>
            </a:pPr>
            <a:r>
              <a:rPr lang="en-US" dirty="0"/>
              <a:t>https://</a:t>
            </a:r>
            <a:r>
              <a:rPr lang="en-US" dirty="0" err="1"/>
              <a:t>www.ramint.gov.au</a:t>
            </a:r>
            <a:r>
              <a:rPr lang="en-US" dirty="0"/>
              <a:t>/sites/default/files/Becoming%20a%20coin%20collector.pdf</a:t>
            </a:r>
          </a:p>
          <a:p>
            <a:pPr marL="228600" indent="-228600">
              <a:buAutoNum type="arabicPeriod"/>
            </a:pPr>
            <a:r>
              <a:rPr lang="en-US" dirty="0"/>
              <a:t>https://</a:t>
            </a:r>
            <a:r>
              <a:rPr lang="en-US" dirty="0" err="1"/>
              <a:t>masoandads.wordpress.com</a:t>
            </a:r>
            <a:r>
              <a:rPr lang="en-US" dirty="0"/>
              <a:t>/2010/07/28/tv-dinner-the-</a:t>
            </a:r>
            <a:r>
              <a:rPr lang="en-US" dirty="0" err="1"/>
              <a:t>masterchef</a:t>
            </a:r>
            <a:r>
              <a:rPr lang="en-US" dirty="0"/>
              <a:t>-washup/</a:t>
            </a:r>
          </a:p>
        </p:txBody>
      </p:sp>
      <p:sp>
        <p:nvSpPr>
          <p:cNvPr id="4" name="Slide Number Placeholder 3"/>
          <p:cNvSpPr>
            <a:spLocks noGrp="1"/>
          </p:cNvSpPr>
          <p:nvPr>
            <p:ph type="sldNum" sz="quarter" idx="5"/>
          </p:nvPr>
        </p:nvSpPr>
        <p:spPr/>
        <p:txBody>
          <a:bodyPr/>
          <a:lstStyle/>
          <a:p>
            <a:fld id="{AD27B035-EB76-BF46-8DA8-ECE1A1B4259D}" type="slidenum">
              <a:rPr lang="en-US" smtClean="0"/>
              <a:t>40</a:t>
            </a:fld>
            <a:endParaRPr lang="en-US"/>
          </a:p>
        </p:txBody>
      </p:sp>
    </p:spTree>
    <p:extLst>
      <p:ext uri="{BB962C8B-B14F-4D97-AF65-F5344CB8AC3E}">
        <p14:creationId xmlns:p14="http://schemas.microsoft.com/office/powerpoint/2010/main" val="250964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www.onlygeelong.com.au</a:t>
            </a:r>
            <a:r>
              <a:rPr lang="en-US" dirty="0"/>
              <a:t>/cadel-evans#.X1DXyi17HOQ</a:t>
            </a:r>
          </a:p>
          <a:p>
            <a:pPr marL="228600" indent="-228600">
              <a:buAutoNum type="arabicPeriod"/>
            </a:pPr>
            <a:endParaRPr lang="en-US" dirty="0"/>
          </a:p>
          <a:p>
            <a:pPr marL="228600" indent="-228600">
              <a:buAutoNum type="arabicPeriod"/>
            </a:pPr>
            <a:r>
              <a:rPr lang="en-US" dirty="0"/>
              <a:t>https://</a:t>
            </a:r>
            <a:r>
              <a:rPr lang="en-US" dirty="0" err="1"/>
              <a:t>www.thecourier.com.au</a:t>
            </a:r>
            <a:r>
              <a:rPr lang="en-US" dirty="0"/>
              <a:t>/story/3469014/update-</a:t>
            </a:r>
            <a:r>
              <a:rPr lang="en-US" dirty="0" err="1"/>
              <a:t>melbourne</a:t>
            </a:r>
            <a:r>
              <a:rPr lang="en-US" dirty="0"/>
              <a:t>-cup-reception-coming-tomorrow/</a:t>
            </a:r>
          </a:p>
          <a:p>
            <a:pPr marL="228600" indent="-228600">
              <a:buAutoNum type="arabicPeriod"/>
            </a:pPr>
            <a:endParaRPr lang="en-US" dirty="0"/>
          </a:p>
          <a:p>
            <a:pPr marL="228600" indent="-228600">
              <a:buAutoNum type="arabicPeriod"/>
            </a:pPr>
            <a:r>
              <a:rPr lang="en-US" dirty="0"/>
              <a:t>https://</a:t>
            </a:r>
            <a:r>
              <a:rPr lang="en-US" dirty="0" err="1"/>
              <a:t>www.cla.asn.au</a:t>
            </a:r>
            <a:r>
              <a:rPr lang="en-US" dirty="0"/>
              <a:t>/News/popping-marriage-question/#</a:t>
            </a:r>
            <a:r>
              <a:rPr lang="en-US" dirty="0" err="1"/>
              <a:t>gsc.tab</a:t>
            </a:r>
            <a:r>
              <a:rPr lang="en-US" dirty="0"/>
              <a:t>=0</a:t>
            </a:r>
          </a:p>
          <a:p>
            <a:pPr marL="228600" indent="-228600">
              <a:buAutoNum type="arabicPeriod"/>
            </a:pPr>
            <a:endParaRPr lang="en-US" dirty="0"/>
          </a:p>
          <a:p>
            <a:pPr marL="228600" indent="-228600">
              <a:buAutoNum type="arabicPeriod"/>
            </a:pPr>
            <a:r>
              <a:rPr lang="en-US" dirty="0"/>
              <a:t>https://</a:t>
            </a:r>
            <a:r>
              <a:rPr lang="en-US" dirty="0" err="1"/>
              <a:t>womens.afl</a:t>
            </a:r>
            <a:r>
              <a:rPr lang="en-US" dirty="0"/>
              <a:t>/news/17219/it-s-do-or-die-for-demons-but-they-</a:t>
            </a:r>
            <a:r>
              <a:rPr lang="en-US" dirty="0" err="1"/>
              <a:t>ve</a:t>
            </a:r>
            <a:r>
              <a:rPr lang="en-US" dirty="0"/>
              <a:t>-been-there-before</a:t>
            </a:r>
          </a:p>
        </p:txBody>
      </p:sp>
      <p:sp>
        <p:nvSpPr>
          <p:cNvPr id="4" name="Slide Number Placeholder 3"/>
          <p:cNvSpPr>
            <a:spLocks noGrp="1"/>
          </p:cNvSpPr>
          <p:nvPr>
            <p:ph type="sldNum" sz="quarter" idx="5"/>
          </p:nvPr>
        </p:nvSpPr>
        <p:spPr/>
        <p:txBody>
          <a:bodyPr/>
          <a:lstStyle/>
          <a:p>
            <a:fld id="{AD27B035-EB76-BF46-8DA8-ECE1A1B4259D}" type="slidenum">
              <a:rPr lang="en-US" smtClean="0"/>
              <a:t>41</a:t>
            </a:fld>
            <a:endParaRPr lang="en-US"/>
          </a:p>
        </p:txBody>
      </p:sp>
    </p:spTree>
    <p:extLst>
      <p:ext uri="{BB962C8B-B14F-4D97-AF65-F5344CB8AC3E}">
        <p14:creationId xmlns:p14="http://schemas.microsoft.com/office/powerpoint/2010/main" val="3805994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www.qld.gov.au</a:t>
            </a:r>
            <a:r>
              <a:rPr lang="en-US" dirty="0"/>
              <a:t>/__data/assets/</a:t>
            </a:r>
            <a:r>
              <a:rPr lang="en-US" dirty="0" err="1"/>
              <a:t>pdf_file</a:t>
            </a:r>
            <a:r>
              <a:rPr lang="en-US" dirty="0"/>
              <a:t>/0014/120812/</a:t>
            </a:r>
            <a:r>
              <a:rPr lang="en-US" dirty="0" err="1"/>
              <a:t>qh</a:t>
            </a:r>
            <a:r>
              <a:rPr lang="en-US" dirty="0"/>
              <a:t>-stop-spread-germs-</a:t>
            </a:r>
            <a:r>
              <a:rPr lang="en-US" dirty="0" err="1"/>
              <a:t>poster.pdf</a:t>
            </a:r>
            <a:endParaRPr lang="en-US" dirty="0"/>
          </a:p>
          <a:p>
            <a:pPr marL="228600" indent="-228600">
              <a:buAutoNum type="arabicPeriod"/>
            </a:pPr>
            <a:endParaRPr lang="en-US" dirty="0"/>
          </a:p>
          <a:p>
            <a:pPr marL="228600" indent="-228600">
              <a:buAutoNum type="arabicPeriod"/>
            </a:pPr>
            <a:r>
              <a:rPr lang="en-US" dirty="0"/>
              <a:t>https://</a:t>
            </a:r>
            <a:r>
              <a:rPr lang="en-US" dirty="0" err="1"/>
              <a:t>www.health.gov.au</a:t>
            </a:r>
            <a:r>
              <a:rPr lang="en-US" dirty="0"/>
              <a:t>/resources/publications/coronavirus-covid-19-print-ads-good-hygiene-is-in-your-hands</a:t>
            </a:r>
          </a:p>
          <a:p>
            <a:pPr marL="228600" indent="-228600">
              <a:buAutoNum type="arabicPeriod"/>
            </a:pPr>
            <a:endParaRPr lang="en-US" dirty="0"/>
          </a:p>
          <a:p>
            <a:pPr marL="228600" indent="-228600">
              <a:buAutoNum type="arabicPeriod"/>
            </a:pPr>
            <a:r>
              <a:rPr lang="en-US" dirty="0"/>
              <a:t>https://</a:t>
            </a:r>
            <a:r>
              <a:rPr lang="en-US" dirty="0" err="1"/>
              <a:t>www.mga.asn.au</a:t>
            </a:r>
            <a:r>
              <a:rPr lang="en-US" dirty="0"/>
              <a:t>/coronavirus/coronavirus-covid-19-posters-for-download-display</a:t>
            </a:r>
          </a:p>
          <a:p>
            <a:pPr marL="228600" indent="-228600">
              <a:buAutoNum type="arabicPeriod"/>
            </a:pPr>
            <a:endParaRPr lang="en-US" dirty="0"/>
          </a:p>
          <a:p>
            <a:pPr marL="228600" indent="-228600">
              <a:buAutoNum type="arabicPeriod"/>
            </a:pPr>
            <a:r>
              <a:rPr lang="en-US" dirty="0"/>
              <a:t>https://</a:t>
            </a:r>
            <a:r>
              <a:rPr lang="en-US" dirty="0" err="1"/>
              <a:t>www.mga.asn.au</a:t>
            </a:r>
            <a:r>
              <a:rPr lang="en-US" dirty="0"/>
              <a:t>/coronavirus/coronavirus-covid-19-posters-for-download-display</a:t>
            </a:r>
          </a:p>
        </p:txBody>
      </p:sp>
      <p:sp>
        <p:nvSpPr>
          <p:cNvPr id="4" name="Slide Number Placeholder 3"/>
          <p:cNvSpPr>
            <a:spLocks noGrp="1"/>
          </p:cNvSpPr>
          <p:nvPr>
            <p:ph type="sldNum" sz="quarter" idx="5"/>
          </p:nvPr>
        </p:nvSpPr>
        <p:spPr/>
        <p:txBody>
          <a:bodyPr/>
          <a:lstStyle/>
          <a:p>
            <a:fld id="{AD27B035-EB76-BF46-8DA8-ECE1A1B4259D}" type="slidenum">
              <a:rPr lang="en-US" smtClean="0"/>
              <a:t>43</a:t>
            </a:fld>
            <a:endParaRPr lang="en-US"/>
          </a:p>
        </p:txBody>
      </p:sp>
    </p:spTree>
    <p:extLst>
      <p:ext uri="{BB962C8B-B14F-4D97-AF65-F5344CB8AC3E}">
        <p14:creationId xmlns:p14="http://schemas.microsoft.com/office/powerpoint/2010/main" val="807165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www.cairnspost.com.au</a:t>
            </a:r>
            <a:r>
              <a:rPr lang="en-US" dirty="0"/>
              <a:t>/business/companies/hills-hoist-clothesline-intellectual-property-sold-off-to-usbased-company/news-story/d52c0e64bd79ce1e254739f428b3e7bb</a:t>
            </a:r>
          </a:p>
          <a:p>
            <a:pPr marL="228600" indent="-228600">
              <a:buAutoNum type="arabicPeriod"/>
            </a:pPr>
            <a:endParaRPr lang="en-US" dirty="0"/>
          </a:p>
          <a:p>
            <a:pPr marL="228600" indent="-228600">
              <a:buAutoNum type="arabicPeriod"/>
            </a:pPr>
            <a:r>
              <a:rPr lang="en-US" dirty="0"/>
              <a:t>http://</a:t>
            </a:r>
            <a:r>
              <a:rPr lang="en-US" dirty="0" err="1"/>
              <a:t>cordite.org.au</a:t>
            </a:r>
            <a:r>
              <a:rPr lang="en-US" dirty="0"/>
              <a:t>/essays/</a:t>
            </a:r>
            <a:r>
              <a:rPr lang="en-US" dirty="0" err="1"/>
              <a:t>woolf</a:t>
            </a:r>
            <a:r>
              <a:rPr lang="en-US" dirty="0"/>
              <a:t>-</a:t>
            </a:r>
            <a:r>
              <a:rPr lang="en-US" dirty="0" err="1"/>
              <a:t>wex</a:t>
            </a:r>
            <a:r>
              <a:rPr lang="en-US" dirty="0"/>
              <a:t>-man/</a:t>
            </a:r>
          </a:p>
          <a:p>
            <a:pPr marL="228600" indent="-228600">
              <a:buAutoNum type="arabicPeriod"/>
            </a:pPr>
            <a:endParaRPr lang="en-US" dirty="0"/>
          </a:p>
          <a:p>
            <a:pPr marL="228600" indent="-228600">
              <a:buAutoNum type="arabicPeriod"/>
            </a:pPr>
            <a:r>
              <a:rPr lang="en-US" dirty="0"/>
              <a:t>https://</a:t>
            </a:r>
            <a:r>
              <a:rPr lang="en-US" dirty="0" err="1"/>
              <a:t>www.nma.gov.au</a:t>
            </a:r>
            <a:r>
              <a:rPr lang="en-US" dirty="0"/>
              <a:t>/defining-moments/civics-and-citizenship-history-timeline</a:t>
            </a:r>
          </a:p>
        </p:txBody>
      </p:sp>
      <p:sp>
        <p:nvSpPr>
          <p:cNvPr id="4" name="Slide Number Placeholder 3"/>
          <p:cNvSpPr>
            <a:spLocks noGrp="1"/>
          </p:cNvSpPr>
          <p:nvPr>
            <p:ph type="sldNum" sz="quarter" idx="5"/>
          </p:nvPr>
        </p:nvSpPr>
        <p:spPr/>
        <p:txBody>
          <a:bodyPr/>
          <a:lstStyle/>
          <a:p>
            <a:fld id="{AD27B035-EB76-BF46-8DA8-ECE1A1B4259D}" type="slidenum">
              <a:rPr lang="en-US" smtClean="0"/>
              <a:t>7</a:t>
            </a:fld>
            <a:endParaRPr lang="en-US"/>
          </a:p>
        </p:txBody>
      </p:sp>
    </p:spTree>
    <p:extLst>
      <p:ext uri="{BB962C8B-B14F-4D97-AF65-F5344CB8AC3E}">
        <p14:creationId xmlns:p14="http://schemas.microsoft.com/office/powerpoint/2010/main" val="197138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garageart.com.au</a:t>
            </a:r>
            <a:r>
              <a:rPr lang="en-US" dirty="0"/>
              <a:t>/holden-48-215-the-first-holden-tin-metal-sign</a:t>
            </a:r>
          </a:p>
          <a:p>
            <a:pPr marL="228600" indent="-228600">
              <a:buAutoNum type="arabicPeriod"/>
            </a:pPr>
            <a:endParaRPr lang="en-US" dirty="0"/>
          </a:p>
          <a:p>
            <a:pPr marL="228600" indent="-228600">
              <a:buAutoNum type="arabicPeriod"/>
            </a:pPr>
            <a:r>
              <a:rPr lang="en-US" dirty="0"/>
              <a:t>https://</a:t>
            </a:r>
            <a:r>
              <a:rPr lang="en-US" dirty="0" err="1"/>
              <a:t>www.google.com</a:t>
            </a:r>
            <a:r>
              <a:rPr lang="en-US" dirty="0"/>
              <a:t>/</a:t>
            </a:r>
            <a:r>
              <a:rPr lang="en-US" dirty="0" err="1"/>
              <a:t>imgres?imgurl</a:t>
            </a:r>
            <a:r>
              <a:rPr lang="en-US" dirty="0"/>
              <a:t>=https://</a:t>
            </a:r>
            <a:r>
              <a:rPr lang="en-US" dirty="0" err="1"/>
              <a:t>alchetron.com</a:t>
            </a:r>
            <a:r>
              <a:rPr lang="en-US" dirty="0"/>
              <a:t>/</a:t>
            </a:r>
            <a:r>
              <a:rPr lang="en-US" dirty="0" err="1"/>
              <a:t>cdn</a:t>
            </a:r>
            <a:r>
              <a:rPr lang="en-US" dirty="0"/>
              <a:t>/snowy-mountains-scheme-bf8597f0-46a0-4956-abe5-34c9d3201f7-resize-750.jpeg&amp;imgrefurl=https://</a:t>
            </a:r>
            <a:r>
              <a:rPr lang="en-US" dirty="0" err="1"/>
              <a:t>alchetron.com</a:t>
            </a:r>
            <a:r>
              <a:rPr lang="en-US" dirty="0"/>
              <a:t>/</a:t>
            </a:r>
            <a:r>
              <a:rPr lang="en-US" dirty="0" err="1"/>
              <a:t>Snowy-Mountains-Scheme&amp;h</a:t>
            </a:r>
            <a:r>
              <a:rPr lang="en-US" dirty="0"/>
              <a:t>=535&amp;w=650&amp;tbnid=eJaTcJxG_G2KzM&amp;tbnh=204&amp;tbnw=248&amp;usg=AI4_-kRSFTjAQR9ajvmO3f4i4P_8cyftOQ&amp;vet=1&amp;docid=DoO6kYnZw4T_TM/</a:t>
            </a:r>
          </a:p>
        </p:txBody>
      </p:sp>
      <p:sp>
        <p:nvSpPr>
          <p:cNvPr id="4" name="Slide Number Placeholder 3"/>
          <p:cNvSpPr>
            <a:spLocks noGrp="1"/>
          </p:cNvSpPr>
          <p:nvPr>
            <p:ph type="sldNum" sz="quarter" idx="5"/>
          </p:nvPr>
        </p:nvSpPr>
        <p:spPr/>
        <p:txBody>
          <a:bodyPr/>
          <a:lstStyle/>
          <a:p>
            <a:fld id="{AD27B035-EB76-BF46-8DA8-ECE1A1B4259D}" type="slidenum">
              <a:rPr lang="en-US" smtClean="0"/>
              <a:t>9</a:t>
            </a:fld>
            <a:endParaRPr lang="en-US"/>
          </a:p>
        </p:txBody>
      </p:sp>
    </p:spTree>
    <p:extLst>
      <p:ext uri="{BB962C8B-B14F-4D97-AF65-F5344CB8AC3E}">
        <p14:creationId xmlns:p14="http://schemas.microsoft.com/office/powerpoint/2010/main" val="2497720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1. https://</a:t>
            </a:r>
            <a:r>
              <a:rPr lang="en-US" dirty="0" err="1"/>
              <a:t>www.realestate.com.au</a:t>
            </a:r>
            <a:r>
              <a:rPr lang="en-US" dirty="0"/>
              <a:t>/news/retro-revival-sees-buyers-embrace-the-suburban-classic-brickveneer-home/</a:t>
            </a:r>
          </a:p>
        </p:txBody>
      </p:sp>
      <p:sp>
        <p:nvSpPr>
          <p:cNvPr id="4" name="Slide Number Placeholder 3"/>
          <p:cNvSpPr>
            <a:spLocks noGrp="1"/>
          </p:cNvSpPr>
          <p:nvPr>
            <p:ph type="sldNum" sz="quarter" idx="5"/>
          </p:nvPr>
        </p:nvSpPr>
        <p:spPr/>
        <p:txBody>
          <a:bodyPr/>
          <a:lstStyle/>
          <a:p>
            <a:fld id="{AD27B035-EB76-BF46-8DA8-ECE1A1B4259D}" type="slidenum">
              <a:rPr lang="en-US" smtClean="0"/>
              <a:t>11</a:t>
            </a:fld>
            <a:endParaRPr lang="en-US"/>
          </a:p>
        </p:txBody>
      </p:sp>
    </p:spTree>
    <p:extLst>
      <p:ext uri="{BB962C8B-B14F-4D97-AF65-F5344CB8AC3E}">
        <p14:creationId xmlns:p14="http://schemas.microsoft.com/office/powerpoint/2010/main" val="299684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www.pinterest.com.au</a:t>
            </a:r>
            <a:r>
              <a:rPr lang="en-US" dirty="0"/>
              <a:t>/pin/673147475544443528/</a:t>
            </a:r>
          </a:p>
          <a:p>
            <a:pPr marL="228600" indent="-228600">
              <a:buAutoNum type="arabicPeriod"/>
            </a:pPr>
            <a:endParaRPr lang="en-US" dirty="0"/>
          </a:p>
          <a:p>
            <a:pPr marL="228600" indent="-228600">
              <a:buAutoNum type="arabicPeriod"/>
            </a:pPr>
            <a:r>
              <a:rPr lang="en-US" dirty="0"/>
              <a:t>https://</a:t>
            </a:r>
            <a:r>
              <a:rPr lang="en-US" dirty="0" err="1"/>
              <a:t>www.historic-newspapers.com</a:t>
            </a:r>
            <a:r>
              <a:rPr lang="en-US" dirty="0"/>
              <a:t>/blog/queen-</a:t>
            </a:r>
            <a:r>
              <a:rPr lang="en-US" dirty="0" err="1"/>
              <a:t>elizabeth</a:t>
            </a:r>
            <a:r>
              <a:rPr lang="en-US" dirty="0"/>
              <a:t>-ii-the-early-years/</a:t>
            </a:r>
          </a:p>
        </p:txBody>
      </p:sp>
      <p:sp>
        <p:nvSpPr>
          <p:cNvPr id="4" name="Slide Number Placeholder 3"/>
          <p:cNvSpPr>
            <a:spLocks noGrp="1"/>
          </p:cNvSpPr>
          <p:nvPr>
            <p:ph type="sldNum" sz="quarter" idx="5"/>
          </p:nvPr>
        </p:nvSpPr>
        <p:spPr/>
        <p:txBody>
          <a:bodyPr/>
          <a:lstStyle/>
          <a:p>
            <a:fld id="{AD27B035-EB76-BF46-8DA8-ECE1A1B4259D}" type="slidenum">
              <a:rPr lang="en-US" smtClean="0"/>
              <a:t>13</a:t>
            </a:fld>
            <a:endParaRPr lang="en-US"/>
          </a:p>
        </p:txBody>
      </p:sp>
    </p:spTree>
    <p:extLst>
      <p:ext uri="{BB962C8B-B14F-4D97-AF65-F5344CB8AC3E}">
        <p14:creationId xmlns:p14="http://schemas.microsoft.com/office/powerpoint/2010/main" val="1946276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www.pinterest.com.au</a:t>
            </a:r>
            <a:r>
              <a:rPr lang="en-US" dirty="0"/>
              <a:t>/pin/380413499758196837/</a:t>
            </a:r>
          </a:p>
          <a:p>
            <a:pPr marL="228600" indent="-228600">
              <a:buAutoNum type="arabicPeriod"/>
            </a:pPr>
            <a:endParaRPr lang="en-US" dirty="0"/>
          </a:p>
          <a:p>
            <a:pPr marL="228600" indent="-228600">
              <a:buAutoNum type="arabicPeriod"/>
            </a:pPr>
            <a:r>
              <a:rPr lang="en-US" dirty="0"/>
              <a:t>https://</a:t>
            </a:r>
            <a:r>
              <a:rPr lang="en-US" dirty="0" err="1"/>
              <a:t>theculturetrip.com</a:t>
            </a:r>
            <a:r>
              <a:rPr lang="en-US" dirty="0"/>
              <a:t>/pacific/</a:t>
            </a:r>
            <a:r>
              <a:rPr lang="en-US" dirty="0" err="1"/>
              <a:t>australia</a:t>
            </a:r>
            <a:r>
              <a:rPr lang="en-US" dirty="0"/>
              <a:t>/articles/a-brief-history-of-the-melbourne-1956-olympics/</a:t>
            </a:r>
          </a:p>
        </p:txBody>
      </p:sp>
      <p:sp>
        <p:nvSpPr>
          <p:cNvPr id="4" name="Slide Number Placeholder 3"/>
          <p:cNvSpPr>
            <a:spLocks noGrp="1"/>
          </p:cNvSpPr>
          <p:nvPr>
            <p:ph type="sldNum" sz="quarter" idx="5"/>
          </p:nvPr>
        </p:nvSpPr>
        <p:spPr/>
        <p:txBody>
          <a:bodyPr/>
          <a:lstStyle/>
          <a:p>
            <a:fld id="{AD27B035-EB76-BF46-8DA8-ECE1A1B4259D}" type="slidenum">
              <a:rPr lang="en-US" smtClean="0"/>
              <a:t>15</a:t>
            </a:fld>
            <a:endParaRPr lang="en-US"/>
          </a:p>
        </p:txBody>
      </p:sp>
    </p:spTree>
    <p:extLst>
      <p:ext uri="{BB962C8B-B14F-4D97-AF65-F5344CB8AC3E}">
        <p14:creationId xmlns:p14="http://schemas.microsoft.com/office/powerpoint/2010/main" val="3442007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https://</a:t>
            </a:r>
            <a:r>
              <a:rPr lang="en-US" dirty="0" err="1"/>
              <a:t>www.pinterest.com.au</a:t>
            </a:r>
            <a:r>
              <a:rPr lang="en-US" dirty="0"/>
              <a:t>/</a:t>
            </a:r>
            <a:r>
              <a:rPr lang="en-US" dirty="0" err="1"/>
              <a:t>celinebaensbasilio</a:t>
            </a:r>
            <a:r>
              <a:rPr lang="en-US" dirty="0"/>
              <a:t>/fashion-dresses/</a:t>
            </a:r>
          </a:p>
          <a:p>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18</a:t>
            </a:fld>
            <a:endParaRPr lang="en-US"/>
          </a:p>
        </p:txBody>
      </p:sp>
    </p:spTree>
    <p:extLst>
      <p:ext uri="{BB962C8B-B14F-4D97-AF65-F5344CB8AC3E}">
        <p14:creationId xmlns:p14="http://schemas.microsoft.com/office/powerpoint/2010/main" val="3720388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docplayer.net</a:t>
            </a:r>
            <a:r>
              <a:rPr lang="en-US" dirty="0"/>
              <a:t>/61375764-A-duty-done-a-summary-of-operations-by-the-royal-australian-regiment-in-the-vietnam-war-by-lieutenant-colonel-retired-fred-fairhead.html211</a:t>
            </a:r>
          </a:p>
          <a:p>
            <a:pPr marL="228600" indent="-228600">
              <a:buAutoNum type="arabicPeriod"/>
            </a:pPr>
            <a:endParaRPr lang="en-US" dirty="0"/>
          </a:p>
          <a:p>
            <a:pPr marL="228600" indent="-228600">
              <a:buAutoNum type="arabicPeriod"/>
            </a:pPr>
            <a:r>
              <a:rPr lang="en-US" dirty="0"/>
              <a:t>https://</a:t>
            </a:r>
            <a:r>
              <a:rPr lang="en-US" dirty="0" err="1"/>
              <a:t>cdn.newsapi.com.au</a:t>
            </a:r>
            <a:r>
              <a:rPr lang="en-US" dirty="0"/>
              <a:t>/image/v1/4a9c0056d0bf2e223580b43982694c19</a:t>
            </a:r>
          </a:p>
          <a:p>
            <a:pPr marL="228600" indent="-228600">
              <a:buAutoNum type="arabicPeriod"/>
            </a:pPr>
            <a:endParaRPr lang="en-US" dirty="0"/>
          </a:p>
          <a:p>
            <a:pPr marL="228600" indent="-228600">
              <a:buAutoNum type="arabicPeriod"/>
            </a:pPr>
            <a:r>
              <a:rPr lang="en-US" dirty="0"/>
              <a:t>https://</a:t>
            </a:r>
            <a:r>
              <a:rPr lang="en-US" dirty="0" err="1"/>
              <a:t>www.stampboards.com</a:t>
            </a:r>
            <a:r>
              <a:rPr lang="en-US" dirty="0"/>
              <a:t>/</a:t>
            </a:r>
            <a:r>
              <a:rPr lang="en-US" dirty="0" err="1"/>
              <a:t>viewtopic.php?f</a:t>
            </a:r>
            <a:r>
              <a:rPr lang="en-US" dirty="0"/>
              <a:t>=13&amp;t=68489</a:t>
            </a:r>
          </a:p>
        </p:txBody>
      </p:sp>
      <p:sp>
        <p:nvSpPr>
          <p:cNvPr id="4" name="Slide Number Placeholder 3"/>
          <p:cNvSpPr>
            <a:spLocks noGrp="1"/>
          </p:cNvSpPr>
          <p:nvPr>
            <p:ph type="sldNum" sz="quarter" idx="5"/>
          </p:nvPr>
        </p:nvSpPr>
        <p:spPr/>
        <p:txBody>
          <a:bodyPr/>
          <a:lstStyle/>
          <a:p>
            <a:fld id="{AD27B035-EB76-BF46-8DA8-ECE1A1B4259D}" type="slidenum">
              <a:rPr lang="en-US" smtClean="0"/>
              <a:t>19</a:t>
            </a:fld>
            <a:endParaRPr lang="en-US"/>
          </a:p>
        </p:txBody>
      </p:sp>
    </p:spTree>
    <p:extLst>
      <p:ext uri="{BB962C8B-B14F-4D97-AF65-F5344CB8AC3E}">
        <p14:creationId xmlns:p14="http://schemas.microsoft.com/office/powerpoint/2010/main" val="3862065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C5364-07B6-D941-B1B2-71C506DC9E87}"/>
              </a:ext>
            </a:extLst>
          </p:cNvPr>
          <p:cNvSpPr>
            <a:spLocks noGrp="1"/>
          </p:cNvSpPr>
          <p:nvPr>
            <p:ph type="ctrTitle"/>
          </p:nvPr>
        </p:nvSpPr>
        <p:spPr>
          <a:xfrm>
            <a:off x="2377283" y="1750834"/>
            <a:ext cx="14263689" cy="3724546"/>
          </a:xfrm>
        </p:spPr>
        <p:txBody>
          <a:bodyPr anchor="b"/>
          <a:lstStyle>
            <a:lvl1pPr algn="ctr">
              <a:defRPr sz="3735"/>
            </a:lvl1pPr>
          </a:lstStyle>
          <a:p>
            <a:r>
              <a:rPr lang="en-GB"/>
              <a:t>Click to edit Master title style</a:t>
            </a:r>
            <a:endParaRPr lang="en-US"/>
          </a:p>
        </p:txBody>
      </p:sp>
      <p:sp>
        <p:nvSpPr>
          <p:cNvPr id="3" name="Subtitle 2">
            <a:extLst>
              <a:ext uri="{FF2B5EF4-FFF2-40B4-BE49-F238E27FC236}">
                <a16:creationId xmlns:a16="http://schemas.microsoft.com/office/drawing/2014/main" id="{812596FC-8F11-1649-BF92-85FEB12739C9}"/>
              </a:ext>
            </a:extLst>
          </p:cNvPr>
          <p:cNvSpPr>
            <a:spLocks noGrp="1"/>
          </p:cNvSpPr>
          <p:nvPr>
            <p:ph type="subTitle" idx="1"/>
          </p:nvPr>
        </p:nvSpPr>
        <p:spPr>
          <a:xfrm>
            <a:off x="2377283" y="5619013"/>
            <a:ext cx="14263689" cy="2582912"/>
          </a:xfrm>
        </p:spPr>
        <p:txBody>
          <a:bodyPr/>
          <a:lstStyle>
            <a:lvl1pPr marL="0" indent="0" algn="ctr">
              <a:buNone/>
              <a:defRPr sz="1494"/>
            </a:lvl1pPr>
            <a:lvl2pPr marL="284607" indent="0" algn="ctr">
              <a:buNone/>
              <a:defRPr sz="1245"/>
            </a:lvl2pPr>
            <a:lvl3pPr marL="569214" indent="0" algn="ctr">
              <a:buNone/>
              <a:defRPr sz="1121"/>
            </a:lvl3pPr>
            <a:lvl4pPr marL="853821" indent="0" algn="ctr">
              <a:buNone/>
              <a:defRPr sz="996"/>
            </a:lvl4pPr>
            <a:lvl5pPr marL="1138428" indent="0" algn="ctr">
              <a:buNone/>
              <a:defRPr sz="996"/>
            </a:lvl5pPr>
            <a:lvl6pPr marL="1423035" indent="0" algn="ctr">
              <a:buNone/>
              <a:defRPr sz="996"/>
            </a:lvl6pPr>
            <a:lvl7pPr marL="1707642" indent="0" algn="ctr">
              <a:buNone/>
              <a:defRPr sz="996"/>
            </a:lvl7pPr>
            <a:lvl8pPr marL="1992249" indent="0" algn="ctr">
              <a:buNone/>
              <a:defRPr sz="996"/>
            </a:lvl8pPr>
            <a:lvl9pPr marL="2276856" indent="0" algn="ctr">
              <a:buNone/>
              <a:defRPr sz="996"/>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91E9DB5-5D0F-A446-800F-D292BF80C19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AC07B2D-99F7-F14F-98E9-32150F50B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A343D-3026-FE4B-8782-9495281DC215}"/>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95572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077A4-FC3F-3A47-824C-3816FFCDD3F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1A71A06-1461-A54D-81C2-BE473512D58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149128-DA83-954C-B0FB-F2ED77BDEE62}"/>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0B4014D-DEF1-B644-9AE2-AAA4133AA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7EFDF-2DB7-664F-A386-F1337D51BAEF}"/>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23702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459E8E-D2C0-D047-856D-CC463652FE1A}"/>
              </a:ext>
            </a:extLst>
          </p:cNvPr>
          <p:cNvSpPr>
            <a:spLocks noGrp="1"/>
          </p:cNvSpPr>
          <p:nvPr>
            <p:ph type="title" orient="vert"/>
          </p:nvPr>
        </p:nvSpPr>
        <p:spPr>
          <a:xfrm>
            <a:off x="13609937" y="569579"/>
            <a:ext cx="4100811" cy="9066199"/>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3F310E-F690-C649-B70A-865DFBE8C79B}"/>
              </a:ext>
            </a:extLst>
          </p:cNvPr>
          <p:cNvSpPr>
            <a:spLocks noGrp="1"/>
          </p:cNvSpPr>
          <p:nvPr>
            <p:ph type="body" orient="vert" idx="1"/>
          </p:nvPr>
        </p:nvSpPr>
        <p:spPr>
          <a:xfrm>
            <a:off x="1307508" y="569579"/>
            <a:ext cx="12064701" cy="906619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6CD51D1-28A3-944E-B68D-376AF703D2B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C2F542F4-99C9-8A47-A129-80ED610DBD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BB28C2-639E-A146-AB41-87BA232DAC47}"/>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4270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697F7-B295-0B46-B1EB-17F64FA041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D7DDAF9-7A40-8148-88C4-89342ACACF4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773F48-6DF8-854A-957C-41202669DD23}"/>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D5B8D0D1-2C01-8748-884D-7784536EC4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6F4518-1584-7544-9D8A-538793B5EE75}"/>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2783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2D64-087B-1340-B38B-5A00735AD752}"/>
              </a:ext>
            </a:extLst>
          </p:cNvPr>
          <p:cNvSpPr>
            <a:spLocks noGrp="1"/>
          </p:cNvSpPr>
          <p:nvPr>
            <p:ph type="title"/>
          </p:nvPr>
        </p:nvSpPr>
        <p:spPr>
          <a:xfrm>
            <a:off x="1297600" y="2667113"/>
            <a:ext cx="16403240" cy="4450138"/>
          </a:xfrm>
        </p:spPr>
        <p:txBody>
          <a:bodyPr anchor="b"/>
          <a:lstStyle>
            <a:lvl1pPr>
              <a:defRPr sz="3735"/>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681A6A9-61CE-4443-9D57-45241811184E}"/>
              </a:ext>
            </a:extLst>
          </p:cNvPr>
          <p:cNvSpPr>
            <a:spLocks noGrp="1"/>
          </p:cNvSpPr>
          <p:nvPr>
            <p:ph type="body" idx="1"/>
          </p:nvPr>
        </p:nvSpPr>
        <p:spPr>
          <a:xfrm>
            <a:off x="1297600" y="7159351"/>
            <a:ext cx="16403240" cy="2340222"/>
          </a:xfrm>
        </p:spPr>
        <p:txBody>
          <a:bodyPr/>
          <a:lstStyle>
            <a:lvl1pPr marL="0" indent="0">
              <a:buNone/>
              <a:defRPr sz="1494">
                <a:solidFill>
                  <a:schemeClr val="tx1">
                    <a:tint val="75000"/>
                  </a:schemeClr>
                </a:solidFill>
              </a:defRPr>
            </a:lvl1pPr>
            <a:lvl2pPr marL="284607" indent="0">
              <a:buNone/>
              <a:defRPr sz="1245">
                <a:solidFill>
                  <a:schemeClr val="tx1">
                    <a:tint val="75000"/>
                  </a:schemeClr>
                </a:solidFill>
              </a:defRPr>
            </a:lvl2pPr>
            <a:lvl3pPr marL="569214" indent="0">
              <a:buNone/>
              <a:defRPr sz="1121">
                <a:solidFill>
                  <a:schemeClr val="tx1">
                    <a:tint val="75000"/>
                  </a:schemeClr>
                </a:solidFill>
              </a:defRPr>
            </a:lvl3pPr>
            <a:lvl4pPr marL="853821" indent="0">
              <a:buNone/>
              <a:defRPr sz="996">
                <a:solidFill>
                  <a:schemeClr val="tx1">
                    <a:tint val="75000"/>
                  </a:schemeClr>
                </a:solidFill>
              </a:defRPr>
            </a:lvl4pPr>
            <a:lvl5pPr marL="1138428" indent="0">
              <a:buNone/>
              <a:defRPr sz="996">
                <a:solidFill>
                  <a:schemeClr val="tx1">
                    <a:tint val="75000"/>
                  </a:schemeClr>
                </a:solidFill>
              </a:defRPr>
            </a:lvl5pPr>
            <a:lvl6pPr marL="1423035" indent="0">
              <a:buNone/>
              <a:defRPr sz="996">
                <a:solidFill>
                  <a:schemeClr val="tx1">
                    <a:tint val="75000"/>
                  </a:schemeClr>
                </a:solidFill>
              </a:defRPr>
            </a:lvl6pPr>
            <a:lvl7pPr marL="1707642" indent="0">
              <a:buNone/>
              <a:defRPr sz="996">
                <a:solidFill>
                  <a:schemeClr val="tx1">
                    <a:tint val="75000"/>
                  </a:schemeClr>
                </a:solidFill>
              </a:defRPr>
            </a:lvl7pPr>
            <a:lvl8pPr marL="1992249" indent="0">
              <a:buNone/>
              <a:defRPr sz="996">
                <a:solidFill>
                  <a:schemeClr val="tx1">
                    <a:tint val="75000"/>
                  </a:schemeClr>
                </a:solidFill>
              </a:defRPr>
            </a:lvl8pPr>
            <a:lvl9pPr marL="2276856" indent="0">
              <a:buNone/>
              <a:defRPr sz="996">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ECE3BB-A5B5-E946-BF1C-EFC8FE05BF1A}"/>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DECF3D1-AA10-894F-A4A3-17F8BEAB5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E9A20-589B-A743-91AB-B8F56CDF3942}"/>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43059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3F1D7-4526-784B-B6A1-720A01D15C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286BB73-4FC0-6043-89B7-13501C7F51C7}"/>
              </a:ext>
            </a:extLst>
          </p:cNvPr>
          <p:cNvSpPr>
            <a:spLocks noGrp="1"/>
          </p:cNvSpPr>
          <p:nvPr>
            <p:ph sz="half" idx="1"/>
          </p:nvPr>
        </p:nvSpPr>
        <p:spPr>
          <a:xfrm>
            <a:off x="1307505" y="2847891"/>
            <a:ext cx="8082756"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40068C-7A9C-4B4B-91BF-328363A2E1D0}"/>
              </a:ext>
            </a:extLst>
          </p:cNvPr>
          <p:cNvSpPr>
            <a:spLocks noGrp="1"/>
          </p:cNvSpPr>
          <p:nvPr>
            <p:ph sz="half" idx="2"/>
          </p:nvPr>
        </p:nvSpPr>
        <p:spPr>
          <a:xfrm>
            <a:off x="9627992" y="2847891"/>
            <a:ext cx="8082756"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8BF2866-3FAE-2B4A-A78B-88F9E9D8DB4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8499C0F2-CA1C-3A48-9AA3-FCAE84D51B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282E15-FF4A-8948-9020-0927223EF04C}"/>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2095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09623-237C-324F-826E-94E5A60E5F27}"/>
              </a:ext>
            </a:extLst>
          </p:cNvPr>
          <p:cNvSpPr>
            <a:spLocks noGrp="1"/>
          </p:cNvSpPr>
          <p:nvPr>
            <p:ph type="title"/>
          </p:nvPr>
        </p:nvSpPr>
        <p:spPr>
          <a:xfrm>
            <a:off x="1309983" y="569580"/>
            <a:ext cx="16403240" cy="2067817"/>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2BA611B-1524-4349-895E-990AEB1F1DF9}"/>
              </a:ext>
            </a:extLst>
          </p:cNvPr>
          <p:cNvSpPr>
            <a:spLocks noGrp="1"/>
          </p:cNvSpPr>
          <p:nvPr>
            <p:ph type="body" idx="1"/>
          </p:nvPr>
        </p:nvSpPr>
        <p:spPr>
          <a:xfrm>
            <a:off x="1309983" y="2622537"/>
            <a:ext cx="8045611" cy="1285265"/>
          </a:xfrm>
        </p:spPr>
        <p:txBody>
          <a:bodyPr anchor="b"/>
          <a:lstStyle>
            <a:lvl1pPr marL="0" indent="0">
              <a:buNone/>
              <a:defRPr sz="1494" b="1"/>
            </a:lvl1pPr>
            <a:lvl2pPr marL="284607" indent="0">
              <a:buNone/>
              <a:defRPr sz="1245" b="1"/>
            </a:lvl2pPr>
            <a:lvl3pPr marL="569214" indent="0">
              <a:buNone/>
              <a:defRPr sz="1121" b="1"/>
            </a:lvl3pPr>
            <a:lvl4pPr marL="853821" indent="0">
              <a:buNone/>
              <a:defRPr sz="996" b="1"/>
            </a:lvl4pPr>
            <a:lvl5pPr marL="1138428" indent="0">
              <a:buNone/>
              <a:defRPr sz="996" b="1"/>
            </a:lvl5pPr>
            <a:lvl6pPr marL="1423035" indent="0">
              <a:buNone/>
              <a:defRPr sz="996" b="1"/>
            </a:lvl6pPr>
            <a:lvl7pPr marL="1707642" indent="0">
              <a:buNone/>
              <a:defRPr sz="996" b="1"/>
            </a:lvl7pPr>
            <a:lvl8pPr marL="1992249" indent="0">
              <a:buNone/>
              <a:defRPr sz="996" b="1"/>
            </a:lvl8pPr>
            <a:lvl9pPr marL="2276856" indent="0">
              <a:buNone/>
              <a:defRPr sz="996" b="1"/>
            </a:lvl9pPr>
          </a:lstStyle>
          <a:p>
            <a:pPr lvl="0"/>
            <a:r>
              <a:rPr lang="en-GB"/>
              <a:t>Click to edit Master text styles</a:t>
            </a:r>
          </a:p>
        </p:txBody>
      </p:sp>
      <p:sp>
        <p:nvSpPr>
          <p:cNvPr id="4" name="Content Placeholder 3">
            <a:extLst>
              <a:ext uri="{FF2B5EF4-FFF2-40B4-BE49-F238E27FC236}">
                <a16:creationId xmlns:a16="http://schemas.microsoft.com/office/drawing/2014/main" id="{22949FE9-5C6F-F24B-BADE-B1C35577998E}"/>
              </a:ext>
            </a:extLst>
          </p:cNvPr>
          <p:cNvSpPr>
            <a:spLocks noGrp="1"/>
          </p:cNvSpPr>
          <p:nvPr>
            <p:ph sz="half" idx="2"/>
          </p:nvPr>
        </p:nvSpPr>
        <p:spPr>
          <a:xfrm>
            <a:off x="1309983" y="3907802"/>
            <a:ext cx="8045611"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CBDE677-BED0-ED4B-A3E9-8BFECDF70F26}"/>
              </a:ext>
            </a:extLst>
          </p:cNvPr>
          <p:cNvSpPr>
            <a:spLocks noGrp="1"/>
          </p:cNvSpPr>
          <p:nvPr>
            <p:ph type="body" sz="quarter" idx="3"/>
          </p:nvPr>
        </p:nvSpPr>
        <p:spPr>
          <a:xfrm>
            <a:off x="9627988" y="2622537"/>
            <a:ext cx="8085234" cy="1285265"/>
          </a:xfrm>
        </p:spPr>
        <p:txBody>
          <a:bodyPr anchor="b"/>
          <a:lstStyle>
            <a:lvl1pPr marL="0" indent="0">
              <a:buNone/>
              <a:defRPr sz="1494" b="1"/>
            </a:lvl1pPr>
            <a:lvl2pPr marL="284607" indent="0">
              <a:buNone/>
              <a:defRPr sz="1245" b="1"/>
            </a:lvl2pPr>
            <a:lvl3pPr marL="569214" indent="0">
              <a:buNone/>
              <a:defRPr sz="1121" b="1"/>
            </a:lvl3pPr>
            <a:lvl4pPr marL="853821" indent="0">
              <a:buNone/>
              <a:defRPr sz="996" b="1"/>
            </a:lvl4pPr>
            <a:lvl5pPr marL="1138428" indent="0">
              <a:buNone/>
              <a:defRPr sz="996" b="1"/>
            </a:lvl5pPr>
            <a:lvl6pPr marL="1423035" indent="0">
              <a:buNone/>
              <a:defRPr sz="996" b="1"/>
            </a:lvl6pPr>
            <a:lvl7pPr marL="1707642" indent="0">
              <a:buNone/>
              <a:defRPr sz="996" b="1"/>
            </a:lvl7pPr>
            <a:lvl8pPr marL="1992249" indent="0">
              <a:buNone/>
              <a:defRPr sz="996" b="1"/>
            </a:lvl8pPr>
            <a:lvl9pPr marL="2276856" indent="0">
              <a:buNone/>
              <a:defRPr sz="996" b="1"/>
            </a:lvl9pPr>
          </a:lstStyle>
          <a:p>
            <a:pPr lvl="0"/>
            <a:r>
              <a:rPr lang="en-GB"/>
              <a:t>Click to edit Master text styles</a:t>
            </a:r>
          </a:p>
        </p:txBody>
      </p:sp>
      <p:sp>
        <p:nvSpPr>
          <p:cNvPr id="6" name="Content Placeholder 5">
            <a:extLst>
              <a:ext uri="{FF2B5EF4-FFF2-40B4-BE49-F238E27FC236}">
                <a16:creationId xmlns:a16="http://schemas.microsoft.com/office/drawing/2014/main" id="{CD273CEE-0CA9-9440-8566-BC4D9C53EF75}"/>
              </a:ext>
            </a:extLst>
          </p:cNvPr>
          <p:cNvSpPr>
            <a:spLocks noGrp="1"/>
          </p:cNvSpPr>
          <p:nvPr>
            <p:ph sz="quarter" idx="4"/>
          </p:nvPr>
        </p:nvSpPr>
        <p:spPr>
          <a:xfrm>
            <a:off x="9627988" y="3907802"/>
            <a:ext cx="8085234"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054F8B9-FB3D-E043-9F23-A6B38F5C0535}"/>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8" name="Footer Placeholder 7">
            <a:extLst>
              <a:ext uri="{FF2B5EF4-FFF2-40B4-BE49-F238E27FC236}">
                <a16:creationId xmlns:a16="http://schemas.microsoft.com/office/drawing/2014/main" id="{0BDF0887-1D9A-7C4D-A8E9-DADC038DD7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360770-E427-EB4C-B08D-3EDE599FAE44}"/>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617580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4603C-0836-9C4E-B2E2-BBCB733E903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04148E-128A-CB4B-B0FE-8477BC4FB3C0}"/>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4" name="Footer Placeholder 3">
            <a:extLst>
              <a:ext uri="{FF2B5EF4-FFF2-40B4-BE49-F238E27FC236}">
                <a16:creationId xmlns:a16="http://schemas.microsoft.com/office/drawing/2014/main" id="{C7BE014C-A0F6-174A-8D61-2CB46E6498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65B9CE-D785-6347-A618-28EF5259DCF9}"/>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05494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19F3BC-4B1B-CD44-8793-9F27EDBBF1D4}"/>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3" name="Footer Placeholder 2">
            <a:extLst>
              <a:ext uri="{FF2B5EF4-FFF2-40B4-BE49-F238E27FC236}">
                <a16:creationId xmlns:a16="http://schemas.microsoft.com/office/drawing/2014/main" id="{1DB22EDF-9683-0447-872E-453C1B889F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D78108-9FBD-D645-AB27-9201C1585098}"/>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69852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ADF4B-B701-4347-880B-F95C2DDBC261}"/>
              </a:ext>
            </a:extLst>
          </p:cNvPr>
          <p:cNvSpPr>
            <a:spLocks noGrp="1"/>
          </p:cNvSpPr>
          <p:nvPr>
            <p:ph type="title"/>
          </p:nvPr>
        </p:nvSpPr>
        <p:spPr>
          <a:xfrm>
            <a:off x="1309982" y="713211"/>
            <a:ext cx="6133880" cy="2496238"/>
          </a:xfrm>
        </p:spPr>
        <p:txBody>
          <a:bodyPr anchor="b"/>
          <a:lstStyle>
            <a:lvl1pPr>
              <a:defRPr sz="1992"/>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021BA89-5851-B345-818B-C15B30A99454}"/>
              </a:ext>
            </a:extLst>
          </p:cNvPr>
          <p:cNvSpPr>
            <a:spLocks noGrp="1"/>
          </p:cNvSpPr>
          <p:nvPr>
            <p:ph idx="1"/>
          </p:nvPr>
        </p:nvSpPr>
        <p:spPr>
          <a:xfrm>
            <a:off x="8085235" y="1540338"/>
            <a:ext cx="9627988" cy="7602630"/>
          </a:xfrm>
        </p:spPr>
        <p:txBody>
          <a:bodyPr/>
          <a:lstStyle>
            <a:lvl1pPr>
              <a:defRPr sz="1992"/>
            </a:lvl1pPr>
            <a:lvl2pPr>
              <a:defRPr sz="1743"/>
            </a:lvl2pPr>
            <a:lvl3pPr>
              <a:defRPr sz="1494"/>
            </a:lvl3pPr>
            <a:lvl4pPr>
              <a:defRPr sz="1245"/>
            </a:lvl4pPr>
            <a:lvl5pPr>
              <a:defRPr sz="1245"/>
            </a:lvl5pPr>
            <a:lvl6pPr>
              <a:defRPr sz="1245"/>
            </a:lvl6pPr>
            <a:lvl7pPr>
              <a:defRPr sz="1245"/>
            </a:lvl7pPr>
            <a:lvl8pPr>
              <a:defRPr sz="1245"/>
            </a:lvl8pPr>
            <a:lvl9pPr>
              <a:defRPr sz="124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A035183-F062-B740-A9DD-FDF82A5A8534}"/>
              </a:ext>
            </a:extLst>
          </p:cNvPr>
          <p:cNvSpPr>
            <a:spLocks noGrp="1"/>
          </p:cNvSpPr>
          <p:nvPr>
            <p:ph type="body" sz="half" idx="2"/>
          </p:nvPr>
        </p:nvSpPr>
        <p:spPr>
          <a:xfrm>
            <a:off x="1309982" y="3209450"/>
            <a:ext cx="6133880" cy="5945901"/>
          </a:xfrm>
        </p:spPr>
        <p:txBody>
          <a:bodyPr/>
          <a:lstStyle>
            <a:lvl1pPr marL="0" indent="0">
              <a:buNone/>
              <a:defRPr sz="996"/>
            </a:lvl1pPr>
            <a:lvl2pPr marL="284607" indent="0">
              <a:buNone/>
              <a:defRPr sz="872"/>
            </a:lvl2pPr>
            <a:lvl3pPr marL="569214" indent="0">
              <a:buNone/>
              <a:defRPr sz="747"/>
            </a:lvl3pPr>
            <a:lvl4pPr marL="853821" indent="0">
              <a:buNone/>
              <a:defRPr sz="623"/>
            </a:lvl4pPr>
            <a:lvl5pPr marL="1138428" indent="0">
              <a:buNone/>
              <a:defRPr sz="623"/>
            </a:lvl5pPr>
            <a:lvl6pPr marL="1423035" indent="0">
              <a:buNone/>
              <a:defRPr sz="623"/>
            </a:lvl6pPr>
            <a:lvl7pPr marL="1707642" indent="0">
              <a:buNone/>
              <a:defRPr sz="623"/>
            </a:lvl7pPr>
            <a:lvl8pPr marL="1992249" indent="0">
              <a:buNone/>
              <a:defRPr sz="623"/>
            </a:lvl8pPr>
            <a:lvl9pPr marL="2276856" indent="0">
              <a:buNone/>
              <a:defRPr sz="623"/>
            </a:lvl9pPr>
          </a:lstStyle>
          <a:p>
            <a:pPr lvl="0"/>
            <a:r>
              <a:rPr lang="en-GB"/>
              <a:t>Click to edit Master text styles</a:t>
            </a:r>
          </a:p>
        </p:txBody>
      </p:sp>
      <p:sp>
        <p:nvSpPr>
          <p:cNvPr id="5" name="Date Placeholder 4">
            <a:extLst>
              <a:ext uri="{FF2B5EF4-FFF2-40B4-BE49-F238E27FC236}">
                <a16:creationId xmlns:a16="http://schemas.microsoft.com/office/drawing/2014/main" id="{E86A8F77-31C9-AF4A-A91B-F6BFFE3DD07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9342A469-448C-6E4C-8E33-3512E8F29D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C9DCB-F7DA-874C-91C9-D2F21E02F36B}"/>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0086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C332-1550-024A-85E7-06890F368B42}"/>
              </a:ext>
            </a:extLst>
          </p:cNvPr>
          <p:cNvSpPr>
            <a:spLocks noGrp="1"/>
          </p:cNvSpPr>
          <p:nvPr>
            <p:ph type="title"/>
          </p:nvPr>
        </p:nvSpPr>
        <p:spPr>
          <a:xfrm>
            <a:off x="1309982" y="713211"/>
            <a:ext cx="6133880" cy="2496238"/>
          </a:xfrm>
        </p:spPr>
        <p:txBody>
          <a:bodyPr anchor="b"/>
          <a:lstStyle>
            <a:lvl1pPr>
              <a:defRPr sz="1992"/>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B4B1393-A214-664B-8E6E-522E4F30E60F}"/>
              </a:ext>
            </a:extLst>
          </p:cNvPr>
          <p:cNvSpPr>
            <a:spLocks noGrp="1"/>
          </p:cNvSpPr>
          <p:nvPr>
            <p:ph type="pic" idx="1"/>
          </p:nvPr>
        </p:nvSpPr>
        <p:spPr>
          <a:xfrm>
            <a:off x="8085235" y="1540338"/>
            <a:ext cx="9627988" cy="7602630"/>
          </a:xfrm>
        </p:spPr>
        <p:txBody>
          <a:bodyPr/>
          <a:lstStyle>
            <a:lvl1pPr marL="0" indent="0">
              <a:buNone/>
              <a:defRPr sz="1992"/>
            </a:lvl1pPr>
            <a:lvl2pPr marL="284607" indent="0">
              <a:buNone/>
              <a:defRPr sz="1743"/>
            </a:lvl2pPr>
            <a:lvl3pPr marL="569214" indent="0">
              <a:buNone/>
              <a:defRPr sz="1494"/>
            </a:lvl3pPr>
            <a:lvl4pPr marL="853821" indent="0">
              <a:buNone/>
              <a:defRPr sz="1245"/>
            </a:lvl4pPr>
            <a:lvl5pPr marL="1138428" indent="0">
              <a:buNone/>
              <a:defRPr sz="1245"/>
            </a:lvl5pPr>
            <a:lvl6pPr marL="1423035" indent="0">
              <a:buNone/>
              <a:defRPr sz="1245"/>
            </a:lvl6pPr>
            <a:lvl7pPr marL="1707642" indent="0">
              <a:buNone/>
              <a:defRPr sz="1245"/>
            </a:lvl7pPr>
            <a:lvl8pPr marL="1992249" indent="0">
              <a:buNone/>
              <a:defRPr sz="1245"/>
            </a:lvl8pPr>
            <a:lvl9pPr marL="2276856" indent="0">
              <a:buNone/>
              <a:defRPr sz="1245"/>
            </a:lvl9pPr>
          </a:lstStyle>
          <a:p>
            <a:r>
              <a:rPr lang="en-GB"/>
              <a:t>Click icon to add picture</a:t>
            </a:r>
            <a:endParaRPr lang="en-US"/>
          </a:p>
        </p:txBody>
      </p:sp>
      <p:sp>
        <p:nvSpPr>
          <p:cNvPr id="4" name="Text Placeholder 3">
            <a:extLst>
              <a:ext uri="{FF2B5EF4-FFF2-40B4-BE49-F238E27FC236}">
                <a16:creationId xmlns:a16="http://schemas.microsoft.com/office/drawing/2014/main" id="{8F87D453-3A1E-594E-A3B7-2222E4E06210}"/>
              </a:ext>
            </a:extLst>
          </p:cNvPr>
          <p:cNvSpPr>
            <a:spLocks noGrp="1"/>
          </p:cNvSpPr>
          <p:nvPr>
            <p:ph type="body" sz="half" idx="2"/>
          </p:nvPr>
        </p:nvSpPr>
        <p:spPr>
          <a:xfrm>
            <a:off x="1309982" y="3209450"/>
            <a:ext cx="6133880" cy="5945901"/>
          </a:xfrm>
        </p:spPr>
        <p:txBody>
          <a:bodyPr/>
          <a:lstStyle>
            <a:lvl1pPr marL="0" indent="0">
              <a:buNone/>
              <a:defRPr sz="996"/>
            </a:lvl1pPr>
            <a:lvl2pPr marL="284607" indent="0">
              <a:buNone/>
              <a:defRPr sz="872"/>
            </a:lvl2pPr>
            <a:lvl3pPr marL="569214" indent="0">
              <a:buNone/>
              <a:defRPr sz="747"/>
            </a:lvl3pPr>
            <a:lvl4pPr marL="853821" indent="0">
              <a:buNone/>
              <a:defRPr sz="623"/>
            </a:lvl4pPr>
            <a:lvl5pPr marL="1138428" indent="0">
              <a:buNone/>
              <a:defRPr sz="623"/>
            </a:lvl5pPr>
            <a:lvl6pPr marL="1423035" indent="0">
              <a:buNone/>
              <a:defRPr sz="623"/>
            </a:lvl6pPr>
            <a:lvl7pPr marL="1707642" indent="0">
              <a:buNone/>
              <a:defRPr sz="623"/>
            </a:lvl7pPr>
            <a:lvl8pPr marL="1992249" indent="0">
              <a:buNone/>
              <a:defRPr sz="623"/>
            </a:lvl8pPr>
            <a:lvl9pPr marL="2276856" indent="0">
              <a:buNone/>
              <a:defRPr sz="623"/>
            </a:lvl9pPr>
          </a:lstStyle>
          <a:p>
            <a:pPr lvl="0"/>
            <a:r>
              <a:rPr lang="en-GB"/>
              <a:t>Click to edit Master text styles</a:t>
            </a:r>
          </a:p>
        </p:txBody>
      </p:sp>
      <p:sp>
        <p:nvSpPr>
          <p:cNvPr id="5" name="Date Placeholder 4">
            <a:extLst>
              <a:ext uri="{FF2B5EF4-FFF2-40B4-BE49-F238E27FC236}">
                <a16:creationId xmlns:a16="http://schemas.microsoft.com/office/drawing/2014/main" id="{57DBE9E0-7181-2B4A-A277-53BEED570186}"/>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0BB7F849-C890-5946-83B1-EC0F49D32DC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ECF5BD-BCDE-7749-9667-5602B54AF39A}"/>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420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575230-A0FA-BA4D-B855-D55877180B4E}"/>
              </a:ext>
            </a:extLst>
          </p:cNvPr>
          <p:cNvSpPr>
            <a:spLocks noGrp="1"/>
          </p:cNvSpPr>
          <p:nvPr>
            <p:ph type="title"/>
          </p:nvPr>
        </p:nvSpPr>
        <p:spPr>
          <a:xfrm>
            <a:off x="1307508" y="569580"/>
            <a:ext cx="16403240" cy="2067817"/>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C067014-C691-8843-A924-1950DC136C8B}"/>
              </a:ext>
            </a:extLst>
          </p:cNvPr>
          <p:cNvSpPr>
            <a:spLocks noGrp="1"/>
          </p:cNvSpPr>
          <p:nvPr>
            <p:ph type="body" idx="1"/>
          </p:nvPr>
        </p:nvSpPr>
        <p:spPr>
          <a:xfrm>
            <a:off x="1307508" y="2847891"/>
            <a:ext cx="16403240" cy="678788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E777BEA-71C3-3E41-B6D8-080CE5A756A1}"/>
              </a:ext>
            </a:extLst>
          </p:cNvPr>
          <p:cNvSpPr>
            <a:spLocks noGrp="1"/>
          </p:cNvSpPr>
          <p:nvPr>
            <p:ph type="dt" sz="half" idx="2"/>
          </p:nvPr>
        </p:nvSpPr>
        <p:spPr>
          <a:xfrm>
            <a:off x="1307504" y="9915613"/>
            <a:ext cx="4279107" cy="569578"/>
          </a:xfrm>
          <a:prstGeom prst="rect">
            <a:avLst/>
          </a:prstGeom>
        </p:spPr>
        <p:txBody>
          <a:bodyPr vert="horz" lIns="91440" tIns="45720" rIns="91440" bIns="45720" rtlCol="0" anchor="ctr"/>
          <a:lstStyle>
            <a:lvl1pPr algn="l">
              <a:defRPr sz="747">
                <a:solidFill>
                  <a:schemeClr val="tx1">
                    <a:tint val="75000"/>
                  </a:schemeClr>
                </a:solidFill>
              </a:defRPr>
            </a:lvl1p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D3B3C565-5E44-FA49-9546-097C3FC3DE43}"/>
              </a:ext>
            </a:extLst>
          </p:cNvPr>
          <p:cNvSpPr>
            <a:spLocks noGrp="1"/>
          </p:cNvSpPr>
          <p:nvPr>
            <p:ph type="ftr" sz="quarter" idx="3"/>
          </p:nvPr>
        </p:nvSpPr>
        <p:spPr>
          <a:xfrm>
            <a:off x="6299796" y="9915613"/>
            <a:ext cx="6418659" cy="569578"/>
          </a:xfrm>
          <a:prstGeom prst="rect">
            <a:avLst/>
          </a:prstGeom>
        </p:spPr>
        <p:txBody>
          <a:bodyPr vert="horz" lIns="91440" tIns="45720" rIns="91440" bIns="45720" rtlCol="0" anchor="ctr"/>
          <a:lstStyle>
            <a:lvl1pPr algn="ctr">
              <a:defRPr sz="74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A5C6E3-AEA1-F541-A69E-AEE8C6AEB674}"/>
              </a:ext>
            </a:extLst>
          </p:cNvPr>
          <p:cNvSpPr>
            <a:spLocks noGrp="1"/>
          </p:cNvSpPr>
          <p:nvPr>
            <p:ph type="sldNum" sz="quarter" idx="4"/>
          </p:nvPr>
        </p:nvSpPr>
        <p:spPr>
          <a:xfrm>
            <a:off x="13431639" y="9915613"/>
            <a:ext cx="4279107" cy="569578"/>
          </a:xfrm>
          <a:prstGeom prst="rect">
            <a:avLst/>
          </a:prstGeom>
        </p:spPr>
        <p:txBody>
          <a:bodyPr vert="horz" lIns="91440" tIns="45720" rIns="91440" bIns="45720" rtlCol="0" anchor="ctr"/>
          <a:lstStyle>
            <a:lvl1pPr algn="r">
              <a:defRPr sz="747">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81390519"/>
      </p:ext>
    </p:extLst>
  </p:cSld>
  <p:clrMap bg1="dk1" tx1="lt1" bg2="dk2" tx2="lt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txStyles>
    <p:title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2304" indent="-142304" algn="l" defTabSz="569214" rtl="0" eaLnBrk="1" latinLnBrk="0" hangingPunct="1">
        <a:lnSpc>
          <a:spcPct val="90000"/>
        </a:lnSpc>
        <a:spcBef>
          <a:spcPts val="623"/>
        </a:spcBef>
        <a:buFont typeface="Arial" panose="020B0604020202020204" pitchFamily="34" charset="0"/>
        <a:buChar char="•"/>
        <a:defRPr sz="1743" kern="1200">
          <a:solidFill>
            <a:schemeClr val="tx1"/>
          </a:solidFill>
          <a:latin typeface="+mn-lt"/>
          <a:ea typeface="+mn-ea"/>
          <a:cs typeface="+mn-cs"/>
        </a:defRPr>
      </a:lvl1pPr>
      <a:lvl2pPr marL="426911" indent="-142304" algn="l" defTabSz="569214" rtl="0" eaLnBrk="1" latinLnBrk="0" hangingPunct="1">
        <a:lnSpc>
          <a:spcPct val="90000"/>
        </a:lnSpc>
        <a:spcBef>
          <a:spcPts val="311"/>
        </a:spcBef>
        <a:buFont typeface="Arial" panose="020B0604020202020204" pitchFamily="34" charset="0"/>
        <a:buChar char="•"/>
        <a:defRPr sz="1494" kern="1200">
          <a:solidFill>
            <a:schemeClr val="tx1"/>
          </a:solidFill>
          <a:latin typeface="+mn-lt"/>
          <a:ea typeface="+mn-ea"/>
          <a:cs typeface="+mn-cs"/>
        </a:defRPr>
      </a:lvl2pPr>
      <a:lvl3pPr marL="711518" indent="-142304" algn="l" defTabSz="569214" rtl="0" eaLnBrk="1" latinLnBrk="0" hangingPunct="1">
        <a:lnSpc>
          <a:spcPct val="90000"/>
        </a:lnSpc>
        <a:spcBef>
          <a:spcPts val="311"/>
        </a:spcBef>
        <a:buFont typeface="Arial" panose="020B0604020202020204" pitchFamily="34" charset="0"/>
        <a:buChar char="•"/>
        <a:defRPr sz="1245" kern="1200">
          <a:solidFill>
            <a:schemeClr val="tx1"/>
          </a:solidFill>
          <a:latin typeface="+mn-lt"/>
          <a:ea typeface="+mn-ea"/>
          <a:cs typeface="+mn-cs"/>
        </a:defRPr>
      </a:lvl3pPr>
      <a:lvl4pPr marL="996125"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4pPr>
      <a:lvl5pPr marL="1280732"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5pPr>
      <a:lvl6pPr marL="1565339"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6pPr>
      <a:lvl7pPr marL="1849946"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7pPr>
      <a:lvl8pPr marL="2134553"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8pPr>
      <a:lvl9pPr marL="2419160"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9pPr>
    </p:bodyStyle>
    <p:otherStyle>
      <a:defPPr>
        <a:defRPr lang="en-US"/>
      </a:defPPr>
      <a:lvl1pPr marL="0" algn="l" defTabSz="569214" rtl="0" eaLnBrk="1" latinLnBrk="0" hangingPunct="1">
        <a:defRPr sz="1121" kern="1200">
          <a:solidFill>
            <a:schemeClr val="tx1"/>
          </a:solidFill>
          <a:latin typeface="+mn-lt"/>
          <a:ea typeface="+mn-ea"/>
          <a:cs typeface="+mn-cs"/>
        </a:defRPr>
      </a:lvl1pPr>
      <a:lvl2pPr marL="284607" algn="l" defTabSz="569214" rtl="0" eaLnBrk="1" latinLnBrk="0" hangingPunct="1">
        <a:defRPr sz="1121" kern="1200">
          <a:solidFill>
            <a:schemeClr val="tx1"/>
          </a:solidFill>
          <a:latin typeface="+mn-lt"/>
          <a:ea typeface="+mn-ea"/>
          <a:cs typeface="+mn-cs"/>
        </a:defRPr>
      </a:lvl2pPr>
      <a:lvl3pPr marL="569214" algn="l" defTabSz="569214" rtl="0" eaLnBrk="1" latinLnBrk="0" hangingPunct="1">
        <a:defRPr sz="1121" kern="1200">
          <a:solidFill>
            <a:schemeClr val="tx1"/>
          </a:solidFill>
          <a:latin typeface="+mn-lt"/>
          <a:ea typeface="+mn-ea"/>
          <a:cs typeface="+mn-cs"/>
        </a:defRPr>
      </a:lvl3pPr>
      <a:lvl4pPr marL="853821" algn="l" defTabSz="569214" rtl="0" eaLnBrk="1" latinLnBrk="0" hangingPunct="1">
        <a:defRPr sz="1121" kern="1200">
          <a:solidFill>
            <a:schemeClr val="tx1"/>
          </a:solidFill>
          <a:latin typeface="+mn-lt"/>
          <a:ea typeface="+mn-ea"/>
          <a:cs typeface="+mn-cs"/>
        </a:defRPr>
      </a:lvl4pPr>
      <a:lvl5pPr marL="1138428" algn="l" defTabSz="569214" rtl="0" eaLnBrk="1" latinLnBrk="0" hangingPunct="1">
        <a:defRPr sz="1121" kern="1200">
          <a:solidFill>
            <a:schemeClr val="tx1"/>
          </a:solidFill>
          <a:latin typeface="+mn-lt"/>
          <a:ea typeface="+mn-ea"/>
          <a:cs typeface="+mn-cs"/>
        </a:defRPr>
      </a:lvl5pPr>
      <a:lvl6pPr marL="1423035" algn="l" defTabSz="569214" rtl="0" eaLnBrk="1" latinLnBrk="0" hangingPunct="1">
        <a:defRPr sz="1121" kern="1200">
          <a:solidFill>
            <a:schemeClr val="tx1"/>
          </a:solidFill>
          <a:latin typeface="+mn-lt"/>
          <a:ea typeface="+mn-ea"/>
          <a:cs typeface="+mn-cs"/>
        </a:defRPr>
      </a:lvl6pPr>
      <a:lvl7pPr marL="1707642" algn="l" defTabSz="569214" rtl="0" eaLnBrk="1" latinLnBrk="0" hangingPunct="1">
        <a:defRPr sz="1121" kern="1200">
          <a:solidFill>
            <a:schemeClr val="tx1"/>
          </a:solidFill>
          <a:latin typeface="+mn-lt"/>
          <a:ea typeface="+mn-ea"/>
          <a:cs typeface="+mn-cs"/>
        </a:defRPr>
      </a:lvl7pPr>
      <a:lvl8pPr marL="1992249" algn="l" defTabSz="569214" rtl="0" eaLnBrk="1" latinLnBrk="0" hangingPunct="1">
        <a:defRPr sz="1121" kern="1200">
          <a:solidFill>
            <a:schemeClr val="tx1"/>
          </a:solidFill>
          <a:latin typeface="+mn-lt"/>
          <a:ea typeface="+mn-ea"/>
          <a:cs typeface="+mn-cs"/>
        </a:defRPr>
      </a:lvl8pPr>
      <a:lvl9pPr marL="2276856" algn="l" defTabSz="569214" rtl="0" eaLnBrk="1" latinLnBrk="0" hangingPunct="1">
        <a:defRPr sz="1121"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B49D1C34-A208-F64D-8C32-29837676C93D}"/>
              </a:ext>
            </a:extLst>
          </p:cNvPr>
          <p:cNvSpPr>
            <a:spLocks noGrp="1"/>
          </p:cNvSpPr>
          <p:nvPr>
            <p:ph type="ftr" sz="quarter" idx="11"/>
          </p:nvPr>
        </p:nvSpPr>
        <p:spPr>
          <a:xfrm>
            <a:off x="-21766" y="10030270"/>
            <a:ext cx="3337213" cy="561340"/>
          </a:xfrm>
        </p:spPr>
        <p:txBody>
          <a:bodyPr/>
          <a:lstStyle/>
          <a:p>
            <a:r>
              <a:rPr lang="en-US" sz="1000" dirty="0"/>
              <a:t>Rotary Club of Canterbury: Let's Stay Together Project</a:t>
            </a:r>
          </a:p>
        </p:txBody>
      </p:sp>
      <p:pic>
        <p:nvPicPr>
          <p:cNvPr id="11" name="Content Placeholder 9">
            <a:extLst>
              <a:ext uri="{FF2B5EF4-FFF2-40B4-BE49-F238E27FC236}">
                <a16:creationId xmlns:a16="http://schemas.microsoft.com/office/drawing/2014/main" id="{936F9756-AA62-5048-88A9-A1C8B3FED507}"/>
              </a:ext>
            </a:extLst>
          </p:cNvPr>
          <p:cNvPicPr>
            <a:picLocks/>
          </p:cNvPicPr>
          <p:nvPr/>
        </p:nvPicPr>
        <p:blipFill rotWithShape="1">
          <a:blip r:embed="rId2"/>
          <a:srcRect l="2612" r="-2" b="-2"/>
          <a:stretch/>
        </p:blipFill>
        <p:spPr>
          <a:xfrm>
            <a:off x="5143500" y="0"/>
            <a:ext cx="9618785" cy="7658100"/>
          </a:xfrm>
          <a:custGeom>
            <a:avLst/>
            <a:gdLst/>
            <a:ahLst/>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2" name="Title 1">
            <a:extLst>
              <a:ext uri="{FF2B5EF4-FFF2-40B4-BE49-F238E27FC236}">
                <a16:creationId xmlns:a16="http://schemas.microsoft.com/office/drawing/2014/main" id="{CCCD11F5-B9F1-7E47-B7F6-D0DBA7785E75}"/>
              </a:ext>
            </a:extLst>
          </p:cNvPr>
          <p:cNvSpPr>
            <a:spLocks noGrp="1"/>
          </p:cNvSpPr>
          <p:nvPr>
            <p:ph idx="1"/>
          </p:nvPr>
        </p:nvSpPr>
        <p:spPr>
          <a:xfrm>
            <a:off x="1778001" y="3733801"/>
            <a:ext cx="4715334" cy="2667850"/>
          </a:xfrm>
        </p:spPr>
        <p:txBody>
          <a:bodyPr vert="horz" lIns="91440" tIns="45720" rIns="91440" bIns="45720" rtlCol="0">
            <a:normAutofit lnSpcReduction="10000"/>
          </a:bodyPr>
          <a:lstStyle/>
          <a:p>
            <a:pPr marL="0" indent="0" algn="ctr" defTabSz="685800">
              <a:buNone/>
            </a:pPr>
            <a:r>
              <a:rPr lang="en-US" sz="5400" dirty="0">
                <a:solidFill>
                  <a:schemeClr val="bg1"/>
                </a:solidFill>
                <a:latin typeface="Apple Chancery" panose="03020702040506060504" pitchFamily="66" charset="-79"/>
                <a:cs typeface="Apple Chancery" panose="03020702040506060504" pitchFamily="66" charset="-79"/>
              </a:rPr>
              <a:t> </a:t>
            </a:r>
            <a:r>
              <a:rPr lang="en-US" sz="5400" b="1" dirty="0">
                <a:solidFill>
                  <a:schemeClr val="bg1"/>
                </a:solidFill>
                <a:latin typeface="Apple Chancery" panose="03020702040506060504" pitchFamily="66" charset="-79"/>
                <a:cs typeface="Apple Chancery" panose="03020702040506060504" pitchFamily="66" charset="-79"/>
              </a:rPr>
              <a:t>A Trip</a:t>
            </a:r>
            <a:br>
              <a:rPr lang="en-US" sz="5400" b="1" dirty="0">
                <a:solidFill>
                  <a:schemeClr val="bg1"/>
                </a:solidFill>
                <a:latin typeface="Apple Chancery" panose="03020702040506060504" pitchFamily="66" charset="-79"/>
                <a:cs typeface="Apple Chancery" panose="03020702040506060504" pitchFamily="66" charset="-79"/>
              </a:rPr>
            </a:br>
            <a:r>
              <a:rPr lang="en-US" sz="5400" b="1" dirty="0">
                <a:solidFill>
                  <a:schemeClr val="bg1"/>
                </a:solidFill>
                <a:latin typeface="Apple Chancery" panose="03020702040506060504" pitchFamily="66" charset="-79"/>
                <a:cs typeface="Apple Chancery" panose="03020702040506060504" pitchFamily="66" charset="-79"/>
              </a:rPr>
              <a:t>Down Memory</a:t>
            </a:r>
            <a:br>
              <a:rPr lang="en-US" sz="5400" b="1" dirty="0">
                <a:solidFill>
                  <a:schemeClr val="bg1"/>
                </a:solidFill>
                <a:latin typeface="Apple Chancery" panose="03020702040506060504" pitchFamily="66" charset="-79"/>
                <a:cs typeface="Apple Chancery" panose="03020702040506060504" pitchFamily="66" charset="-79"/>
              </a:rPr>
            </a:br>
            <a:r>
              <a:rPr lang="en-US" sz="5400" b="1" dirty="0">
                <a:solidFill>
                  <a:schemeClr val="bg1"/>
                </a:solidFill>
                <a:latin typeface="Apple Chancery" panose="03020702040506060504" pitchFamily="66" charset="-79"/>
                <a:cs typeface="Apple Chancery" panose="03020702040506060504" pitchFamily="66" charset="-79"/>
              </a:rPr>
              <a:t>Lane</a:t>
            </a:r>
            <a:br>
              <a:rPr lang="en-US" sz="4400" b="1" dirty="0">
                <a:solidFill>
                  <a:schemeClr val="bg1"/>
                </a:solidFill>
                <a:latin typeface="Apple Chancery" panose="03020702040506060504" pitchFamily="66" charset="-79"/>
                <a:cs typeface="Apple Chancery" panose="03020702040506060504" pitchFamily="66" charset="-79"/>
              </a:rPr>
            </a:br>
            <a:endParaRPr lang="en-US" sz="4400" b="1" dirty="0">
              <a:solidFill>
                <a:schemeClr val="bg1"/>
              </a:solidFill>
              <a:latin typeface="Apple Chancery" panose="03020702040506060504" pitchFamily="66" charset="-79"/>
              <a:cs typeface="Apple Chancery" panose="03020702040506060504" pitchFamily="66" charset="-79"/>
            </a:endParaRPr>
          </a:p>
        </p:txBody>
      </p:sp>
      <p:pic>
        <p:nvPicPr>
          <p:cNvPr id="13" name="Picture 12" descr="A picture containing drawing&#10;&#10;Description automatically generated">
            <a:extLst>
              <a:ext uri="{FF2B5EF4-FFF2-40B4-BE49-F238E27FC236}">
                <a16:creationId xmlns:a16="http://schemas.microsoft.com/office/drawing/2014/main" id="{CD208DF0-6E05-E148-9695-132ADD2BC598}"/>
              </a:ext>
            </a:extLst>
          </p:cNvPr>
          <p:cNvPicPr/>
          <p:nvPr/>
        </p:nvPicPr>
        <p:blipFill>
          <a:blip r:embed="rId3" cstate="screen">
            <a:extLst>
              <a:ext uri="{28A0092B-C50C-407E-A947-70E740481C1C}">
                <a14:useLocalDpi xmlns:a14="http://schemas.microsoft.com/office/drawing/2010/main"/>
              </a:ext>
            </a:extLst>
          </a:blip>
          <a:stretch>
            <a:fillRect/>
          </a:stretch>
        </p:blipFill>
        <p:spPr>
          <a:xfrm>
            <a:off x="479775" y="387223"/>
            <a:ext cx="2490281" cy="939352"/>
          </a:xfrm>
          <a:prstGeom prst="rect">
            <a:avLst/>
          </a:prstGeom>
        </p:spPr>
      </p:pic>
    </p:spTree>
    <p:extLst>
      <p:ext uri="{BB962C8B-B14F-4D97-AF65-F5344CB8AC3E}">
        <p14:creationId xmlns:p14="http://schemas.microsoft.com/office/powerpoint/2010/main" val="933067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DE943DB-0FE3-CB43-8698-85953943E020}"/>
              </a:ext>
            </a:extLst>
          </p:cNvPr>
          <p:cNvSpPr>
            <a:spLocks noGrp="1"/>
          </p:cNvSpPr>
          <p:nvPr>
            <p:ph type="title"/>
          </p:nvPr>
        </p:nvSpPr>
        <p:spPr>
          <a:xfrm>
            <a:off x="472648" y="558800"/>
            <a:ext cx="6095999" cy="1114686"/>
          </a:xfrm>
        </p:spPr>
        <p:txBody>
          <a:bodyPr>
            <a:noAutofit/>
          </a:bodyPr>
          <a:lstStyle/>
          <a:p>
            <a:r>
              <a:rPr lang="en-US" sz="5400" dirty="0">
                <a:solidFill>
                  <a:schemeClr val="bg1"/>
                </a:solidFill>
                <a:latin typeface="Apple Chancery" panose="03020702040506060504" pitchFamily="66" charset="-79"/>
                <a:cs typeface="Apple Chancery" panose="03020702040506060504" pitchFamily="66" charset="-79"/>
              </a:rPr>
              <a:t>1948 and 1949</a:t>
            </a:r>
            <a:endParaRPr lang="en-US" sz="54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16EBB1C5-C6FE-7147-9C42-758000D1E201}"/>
              </a:ext>
            </a:extLst>
          </p:cNvPr>
          <p:cNvPicPr/>
          <p:nvPr/>
        </p:nvPicPr>
        <p:blipFill>
          <a:blip r:embed="rId2"/>
          <a:stretch>
            <a:fillRect/>
          </a:stretch>
        </p:blipFill>
        <p:spPr>
          <a:xfrm>
            <a:off x="7735758" y="1368687"/>
            <a:ext cx="9427693" cy="7394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E8FD0AEA-D326-D548-85BC-491B918C9FE3}"/>
              </a:ext>
            </a:extLst>
          </p:cNvPr>
          <p:cNvSpPr txBox="1"/>
          <p:nvPr/>
        </p:nvSpPr>
        <p:spPr>
          <a:xfrm>
            <a:off x="637747" y="2590800"/>
            <a:ext cx="5765799" cy="3416320"/>
          </a:xfrm>
          <a:prstGeom prst="rect">
            <a:avLst/>
          </a:prstGeom>
          <a:noFill/>
        </p:spPr>
        <p:txBody>
          <a:bodyPr wrap="square" rtlCol="0">
            <a:spAutoFit/>
          </a:bodyPr>
          <a:lstStyle/>
          <a:p>
            <a:r>
              <a:rPr lang="en-AU" sz="3600" dirty="0">
                <a:solidFill>
                  <a:schemeClr val="bg1"/>
                </a:solidFill>
              </a:rPr>
              <a:t>In 1949, the Snowy Mountains Hydro-Electric Scheme began.</a:t>
            </a:r>
          </a:p>
          <a:p>
            <a:r>
              <a:rPr lang="en-AU" sz="3600" dirty="0">
                <a:solidFill>
                  <a:schemeClr val="bg1"/>
                </a:solidFill>
              </a:rPr>
              <a:t>The author of this book’s father was an engineer on this project.</a:t>
            </a:r>
          </a:p>
        </p:txBody>
      </p:sp>
      <p:sp>
        <p:nvSpPr>
          <p:cNvPr id="6" name="Footer Placeholder 3">
            <a:extLst>
              <a:ext uri="{FF2B5EF4-FFF2-40B4-BE49-F238E27FC236}">
                <a16:creationId xmlns:a16="http://schemas.microsoft.com/office/drawing/2014/main" id="{D9805635-1633-1B4F-993A-32EF978B05DE}"/>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1655207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4021FD-1693-F649-BC8E-0484BC5C3598}"/>
              </a:ext>
            </a:extLst>
          </p:cNvPr>
          <p:cNvSpPr txBox="1"/>
          <p:nvPr/>
        </p:nvSpPr>
        <p:spPr>
          <a:xfrm>
            <a:off x="4759325" y="1727201"/>
            <a:ext cx="9499600" cy="6186309"/>
          </a:xfrm>
          <a:prstGeom prst="rect">
            <a:avLst/>
          </a:prstGeom>
          <a:noFill/>
        </p:spPr>
        <p:txBody>
          <a:bodyPr wrap="square" rtlCol="0">
            <a:spAutoFit/>
          </a:bodyPr>
          <a:lstStyle/>
          <a:p>
            <a:r>
              <a:rPr lang="en-AU" sz="3600" i="1" dirty="0">
                <a:solidFill>
                  <a:schemeClr val="bg1"/>
                </a:solidFill>
              </a:rPr>
              <a:t>Some interesting facts: </a:t>
            </a:r>
          </a:p>
          <a:p>
            <a:endParaRPr lang="en-AU" sz="3600" dirty="0">
              <a:solidFill>
                <a:schemeClr val="bg1"/>
              </a:solidFill>
            </a:endParaRPr>
          </a:p>
          <a:p>
            <a:r>
              <a:rPr lang="en-AU" sz="3600" dirty="0">
                <a:solidFill>
                  <a:schemeClr val="bg1"/>
                </a:solidFill>
              </a:rPr>
              <a:t>Robert Menzies was elected Prime Minister in 1949.</a:t>
            </a:r>
          </a:p>
          <a:p>
            <a:endParaRPr lang="en-AU" sz="3600" dirty="0">
              <a:solidFill>
                <a:schemeClr val="bg1"/>
              </a:solidFill>
            </a:endParaRPr>
          </a:p>
          <a:p>
            <a:r>
              <a:rPr lang="en-AU" sz="3600" dirty="0">
                <a:solidFill>
                  <a:schemeClr val="bg1"/>
                </a:solidFill>
              </a:rPr>
              <a:t>The Korean War lasted from 1950-53. 17,000 of our troops served in this war.</a:t>
            </a:r>
          </a:p>
          <a:p>
            <a:endParaRPr lang="en-AU" sz="3600" dirty="0">
              <a:solidFill>
                <a:schemeClr val="bg1"/>
              </a:solidFill>
            </a:endParaRPr>
          </a:p>
          <a:p>
            <a:r>
              <a:rPr lang="en-AU" sz="3600" dirty="0">
                <a:solidFill>
                  <a:schemeClr val="bg1"/>
                </a:solidFill>
              </a:rPr>
              <a:t>The School of the Air was established in 1951.</a:t>
            </a:r>
          </a:p>
          <a:p>
            <a:endParaRPr lang="en-AU" sz="3600" dirty="0">
              <a:solidFill>
                <a:schemeClr val="bg1"/>
              </a:solidFill>
            </a:endParaRPr>
          </a:p>
          <a:p>
            <a:r>
              <a:rPr lang="en-AU" sz="3600" dirty="0">
                <a:solidFill>
                  <a:schemeClr val="bg1"/>
                </a:solidFill>
              </a:rPr>
              <a:t>The Petrov spy affair was exposed in 1954.</a:t>
            </a:r>
          </a:p>
        </p:txBody>
      </p:sp>
      <p:sp>
        <p:nvSpPr>
          <p:cNvPr id="11" name="Title 1">
            <a:extLst>
              <a:ext uri="{FF2B5EF4-FFF2-40B4-BE49-F238E27FC236}">
                <a16:creationId xmlns:a16="http://schemas.microsoft.com/office/drawing/2014/main" id="{D9E34C43-FE8C-034E-9987-3793FDA3C601}"/>
              </a:ext>
            </a:extLst>
          </p:cNvPr>
          <p:cNvSpPr txBox="1">
            <a:spLocks/>
          </p:cNvSpPr>
          <p:nvPr/>
        </p:nvSpPr>
        <p:spPr>
          <a:xfrm>
            <a:off x="788937" y="489225"/>
            <a:ext cx="3683730" cy="949340"/>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bg1"/>
                </a:solidFill>
                <a:latin typeface="Apple Chancery" panose="03020702040506060504" pitchFamily="66" charset="-79"/>
                <a:cs typeface="Apple Chancery" panose="03020702040506060504" pitchFamily="66" charset="-79"/>
              </a:rPr>
              <a:t>1950s</a:t>
            </a:r>
          </a:p>
        </p:txBody>
      </p:sp>
      <p:sp>
        <p:nvSpPr>
          <p:cNvPr id="15" name="Footer Placeholder 3">
            <a:extLst>
              <a:ext uri="{FF2B5EF4-FFF2-40B4-BE49-F238E27FC236}">
                <a16:creationId xmlns:a16="http://schemas.microsoft.com/office/drawing/2014/main" id="{28D9B606-F86A-6C4A-8107-247B6EB15E6B}"/>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4049942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C974BA0B-E4B4-6440-B421-F5A16799D94C}"/>
              </a:ext>
            </a:extLst>
          </p:cNvPr>
          <p:cNvSpPr txBox="1">
            <a:spLocks/>
          </p:cNvSpPr>
          <p:nvPr/>
        </p:nvSpPr>
        <p:spPr bwMode="auto">
          <a:xfrm>
            <a:off x="10223456" y="644829"/>
            <a:ext cx="8053473" cy="8617243"/>
          </a:xfrm>
          <a:prstGeom prst="rect">
            <a:avLst/>
          </a:prstGeom>
          <a:noFill/>
          <a:ln w="31750">
            <a:solidFill>
              <a:schemeClr val="accent2">
                <a:lumMod val="100000"/>
                <a:lumOff val="0"/>
              </a:schemeClr>
            </a:solidFill>
            <a:miter lim="800000"/>
            <a:headEnd/>
            <a:tailEnd/>
          </a:ln>
          <a:effectLst/>
        </p:spPr>
        <p:txBody>
          <a:bodyPr rot="0" vert="horz" wrap="square" lIns="91440" tIns="45720" rIns="91440" bIns="45720" anchor="t" anchorCtr="0" upright="1">
            <a:noAutofit/>
          </a:bodyPr>
          <a:lstStyle/>
          <a:p>
            <a:pPr>
              <a:lnSpc>
                <a:spcPct val="115000"/>
              </a:lnSpc>
              <a:spcAft>
                <a:spcPts val="1000"/>
              </a:spcAft>
            </a:pPr>
            <a:r>
              <a:rPr lang="en-AU" sz="3600" b="1" dirty="0">
                <a:solidFill>
                  <a:schemeClr val="bg1"/>
                </a:solidFill>
                <a:latin typeface="Apple Chancery" panose="03020702040506060504" pitchFamily="66" charset="-79"/>
                <a:ea typeface="Calibri" panose="020F0502020204030204" pitchFamily="34" charset="0"/>
                <a:cs typeface="Apple Chancery" panose="03020702040506060504" pitchFamily="66" charset="-79"/>
              </a:rPr>
              <a:t>Some interesting facts:</a:t>
            </a:r>
          </a:p>
          <a:p>
            <a:pPr>
              <a:lnSpc>
                <a:spcPct val="115000"/>
              </a:lnSpc>
              <a:spcAft>
                <a:spcPts val="1000"/>
              </a:spcAft>
            </a:pPr>
            <a:endParaRPr lang="en-AU" sz="3600"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A car cost $1500.00</a:t>
            </a:r>
          </a:p>
          <a:p>
            <a:pPr>
              <a:lnSpc>
                <a:spcPct val="115000"/>
              </a:lnSpc>
              <a:spcAft>
                <a:spcPts val="1000"/>
              </a:spcAft>
            </a:pPr>
            <a:endParaRPr lang="en-AU" sz="3600"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Essendon defeated North Melbourne in the VFL in 1950</a:t>
            </a:r>
          </a:p>
          <a:p>
            <a:pPr>
              <a:lnSpc>
                <a:spcPct val="115000"/>
              </a:lnSpc>
              <a:spcAft>
                <a:spcPts val="1000"/>
              </a:spcAft>
            </a:pPr>
            <a:endParaRPr lang="en-AU" sz="3600"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‘Singing in the Rain’ and ‘High Noon’ were the hits in 1952</a:t>
            </a:r>
          </a:p>
          <a:p>
            <a:pPr>
              <a:lnSpc>
                <a:spcPct val="115000"/>
              </a:lnSpc>
              <a:spcAft>
                <a:spcPts val="1000"/>
              </a:spcAft>
            </a:pPr>
            <a:endParaRPr lang="en-AU" sz="3600"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Milk cost 20c a quart</a:t>
            </a:r>
          </a:p>
        </p:txBody>
      </p:sp>
      <p:pic>
        <p:nvPicPr>
          <p:cNvPr id="4" name="Picture 3">
            <a:extLst>
              <a:ext uri="{FF2B5EF4-FFF2-40B4-BE49-F238E27FC236}">
                <a16:creationId xmlns:a16="http://schemas.microsoft.com/office/drawing/2014/main" id="{C1A79FE8-FCDE-C347-AF95-BF169181CC6D}"/>
              </a:ext>
            </a:extLst>
          </p:cNvPr>
          <p:cNvPicPr/>
          <p:nvPr/>
        </p:nvPicPr>
        <p:blipFill>
          <a:blip r:embed="rId2"/>
          <a:stretch>
            <a:fillRect/>
          </a:stretch>
        </p:blipFill>
        <p:spPr>
          <a:xfrm>
            <a:off x="1111937" y="3456483"/>
            <a:ext cx="8053473" cy="5805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BD794981-9718-C441-9DC6-4A3DB17F0910}"/>
              </a:ext>
            </a:extLst>
          </p:cNvPr>
          <p:cNvSpPr txBox="1"/>
          <p:nvPr/>
        </p:nvSpPr>
        <p:spPr>
          <a:xfrm>
            <a:off x="1111937" y="1560684"/>
            <a:ext cx="7302156" cy="2308324"/>
          </a:xfrm>
          <a:prstGeom prst="rect">
            <a:avLst/>
          </a:prstGeom>
          <a:noFill/>
        </p:spPr>
        <p:txBody>
          <a:bodyPr wrap="square" rtlCol="0">
            <a:spAutoFit/>
          </a:bodyPr>
          <a:lstStyle/>
          <a:p>
            <a:r>
              <a:rPr lang="en-AU" sz="3600" dirty="0">
                <a:solidFill>
                  <a:schemeClr val="bg1"/>
                </a:solidFill>
              </a:rPr>
              <a:t>The 1950’s suburban, cream brick veneer </a:t>
            </a:r>
            <a:r>
              <a:rPr lang="en-AU" sz="3600" dirty="0">
                <a:solidFill>
                  <a:schemeClr val="bg1"/>
                </a:solidFill>
                <a:ea typeface="Calibri" panose="020F0502020204030204" pitchFamily="34" charset="0"/>
                <a:cs typeface="Times New Roman" panose="02020603050405020304" pitchFamily="18" charset="0"/>
              </a:rPr>
              <a:t>average house price was £7,400.00</a:t>
            </a:r>
          </a:p>
          <a:p>
            <a:endParaRPr lang="en-US" sz="3600" dirty="0">
              <a:solidFill>
                <a:schemeClr val="bg1"/>
              </a:solidFill>
            </a:endParaRPr>
          </a:p>
        </p:txBody>
      </p:sp>
      <p:sp>
        <p:nvSpPr>
          <p:cNvPr id="6" name="Title 1">
            <a:extLst>
              <a:ext uri="{FF2B5EF4-FFF2-40B4-BE49-F238E27FC236}">
                <a16:creationId xmlns:a16="http://schemas.microsoft.com/office/drawing/2014/main" id="{763E5561-6B11-284C-8289-6AC6692497F0}"/>
              </a:ext>
            </a:extLst>
          </p:cNvPr>
          <p:cNvSpPr txBox="1">
            <a:spLocks noGrp="1"/>
          </p:cNvSpPr>
          <p:nvPr>
            <p:ph type="title"/>
          </p:nvPr>
        </p:nvSpPr>
        <p:spPr>
          <a:xfrm>
            <a:off x="914400" y="644829"/>
            <a:ext cx="3062787" cy="927564"/>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bg1"/>
                </a:solidFill>
                <a:latin typeface="Apple Chancery" panose="03020702040506060504" pitchFamily="66" charset="-79"/>
                <a:cs typeface="Apple Chancery" panose="03020702040506060504" pitchFamily="66" charset="-79"/>
              </a:rPr>
              <a:t>1950s</a:t>
            </a:r>
          </a:p>
        </p:txBody>
      </p:sp>
      <p:sp>
        <p:nvSpPr>
          <p:cNvPr id="7" name="Footer Placeholder 3">
            <a:extLst>
              <a:ext uri="{FF2B5EF4-FFF2-40B4-BE49-F238E27FC236}">
                <a16:creationId xmlns:a16="http://schemas.microsoft.com/office/drawing/2014/main" id="{585850A6-633B-A944-82C3-AA2D3D3A30FE}"/>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3929443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653435" y="569581"/>
            <a:ext cx="6889444" cy="1225345"/>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1952 to 1954</a:t>
            </a:r>
          </a:p>
        </p:txBody>
      </p:sp>
      <p:sp>
        <p:nvSpPr>
          <p:cNvPr id="6" name="Rectangle 5">
            <a:extLst>
              <a:ext uri="{FF2B5EF4-FFF2-40B4-BE49-F238E27FC236}">
                <a16:creationId xmlns:a16="http://schemas.microsoft.com/office/drawing/2014/main" id="{4CBA9459-DF1D-41EA-9B39-0322986ECF55}"/>
              </a:ext>
            </a:extLst>
          </p:cNvPr>
          <p:cNvSpPr/>
          <p:nvPr/>
        </p:nvSpPr>
        <p:spPr>
          <a:xfrm>
            <a:off x="838201" y="2511794"/>
            <a:ext cx="6889443" cy="4524315"/>
          </a:xfrm>
          <a:prstGeom prst="rect">
            <a:avLst/>
          </a:prstGeom>
        </p:spPr>
        <p:txBody>
          <a:bodyPr wrap="square">
            <a:spAutoFit/>
          </a:bodyPr>
          <a:lstStyle/>
          <a:p>
            <a:r>
              <a:rPr lang="en-AU" sz="3600" dirty="0">
                <a:solidFill>
                  <a:schemeClr val="bg1"/>
                </a:solidFill>
              </a:rPr>
              <a:t>In 1952 the </a:t>
            </a:r>
            <a:r>
              <a:rPr lang="en-AU" sz="3600" dirty="0" err="1">
                <a:solidFill>
                  <a:schemeClr val="bg1"/>
                </a:solidFill>
              </a:rPr>
              <a:t>Victa</a:t>
            </a:r>
            <a:r>
              <a:rPr lang="en-AU" sz="3600" dirty="0">
                <a:solidFill>
                  <a:schemeClr val="bg1"/>
                </a:solidFill>
              </a:rPr>
              <a:t> lawn mower was invented and it meant no more pushing and pulling the hand mower.  </a:t>
            </a:r>
          </a:p>
          <a:p>
            <a:endParaRPr lang="en-AU" sz="3600" dirty="0">
              <a:solidFill>
                <a:schemeClr val="bg1"/>
              </a:solidFill>
            </a:endParaRPr>
          </a:p>
          <a:p>
            <a:endParaRPr lang="en-AU" sz="3600" dirty="0">
              <a:solidFill>
                <a:schemeClr val="bg1"/>
              </a:solidFill>
            </a:endParaRPr>
          </a:p>
          <a:p>
            <a:r>
              <a:rPr lang="en-AU" sz="3600" dirty="0">
                <a:solidFill>
                  <a:schemeClr val="bg1"/>
                </a:solidFill>
              </a:rPr>
              <a:t>My Dad loved his </a:t>
            </a:r>
            <a:r>
              <a:rPr lang="en-AU" sz="3600" dirty="0" err="1">
                <a:solidFill>
                  <a:schemeClr val="bg1"/>
                </a:solidFill>
              </a:rPr>
              <a:t>Victa</a:t>
            </a:r>
            <a:r>
              <a:rPr lang="en-AU" sz="3600" dirty="0">
                <a:solidFill>
                  <a:schemeClr val="bg1"/>
                </a:solidFill>
              </a:rPr>
              <a:t> mower!</a:t>
            </a:r>
            <a:endParaRPr lang="en-AU" sz="3600" b="1" dirty="0">
              <a:solidFill>
                <a:schemeClr val="bg1"/>
              </a:solidFill>
            </a:endParaRPr>
          </a:p>
          <a:p>
            <a:endParaRPr lang="en-AU" sz="3600" b="1" dirty="0">
              <a:solidFill>
                <a:schemeClr val="bg1"/>
              </a:solidFill>
            </a:endParaRPr>
          </a:p>
        </p:txBody>
      </p:sp>
      <p:pic>
        <p:nvPicPr>
          <p:cNvPr id="9" name="Picture 8">
            <a:extLst>
              <a:ext uri="{FF2B5EF4-FFF2-40B4-BE49-F238E27FC236}">
                <a16:creationId xmlns:a16="http://schemas.microsoft.com/office/drawing/2014/main" id="{B0E8C132-85E6-C240-9F80-104A56E65512}"/>
              </a:ext>
            </a:extLst>
          </p:cNvPr>
          <p:cNvPicPr/>
          <p:nvPr/>
        </p:nvPicPr>
        <p:blipFill>
          <a:blip r:embed="rId3"/>
          <a:stretch>
            <a:fillRect/>
          </a:stretch>
        </p:blipFill>
        <p:spPr>
          <a:xfrm>
            <a:off x="8610600" y="1182252"/>
            <a:ext cx="8826606" cy="77839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Footer Placeholder 3">
            <a:extLst>
              <a:ext uri="{FF2B5EF4-FFF2-40B4-BE49-F238E27FC236}">
                <a16:creationId xmlns:a16="http://schemas.microsoft.com/office/drawing/2014/main" id="{BC7FD854-13C9-AA4F-9AC5-00B27BE9834A}"/>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02748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CBEC34BC-8FB3-BE42-8B2E-8AE54C2CF44E}"/>
              </a:ext>
            </a:extLst>
          </p:cNvPr>
          <p:cNvSpPr>
            <a:spLocks noGrp="1"/>
          </p:cNvSpPr>
          <p:nvPr>
            <p:ph type="title"/>
          </p:nvPr>
        </p:nvSpPr>
        <p:spPr>
          <a:xfrm>
            <a:off x="-549519" y="340979"/>
            <a:ext cx="6737044" cy="1200329"/>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1952 to 1954</a:t>
            </a:r>
          </a:p>
        </p:txBody>
      </p:sp>
      <p:sp>
        <p:nvSpPr>
          <p:cNvPr id="4" name="Rectangle 3">
            <a:extLst>
              <a:ext uri="{FF2B5EF4-FFF2-40B4-BE49-F238E27FC236}">
                <a16:creationId xmlns:a16="http://schemas.microsoft.com/office/drawing/2014/main" id="{21B41FF5-76A2-4D42-9D20-FAD6D98691FB}"/>
              </a:ext>
            </a:extLst>
          </p:cNvPr>
          <p:cNvSpPr>
            <a:spLocks noChangeArrowheads="1"/>
          </p:cNvSpPr>
          <p:nvPr/>
        </p:nvSpPr>
        <p:spPr bwMode="auto">
          <a:xfrm>
            <a:off x="7354507" y="664145"/>
            <a:ext cx="605633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altLang="en-US" sz="3600" dirty="0">
                <a:solidFill>
                  <a:schemeClr val="bg1"/>
                </a:solidFill>
                <a:ea typeface="Calibri" panose="020F0502020204030204" pitchFamily="34" charset="0"/>
                <a:cs typeface="Times New Roman" panose="02020603050405020304" pitchFamily="18" charset="0"/>
              </a:rPr>
              <a:t>Australia was very excited by the 1954 Royal Tour. </a:t>
            </a:r>
            <a:endParaRPr lang="en-US" altLang="en-US" sz="3600" dirty="0">
              <a:solidFill>
                <a:schemeClr val="bg1"/>
              </a:solidFill>
            </a:endParaRPr>
          </a:p>
          <a:p>
            <a:pPr algn="just" eaLnBrk="0" fontAlgn="base" hangingPunct="0">
              <a:spcBef>
                <a:spcPct val="0"/>
              </a:spcBef>
              <a:spcAft>
                <a:spcPct val="0"/>
              </a:spcAft>
            </a:pPr>
            <a:endParaRPr lang="en-US" altLang="en-US" sz="3600" dirty="0">
              <a:solidFill>
                <a:schemeClr val="bg1"/>
              </a:solidFill>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61B3ED1-57DF-0440-AEB7-6756D97C7F31}"/>
              </a:ext>
            </a:extLst>
          </p:cNvPr>
          <p:cNvPicPr/>
          <p:nvPr/>
        </p:nvPicPr>
        <p:blipFill>
          <a:blip r:embed="rId2"/>
          <a:stretch>
            <a:fillRect/>
          </a:stretch>
        </p:blipFill>
        <p:spPr>
          <a:xfrm>
            <a:off x="3886201" y="2418471"/>
            <a:ext cx="10597844" cy="68157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Footer Placeholder 3">
            <a:extLst>
              <a:ext uri="{FF2B5EF4-FFF2-40B4-BE49-F238E27FC236}">
                <a16:creationId xmlns:a16="http://schemas.microsoft.com/office/drawing/2014/main" id="{1EC2242E-FA83-3349-AB4C-7E87E55E131F}"/>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3295939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DC4B8-C59E-5740-ACC1-FBC7108E48C6}"/>
              </a:ext>
            </a:extLst>
          </p:cNvPr>
          <p:cNvSpPr>
            <a:spLocks noGrp="1"/>
          </p:cNvSpPr>
          <p:nvPr>
            <p:ph type="title"/>
          </p:nvPr>
        </p:nvSpPr>
        <p:spPr>
          <a:xfrm>
            <a:off x="-1854199" y="366381"/>
            <a:ext cx="6813244" cy="1350843"/>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1956</a:t>
            </a:r>
          </a:p>
        </p:txBody>
      </p:sp>
      <p:pic>
        <p:nvPicPr>
          <p:cNvPr id="3" name="Picture 2">
            <a:extLst>
              <a:ext uri="{FF2B5EF4-FFF2-40B4-BE49-F238E27FC236}">
                <a16:creationId xmlns:a16="http://schemas.microsoft.com/office/drawing/2014/main" id="{AA475849-9A8D-384D-8E8F-09BC7AF7B45A}"/>
              </a:ext>
            </a:extLst>
          </p:cNvPr>
          <p:cNvPicPr/>
          <p:nvPr/>
        </p:nvPicPr>
        <p:blipFill>
          <a:blip r:embed="rId3" cstate="print"/>
          <a:stretch>
            <a:fillRect/>
          </a:stretch>
        </p:blipFill>
        <p:spPr>
          <a:xfrm>
            <a:off x="4165202" y="585004"/>
            <a:ext cx="6375797" cy="88891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AE99FCB1-371B-AD45-9FB5-99C15667A9D1}"/>
              </a:ext>
            </a:extLst>
          </p:cNvPr>
          <p:cNvSpPr txBox="1"/>
          <p:nvPr/>
        </p:nvSpPr>
        <p:spPr>
          <a:xfrm>
            <a:off x="12928766" y="2794000"/>
            <a:ext cx="3631634" cy="3970318"/>
          </a:xfrm>
          <a:prstGeom prst="rect">
            <a:avLst/>
          </a:prstGeom>
          <a:noFill/>
        </p:spPr>
        <p:txBody>
          <a:bodyPr wrap="square" rtlCol="0">
            <a:spAutoFit/>
          </a:bodyPr>
          <a:lstStyle/>
          <a:p>
            <a:r>
              <a:rPr lang="en-US" sz="3600" dirty="0">
                <a:solidFill>
                  <a:schemeClr val="bg1"/>
                </a:solidFill>
              </a:rPr>
              <a:t>Television came to Australia in time for the Melbourne Olympic Games. Pictures were in black and white only!</a:t>
            </a:r>
          </a:p>
        </p:txBody>
      </p:sp>
      <p:sp>
        <p:nvSpPr>
          <p:cNvPr id="9" name="Footer Placeholder 3">
            <a:extLst>
              <a:ext uri="{FF2B5EF4-FFF2-40B4-BE49-F238E27FC236}">
                <a16:creationId xmlns:a16="http://schemas.microsoft.com/office/drawing/2014/main" id="{2579C074-3777-D84A-B250-7F69232AA720}"/>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125026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E9AD86-B4F2-4E44-8E6C-89E8A4E6570A}"/>
              </a:ext>
            </a:extLst>
          </p:cNvPr>
          <p:cNvPicPr/>
          <p:nvPr/>
        </p:nvPicPr>
        <p:blipFill>
          <a:blip r:embed="rId2"/>
          <a:stretch>
            <a:fillRect/>
          </a:stretch>
        </p:blipFill>
        <p:spPr>
          <a:xfrm>
            <a:off x="6426200" y="1156599"/>
            <a:ext cx="11592281" cy="73778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7997CC7E-D2FF-6E44-AEBA-CED2E10D228C}"/>
              </a:ext>
            </a:extLst>
          </p:cNvPr>
          <p:cNvSpPr txBox="1"/>
          <p:nvPr/>
        </p:nvSpPr>
        <p:spPr>
          <a:xfrm>
            <a:off x="999769" y="2118315"/>
            <a:ext cx="4877593" cy="3970318"/>
          </a:xfrm>
          <a:prstGeom prst="rect">
            <a:avLst/>
          </a:prstGeom>
          <a:noFill/>
        </p:spPr>
        <p:txBody>
          <a:bodyPr wrap="square" rtlCol="0">
            <a:spAutoFit/>
          </a:bodyPr>
          <a:lstStyle/>
          <a:p>
            <a:r>
              <a:rPr lang="en-AU" sz="3600" dirty="0">
                <a:solidFill>
                  <a:schemeClr val="bg1"/>
                </a:solidFill>
              </a:rPr>
              <a:t>In 1956, Melbourne hosted the Olympic Games. </a:t>
            </a:r>
          </a:p>
          <a:p>
            <a:endParaRPr lang="en-AU" sz="3600" dirty="0">
              <a:solidFill>
                <a:schemeClr val="bg1"/>
              </a:solidFill>
            </a:endParaRPr>
          </a:p>
          <a:p>
            <a:r>
              <a:rPr lang="en-AU" sz="3600" dirty="0">
                <a:solidFill>
                  <a:schemeClr val="bg1"/>
                </a:solidFill>
              </a:rPr>
              <a:t>Athletes like Betty Cuthbert, and our swimmers did us proud. </a:t>
            </a:r>
          </a:p>
        </p:txBody>
      </p:sp>
      <p:sp>
        <p:nvSpPr>
          <p:cNvPr id="8" name="Title 1">
            <a:extLst>
              <a:ext uri="{FF2B5EF4-FFF2-40B4-BE49-F238E27FC236}">
                <a16:creationId xmlns:a16="http://schemas.microsoft.com/office/drawing/2014/main" id="{A50F8099-E092-ED4B-9726-E37682BE089E}"/>
              </a:ext>
            </a:extLst>
          </p:cNvPr>
          <p:cNvSpPr txBox="1">
            <a:spLocks/>
          </p:cNvSpPr>
          <p:nvPr/>
        </p:nvSpPr>
        <p:spPr>
          <a:xfrm>
            <a:off x="-1625599" y="467981"/>
            <a:ext cx="6584644" cy="903619"/>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400" b="1">
                <a:solidFill>
                  <a:schemeClr val="bg1"/>
                </a:solidFill>
                <a:latin typeface="Apple Chancery" panose="03020702040506060504" pitchFamily="66" charset="-79"/>
                <a:cs typeface="Apple Chancery" panose="03020702040506060504" pitchFamily="66" charset="-79"/>
              </a:rPr>
              <a:t>1956</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11" name="Footer Placeholder 3">
            <a:extLst>
              <a:ext uri="{FF2B5EF4-FFF2-40B4-BE49-F238E27FC236}">
                <a16:creationId xmlns:a16="http://schemas.microsoft.com/office/drawing/2014/main" id="{13453D7C-4A9B-8744-A4DF-C5FC0656769B}"/>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196541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A57B931-A214-9846-AD0E-84778F469286}"/>
              </a:ext>
            </a:extLst>
          </p:cNvPr>
          <p:cNvSpPr txBox="1">
            <a:spLocks/>
          </p:cNvSpPr>
          <p:nvPr/>
        </p:nvSpPr>
        <p:spPr>
          <a:xfrm>
            <a:off x="-1745635" y="518781"/>
            <a:ext cx="6546235" cy="834677"/>
          </a:xfrm>
          <a:prstGeom prst="rect">
            <a:avLst/>
          </a:prstGeom>
        </p:spPr>
        <p:txBody>
          <a:bodyPr vert="horz" lIns="91440" tIns="45720" rIns="91440" bIns="45720" rtlCol="0" anchor="ctr">
            <a:no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400" b="1" dirty="0">
                <a:solidFill>
                  <a:schemeClr val="bg1"/>
                </a:solidFill>
                <a:latin typeface="Apple Chancery" panose="03020702040506060504" pitchFamily="66" charset="-79"/>
                <a:cs typeface="Apple Chancery" panose="03020702040506060504" pitchFamily="66" charset="-79"/>
              </a:rPr>
              <a:t>1956</a:t>
            </a:r>
          </a:p>
        </p:txBody>
      </p:sp>
      <p:sp>
        <p:nvSpPr>
          <p:cNvPr id="4" name="TextBox 3">
            <a:extLst>
              <a:ext uri="{FF2B5EF4-FFF2-40B4-BE49-F238E27FC236}">
                <a16:creationId xmlns:a16="http://schemas.microsoft.com/office/drawing/2014/main" id="{47F8B858-9487-B940-8179-80367A10FAFC}"/>
              </a:ext>
            </a:extLst>
          </p:cNvPr>
          <p:cNvSpPr txBox="1"/>
          <p:nvPr/>
        </p:nvSpPr>
        <p:spPr>
          <a:xfrm>
            <a:off x="5969001" y="3086923"/>
            <a:ext cx="9319514" cy="4524315"/>
          </a:xfrm>
          <a:prstGeom prst="rect">
            <a:avLst/>
          </a:prstGeom>
          <a:noFill/>
        </p:spPr>
        <p:txBody>
          <a:bodyPr wrap="square" rtlCol="0">
            <a:spAutoFit/>
          </a:bodyPr>
          <a:lstStyle/>
          <a:p>
            <a:r>
              <a:rPr lang="en-AU" sz="3600" dirty="0">
                <a:solidFill>
                  <a:schemeClr val="bg1"/>
                </a:solidFill>
              </a:rPr>
              <a:t>The polio vaccine was given to children.</a:t>
            </a:r>
          </a:p>
          <a:p>
            <a:endParaRPr lang="en-AU" sz="3600" dirty="0">
              <a:solidFill>
                <a:schemeClr val="bg1"/>
              </a:solidFill>
            </a:endParaRPr>
          </a:p>
          <a:p>
            <a:r>
              <a:rPr lang="en-AU" sz="3600" dirty="0">
                <a:solidFill>
                  <a:schemeClr val="bg1"/>
                </a:solidFill>
              </a:rPr>
              <a:t>Teeth braces were first used. </a:t>
            </a:r>
          </a:p>
          <a:p>
            <a:endParaRPr lang="en-AU" sz="3600" dirty="0">
              <a:solidFill>
                <a:schemeClr val="bg1"/>
              </a:solidFill>
            </a:endParaRPr>
          </a:p>
          <a:p>
            <a:r>
              <a:rPr lang="en-AU" sz="3600" dirty="0">
                <a:solidFill>
                  <a:schemeClr val="bg1"/>
                </a:solidFill>
              </a:rPr>
              <a:t>In 1958 the first skyscraper was built in Australia.</a:t>
            </a:r>
          </a:p>
          <a:p>
            <a:endParaRPr lang="en-AU" sz="3600" dirty="0">
              <a:solidFill>
                <a:schemeClr val="bg1"/>
              </a:solidFill>
            </a:endParaRPr>
          </a:p>
          <a:p>
            <a:r>
              <a:rPr lang="en-AU" sz="3600" dirty="0">
                <a:solidFill>
                  <a:schemeClr val="bg1"/>
                </a:solidFill>
              </a:rPr>
              <a:t>The aeroplane black box recorder was invented in Australia.</a:t>
            </a:r>
          </a:p>
        </p:txBody>
      </p:sp>
      <p:sp>
        <p:nvSpPr>
          <p:cNvPr id="5" name="Title 1">
            <a:extLst>
              <a:ext uri="{FF2B5EF4-FFF2-40B4-BE49-F238E27FC236}">
                <a16:creationId xmlns:a16="http://schemas.microsoft.com/office/drawing/2014/main" id="{9ECBA2E4-1D19-3043-BB1C-7F5CB3EBB213}"/>
              </a:ext>
            </a:extLst>
          </p:cNvPr>
          <p:cNvSpPr>
            <a:spLocks noGrp="1"/>
          </p:cNvSpPr>
          <p:nvPr>
            <p:ph type="title"/>
          </p:nvPr>
        </p:nvSpPr>
        <p:spPr>
          <a:xfrm>
            <a:off x="6236007" y="319549"/>
            <a:ext cx="6546235" cy="2067817"/>
          </a:xfrm>
        </p:spPr>
        <p:txBody>
          <a:bodyPr>
            <a:noAutofit/>
          </a:bodyPr>
          <a:lstStyle/>
          <a:p>
            <a:pPr algn="ctr"/>
            <a:r>
              <a:rPr lang="en-AU" sz="4400" b="1" dirty="0">
                <a:solidFill>
                  <a:schemeClr val="bg1"/>
                </a:solidFill>
                <a:latin typeface="Apple Chancery" panose="03020702040506060504" pitchFamily="66" charset="-79"/>
                <a:cs typeface="Apple Chancery" panose="03020702040506060504" pitchFamily="66" charset="-79"/>
              </a:rPr>
              <a:t>Some more interesting facts and inventions in the 1950s</a:t>
            </a:r>
            <a:endParaRPr lang="en-US" sz="4400" b="1" dirty="0">
              <a:solidFill>
                <a:schemeClr val="bg1"/>
              </a:solidFill>
              <a:latin typeface="Apple Chancery" panose="03020702040506060504" pitchFamily="66" charset="-79"/>
              <a:cs typeface="Apple Chancery" panose="03020702040506060504" pitchFamily="66" charset="-79"/>
            </a:endParaRPr>
          </a:p>
        </p:txBody>
      </p:sp>
      <p:sp>
        <p:nvSpPr>
          <p:cNvPr id="6" name="Footer Placeholder 3">
            <a:extLst>
              <a:ext uri="{FF2B5EF4-FFF2-40B4-BE49-F238E27FC236}">
                <a16:creationId xmlns:a16="http://schemas.microsoft.com/office/drawing/2014/main" id="{A669A9A2-F658-BE4C-80CA-1B2B4FA04C88}"/>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464103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1743720" y="560116"/>
            <a:ext cx="6900096" cy="823938"/>
          </a:xfrm>
        </p:spPr>
        <p:txBody>
          <a:bodyPr>
            <a:noAutofit/>
          </a:bodyPr>
          <a:lstStyle/>
          <a:p>
            <a:pPr algn="ctr"/>
            <a:r>
              <a:rPr lang="en-AU" sz="5400" b="1" dirty="0">
                <a:solidFill>
                  <a:schemeClr val="bg1"/>
                </a:solidFill>
                <a:latin typeface="Apple Chancery" panose="03020702040506060504" pitchFamily="66" charset="-79"/>
                <a:cs typeface="Apple Chancery" panose="03020702040506060504" pitchFamily="66" charset="-79"/>
              </a:rPr>
              <a:t>1960s </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8" name="Rectangle 7">
            <a:extLst>
              <a:ext uri="{FF2B5EF4-FFF2-40B4-BE49-F238E27FC236}">
                <a16:creationId xmlns:a16="http://schemas.microsoft.com/office/drawing/2014/main" id="{BA98E6DA-BC47-4784-A189-47AF36F39931}"/>
              </a:ext>
            </a:extLst>
          </p:cNvPr>
          <p:cNvSpPr/>
          <p:nvPr/>
        </p:nvSpPr>
        <p:spPr>
          <a:xfrm>
            <a:off x="21498660" y="9350359"/>
            <a:ext cx="2861566" cy="1347805"/>
          </a:xfrm>
          <a:prstGeom prst="rect">
            <a:avLst/>
          </a:prstGeom>
        </p:spPr>
        <p:txBody>
          <a:bodyPr wrap="square">
            <a:spAutoFit/>
          </a:bodyPr>
          <a:lstStyle/>
          <a:p>
            <a:pPr>
              <a:lnSpc>
                <a:spcPct val="115000"/>
              </a:lnSpc>
              <a:spcAft>
                <a:spcPts val="1000"/>
              </a:spcAft>
            </a:pPr>
            <a:r>
              <a:rPr lang="en-US" b="1" dirty="0"/>
              <a:t>But </a:t>
            </a:r>
            <a:r>
              <a:rPr lang="en-US" dirty="0"/>
              <a:t> </a:t>
            </a:r>
            <a:r>
              <a:rPr lang="en-US" b="1" dirty="0"/>
              <a:t>only Georges represented international fashion and style in Melbourne</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5FD425C-7F53-42E6-A1AF-92FA7179F90C}"/>
              </a:ext>
            </a:extLst>
          </p:cNvPr>
          <p:cNvSpPr/>
          <p:nvPr/>
        </p:nvSpPr>
        <p:spPr>
          <a:xfrm>
            <a:off x="6978650" y="667858"/>
            <a:ext cx="12039600" cy="8525411"/>
          </a:xfrm>
          <a:prstGeom prst="rect">
            <a:avLst/>
          </a:prstGeom>
        </p:spPr>
        <p:txBody>
          <a:bodyPr wrap="square">
            <a:spAutoFit/>
          </a:bodyPr>
          <a:lstStyle/>
          <a:p>
            <a:r>
              <a:rPr lang="en-AU" sz="4400" b="1" dirty="0">
                <a:solidFill>
                  <a:schemeClr val="bg1"/>
                </a:solidFill>
                <a:latin typeface="Apple Chancery" panose="03020702040506060504" pitchFamily="66" charset="-79"/>
                <a:cs typeface="Apple Chancery" panose="03020702040506060504" pitchFamily="66" charset="-79"/>
              </a:rPr>
              <a:t>Some interesting facts about the sixties</a:t>
            </a:r>
            <a:endParaRPr lang="en-AU" sz="4400" dirty="0">
              <a:solidFill>
                <a:schemeClr val="bg1"/>
              </a:solidFill>
              <a:latin typeface="Apple Chancery" panose="03020702040506060504" pitchFamily="66" charset="-79"/>
              <a:cs typeface="Apple Chancery" panose="03020702040506060504" pitchFamily="66" charset="-79"/>
            </a:endParaRPr>
          </a:p>
          <a:p>
            <a:endParaRPr lang="en-AU" sz="3600" dirty="0">
              <a:solidFill>
                <a:schemeClr val="bg1"/>
              </a:solidFill>
            </a:endParaRPr>
          </a:p>
          <a:p>
            <a:r>
              <a:rPr lang="en-AU" sz="3600" dirty="0">
                <a:solidFill>
                  <a:schemeClr val="bg1"/>
                </a:solidFill>
              </a:rPr>
              <a:t>The use of plastic spectacle lenses began.</a:t>
            </a:r>
          </a:p>
          <a:p>
            <a:endParaRPr lang="en-AU" sz="3600" dirty="0">
              <a:solidFill>
                <a:schemeClr val="bg1"/>
              </a:solidFill>
            </a:endParaRPr>
          </a:p>
          <a:p>
            <a:r>
              <a:rPr lang="en-AU" sz="3600" dirty="0">
                <a:solidFill>
                  <a:schemeClr val="bg1"/>
                </a:solidFill>
              </a:rPr>
              <a:t>In 1961 the contraceptive pill was introduced </a:t>
            </a:r>
          </a:p>
          <a:p>
            <a:endParaRPr lang="en-AU" sz="3600" dirty="0">
              <a:solidFill>
                <a:schemeClr val="bg1"/>
              </a:solidFill>
            </a:endParaRPr>
          </a:p>
          <a:p>
            <a:r>
              <a:rPr lang="en-AU" sz="3600" dirty="0">
                <a:solidFill>
                  <a:schemeClr val="bg1"/>
                </a:solidFill>
              </a:rPr>
              <a:t>Ultrasound was first used in this decade.</a:t>
            </a:r>
          </a:p>
          <a:p>
            <a:endParaRPr lang="en-AU" sz="3600" dirty="0">
              <a:solidFill>
                <a:schemeClr val="bg1"/>
              </a:solidFill>
            </a:endParaRPr>
          </a:p>
          <a:p>
            <a:r>
              <a:rPr lang="en-AU" sz="3600" dirty="0">
                <a:solidFill>
                  <a:schemeClr val="bg1"/>
                </a:solidFill>
              </a:rPr>
              <a:t>In 1964 the Beatles toured Australia.</a:t>
            </a:r>
          </a:p>
          <a:p>
            <a:endParaRPr lang="en-AU" sz="3600" dirty="0">
              <a:solidFill>
                <a:schemeClr val="bg1"/>
              </a:solidFill>
            </a:endParaRPr>
          </a:p>
          <a:p>
            <a:r>
              <a:rPr lang="en-AU" sz="3600" dirty="0">
                <a:solidFill>
                  <a:schemeClr val="bg1"/>
                </a:solidFill>
              </a:rPr>
              <a:t>We voted for indigenous people to be included in our census.</a:t>
            </a:r>
          </a:p>
          <a:p>
            <a:endParaRPr lang="en-AU" sz="3600" dirty="0">
              <a:solidFill>
                <a:schemeClr val="bg1"/>
              </a:solidFill>
            </a:endParaRPr>
          </a:p>
          <a:p>
            <a:r>
              <a:rPr lang="en-AU" sz="3600" dirty="0">
                <a:solidFill>
                  <a:schemeClr val="bg1"/>
                </a:solidFill>
              </a:rPr>
              <a:t>Rod Laver won the singles Grand Slam again.</a:t>
            </a:r>
          </a:p>
          <a:p>
            <a:endParaRPr lang="en-AU" sz="3600" dirty="0">
              <a:solidFill>
                <a:schemeClr val="bg1"/>
              </a:solidFill>
            </a:endParaRPr>
          </a:p>
          <a:p>
            <a:r>
              <a:rPr lang="en-AU" sz="3600" dirty="0">
                <a:solidFill>
                  <a:schemeClr val="bg1"/>
                </a:solidFill>
              </a:rPr>
              <a:t>The White Australia Policy ended in 1966.</a:t>
            </a:r>
          </a:p>
        </p:txBody>
      </p:sp>
      <p:pic>
        <p:nvPicPr>
          <p:cNvPr id="9" name="Picture 8">
            <a:extLst>
              <a:ext uri="{FF2B5EF4-FFF2-40B4-BE49-F238E27FC236}">
                <a16:creationId xmlns:a16="http://schemas.microsoft.com/office/drawing/2014/main" id="{3793A9F8-105D-5645-B48B-612E8B15490B}"/>
              </a:ext>
            </a:extLst>
          </p:cNvPr>
          <p:cNvPicPr/>
          <p:nvPr/>
        </p:nvPicPr>
        <p:blipFill>
          <a:blip r:embed="rId3"/>
          <a:stretch>
            <a:fillRect/>
          </a:stretch>
        </p:blipFill>
        <p:spPr>
          <a:xfrm>
            <a:off x="979967" y="1921226"/>
            <a:ext cx="4877593" cy="68557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Footer Placeholder 3">
            <a:extLst>
              <a:ext uri="{FF2B5EF4-FFF2-40B4-BE49-F238E27FC236}">
                <a16:creationId xmlns:a16="http://schemas.microsoft.com/office/drawing/2014/main" id="{A7FFEAF4-C45D-1943-9D2D-0DFC28BCF8AB}"/>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600782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454115" y="670834"/>
            <a:ext cx="6546235" cy="766850"/>
          </a:xfrm>
        </p:spPr>
        <p:txBody>
          <a:bodyPr>
            <a:no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1965 and 1966</a:t>
            </a:r>
          </a:p>
        </p:txBody>
      </p:sp>
      <p:sp>
        <p:nvSpPr>
          <p:cNvPr id="2" name="TextBox 1">
            <a:extLst>
              <a:ext uri="{FF2B5EF4-FFF2-40B4-BE49-F238E27FC236}">
                <a16:creationId xmlns:a16="http://schemas.microsoft.com/office/drawing/2014/main" id="{47BA280E-6A6B-45D0-A922-D456B9F40F28}"/>
              </a:ext>
            </a:extLst>
          </p:cNvPr>
          <p:cNvSpPr txBox="1"/>
          <p:nvPr/>
        </p:nvSpPr>
        <p:spPr>
          <a:xfrm>
            <a:off x="11192973" y="1074745"/>
            <a:ext cx="6421984" cy="1754326"/>
          </a:xfrm>
          <a:prstGeom prst="rect">
            <a:avLst/>
          </a:prstGeom>
          <a:noFill/>
        </p:spPr>
        <p:txBody>
          <a:bodyPr wrap="square" rtlCol="0">
            <a:spAutoFit/>
          </a:bodyPr>
          <a:lstStyle/>
          <a:p>
            <a:r>
              <a:rPr lang="en-AU" sz="3600" dirty="0">
                <a:solidFill>
                  <a:schemeClr val="bg1"/>
                </a:solidFill>
              </a:rPr>
              <a:t>In 1966........</a:t>
            </a:r>
          </a:p>
          <a:p>
            <a:r>
              <a:rPr lang="en-AU" sz="3600" dirty="0">
                <a:solidFill>
                  <a:schemeClr val="bg1"/>
                </a:solidFill>
              </a:rPr>
              <a:t>the iconic children’s TV show Playschool began on the ABC.</a:t>
            </a:r>
          </a:p>
        </p:txBody>
      </p:sp>
      <p:sp>
        <p:nvSpPr>
          <p:cNvPr id="13" name="TextBox 12">
            <a:extLst>
              <a:ext uri="{FF2B5EF4-FFF2-40B4-BE49-F238E27FC236}">
                <a16:creationId xmlns:a16="http://schemas.microsoft.com/office/drawing/2014/main" id="{2A3FB058-6687-BF4C-84E2-4227708F266D}"/>
              </a:ext>
            </a:extLst>
          </p:cNvPr>
          <p:cNvSpPr txBox="1"/>
          <p:nvPr/>
        </p:nvSpPr>
        <p:spPr>
          <a:xfrm>
            <a:off x="1251366" y="6816570"/>
            <a:ext cx="6376193" cy="2308324"/>
          </a:xfrm>
          <a:prstGeom prst="rect">
            <a:avLst/>
          </a:prstGeom>
          <a:noFill/>
        </p:spPr>
        <p:txBody>
          <a:bodyPr wrap="square" rtlCol="0">
            <a:spAutoFit/>
          </a:bodyPr>
          <a:lstStyle/>
          <a:p>
            <a:r>
              <a:rPr lang="en-AU" sz="3600" dirty="0">
                <a:solidFill>
                  <a:schemeClr val="bg1"/>
                </a:solidFill>
              </a:rPr>
              <a:t>In 1965 our first troops were sent to </a:t>
            </a:r>
          </a:p>
          <a:p>
            <a:r>
              <a:rPr lang="en-AU" sz="3600" dirty="0">
                <a:solidFill>
                  <a:schemeClr val="bg1"/>
                </a:solidFill>
              </a:rPr>
              <a:t>Vietnam. It was a long and bitter war. </a:t>
            </a:r>
          </a:p>
        </p:txBody>
      </p:sp>
      <p:pic>
        <p:nvPicPr>
          <p:cNvPr id="12" name="Picture 11">
            <a:extLst>
              <a:ext uri="{FF2B5EF4-FFF2-40B4-BE49-F238E27FC236}">
                <a16:creationId xmlns:a16="http://schemas.microsoft.com/office/drawing/2014/main" id="{8F61F796-8596-CA45-A3A1-756C95304F9C}"/>
              </a:ext>
            </a:extLst>
          </p:cNvPr>
          <p:cNvPicPr/>
          <p:nvPr/>
        </p:nvPicPr>
        <p:blipFill>
          <a:blip r:embed="rId3"/>
          <a:stretch>
            <a:fillRect/>
          </a:stretch>
        </p:blipFill>
        <p:spPr>
          <a:xfrm>
            <a:off x="1403293" y="1573269"/>
            <a:ext cx="6224266" cy="4929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A3345A0F-F224-CC4B-A70F-2E776D3A1124}"/>
              </a:ext>
            </a:extLst>
          </p:cNvPr>
          <p:cNvPicPr/>
          <p:nvPr/>
        </p:nvPicPr>
        <p:blipFill>
          <a:blip r:embed="rId4"/>
          <a:stretch>
            <a:fillRect/>
          </a:stretch>
        </p:blipFill>
        <p:spPr>
          <a:xfrm>
            <a:off x="8585200" y="3292485"/>
            <a:ext cx="9366992" cy="5521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Footer Placeholder 3">
            <a:extLst>
              <a:ext uri="{FF2B5EF4-FFF2-40B4-BE49-F238E27FC236}">
                <a16:creationId xmlns:a16="http://schemas.microsoft.com/office/drawing/2014/main" id="{99603DE5-711D-E645-B322-FF2DD818C38B}"/>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128654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A37210C3-3FE0-2149-B65A-0C1849386E5A}"/>
              </a:ext>
            </a:extLst>
          </p:cNvPr>
          <p:cNvSpPr txBox="1">
            <a:spLocks noGrp="1"/>
          </p:cNvSpPr>
          <p:nvPr>
            <p:ph idx="1"/>
          </p:nvPr>
        </p:nvSpPr>
        <p:spPr>
          <a:xfrm>
            <a:off x="3004458" y="1355271"/>
            <a:ext cx="9748156" cy="7870372"/>
          </a:xfrm>
          <a:prstGeom prst="rect">
            <a:avLst/>
          </a:prstGeom>
          <a:noFill/>
        </p:spPr>
        <p:txBody>
          <a:bodyPr wrap="square" rtlCol="0">
            <a:noAutofit/>
          </a:bodyPr>
          <a:lstStyle/>
          <a:p>
            <a:pPr marL="0" indent="0">
              <a:buNone/>
            </a:pPr>
            <a:r>
              <a:rPr lang="en-US" sz="2400" dirty="0">
                <a:solidFill>
                  <a:schemeClr val="bg1"/>
                </a:solidFill>
                <a:ea typeface="Times New Roman" panose="02020603050405020304" pitchFamily="18" charset="0"/>
              </a:rPr>
              <a:t>The Rotary Club of Canterbury “Let’s Stay Connected Project” has been developed as a response to an identified need within the Aged Care sector.</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 </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 </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 </a:t>
            </a:r>
            <a:endParaRPr lang="en-AU" sz="2400" dirty="0">
              <a:solidFill>
                <a:schemeClr val="bg1"/>
              </a:solidFill>
              <a:ea typeface="Arial Unicode MS"/>
            </a:endParaRPr>
          </a:p>
          <a:p>
            <a:pPr marL="0" indent="0">
              <a:buNone/>
            </a:pPr>
            <a:r>
              <a:rPr lang="en-US" sz="2400" dirty="0">
                <a:solidFill>
                  <a:schemeClr val="bg1"/>
                </a:solidFill>
                <a:ea typeface="Times New Roman" panose="02020603050405020304" pitchFamily="18" charset="0"/>
              </a:rPr>
              <a:t>You can download this and other booklets from the Rotary Club of Canterbury website </a:t>
            </a:r>
            <a:r>
              <a:rPr lang="en-US" sz="2400" dirty="0">
                <a:ea typeface="Times New Roman" panose="02020603050405020304" pitchFamily="18" charset="0"/>
              </a:rPr>
              <a:t>(</a:t>
            </a:r>
            <a:r>
              <a:rPr lang="en-US" sz="2400" u="sng" dirty="0">
                <a:solidFill>
                  <a:srgbClr val="0000FF"/>
                </a:solidFill>
                <a:ea typeface="Times New Roman" panose="02020603050405020304" pitchFamily="18" charset="0"/>
                <a:hlinkClick r:id="rId2"/>
              </a:rPr>
              <a:t>www.canterburyrotary.org</a:t>
            </a:r>
            <a:r>
              <a:rPr lang="en-US" sz="2400" dirty="0">
                <a:ea typeface="Times New Roman" panose="02020603050405020304" pitchFamily="18" charset="0"/>
                <a:hlinkClick r:id="rId2"/>
              </a:rPr>
              <a:t>.</a:t>
            </a:r>
            <a:endParaRPr lang="en-AU" sz="2400" dirty="0">
              <a:ea typeface="Arial Unicode MS"/>
            </a:endParaRPr>
          </a:p>
          <a:p>
            <a:pPr marL="0" indent="0">
              <a:buNone/>
            </a:pPr>
            <a:r>
              <a:rPr lang="en-US" sz="2400" dirty="0">
                <a:ea typeface="Times New Roman" panose="02020603050405020304" pitchFamily="18" charset="0"/>
              </a:rPr>
              <a:t> </a:t>
            </a:r>
            <a:endParaRPr lang="en-AU" sz="2400" dirty="0">
              <a:ea typeface="Arial Unicode MS"/>
            </a:endParaRPr>
          </a:p>
          <a:p>
            <a:pPr marL="0" indent="0">
              <a:buNone/>
            </a:pPr>
            <a:r>
              <a:rPr lang="en-US" sz="2400" dirty="0">
                <a:solidFill>
                  <a:srgbClr val="000000"/>
                </a:solidFill>
                <a:ea typeface="Times New Roman" panose="02020603050405020304" pitchFamily="18" charset="0"/>
              </a:rPr>
              <a:t>Source references for this book are held at the Rotary Club of Canterbury. Contact </a:t>
            </a:r>
            <a:r>
              <a:rPr lang="en-US" sz="2400" u="sng" dirty="0">
                <a:solidFill>
                  <a:srgbClr val="0000FF"/>
                </a:solidFill>
                <a:ea typeface="Times New Roman" panose="02020603050405020304" pitchFamily="18" charset="0"/>
                <a:hlinkClick r:id="rId3"/>
              </a:rPr>
              <a:t>president@caterburyrotary.org</a:t>
            </a:r>
            <a:r>
              <a:rPr lang="en-US" sz="2400" u="sng" dirty="0">
                <a:solidFill>
                  <a:srgbClr val="0000FF"/>
                </a:solidFill>
                <a:ea typeface="Times New Roman" panose="02020603050405020304" pitchFamily="18" charset="0"/>
              </a:rPr>
              <a:t> </a:t>
            </a:r>
            <a:r>
              <a:rPr lang="en-US" sz="2400" dirty="0">
                <a:solidFill>
                  <a:srgbClr val="000000"/>
                </a:solidFill>
                <a:ea typeface="Times New Roman" panose="02020603050405020304" pitchFamily="18" charset="0"/>
              </a:rPr>
              <a:t>for further details.  </a:t>
            </a:r>
            <a:endParaRPr lang="en-AU" sz="2400" dirty="0">
              <a:ea typeface="Arial Unicode MS"/>
            </a:endParaRPr>
          </a:p>
          <a:p>
            <a:pPr marL="0" indent="0">
              <a:buNone/>
            </a:pPr>
            <a:r>
              <a:rPr lang="en-US" sz="2400" dirty="0">
                <a:solidFill>
                  <a:srgbClr val="000000"/>
                </a:solidFill>
                <a:ea typeface="Times New Roman" panose="02020603050405020304" pitchFamily="18" charset="0"/>
              </a:rPr>
              <a:t> </a:t>
            </a:r>
            <a:endParaRPr lang="en-AU" sz="2400" dirty="0">
              <a:ea typeface="Arial Unicode MS"/>
            </a:endParaRPr>
          </a:p>
          <a:p>
            <a:pPr marL="0" indent="0">
              <a:buNone/>
            </a:pPr>
            <a:r>
              <a:rPr lang="en-US" sz="2400" dirty="0">
                <a:solidFill>
                  <a:srgbClr val="000000"/>
                </a:solidFill>
                <a:ea typeface="Times New Roman" panose="02020603050405020304" pitchFamily="18" charset="0"/>
              </a:rPr>
              <a:t>Material in this book was reproduced in accordance with Section 113F of the Copyright Act (1968). </a:t>
            </a:r>
            <a:endParaRPr lang="en-AU" sz="2400" dirty="0">
              <a:ea typeface="Arial Unicode MS"/>
            </a:endParaRPr>
          </a:p>
        </p:txBody>
      </p:sp>
      <p:sp>
        <p:nvSpPr>
          <p:cNvPr id="8" name="Footer Placeholder 3">
            <a:extLst>
              <a:ext uri="{FF2B5EF4-FFF2-40B4-BE49-F238E27FC236}">
                <a16:creationId xmlns:a16="http://schemas.microsoft.com/office/drawing/2014/main" id="{B49D1C34-A208-F64D-8C32-29837676C93D}"/>
              </a:ext>
            </a:extLst>
          </p:cNvPr>
          <p:cNvSpPr>
            <a:spLocks noGrp="1"/>
          </p:cNvSpPr>
          <p:nvPr>
            <p:ph type="ftr" sz="quarter" idx="11"/>
          </p:nvPr>
        </p:nvSpPr>
        <p:spPr>
          <a:xfrm>
            <a:off x="106270" y="10011382"/>
            <a:ext cx="3337213" cy="561340"/>
          </a:xfrm>
        </p:spPr>
        <p:txBody>
          <a:bodyPr/>
          <a:lstStyle/>
          <a:p>
            <a:r>
              <a:rPr lang="en-US" sz="1000" dirty="0"/>
              <a:t>Rotary Club of Canterbury: Let's Stay Together Project</a:t>
            </a:r>
          </a:p>
        </p:txBody>
      </p:sp>
      <p:pic>
        <p:nvPicPr>
          <p:cNvPr id="6" name="Picture 5" descr="A picture containing drawing&#10;&#10;Description automatically generated">
            <a:extLst>
              <a:ext uri="{FF2B5EF4-FFF2-40B4-BE49-F238E27FC236}">
                <a16:creationId xmlns:a16="http://schemas.microsoft.com/office/drawing/2014/main" id="{0E06D8FD-6D2C-AA4F-8135-939234C68CDA}"/>
              </a:ext>
            </a:extLst>
          </p:cNvPr>
          <p:cNvPicPr/>
          <p:nvPr/>
        </p:nvPicPr>
        <p:blipFill>
          <a:blip r:embed="rId4" cstate="screen">
            <a:extLst>
              <a:ext uri="{28A0092B-C50C-407E-A947-70E740481C1C}">
                <a14:useLocalDpi xmlns:a14="http://schemas.microsoft.com/office/drawing/2010/main"/>
              </a:ext>
            </a:extLst>
          </a:blip>
          <a:stretch>
            <a:fillRect/>
          </a:stretch>
        </p:blipFill>
        <p:spPr>
          <a:xfrm>
            <a:off x="530811" y="557138"/>
            <a:ext cx="2097294" cy="798133"/>
          </a:xfrm>
          <a:prstGeom prst="rect">
            <a:avLst/>
          </a:prstGeom>
        </p:spPr>
      </p:pic>
    </p:spTree>
    <p:extLst>
      <p:ext uri="{BB962C8B-B14F-4D97-AF65-F5344CB8AC3E}">
        <p14:creationId xmlns:p14="http://schemas.microsoft.com/office/powerpoint/2010/main" val="2108860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9119990-CE5A-4746-BACA-44616D2D8470}"/>
              </a:ext>
            </a:extLst>
          </p:cNvPr>
          <p:cNvSpPr>
            <a:spLocks noGrp="1"/>
          </p:cNvSpPr>
          <p:nvPr>
            <p:ph type="title"/>
          </p:nvPr>
        </p:nvSpPr>
        <p:spPr>
          <a:xfrm>
            <a:off x="-190304" y="594980"/>
            <a:ext cx="6546235" cy="854487"/>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1965 and 1966</a:t>
            </a:r>
          </a:p>
        </p:txBody>
      </p:sp>
      <p:pic>
        <p:nvPicPr>
          <p:cNvPr id="4" name="Picture 3">
            <a:extLst>
              <a:ext uri="{FF2B5EF4-FFF2-40B4-BE49-F238E27FC236}">
                <a16:creationId xmlns:a16="http://schemas.microsoft.com/office/drawing/2014/main" id="{CFDA9510-7B8D-1D43-B71A-3A6612FA4A67}"/>
              </a:ext>
            </a:extLst>
          </p:cNvPr>
          <p:cNvPicPr/>
          <p:nvPr/>
        </p:nvPicPr>
        <p:blipFill>
          <a:blip r:embed="rId3" cstate="print"/>
          <a:stretch>
            <a:fillRect/>
          </a:stretch>
        </p:blipFill>
        <p:spPr>
          <a:xfrm>
            <a:off x="8057731" y="2160667"/>
            <a:ext cx="9239669" cy="5562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B7B19599-6090-4A44-A102-165C85595D1B}"/>
              </a:ext>
            </a:extLst>
          </p:cNvPr>
          <p:cNvSpPr txBox="1"/>
          <p:nvPr/>
        </p:nvSpPr>
        <p:spPr>
          <a:xfrm>
            <a:off x="870514" y="2768038"/>
            <a:ext cx="5186597" cy="3970318"/>
          </a:xfrm>
          <a:prstGeom prst="rect">
            <a:avLst/>
          </a:prstGeom>
          <a:noFill/>
        </p:spPr>
        <p:txBody>
          <a:bodyPr wrap="square" rtlCol="0">
            <a:spAutoFit/>
          </a:bodyPr>
          <a:lstStyle/>
          <a:p>
            <a:r>
              <a:rPr lang="en-US" sz="3600" i="1" dirty="0">
                <a:solidFill>
                  <a:schemeClr val="bg1"/>
                </a:solidFill>
              </a:rPr>
              <a:t>W</a:t>
            </a:r>
            <a:r>
              <a:rPr lang="en-AU" sz="3600" dirty="0">
                <a:solidFill>
                  <a:schemeClr val="bg1"/>
                </a:solidFill>
              </a:rPr>
              <a:t>e switched to decimal currency on the 14</a:t>
            </a:r>
            <a:r>
              <a:rPr lang="en-AU" sz="3600" baseline="30000" dirty="0">
                <a:solidFill>
                  <a:schemeClr val="bg1"/>
                </a:solidFill>
              </a:rPr>
              <a:t>th</a:t>
            </a:r>
            <a:r>
              <a:rPr lang="en-AU" sz="3600" dirty="0">
                <a:solidFill>
                  <a:schemeClr val="bg1"/>
                </a:solidFill>
              </a:rPr>
              <a:t> February 1966. </a:t>
            </a:r>
          </a:p>
          <a:p>
            <a:endParaRPr lang="en-AU" sz="3600" b="1" i="1" dirty="0">
              <a:solidFill>
                <a:schemeClr val="bg1"/>
              </a:solidFill>
            </a:endParaRPr>
          </a:p>
          <a:p>
            <a:r>
              <a:rPr lang="en-AU" sz="3600" dirty="0">
                <a:solidFill>
                  <a:schemeClr val="bg1"/>
                </a:solidFill>
              </a:rPr>
              <a:t>Do you remember the jingle sung by Dollar Bill?</a:t>
            </a:r>
          </a:p>
          <a:p>
            <a:endParaRPr lang="en-US" sz="3600" i="1" dirty="0">
              <a:solidFill>
                <a:schemeClr val="bg1"/>
              </a:solidFill>
            </a:endParaRPr>
          </a:p>
        </p:txBody>
      </p:sp>
      <p:sp>
        <p:nvSpPr>
          <p:cNvPr id="6" name="Footer Placeholder 3">
            <a:extLst>
              <a:ext uri="{FF2B5EF4-FFF2-40B4-BE49-F238E27FC236}">
                <a16:creationId xmlns:a16="http://schemas.microsoft.com/office/drawing/2014/main" id="{AB8ECDC9-2B46-CA48-BCE7-0FE9974E7E1F}"/>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3616694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236009"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2000" dirty="0"/>
          </a:p>
        </p:txBody>
      </p:sp>
      <p:sp>
        <p:nvSpPr>
          <p:cNvPr id="6" name="Text Box 3">
            <a:extLst>
              <a:ext uri="{FF2B5EF4-FFF2-40B4-BE49-F238E27FC236}">
                <a16:creationId xmlns:a16="http://schemas.microsoft.com/office/drawing/2014/main" id="{7CDFD6B5-1436-9D4B-950C-01D7ECE52A1F}"/>
              </a:ext>
            </a:extLst>
          </p:cNvPr>
          <p:cNvSpPr txBox="1">
            <a:spLocks/>
          </p:cNvSpPr>
          <p:nvPr/>
        </p:nvSpPr>
        <p:spPr bwMode="auto">
          <a:xfrm>
            <a:off x="510848" y="569581"/>
            <a:ext cx="8048952" cy="9220422"/>
          </a:xfrm>
          <a:prstGeom prst="rect">
            <a:avLst/>
          </a:prstGeom>
          <a:solidFill>
            <a:schemeClr val="tx2">
              <a:lumMod val="20000"/>
              <a:lumOff val="8000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t" anchorCtr="0" upright="1">
            <a:noAutofit/>
          </a:bodyPr>
          <a:lstStyle/>
          <a:p>
            <a:pPr algn="ctr">
              <a:lnSpc>
                <a:spcPct val="115000"/>
              </a:lnSpc>
              <a:spcAft>
                <a:spcPts val="1000"/>
              </a:spcAft>
            </a:pPr>
            <a:r>
              <a:rPr lang="en-AU" sz="4400" b="1" dirty="0">
                <a:solidFill>
                  <a:schemeClr val="bg1"/>
                </a:solidFill>
                <a:latin typeface="Apple Chancery" panose="03020702040506060504" pitchFamily="66" charset="-79"/>
                <a:ea typeface="Calibri" panose="020F0502020204030204" pitchFamily="34" charset="0"/>
                <a:cs typeface="Apple Chancery" panose="03020702040506060504" pitchFamily="66" charset="-79"/>
              </a:rPr>
              <a:t>In the 1970s</a:t>
            </a:r>
            <a:endParaRPr lang="en-AU" sz="3600" dirty="0">
              <a:solidFill>
                <a:schemeClr val="bg1"/>
              </a:solidFill>
              <a:ea typeface="Calibri" panose="020F0502020204030204" pitchFamily="34" charset="0"/>
              <a:cs typeface="Times New Roman" panose="02020603050405020304" pitchFamily="18" charset="0"/>
            </a:endParaRP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Carlton defeated Collingwood in the VFL.</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‘Bridge Over Troubled Water’ was the top hit song.</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‘Planet of the Apes’ and ‘Catch 22’ were popular films.</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‘Chorus Line’ and ‘Annie’ were popular musicals.</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‘Let It Be’ was the best selling Beatles album.</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The book, ‘The Crystal Cave’ by Mary Stewart sold well.</a:t>
            </a:r>
          </a:p>
          <a:p>
            <a:pPr>
              <a:lnSpc>
                <a:spcPct val="115000"/>
              </a:lnSpc>
              <a:spcAft>
                <a:spcPts val="1000"/>
              </a:spcAft>
            </a:pPr>
            <a:r>
              <a:rPr lang="en-AU" dirty="0">
                <a:solidFill>
                  <a:schemeClr val="bg1"/>
                </a:solidFill>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dirty="0">
                <a:solidFill>
                  <a:schemeClr val="bg1"/>
                </a:solidFill>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dirty="0">
                <a:solidFill>
                  <a:schemeClr val="bg1"/>
                </a:solidFill>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506306E3-2828-954B-B7F5-35A0B557FA89}"/>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
        <p:nvSpPr>
          <p:cNvPr id="3" name="TextBox 2">
            <a:extLst>
              <a:ext uri="{FF2B5EF4-FFF2-40B4-BE49-F238E27FC236}">
                <a16:creationId xmlns:a16="http://schemas.microsoft.com/office/drawing/2014/main" id="{CCC87DC7-437C-EF43-95CA-5B3886EA05B3}"/>
              </a:ext>
            </a:extLst>
          </p:cNvPr>
          <p:cNvSpPr txBox="1"/>
          <p:nvPr/>
        </p:nvSpPr>
        <p:spPr>
          <a:xfrm>
            <a:off x="9931400" y="569581"/>
            <a:ext cx="8576001" cy="9182001"/>
          </a:xfrm>
          <a:prstGeom prst="rect">
            <a:avLst/>
          </a:prstGeom>
          <a:solidFill>
            <a:schemeClr val="tx1"/>
          </a:solidFill>
        </p:spPr>
        <p:txBody>
          <a:bodyPr wrap="square" rtlCol="0">
            <a:spAutoFit/>
          </a:bodyPr>
          <a:lstStyle/>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The average wage was $6,000.00 and the</a:t>
            </a: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      average house cost $30,000.00.</a:t>
            </a:r>
          </a:p>
          <a:p>
            <a:pPr marL="571500" indent="-571500">
              <a:lnSpc>
                <a:spcPct val="115000"/>
              </a:lnSpc>
              <a:spcAft>
                <a:spcPts val="1000"/>
              </a:spcAf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Holden cars sold more than Fords.</a:t>
            </a:r>
          </a:p>
          <a:p>
            <a:pPr marL="571500" indent="-571500" algn="jus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The book ‘The Female Eunuch’ by Germaine Greer was published.</a:t>
            </a:r>
          </a:p>
          <a:p>
            <a:pPr marL="571500" indent="-571500" algn="just">
              <a:buFont typeface="Arial" panose="020B0604020202020204" pitchFamily="34" charset="0"/>
              <a:buChar char="•"/>
            </a:pPr>
            <a:endParaRPr lang="en-AU" sz="3600" dirty="0">
              <a:solidFill>
                <a:schemeClr val="bg1"/>
              </a:solidFill>
              <a:ea typeface="Calibri" panose="020F0502020204030204" pitchFamily="34" charset="0"/>
              <a:cs typeface="Times New Roman" panose="02020603050405020304" pitchFamily="18" charset="0"/>
            </a:endParaRPr>
          </a:p>
          <a:p>
            <a:pPr marL="571500" indent="-571500" algn="jus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Equal pay for women was legislated. Hooray!</a:t>
            </a:r>
          </a:p>
          <a:p>
            <a:pPr algn="just"/>
            <a:endParaRPr lang="en-AU" sz="3600" dirty="0">
              <a:solidFill>
                <a:schemeClr val="bg1"/>
              </a:solidFill>
              <a:ea typeface="Calibri" panose="020F0502020204030204" pitchFamily="34" charset="0"/>
              <a:cs typeface="Times New Roman" panose="02020603050405020304" pitchFamily="18" charset="0"/>
            </a:endParaRPr>
          </a:p>
          <a:p>
            <a:pPr marL="571500" indent="-571500" algn="just">
              <a:buFont typeface="Arial" panose="020B0604020202020204" pitchFamily="34" charset="0"/>
              <a:buChar char="•"/>
            </a:pPr>
            <a:r>
              <a:rPr lang="en-AU" sz="3600" dirty="0">
                <a:solidFill>
                  <a:schemeClr val="bg1"/>
                </a:solidFill>
                <a:ea typeface="Calibri" panose="020F0502020204030204" pitchFamily="34" charset="0"/>
                <a:cs typeface="Times New Roman" panose="02020603050405020304" pitchFamily="18" charset="0"/>
              </a:rPr>
              <a:t>The Great Barrier Reef was proclaimed a Marine Park.</a:t>
            </a:r>
          </a:p>
          <a:p>
            <a:pPr marL="571500" indent="-571500" algn="just">
              <a:buFont typeface="Arial" panose="020B0604020202020204" pitchFamily="34" charset="0"/>
              <a:buChar char="•"/>
            </a:pPr>
            <a:endParaRPr lang="en-AU"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endParaRPr lang="en-AU" sz="3600" dirty="0">
              <a:solidFill>
                <a:schemeClr val="bg1"/>
              </a:solidFill>
              <a:latin typeface="Lucida Handwriting" panose="03010101010101010101" pitchFamily="66" charset="77"/>
              <a:ea typeface="Calibri" panose="020F0502020204030204" pitchFamily="34" charset="0"/>
              <a:cs typeface="Times New Roman" panose="02020603050405020304" pitchFamily="18" charset="0"/>
            </a:endParaRPr>
          </a:p>
          <a:p>
            <a:pPr>
              <a:lnSpc>
                <a:spcPct val="115000"/>
              </a:lnSpc>
              <a:spcAft>
                <a:spcPts val="1000"/>
              </a:spcAft>
            </a:pPr>
            <a:endParaRPr lang="en-AU" sz="3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endParaRPr lang="en-US" sz="3600" dirty="0"/>
          </a:p>
        </p:txBody>
      </p:sp>
    </p:spTree>
    <p:extLst>
      <p:ext uri="{BB962C8B-B14F-4D97-AF65-F5344CB8AC3E}">
        <p14:creationId xmlns:p14="http://schemas.microsoft.com/office/powerpoint/2010/main" val="3484145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236009"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2000" dirty="0"/>
          </a:p>
        </p:txBody>
      </p:sp>
      <p:sp>
        <p:nvSpPr>
          <p:cNvPr id="5" name="TextBox 4">
            <a:extLst>
              <a:ext uri="{FF2B5EF4-FFF2-40B4-BE49-F238E27FC236}">
                <a16:creationId xmlns:a16="http://schemas.microsoft.com/office/drawing/2014/main" id="{4B21F46C-0BEB-45BD-AB16-4D70004B9EC5}"/>
              </a:ext>
            </a:extLst>
          </p:cNvPr>
          <p:cNvSpPr txBox="1"/>
          <p:nvPr/>
        </p:nvSpPr>
        <p:spPr>
          <a:xfrm>
            <a:off x="8872662" y="953006"/>
            <a:ext cx="9388805" cy="1754326"/>
          </a:xfrm>
          <a:prstGeom prst="rect">
            <a:avLst/>
          </a:prstGeom>
          <a:noFill/>
        </p:spPr>
        <p:txBody>
          <a:bodyPr wrap="square" rtlCol="0">
            <a:spAutoFit/>
          </a:bodyPr>
          <a:lstStyle/>
          <a:p>
            <a:r>
              <a:rPr lang="en-AU" sz="3600" dirty="0">
                <a:solidFill>
                  <a:schemeClr val="bg1"/>
                </a:solidFill>
              </a:rPr>
              <a:t>During construction of the West Gate Bridge in 1970 a span collapsed. It cost 35 lives.  </a:t>
            </a:r>
          </a:p>
          <a:p>
            <a:r>
              <a:rPr lang="en-AU" sz="3600" dirty="0">
                <a:solidFill>
                  <a:schemeClr val="bg1"/>
                </a:solidFill>
              </a:rPr>
              <a:t>The West Gate Bridge was completed in 1978.</a:t>
            </a:r>
          </a:p>
        </p:txBody>
      </p:sp>
      <p:sp>
        <p:nvSpPr>
          <p:cNvPr id="6" name="Rectangle 5">
            <a:extLst>
              <a:ext uri="{FF2B5EF4-FFF2-40B4-BE49-F238E27FC236}">
                <a16:creationId xmlns:a16="http://schemas.microsoft.com/office/drawing/2014/main" id="{D132D2DA-7EE0-A245-88B4-4C241BD3C7F7}"/>
              </a:ext>
            </a:extLst>
          </p:cNvPr>
          <p:cNvSpPr/>
          <p:nvPr/>
        </p:nvSpPr>
        <p:spPr>
          <a:xfrm>
            <a:off x="756782" y="569581"/>
            <a:ext cx="2488642" cy="1754326"/>
          </a:xfrm>
          <a:prstGeom prst="rect">
            <a:avLst/>
          </a:prstGeom>
        </p:spPr>
        <p:txBody>
          <a:bodyPr wrap="square">
            <a:sp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a:t>
            </a:r>
            <a:r>
              <a:rPr lang="en-AU" sz="5400" b="1" dirty="0">
                <a:solidFill>
                  <a:schemeClr val="bg1"/>
                </a:solidFill>
                <a:latin typeface="Apple Chancery" panose="03020702040506060504" pitchFamily="66" charset="-79"/>
                <a:cs typeface="Apple Chancery" panose="03020702040506060504" pitchFamily="66" charset="-79"/>
              </a:rPr>
              <a:t>970s</a:t>
            </a:r>
          </a:p>
          <a:p>
            <a:endParaRPr lang="en-US" sz="5400" dirty="0">
              <a:solidFill>
                <a:schemeClr val="bg1"/>
              </a:solidFill>
            </a:endParaRPr>
          </a:p>
        </p:txBody>
      </p:sp>
      <p:pic>
        <p:nvPicPr>
          <p:cNvPr id="9" name="Picture 8">
            <a:extLst>
              <a:ext uri="{FF2B5EF4-FFF2-40B4-BE49-F238E27FC236}">
                <a16:creationId xmlns:a16="http://schemas.microsoft.com/office/drawing/2014/main" id="{F797EB48-4A3B-D644-9D7B-B330F0F9DC9E}"/>
              </a:ext>
            </a:extLst>
          </p:cNvPr>
          <p:cNvPicPr/>
          <p:nvPr/>
        </p:nvPicPr>
        <p:blipFill>
          <a:blip r:embed="rId3"/>
          <a:stretch>
            <a:fillRect/>
          </a:stretch>
        </p:blipFill>
        <p:spPr>
          <a:xfrm>
            <a:off x="922191" y="3090757"/>
            <a:ext cx="7065118" cy="45943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51C2D4AF-978F-7049-A956-9BA3086E4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2662" y="3090757"/>
            <a:ext cx="9388805" cy="623401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Footer Placeholder 3">
            <a:extLst>
              <a:ext uri="{FF2B5EF4-FFF2-40B4-BE49-F238E27FC236}">
                <a16:creationId xmlns:a16="http://schemas.microsoft.com/office/drawing/2014/main" id="{A981C395-2058-904A-95E2-661E582CE373}"/>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900205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361364" y="554227"/>
            <a:ext cx="6720208" cy="707886"/>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b="1" dirty="0">
                <a:solidFill>
                  <a:schemeClr val="bg1"/>
                </a:solidFill>
                <a:latin typeface="Apple Chancery" panose="03020702040506060504" pitchFamily="66" charset="-79"/>
                <a:cs typeface="Apple Chancery" panose="03020702040506060504" pitchFamily="66" charset="-79"/>
              </a:rPr>
              <a:t>The Vietnam War</a:t>
            </a:r>
          </a:p>
        </p:txBody>
      </p:sp>
      <p:pic>
        <p:nvPicPr>
          <p:cNvPr id="8" name="Picture 7">
            <a:extLst>
              <a:ext uri="{FF2B5EF4-FFF2-40B4-BE49-F238E27FC236}">
                <a16:creationId xmlns:a16="http://schemas.microsoft.com/office/drawing/2014/main" id="{0F2F370A-AAD2-4641-A040-E646E5573D9C}"/>
              </a:ext>
            </a:extLst>
          </p:cNvPr>
          <p:cNvPicPr/>
          <p:nvPr/>
        </p:nvPicPr>
        <p:blipFill>
          <a:blip r:embed="rId3"/>
          <a:stretch>
            <a:fillRect/>
          </a:stretch>
        </p:blipFill>
        <p:spPr>
          <a:xfrm>
            <a:off x="1168596" y="1748941"/>
            <a:ext cx="7569004" cy="46051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994C10A4-4F01-2F48-99E7-5D549AD27650}"/>
              </a:ext>
            </a:extLst>
          </p:cNvPr>
          <p:cNvSpPr txBox="1"/>
          <p:nvPr/>
        </p:nvSpPr>
        <p:spPr>
          <a:xfrm>
            <a:off x="759775" y="7194896"/>
            <a:ext cx="7121870" cy="1754326"/>
          </a:xfrm>
          <a:prstGeom prst="rect">
            <a:avLst/>
          </a:prstGeom>
          <a:noFill/>
        </p:spPr>
        <p:txBody>
          <a:bodyPr wrap="square" rtlCol="0">
            <a:spAutoFit/>
          </a:bodyPr>
          <a:lstStyle/>
          <a:p>
            <a:r>
              <a:rPr lang="en-AU" sz="3600" dirty="0">
                <a:solidFill>
                  <a:schemeClr val="bg1"/>
                </a:solidFill>
              </a:rPr>
              <a:t>Around Australia, ‘Moratorium’ marches were held to protest against our troops being in the Vietnam War. </a:t>
            </a:r>
            <a:endParaRPr lang="en-US" sz="3600" dirty="0">
              <a:solidFill>
                <a:schemeClr val="bg1"/>
              </a:solidFill>
            </a:endParaRPr>
          </a:p>
        </p:txBody>
      </p:sp>
      <p:sp>
        <p:nvSpPr>
          <p:cNvPr id="9" name="Rectangle 2">
            <a:extLst>
              <a:ext uri="{FF2B5EF4-FFF2-40B4-BE49-F238E27FC236}">
                <a16:creationId xmlns:a16="http://schemas.microsoft.com/office/drawing/2014/main" id="{9AD808FE-7F58-0346-A78C-4ECBEEB0BE5A}"/>
              </a:ext>
            </a:extLst>
          </p:cNvPr>
          <p:cNvSpPr>
            <a:spLocks noChangeArrowheads="1"/>
          </p:cNvSpPr>
          <p:nvPr/>
        </p:nvSpPr>
        <p:spPr bwMode="auto">
          <a:xfrm>
            <a:off x="4457506" y="-3254067"/>
            <a:ext cx="136634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 name="Picture 9">
            <a:extLst>
              <a:ext uri="{FF2B5EF4-FFF2-40B4-BE49-F238E27FC236}">
                <a16:creationId xmlns:a16="http://schemas.microsoft.com/office/drawing/2014/main" id="{EF5B2478-1042-8E45-A5AA-4E0EE79B2B7D}"/>
              </a:ext>
            </a:extLst>
          </p:cNvPr>
          <p:cNvPicPr/>
          <p:nvPr/>
        </p:nvPicPr>
        <p:blipFill>
          <a:blip r:embed="rId4" cstate="print"/>
          <a:stretch>
            <a:fillRect/>
          </a:stretch>
        </p:blipFill>
        <p:spPr>
          <a:xfrm>
            <a:off x="9631433" y="2679888"/>
            <a:ext cx="4719567" cy="60069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tangle 3">
            <a:extLst>
              <a:ext uri="{FF2B5EF4-FFF2-40B4-BE49-F238E27FC236}">
                <a16:creationId xmlns:a16="http://schemas.microsoft.com/office/drawing/2014/main" id="{5852B8B4-5B02-3640-8D1B-FBE050704C4F}"/>
              </a:ext>
            </a:extLst>
          </p:cNvPr>
          <p:cNvSpPr>
            <a:spLocks noChangeArrowheads="1"/>
          </p:cNvSpPr>
          <p:nvPr/>
        </p:nvSpPr>
        <p:spPr bwMode="auto">
          <a:xfrm>
            <a:off x="4457506" y="-3376613"/>
            <a:ext cx="1366346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altLang="en-US" sz="2000">
                <a:latin typeface="Lucida Handwriting" panose="03010101010101010101" pitchFamily="66" charset="77"/>
                <a:ea typeface="Calibri" panose="020F0502020204030204" pitchFamily="34" charset="0"/>
                <a:cs typeface="Times New Roman" panose="02020603050405020304" pitchFamily="18" charset="0"/>
              </a:rPr>
              <a:t>In 1972 Gough Whitlam was elected Prime Minister. He ended conscription and brought the troops home. </a:t>
            </a:r>
            <a:endParaRPr lang="en-US" altLang="en-US">
              <a:latin typeface="Arial" panose="020B0604020202020204" pitchFamily="34" charset="0"/>
            </a:endParaRPr>
          </a:p>
        </p:txBody>
      </p:sp>
      <p:sp>
        <p:nvSpPr>
          <p:cNvPr id="12" name="TextBox 11">
            <a:extLst>
              <a:ext uri="{FF2B5EF4-FFF2-40B4-BE49-F238E27FC236}">
                <a16:creationId xmlns:a16="http://schemas.microsoft.com/office/drawing/2014/main" id="{6329F04C-583A-2A4A-90B1-EE619907EE88}"/>
              </a:ext>
            </a:extLst>
          </p:cNvPr>
          <p:cNvSpPr txBox="1"/>
          <p:nvPr/>
        </p:nvSpPr>
        <p:spPr>
          <a:xfrm>
            <a:off x="14566146" y="554227"/>
            <a:ext cx="4040879" cy="5078313"/>
          </a:xfrm>
          <a:prstGeom prst="rect">
            <a:avLst/>
          </a:prstGeom>
          <a:noFill/>
        </p:spPr>
        <p:txBody>
          <a:bodyPr wrap="square" rtlCol="0">
            <a:spAutoFit/>
          </a:bodyPr>
          <a:lstStyle/>
          <a:p>
            <a:r>
              <a:rPr lang="en-AU" sz="3600" dirty="0">
                <a:solidFill>
                  <a:schemeClr val="bg1"/>
                </a:solidFill>
              </a:rPr>
              <a:t>In 1972 Gough Whitlam was elected Prime Minister. He ended conscription and brought the troops home. </a:t>
            </a:r>
          </a:p>
          <a:p>
            <a:endParaRPr lang="en-AU" sz="3600" dirty="0">
              <a:solidFill>
                <a:schemeClr val="bg1"/>
              </a:solidFill>
            </a:endParaRPr>
          </a:p>
          <a:p>
            <a:endParaRPr lang="en-US" sz="3600" dirty="0">
              <a:solidFill>
                <a:schemeClr val="bg1"/>
              </a:solidFill>
            </a:endParaRPr>
          </a:p>
        </p:txBody>
      </p:sp>
      <p:sp>
        <p:nvSpPr>
          <p:cNvPr id="14" name="Footer Placeholder 3">
            <a:extLst>
              <a:ext uri="{FF2B5EF4-FFF2-40B4-BE49-F238E27FC236}">
                <a16:creationId xmlns:a16="http://schemas.microsoft.com/office/drawing/2014/main" id="{847C4375-77A7-0F49-A963-AE666AC1EC2C}"/>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3401430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203199" y="496177"/>
            <a:ext cx="8489644" cy="1181100"/>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b="1" dirty="0">
                <a:solidFill>
                  <a:schemeClr val="bg1"/>
                </a:solidFill>
                <a:latin typeface="Apple Chancery" panose="03020702040506060504" pitchFamily="66" charset="-79"/>
                <a:cs typeface="Apple Chancery" panose="03020702040506060504" pitchFamily="66" charset="-79"/>
              </a:rPr>
              <a:t>Highlights of the 1970s</a:t>
            </a:r>
          </a:p>
        </p:txBody>
      </p:sp>
      <p:sp>
        <p:nvSpPr>
          <p:cNvPr id="2" name="Rectangle 1">
            <a:extLst>
              <a:ext uri="{FF2B5EF4-FFF2-40B4-BE49-F238E27FC236}">
                <a16:creationId xmlns:a16="http://schemas.microsoft.com/office/drawing/2014/main" id="{FE102C54-7790-4C9C-866F-5B762E0D8D05}"/>
              </a:ext>
            </a:extLst>
          </p:cNvPr>
          <p:cNvSpPr/>
          <p:nvPr/>
        </p:nvSpPr>
        <p:spPr>
          <a:xfrm>
            <a:off x="12521010" y="496177"/>
            <a:ext cx="6204242" cy="1329082"/>
          </a:xfrm>
          <a:prstGeom prst="rect">
            <a:avLst/>
          </a:prstGeom>
        </p:spPr>
        <p:txBody>
          <a:bodyPr wrap="square">
            <a:spAutoFit/>
          </a:bodyPr>
          <a:lstStyle/>
          <a:p>
            <a:pPr>
              <a:lnSpc>
                <a:spcPct val="115000"/>
              </a:lnSpc>
              <a:spcAft>
                <a:spcPts val="1000"/>
              </a:spcAft>
            </a:pPr>
            <a:r>
              <a:rPr lang="en-AU" sz="3600" dirty="0">
                <a:solidFill>
                  <a:schemeClr val="bg1"/>
                </a:solidFill>
              </a:rPr>
              <a:t>In 1973 the magnificent Sydney Opera House was opened.</a:t>
            </a:r>
            <a:endParaRPr lang="en-US" sz="3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61739DF-E35D-844F-A0FD-62A82DE0C2D1}"/>
              </a:ext>
            </a:extLst>
          </p:cNvPr>
          <p:cNvPicPr/>
          <p:nvPr/>
        </p:nvPicPr>
        <p:blipFill>
          <a:blip r:embed="rId3"/>
          <a:stretch>
            <a:fillRect/>
          </a:stretch>
        </p:blipFill>
        <p:spPr>
          <a:xfrm>
            <a:off x="3556000" y="2427076"/>
            <a:ext cx="11480800" cy="67931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Footer Placeholder 3">
            <a:extLst>
              <a:ext uri="{FF2B5EF4-FFF2-40B4-BE49-F238E27FC236}">
                <a16:creationId xmlns:a16="http://schemas.microsoft.com/office/drawing/2014/main" id="{CB24E84A-CFFB-1645-87D3-2D3C9E7666FF}"/>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4243064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E85073-FD4E-8049-8B01-CABB71408175}"/>
              </a:ext>
            </a:extLst>
          </p:cNvPr>
          <p:cNvPicPr/>
          <p:nvPr/>
        </p:nvPicPr>
        <p:blipFill>
          <a:blip r:embed="rId2"/>
          <a:stretch>
            <a:fillRect/>
          </a:stretch>
        </p:blipFill>
        <p:spPr>
          <a:xfrm>
            <a:off x="11607800" y="569580"/>
            <a:ext cx="6769041" cy="57550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2D766E20-6D3F-4149-873E-6AB1002DDA7F}"/>
              </a:ext>
            </a:extLst>
          </p:cNvPr>
          <p:cNvPicPr/>
          <p:nvPr/>
        </p:nvPicPr>
        <p:blipFill rotWithShape="1">
          <a:blip r:embed="rId3"/>
          <a:srcRect l="11871" r="11966"/>
          <a:stretch/>
        </p:blipFill>
        <p:spPr>
          <a:xfrm>
            <a:off x="1955800" y="3999322"/>
            <a:ext cx="6769040" cy="54494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43471AA6-CC44-3B44-B44D-26D0340D2C8B}"/>
              </a:ext>
            </a:extLst>
          </p:cNvPr>
          <p:cNvSpPr txBox="1"/>
          <p:nvPr/>
        </p:nvSpPr>
        <p:spPr>
          <a:xfrm>
            <a:off x="641409" y="1888762"/>
            <a:ext cx="7290865" cy="1754326"/>
          </a:xfrm>
          <a:prstGeom prst="rect">
            <a:avLst/>
          </a:prstGeom>
          <a:noFill/>
        </p:spPr>
        <p:txBody>
          <a:bodyPr wrap="square" rtlCol="0">
            <a:spAutoFit/>
          </a:bodyPr>
          <a:lstStyle/>
          <a:p>
            <a:r>
              <a:rPr lang="en-AU" sz="3600" dirty="0">
                <a:solidFill>
                  <a:schemeClr val="bg1"/>
                </a:solidFill>
              </a:rPr>
              <a:t>In 1974, at Christmas, Cyclone Tracy flattened Darwin. We were shocked to see the pictures on TV.</a:t>
            </a:r>
          </a:p>
        </p:txBody>
      </p:sp>
      <p:sp>
        <p:nvSpPr>
          <p:cNvPr id="6" name="Rectangle 5">
            <a:extLst>
              <a:ext uri="{FF2B5EF4-FFF2-40B4-BE49-F238E27FC236}">
                <a16:creationId xmlns:a16="http://schemas.microsoft.com/office/drawing/2014/main" id="{8E1A54F8-D073-9E43-8265-B4AA8D49A5F8}"/>
              </a:ext>
            </a:extLst>
          </p:cNvPr>
          <p:cNvSpPr/>
          <p:nvPr/>
        </p:nvSpPr>
        <p:spPr>
          <a:xfrm>
            <a:off x="11607800" y="6788193"/>
            <a:ext cx="4457013" cy="1754326"/>
          </a:xfrm>
          <a:prstGeom prst="rect">
            <a:avLst/>
          </a:prstGeom>
        </p:spPr>
        <p:txBody>
          <a:bodyPr wrap="square">
            <a:spAutoFit/>
          </a:bodyPr>
          <a:lstStyle/>
          <a:p>
            <a:r>
              <a:rPr lang="en-AU" sz="3600" dirty="0">
                <a:solidFill>
                  <a:schemeClr val="bg1"/>
                </a:solidFill>
              </a:rPr>
              <a:t>Another dire disaster was the Brisbane floods in 1974.</a:t>
            </a:r>
          </a:p>
        </p:txBody>
      </p:sp>
      <p:sp>
        <p:nvSpPr>
          <p:cNvPr id="7" name="Title 3">
            <a:extLst>
              <a:ext uri="{FF2B5EF4-FFF2-40B4-BE49-F238E27FC236}">
                <a16:creationId xmlns:a16="http://schemas.microsoft.com/office/drawing/2014/main" id="{263BC1B0-44DA-6547-9E06-6EAC67069D12}"/>
              </a:ext>
            </a:extLst>
          </p:cNvPr>
          <p:cNvSpPr txBox="1">
            <a:spLocks noGrp="1"/>
          </p:cNvSpPr>
          <p:nvPr>
            <p:ph type="title"/>
          </p:nvPr>
        </p:nvSpPr>
        <p:spPr>
          <a:xfrm>
            <a:off x="641409" y="569580"/>
            <a:ext cx="11359845" cy="1319182"/>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5400" b="1" dirty="0">
                <a:solidFill>
                  <a:schemeClr val="bg1"/>
                </a:solidFill>
                <a:latin typeface="Apple Chancery" panose="03020702040506060504" pitchFamily="66" charset="-79"/>
                <a:cs typeface="Apple Chancery" panose="03020702040506060504" pitchFamily="66" charset="-79"/>
              </a:rPr>
              <a:t>Highlights of the 1970s – the disasters</a:t>
            </a:r>
          </a:p>
        </p:txBody>
      </p:sp>
      <p:sp>
        <p:nvSpPr>
          <p:cNvPr id="8" name="Footer Placeholder 3">
            <a:extLst>
              <a:ext uri="{FF2B5EF4-FFF2-40B4-BE49-F238E27FC236}">
                <a16:creationId xmlns:a16="http://schemas.microsoft.com/office/drawing/2014/main" id="{9C4AD85E-A7DA-7F4C-B969-AC4DD09D4BE0}"/>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4068811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795E-F0FE-4F20-99F8-14E17D00B65A}"/>
              </a:ext>
            </a:extLst>
          </p:cNvPr>
          <p:cNvSpPr>
            <a:spLocks noGrp="1"/>
          </p:cNvSpPr>
          <p:nvPr>
            <p:ph type="title"/>
          </p:nvPr>
        </p:nvSpPr>
        <p:spPr>
          <a:xfrm>
            <a:off x="-437905" y="700473"/>
            <a:ext cx="6546235" cy="708806"/>
          </a:xfrm>
        </p:spPr>
        <p:txBody>
          <a:bodyPr>
            <a:noAutofit/>
          </a:bodyPr>
          <a:lstStyle/>
          <a:p>
            <a:pPr algn="ctr"/>
            <a:r>
              <a:rPr lang="en-AU" sz="5400" b="1" dirty="0">
                <a:solidFill>
                  <a:schemeClr val="bg1"/>
                </a:solidFill>
                <a:latin typeface="Apple Chancery" panose="03020702040506060504" pitchFamily="66" charset="-79"/>
                <a:cs typeface="Apple Chancery" panose="03020702040506060504" pitchFamily="66" charset="-79"/>
              </a:rPr>
              <a:t>The late 1970s</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3" name="TextBox 2">
            <a:extLst>
              <a:ext uri="{FF2B5EF4-FFF2-40B4-BE49-F238E27FC236}">
                <a16:creationId xmlns:a16="http://schemas.microsoft.com/office/drawing/2014/main" id="{67653AE2-02B0-464C-A828-A022783554A0}"/>
              </a:ext>
            </a:extLst>
          </p:cNvPr>
          <p:cNvSpPr txBox="1"/>
          <p:nvPr/>
        </p:nvSpPr>
        <p:spPr>
          <a:xfrm>
            <a:off x="833240" y="2053653"/>
            <a:ext cx="6444881" cy="2308324"/>
          </a:xfrm>
          <a:prstGeom prst="rect">
            <a:avLst/>
          </a:prstGeom>
          <a:noFill/>
        </p:spPr>
        <p:txBody>
          <a:bodyPr wrap="square" rtlCol="0">
            <a:spAutoFit/>
          </a:bodyPr>
          <a:lstStyle/>
          <a:p>
            <a:r>
              <a:rPr lang="en-AU" sz="3600" dirty="0">
                <a:solidFill>
                  <a:schemeClr val="bg1"/>
                </a:solidFill>
              </a:rPr>
              <a:t>In 1977, the Swedish pop group ABBA toured Australia. </a:t>
            </a:r>
          </a:p>
          <a:p>
            <a:endParaRPr lang="en-AU" sz="3600" b="1" i="1" dirty="0">
              <a:solidFill>
                <a:schemeClr val="bg1"/>
              </a:solidFill>
            </a:endParaRPr>
          </a:p>
          <a:p>
            <a:endParaRPr lang="en-US" sz="3600" i="1" dirty="0">
              <a:solidFill>
                <a:schemeClr val="bg1"/>
              </a:solidFill>
            </a:endParaRPr>
          </a:p>
        </p:txBody>
      </p:sp>
      <p:pic>
        <p:nvPicPr>
          <p:cNvPr id="8" name="Picture 7">
            <a:extLst>
              <a:ext uri="{FF2B5EF4-FFF2-40B4-BE49-F238E27FC236}">
                <a16:creationId xmlns:a16="http://schemas.microsoft.com/office/drawing/2014/main" id="{9314AD16-C0AF-B14E-819B-6B09B5E08393}"/>
              </a:ext>
            </a:extLst>
          </p:cNvPr>
          <p:cNvPicPr/>
          <p:nvPr/>
        </p:nvPicPr>
        <p:blipFill>
          <a:blip r:embed="rId3"/>
          <a:stretch>
            <a:fillRect/>
          </a:stretch>
        </p:blipFill>
        <p:spPr>
          <a:xfrm>
            <a:off x="833240" y="3795327"/>
            <a:ext cx="8005960" cy="5080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B53D011B-5A6A-E34D-AF9B-5C20BA34891D}"/>
              </a:ext>
            </a:extLst>
          </p:cNvPr>
          <p:cNvPicPr/>
          <p:nvPr/>
        </p:nvPicPr>
        <p:blipFill>
          <a:blip r:embed="rId4"/>
          <a:stretch>
            <a:fillRect/>
          </a:stretch>
        </p:blipFill>
        <p:spPr>
          <a:xfrm>
            <a:off x="10608523" y="1273523"/>
            <a:ext cx="7576487" cy="55225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a:extLst>
              <a:ext uri="{FF2B5EF4-FFF2-40B4-BE49-F238E27FC236}">
                <a16:creationId xmlns:a16="http://schemas.microsoft.com/office/drawing/2014/main" id="{EF83A764-A803-B54E-BAC8-40C176765DB0}"/>
              </a:ext>
            </a:extLst>
          </p:cNvPr>
          <p:cNvSpPr txBox="1"/>
          <p:nvPr/>
        </p:nvSpPr>
        <p:spPr>
          <a:xfrm>
            <a:off x="11514651" y="7176987"/>
            <a:ext cx="6208199" cy="1754326"/>
          </a:xfrm>
          <a:prstGeom prst="rect">
            <a:avLst/>
          </a:prstGeom>
          <a:noFill/>
        </p:spPr>
        <p:txBody>
          <a:bodyPr wrap="square" rtlCol="0">
            <a:spAutoFit/>
          </a:bodyPr>
          <a:lstStyle/>
          <a:p>
            <a:r>
              <a:rPr lang="en-US" sz="3600" dirty="0">
                <a:solidFill>
                  <a:schemeClr val="bg1"/>
                </a:solidFill>
              </a:rPr>
              <a:t>I</a:t>
            </a:r>
            <a:r>
              <a:rPr lang="en-AU" sz="3600" dirty="0">
                <a:solidFill>
                  <a:schemeClr val="bg1"/>
                </a:solidFill>
              </a:rPr>
              <a:t>n 1976, the first ‘boat people’ arrived from Vietnam. </a:t>
            </a:r>
          </a:p>
          <a:p>
            <a:endParaRPr lang="en-AU" sz="3600" dirty="0">
              <a:solidFill>
                <a:schemeClr val="bg1"/>
              </a:solidFill>
            </a:endParaRPr>
          </a:p>
        </p:txBody>
      </p:sp>
      <p:sp>
        <p:nvSpPr>
          <p:cNvPr id="11" name="Footer Placeholder 3">
            <a:extLst>
              <a:ext uri="{FF2B5EF4-FFF2-40B4-BE49-F238E27FC236}">
                <a16:creationId xmlns:a16="http://schemas.microsoft.com/office/drawing/2014/main" id="{475A276B-81F1-7442-A8BB-C92190453F0E}"/>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1148936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72FDF1-11CC-F242-A29E-8D48AB9B9577}"/>
              </a:ext>
            </a:extLst>
          </p:cNvPr>
          <p:cNvPicPr/>
          <p:nvPr/>
        </p:nvPicPr>
        <p:blipFill>
          <a:blip r:embed="rId2"/>
          <a:stretch>
            <a:fillRect/>
          </a:stretch>
        </p:blipFill>
        <p:spPr>
          <a:xfrm>
            <a:off x="988182" y="1751015"/>
            <a:ext cx="10495653" cy="76143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9CA2E5DC-F00B-5D4C-ACDA-239110A54D76}"/>
              </a:ext>
            </a:extLst>
          </p:cNvPr>
          <p:cNvSpPr txBox="1"/>
          <p:nvPr/>
        </p:nvSpPr>
        <p:spPr>
          <a:xfrm>
            <a:off x="12192615" y="1751015"/>
            <a:ext cx="5536585" cy="3970318"/>
          </a:xfrm>
          <a:prstGeom prst="rect">
            <a:avLst/>
          </a:prstGeom>
          <a:noFill/>
        </p:spPr>
        <p:txBody>
          <a:bodyPr wrap="square" rtlCol="0">
            <a:spAutoFit/>
          </a:bodyPr>
          <a:lstStyle/>
          <a:p>
            <a:r>
              <a:rPr lang="en-US" sz="3600" dirty="0">
                <a:solidFill>
                  <a:schemeClr val="bg1"/>
                </a:solidFill>
              </a:rPr>
              <a:t>A</a:t>
            </a:r>
            <a:r>
              <a:rPr lang="en-AU" sz="3600" dirty="0" err="1">
                <a:solidFill>
                  <a:schemeClr val="bg1"/>
                </a:solidFill>
              </a:rPr>
              <a:t>ustralia’s</a:t>
            </a:r>
            <a:r>
              <a:rPr lang="en-AU" sz="3600" dirty="0">
                <a:solidFill>
                  <a:schemeClr val="bg1"/>
                </a:solidFill>
              </a:rPr>
              <a:t> longest train trip on the ‘Indian Pacific’ began. </a:t>
            </a:r>
          </a:p>
          <a:p>
            <a:endParaRPr lang="en-AU" sz="3600" dirty="0">
              <a:solidFill>
                <a:schemeClr val="bg1"/>
              </a:solidFill>
            </a:endParaRPr>
          </a:p>
          <a:p>
            <a:r>
              <a:rPr lang="en-AU" sz="3600" dirty="0">
                <a:solidFill>
                  <a:schemeClr val="bg1"/>
                </a:solidFill>
              </a:rPr>
              <a:t>Sydney to Perth on this train is considered one of the world’s greatest train journeys.</a:t>
            </a:r>
          </a:p>
        </p:txBody>
      </p:sp>
      <p:sp>
        <p:nvSpPr>
          <p:cNvPr id="5" name="Title 1">
            <a:extLst>
              <a:ext uri="{FF2B5EF4-FFF2-40B4-BE49-F238E27FC236}">
                <a16:creationId xmlns:a16="http://schemas.microsoft.com/office/drawing/2014/main" id="{CA137AA4-F327-184F-9EFD-F9F35CEBA5E7}"/>
              </a:ext>
            </a:extLst>
          </p:cNvPr>
          <p:cNvSpPr>
            <a:spLocks noGrp="1"/>
          </p:cNvSpPr>
          <p:nvPr>
            <p:ph type="title"/>
          </p:nvPr>
        </p:nvSpPr>
        <p:spPr>
          <a:xfrm>
            <a:off x="-310226" y="546878"/>
            <a:ext cx="6546235" cy="779536"/>
          </a:xfrm>
        </p:spPr>
        <p:txBody>
          <a:bodyPr>
            <a:noAutofit/>
          </a:bodyPr>
          <a:lstStyle/>
          <a:p>
            <a:pPr algn="ctr"/>
            <a:r>
              <a:rPr lang="en-AU" sz="5400" b="1" dirty="0">
                <a:solidFill>
                  <a:schemeClr val="bg1"/>
                </a:solidFill>
                <a:latin typeface="Apple Chancery" panose="03020702040506060504" pitchFamily="66" charset="-79"/>
                <a:cs typeface="Apple Chancery" panose="03020702040506060504" pitchFamily="66" charset="-79"/>
              </a:rPr>
              <a:t>The late 1970s</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6" name="Footer Placeholder 3">
            <a:extLst>
              <a:ext uri="{FF2B5EF4-FFF2-40B4-BE49-F238E27FC236}">
                <a16:creationId xmlns:a16="http://schemas.microsoft.com/office/drawing/2014/main" id="{BC03688D-F096-A343-8B05-7DA72A17A2D6}"/>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004100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102C54-7790-4C9C-866F-5B762E0D8D05}"/>
              </a:ext>
            </a:extLst>
          </p:cNvPr>
          <p:cNvSpPr/>
          <p:nvPr/>
        </p:nvSpPr>
        <p:spPr>
          <a:xfrm>
            <a:off x="1192623" y="2262306"/>
            <a:ext cx="6546235" cy="6173550"/>
          </a:xfrm>
          <a:prstGeom prst="rect">
            <a:avLst/>
          </a:prstGeom>
        </p:spPr>
        <p:txBody>
          <a:bodyPr wrap="square">
            <a:spAutoFit/>
          </a:bodyPr>
          <a:lstStyle/>
          <a:p>
            <a:pPr>
              <a:lnSpc>
                <a:spcPct val="115000"/>
              </a:lnSpc>
              <a:spcAft>
                <a:spcPts val="1000"/>
              </a:spcAft>
            </a:pPr>
            <a:r>
              <a:rPr lang="en-US" sz="3600" dirty="0">
                <a:solidFill>
                  <a:schemeClr val="bg1"/>
                </a:solidFill>
                <a:ea typeface="Calibri" panose="020F0502020204030204" pitchFamily="34" charset="0"/>
                <a:cs typeface="Times New Roman" panose="02020603050405020304" pitchFamily="18" charset="0"/>
              </a:rPr>
              <a:t>Ne</a:t>
            </a:r>
            <a:r>
              <a:rPr lang="en-AU" sz="3600" dirty="0" err="1">
                <a:solidFill>
                  <a:schemeClr val="bg1"/>
                </a:solidFill>
              </a:rPr>
              <a:t>ar</a:t>
            </a:r>
            <a:r>
              <a:rPr lang="en-AU" sz="3600" dirty="0">
                <a:solidFill>
                  <a:schemeClr val="bg1"/>
                </a:solidFill>
              </a:rPr>
              <a:t> Uluru, or Ayer’s Rock, as it was then called, baby Azaria Chamberlain disappeared. </a:t>
            </a:r>
          </a:p>
          <a:p>
            <a:pPr>
              <a:lnSpc>
                <a:spcPct val="115000"/>
              </a:lnSpc>
              <a:spcAft>
                <a:spcPts val="1000"/>
              </a:spcAft>
            </a:pPr>
            <a:r>
              <a:rPr lang="en-AU" sz="3600" dirty="0">
                <a:solidFill>
                  <a:schemeClr val="bg1"/>
                </a:solidFill>
              </a:rPr>
              <a:t>Her mother, Lindy was jailed for her murder, but was later acquitted. </a:t>
            </a:r>
          </a:p>
          <a:p>
            <a:pPr>
              <a:lnSpc>
                <a:spcPct val="115000"/>
              </a:lnSpc>
              <a:spcAft>
                <a:spcPts val="1000"/>
              </a:spcAft>
            </a:pPr>
            <a:r>
              <a:rPr lang="en-AU" sz="3600" dirty="0">
                <a:solidFill>
                  <a:schemeClr val="bg1"/>
                </a:solidFill>
              </a:rPr>
              <a:t>It has been accepted that a dingo took the baby.</a:t>
            </a:r>
          </a:p>
          <a:p>
            <a:pPr>
              <a:lnSpc>
                <a:spcPct val="115000"/>
              </a:lnSpc>
              <a:spcAft>
                <a:spcPts val="1000"/>
              </a:spcAft>
            </a:pPr>
            <a:endParaRPr lang="en-US" sz="3600" i="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B76049B9-1FCD-954A-8E75-708ECFF82716}"/>
              </a:ext>
            </a:extLst>
          </p:cNvPr>
          <p:cNvPicPr/>
          <p:nvPr/>
        </p:nvPicPr>
        <p:blipFill>
          <a:blip r:embed="rId3"/>
          <a:stretch>
            <a:fillRect/>
          </a:stretch>
        </p:blipFill>
        <p:spPr>
          <a:xfrm>
            <a:off x="10886182" y="773186"/>
            <a:ext cx="5748540" cy="86906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itle 3">
            <a:extLst>
              <a:ext uri="{FF2B5EF4-FFF2-40B4-BE49-F238E27FC236}">
                <a16:creationId xmlns:a16="http://schemas.microsoft.com/office/drawing/2014/main" id="{CFB9D9F7-5DFB-B440-9709-FA3AAAB1CB95}"/>
              </a:ext>
            </a:extLst>
          </p:cNvPr>
          <p:cNvSpPr txBox="1">
            <a:spLocks/>
          </p:cNvSpPr>
          <p:nvPr/>
        </p:nvSpPr>
        <p:spPr>
          <a:xfrm>
            <a:off x="-1555443" y="290585"/>
            <a:ext cx="6813243" cy="1416174"/>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5400" b="1" dirty="0">
                <a:solidFill>
                  <a:schemeClr val="bg1"/>
                </a:solidFill>
                <a:latin typeface="Apple Chancery" panose="03020702040506060504" pitchFamily="66" charset="-79"/>
                <a:cs typeface="Apple Chancery" panose="03020702040506060504" pitchFamily="66" charset="-79"/>
              </a:rPr>
              <a:t>1980s</a:t>
            </a:r>
          </a:p>
        </p:txBody>
      </p:sp>
      <p:sp>
        <p:nvSpPr>
          <p:cNvPr id="12" name="Footer Placeholder 3">
            <a:extLst>
              <a:ext uri="{FF2B5EF4-FFF2-40B4-BE49-F238E27FC236}">
                <a16:creationId xmlns:a16="http://schemas.microsoft.com/office/drawing/2014/main" id="{F05FE499-BFC3-0944-B072-FF23E4612030}"/>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1619398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046D72-CBB7-E646-BAA9-FC547E1D6ED5}"/>
              </a:ext>
            </a:extLst>
          </p:cNvPr>
          <p:cNvPicPr/>
          <p:nvPr/>
        </p:nvPicPr>
        <p:blipFill>
          <a:blip r:embed="rId2"/>
          <a:stretch>
            <a:fillRect/>
          </a:stretch>
        </p:blipFill>
        <p:spPr>
          <a:xfrm>
            <a:off x="1215652" y="2278012"/>
            <a:ext cx="11118105" cy="66951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86F4B799-31CB-0C41-9468-1DADC70E5991}"/>
              </a:ext>
            </a:extLst>
          </p:cNvPr>
          <p:cNvSpPr txBox="1"/>
          <p:nvPr/>
        </p:nvSpPr>
        <p:spPr>
          <a:xfrm>
            <a:off x="13563600" y="3640448"/>
            <a:ext cx="4527847" cy="3970318"/>
          </a:xfrm>
          <a:prstGeom prst="rect">
            <a:avLst/>
          </a:prstGeom>
          <a:noFill/>
        </p:spPr>
        <p:txBody>
          <a:bodyPr wrap="square" rtlCol="0">
            <a:spAutoFit/>
          </a:bodyPr>
          <a:lstStyle/>
          <a:p>
            <a:r>
              <a:rPr lang="en-AU" sz="3600" dirty="0">
                <a:solidFill>
                  <a:schemeClr val="bg1"/>
                </a:solidFill>
              </a:rPr>
              <a:t>Australia beat the USA to win the America’s Cup in Perth in 1983. Graeme Bertrand was skipper and Alan Bond owned the boat.</a:t>
            </a:r>
          </a:p>
          <a:p>
            <a:endParaRPr lang="en-US" sz="3600" dirty="0">
              <a:solidFill>
                <a:schemeClr val="bg1"/>
              </a:solidFill>
            </a:endParaRPr>
          </a:p>
        </p:txBody>
      </p:sp>
      <p:sp>
        <p:nvSpPr>
          <p:cNvPr id="5" name="Title 3">
            <a:extLst>
              <a:ext uri="{FF2B5EF4-FFF2-40B4-BE49-F238E27FC236}">
                <a16:creationId xmlns:a16="http://schemas.microsoft.com/office/drawing/2014/main" id="{B9859B1A-5B40-E746-9AE4-92D81F13BC1B}"/>
              </a:ext>
            </a:extLst>
          </p:cNvPr>
          <p:cNvSpPr txBox="1">
            <a:spLocks/>
          </p:cNvSpPr>
          <p:nvPr/>
        </p:nvSpPr>
        <p:spPr>
          <a:xfrm>
            <a:off x="-825192" y="431957"/>
            <a:ext cx="6546235" cy="102925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5400" b="1" dirty="0">
                <a:solidFill>
                  <a:schemeClr val="bg1"/>
                </a:solidFill>
                <a:latin typeface="Apple Chancery" panose="03020702040506060504" pitchFamily="66" charset="-79"/>
                <a:cs typeface="Apple Chancery" panose="03020702040506060504" pitchFamily="66" charset="-79"/>
              </a:rPr>
              <a:t>1980s</a:t>
            </a:r>
          </a:p>
        </p:txBody>
      </p:sp>
      <p:sp>
        <p:nvSpPr>
          <p:cNvPr id="7" name="Footer Placeholder 3">
            <a:extLst>
              <a:ext uri="{FF2B5EF4-FFF2-40B4-BE49-F238E27FC236}">
                <a16:creationId xmlns:a16="http://schemas.microsoft.com/office/drawing/2014/main" id="{868AC7B4-4609-2249-A176-E5EBD41B9992}"/>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160611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95C68BE-0EFF-43C9-9029-E2FB6732BB2A}"/>
              </a:ext>
            </a:extLst>
          </p:cNvPr>
          <p:cNvSpPr txBox="1"/>
          <p:nvPr/>
        </p:nvSpPr>
        <p:spPr>
          <a:xfrm>
            <a:off x="4191000" y="4243997"/>
            <a:ext cx="9198882" cy="2862322"/>
          </a:xfrm>
          <a:prstGeom prst="rect">
            <a:avLst/>
          </a:prstGeom>
          <a:noFill/>
        </p:spPr>
        <p:txBody>
          <a:bodyPr wrap="square" rtlCol="0">
            <a:spAutoFit/>
          </a:bodyPr>
          <a:lstStyle/>
          <a:p>
            <a:r>
              <a:rPr lang="en-AU" sz="3600" dirty="0">
                <a:solidFill>
                  <a:schemeClr val="bg1"/>
                </a:solidFill>
                <a:latin typeface="Apple Chancery" panose="03020702040506060504" pitchFamily="66" charset="-79"/>
                <a:cs typeface="Apple Chancery" panose="03020702040506060504" pitchFamily="66" charset="-79"/>
              </a:rPr>
              <a:t>I hope these reminders jog your memory of events and things that may have happened to you, too, during the last 80 years.</a:t>
            </a:r>
          </a:p>
          <a:p>
            <a:endParaRPr lang="en-AU" sz="3600" dirty="0">
              <a:solidFill>
                <a:schemeClr val="bg1"/>
              </a:solidFill>
              <a:latin typeface="Apple Chancery" panose="03020702040506060504" pitchFamily="66" charset="-79"/>
              <a:cs typeface="Apple Chancery" panose="03020702040506060504" pitchFamily="66" charset="-79"/>
            </a:endParaRPr>
          </a:p>
          <a:p>
            <a:r>
              <a:rPr lang="en-AU" sz="3600" dirty="0">
                <a:solidFill>
                  <a:schemeClr val="bg1"/>
                </a:solidFill>
                <a:latin typeface="Apple Chancery" panose="03020702040506060504" pitchFamily="66" charset="-79"/>
                <a:cs typeface="Apple Chancery" panose="03020702040506060504" pitchFamily="66" charset="-79"/>
              </a:rPr>
              <a:t>Carolyn</a:t>
            </a:r>
          </a:p>
        </p:txBody>
      </p:sp>
      <p:sp>
        <p:nvSpPr>
          <p:cNvPr id="9" name="TextBox 8">
            <a:extLst>
              <a:ext uri="{FF2B5EF4-FFF2-40B4-BE49-F238E27FC236}">
                <a16:creationId xmlns:a16="http://schemas.microsoft.com/office/drawing/2014/main" id="{4A5C305C-196E-1549-A9EB-8ABCC5105465}"/>
              </a:ext>
            </a:extLst>
          </p:cNvPr>
          <p:cNvSpPr txBox="1"/>
          <p:nvPr/>
        </p:nvSpPr>
        <p:spPr>
          <a:xfrm>
            <a:off x="4191000" y="1651001"/>
            <a:ext cx="9198882" cy="1754326"/>
          </a:xfrm>
          <a:prstGeom prst="rect">
            <a:avLst/>
          </a:prstGeom>
          <a:noFill/>
        </p:spPr>
        <p:txBody>
          <a:bodyPr wrap="square" rtlCol="0">
            <a:spAutoFit/>
          </a:bodyPr>
          <a:lstStyle/>
          <a:p>
            <a:pPr algn="ctr"/>
            <a:r>
              <a:rPr lang="en-AU" sz="5400" b="1" dirty="0">
                <a:solidFill>
                  <a:schemeClr val="bg1"/>
                </a:solidFill>
                <a:latin typeface="Apple Chancery" panose="03020702040506060504" pitchFamily="66" charset="-79"/>
                <a:cs typeface="Apple Chancery" panose="03020702040506060504" pitchFamily="66" charset="-79"/>
              </a:rPr>
              <a:t>80 years of life in Australia 1940 to 2020</a:t>
            </a:r>
          </a:p>
        </p:txBody>
      </p:sp>
      <p:pic>
        <p:nvPicPr>
          <p:cNvPr id="4" name="Picture 3" descr="A picture containing drawing&#10;&#10;Description automatically generated">
            <a:extLst>
              <a:ext uri="{FF2B5EF4-FFF2-40B4-BE49-F238E27FC236}">
                <a16:creationId xmlns:a16="http://schemas.microsoft.com/office/drawing/2014/main" id="{CEAEB985-A161-D346-937D-209EF45F3A1F}"/>
              </a:ext>
            </a:extLst>
          </p:cNvPr>
          <p:cNvPicPr/>
          <p:nvPr/>
        </p:nvPicPr>
        <p:blipFill>
          <a:blip r:embed="rId2" cstate="screen">
            <a:extLst>
              <a:ext uri="{28A0092B-C50C-407E-A947-70E740481C1C}">
                <a14:useLocalDpi xmlns:a14="http://schemas.microsoft.com/office/drawing/2010/main"/>
              </a:ext>
            </a:extLst>
          </a:blip>
          <a:stretch>
            <a:fillRect/>
          </a:stretch>
        </p:blipFill>
        <p:spPr>
          <a:xfrm>
            <a:off x="547141" y="422451"/>
            <a:ext cx="2227923" cy="932822"/>
          </a:xfrm>
          <a:prstGeom prst="rect">
            <a:avLst/>
          </a:prstGeom>
        </p:spPr>
      </p:pic>
      <p:sp>
        <p:nvSpPr>
          <p:cNvPr id="6" name="Footer Placeholder 3">
            <a:extLst>
              <a:ext uri="{FF2B5EF4-FFF2-40B4-BE49-F238E27FC236}">
                <a16:creationId xmlns:a16="http://schemas.microsoft.com/office/drawing/2014/main" id="{2C1827B1-A7DF-5D43-AB31-961491245BC1}"/>
              </a:ext>
            </a:extLst>
          </p:cNvPr>
          <p:cNvSpPr>
            <a:spLocks noGrp="1"/>
          </p:cNvSpPr>
          <p:nvPr>
            <p:ph type="ftr" sz="quarter" idx="11"/>
          </p:nvPr>
        </p:nvSpPr>
        <p:spPr>
          <a:xfrm>
            <a:off x="0" y="9995042"/>
            <a:ext cx="3337213" cy="561340"/>
          </a:xfrm>
        </p:spPr>
        <p:txBody>
          <a:bodyPr/>
          <a:lstStyle/>
          <a:p>
            <a:r>
              <a:rPr lang="en-US" sz="1000" dirty="0"/>
              <a:t>Rotary Club of Canterbury: Let's Stay Together Project</a:t>
            </a:r>
          </a:p>
        </p:txBody>
      </p:sp>
      <p:pic>
        <p:nvPicPr>
          <p:cNvPr id="7" name="Picture 6">
            <a:extLst>
              <a:ext uri="{FF2B5EF4-FFF2-40B4-BE49-F238E27FC236}">
                <a16:creationId xmlns:a16="http://schemas.microsoft.com/office/drawing/2014/main" id="{80740FCC-84FD-A04D-85A8-8C67068FAFB5}"/>
              </a:ext>
            </a:extLst>
          </p:cNvPr>
          <p:cNvPicPr/>
          <p:nvPr/>
        </p:nvPicPr>
        <p:blipFill>
          <a:blip r:embed="rId3" cstate="print"/>
          <a:stretch>
            <a:fillRect/>
          </a:stretch>
        </p:blipFill>
        <p:spPr>
          <a:xfrm>
            <a:off x="7411354" y="6639847"/>
            <a:ext cx="1168126" cy="932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92635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A12FF5A5-9291-904B-91E1-8B568144006B}"/>
              </a:ext>
            </a:extLst>
          </p:cNvPr>
          <p:cNvSpPr>
            <a:spLocks noGrp="1"/>
          </p:cNvSpPr>
          <p:nvPr>
            <p:ph type="title"/>
          </p:nvPr>
        </p:nvSpPr>
        <p:spPr>
          <a:xfrm>
            <a:off x="117474" y="411402"/>
            <a:ext cx="16227969" cy="1324430"/>
          </a:xfrm>
        </p:spPr>
        <p:txBody>
          <a:bodyPr>
            <a:no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1984  </a:t>
            </a:r>
            <a:r>
              <a:rPr lang="en-AU" sz="4800" i="1" dirty="0">
                <a:solidFill>
                  <a:schemeClr val="bg1"/>
                </a:solidFill>
                <a:latin typeface="Lucida Bright" panose="02040602050505020304" pitchFamily="18" charset="77"/>
                <a:ea typeface="Calibri" panose="020F0502020204030204" pitchFamily="34" charset="0"/>
                <a:cs typeface="Times New Roman" panose="02020603050405020304" pitchFamily="18" charset="0"/>
              </a:rPr>
              <a:t>In 1984 various important things happened. </a:t>
            </a:r>
            <a:br>
              <a:rPr lang="en-AU" sz="5400" dirty="0">
                <a:solidFill>
                  <a:schemeClr val="bg1"/>
                </a:solidFill>
                <a:latin typeface="Calibri" panose="020F0502020204030204" pitchFamily="34" charset="0"/>
                <a:ea typeface="Calibri" panose="020F0502020204030204" pitchFamily="34" charset="0"/>
                <a:cs typeface="Times New Roman" panose="02020603050405020304" pitchFamily="18" charset="0"/>
              </a:rPr>
            </a:b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15" name="Text Box 4">
            <a:extLst>
              <a:ext uri="{FF2B5EF4-FFF2-40B4-BE49-F238E27FC236}">
                <a16:creationId xmlns:a16="http://schemas.microsoft.com/office/drawing/2014/main" id="{C5FE1D5A-5E9A-574D-AC1F-1670C5C5671A}"/>
              </a:ext>
            </a:extLst>
          </p:cNvPr>
          <p:cNvSpPr txBox="1">
            <a:spLocks/>
          </p:cNvSpPr>
          <p:nvPr/>
        </p:nvSpPr>
        <p:spPr bwMode="auto">
          <a:xfrm>
            <a:off x="1008333" y="1394921"/>
            <a:ext cx="8500792" cy="7545879"/>
          </a:xfrm>
          <a:prstGeom prst="rect">
            <a:avLst/>
          </a:prstGeom>
          <a:solidFill>
            <a:schemeClr val="tx1"/>
          </a:solidFill>
          <a:ln w="19050">
            <a:solidFill>
              <a:srgbClr val="171717"/>
            </a:solidFill>
            <a:miter lim="800000"/>
            <a:headEnd/>
            <a:tailEnd/>
          </a:ln>
          <a:effectLst/>
        </p:spPr>
        <p:txBody>
          <a:bodyPr rot="0" vert="horz" wrap="square" lIns="91440" tIns="45720" rIns="91440" bIns="45720" anchor="t" anchorCtr="0" upright="1">
            <a:noAutofit/>
          </a:bodyPr>
          <a:lstStyle/>
          <a:p>
            <a:pPr algn="just"/>
            <a:r>
              <a:rPr lang="en-AU" i="1" dirty="0">
                <a:solidFill>
                  <a:schemeClr val="bg1"/>
                </a:solidFill>
                <a:latin typeface="Lucida Bright" panose="02040602050505020304" pitchFamily="18" charset="77"/>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en-AU" sz="3600" dirty="0">
                <a:solidFill>
                  <a:schemeClr val="bg1"/>
                </a:solidFill>
                <a:ea typeface="Calibri" panose="020F0502020204030204" pitchFamily="34" charset="0"/>
                <a:cs typeface="Times New Roman" panose="02020603050405020304" pitchFamily="18" charset="0"/>
              </a:rPr>
              <a:t>Medicare began, giving universal health care for all.</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The first IVF baby was born.</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Richmond defeated Collingwood in the 1980 VFL final</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Uluru was handed back to the traditional owners</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The Sex Discrimination Act was passed. </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 </a:t>
            </a:r>
          </a:p>
          <a:p>
            <a:pPr>
              <a:lnSpc>
                <a:spcPct val="115000"/>
              </a:lnSpc>
              <a:spcAft>
                <a:spcPts val="1000"/>
              </a:spcAft>
            </a:pPr>
            <a:r>
              <a:rPr lang="en-AU"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1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p:txBody>
      </p:sp>
      <p:sp>
        <p:nvSpPr>
          <p:cNvPr id="6" name="Footer Placeholder 3">
            <a:extLst>
              <a:ext uri="{FF2B5EF4-FFF2-40B4-BE49-F238E27FC236}">
                <a16:creationId xmlns:a16="http://schemas.microsoft.com/office/drawing/2014/main" id="{9B872A59-CE57-0845-A33B-72C69DDAF75A}"/>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
        <p:nvSpPr>
          <p:cNvPr id="4" name="TextBox 3">
            <a:extLst>
              <a:ext uri="{FF2B5EF4-FFF2-40B4-BE49-F238E27FC236}">
                <a16:creationId xmlns:a16="http://schemas.microsoft.com/office/drawing/2014/main" id="{1C3FFDE7-AB67-DA47-8D8C-CF65CB9ABC61}"/>
              </a:ext>
            </a:extLst>
          </p:cNvPr>
          <p:cNvSpPr txBox="1"/>
          <p:nvPr/>
        </p:nvSpPr>
        <p:spPr>
          <a:xfrm>
            <a:off x="10027193" y="1394921"/>
            <a:ext cx="8500792" cy="7817525"/>
          </a:xfrm>
          <a:prstGeom prst="rect">
            <a:avLst/>
          </a:prstGeom>
          <a:solidFill>
            <a:schemeClr val="tx1"/>
          </a:solidFill>
          <a:ln w="28575">
            <a:solidFill>
              <a:schemeClr val="bg1"/>
            </a:solidFill>
          </a:ln>
        </p:spPr>
        <p:txBody>
          <a:bodyPr wrap="square" rtlCol="0">
            <a:spAutoFit/>
          </a:bodyPr>
          <a:lstStyle/>
          <a:p>
            <a:pPr algn="just"/>
            <a:endParaRPr lang="en-AU" sz="1600" dirty="0">
              <a:solidFill>
                <a:schemeClr val="bg1"/>
              </a:solidFill>
              <a:ea typeface="Calibri" panose="020F0502020204030204" pitchFamily="34" charset="0"/>
              <a:cs typeface="Times New Roman" panose="02020603050405020304" pitchFamily="18" charset="0"/>
            </a:endParaRPr>
          </a:p>
          <a:p>
            <a:pPr algn="just"/>
            <a:r>
              <a:rPr lang="en-AU" sz="3600" dirty="0">
                <a:solidFill>
                  <a:schemeClr val="bg1"/>
                </a:solidFill>
                <a:ea typeface="Calibri" panose="020F0502020204030204" pitchFamily="34" charset="0"/>
                <a:cs typeface="Times New Roman" panose="02020603050405020304" pitchFamily="18" charset="0"/>
              </a:rPr>
              <a:t>Polymer bank notes were introduced.</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An average house cost $60,000.00</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The average wage was $12,500.00</a:t>
            </a:r>
          </a:p>
          <a:p>
            <a:pPr algn="just"/>
            <a:r>
              <a:rPr lang="en-AU" sz="3600" dirty="0">
                <a:solidFill>
                  <a:schemeClr val="bg1"/>
                </a:solidFill>
                <a:ea typeface="Calibri" panose="020F0502020204030204" pitchFamily="34" charset="0"/>
                <a:cs typeface="Times New Roman" panose="02020603050405020304" pitchFamily="18" charset="0"/>
              </a:rPr>
              <a:t> </a:t>
            </a:r>
          </a:p>
          <a:p>
            <a:pPr algn="just"/>
            <a:r>
              <a:rPr lang="en-AU" sz="3600" dirty="0">
                <a:solidFill>
                  <a:schemeClr val="bg1"/>
                </a:solidFill>
                <a:ea typeface="Calibri" panose="020F0502020204030204" pitchFamily="34" charset="0"/>
                <a:cs typeface="Times New Roman" panose="02020603050405020304" pitchFamily="18" charset="0"/>
              </a:rPr>
              <a:t>Advance Australia Fair became our National Anthem.  </a:t>
            </a:r>
          </a:p>
          <a:p>
            <a:pPr algn="just"/>
            <a:endParaRPr lang="en-AU" sz="3600" dirty="0">
              <a:solidFill>
                <a:schemeClr val="bg1"/>
              </a:solidFill>
              <a:ea typeface="Calibri" panose="020F0502020204030204" pitchFamily="34" charset="0"/>
              <a:cs typeface="Times New Roman" panose="02020603050405020304" pitchFamily="18" charset="0"/>
            </a:endParaRPr>
          </a:p>
          <a:p>
            <a:pPr algn="just"/>
            <a:r>
              <a:rPr lang="en-AU" sz="3600" dirty="0">
                <a:solidFill>
                  <a:schemeClr val="bg1"/>
                </a:solidFill>
                <a:ea typeface="Calibri" panose="020F0502020204030204" pitchFamily="34" charset="0"/>
                <a:cs typeface="Times New Roman" panose="02020603050405020304" pitchFamily="18" charset="0"/>
              </a:rPr>
              <a:t>Eggs cost 84 cents a dozen</a:t>
            </a:r>
          </a:p>
          <a:p>
            <a:pPr algn="just"/>
            <a:endParaRPr lang="en-AU" sz="3600" dirty="0">
              <a:solidFill>
                <a:schemeClr val="bg1"/>
              </a:solidFill>
              <a:ea typeface="Calibri" panose="020F0502020204030204" pitchFamily="34" charset="0"/>
              <a:cs typeface="Times New Roman" panose="02020603050405020304" pitchFamily="18" charset="0"/>
            </a:endParaRPr>
          </a:p>
          <a:p>
            <a:pPr algn="just"/>
            <a:r>
              <a:rPr lang="en-AU" sz="3600" dirty="0">
                <a:solidFill>
                  <a:schemeClr val="bg1"/>
                </a:solidFill>
                <a:ea typeface="Calibri" panose="020F0502020204030204" pitchFamily="34" charset="0"/>
                <a:cs typeface="Times New Roman" panose="02020603050405020304" pitchFamily="18" charset="0"/>
              </a:rPr>
              <a:t>‘Breaker Morant’ was a popular film</a:t>
            </a:r>
          </a:p>
          <a:p>
            <a:pPr algn="just"/>
            <a:endParaRPr lang="en-AU" dirty="0">
              <a:solidFill>
                <a:schemeClr val="bg1"/>
              </a:solidFill>
              <a:ea typeface="Calibri" panose="020F0502020204030204" pitchFamily="34" charset="0"/>
              <a:cs typeface="Times New Roman" panose="02020603050405020304" pitchFamily="18" charset="0"/>
            </a:endParaRPr>
          </a:p>
          <a:p>
            <a:pPr algn="just"/>
            <a:endParaRPr lang="en-AU" dirty="0">
              <a:solidFill>
                <a:schemeClr val="bg1"/>
              </a:solidFill>
              <a:ea typeface="Calibri" panose="020F0502020204030204" pitchFamily="34" charset="0"/>
              <a:cs typeface="Times New Roman" panose="02020603050405020304" pitchFamily="18" charset="0"/>
            </a:endParaRPr>
          </a:p>
          <a:p>
            <a:pPr algn="just"/>
            <a:endParaRPr lang="en-AU"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477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2800851" y="845297"/>
            <a:ext cx="6708273" cy="1754326"/>
          </a:xfrm>
        </p:spPr>
        <p:txBody>
          <a:bodyPr>
            <a:noAutofit/>
          </a:bodyPr>
          <a:lstStyle/>
          <a:p>
            <a:r>
              <a:rPr lang="en-AU" sz="3600" dirty="0">
                <a:solidFill>
                  <a:schemeClr val="bg1"/>
                </a:solidFill>
                <a:latin typeface="+mn-lt"/>
              </a:rPr>
              <a:t>Australia’s new Parliament House was opened in Canberra in 1988. </a:t>
            </a:r>
            <a:br>
              <a:rPr lang="en-AU" sz="3600" dirty="0">
                <a:solidFill>
                  <a:schemeClr val="bg1"/>
                </a:solidFill>
                <a:latin typeface="+mn-lt"/>
              </a:rPr>
            </a:br>
            <a:r>
              <a:rPr lang="en-AU" sz="3600" dirty="0">
                <a:solidFill>
                  <a:schemeClr val="bg1"/>
                </a:solidFill>
                <a:latin typeface="+mn-lt"/>
              </a:rPr>
              <a:t>The opening coincided with Australia’s  bi-centenary.</a:t>
            </a:r>
          </a:p>
        </p:txBody>
      </p:sp>
      <p:sp>
        <p:nvSpPr>
          <p:cNvPr id="3" name="TextBox 2">
            <a:extLst>
              <a:ext uri="{FF2B5EF4-FFF2-40B4-BE49-F238E27FC236}">
                <a16:creationId xmlns:a16="http://schemas.microsoft.com/office/drawing/2014/main" id="{10F10DBA-CA95-544A-9B6F-8D0F16523E1E}"/>
              </a:ext>
            </a:extLst>
          </p:cNvPr>
          <p:cNvSpPr txBox="1"/>
          <p:nvPr/>
        </p:nvSpPr>
        <p:spPr>
          <a:xfrm>
            <a:off x="12062079" y="2288123"/>
            <a:ext cx="6285965" cy="1754326"/>
          </a:xfrm>
          <a:prstGeom prst="rect">
            <a:avLst/>
          </a:prstGeom>
          <a:noFill/>
        </p:spPr>
        <p:txBody>
          <a:bodyPr wrap="square" rtlCol="0">
            <a:spAutoFit/>
          </a:bodyPr>
          <a:lstStyle/>
          <a:p>
            <a:r>
              <a:rPr lang="en-AU" sz="3600" dirty="0">
                <a:solidFill>
                  <a:schemeClr val="bg1"/>
                </a:solidFill>
              </a:rPr>
              <a:t>In 1985 a local Melbourne TV show began and was watched around the world! </a:t>
            </a:r>
          </a:p>
        </p:txBody>
      </p:sp>
      <p:pic>
        <p:nvPicPr>
          <p:cNvPr id="8" name="Picture 7">
            <a:extLst>
              <a:ext uri="{FF2B5EF4-FFF2-40B4-BE49-F238E27FC236}">
                <a16:creationId xmlns:a16="http://schemas.microsoft.com/office/drawing/2014/main" id="{76EC3E15-3A1A-B947-BD5B-EF783B76CBA5}"/>
              </a:ext>
            </a:extLst>
          </p:cNvPr>
          <p:cNvPicPr/>
          <p:nvPr/>
        </p:nvPicPr>
        <p:blipFill>
          <a:blip r:embed="rId3"/>
          <a:stretch>
            <a:fillRect/>
          </a:stretch>
        </p:blipFill>
        <p:spPr>
          <a:xfrm>
            <a:off x="670206" y="2962594"/>
            <a:ext cx="8270593" cy="49114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a:extLst>
              <a:ext uri="{FF2B5EF4-FFF2-40B4-BE49-F238E27FC236}">
                <a16:creationId xmlns:a16="http://schemas.microsoft.com/office/drawing/2014/main" id="{801EC2D0-DF2F-A148-972A-31B814DA46A4}"/>
              </a:ext>
            </a:extLst>
          </p:cNvPr>
          <p:cNvPicPr/>
          <p:nvPr/>
        </p:nvPicPr>
        <p:blipFill>
          <a:blip r:embed="rId4"/>
          <a:stretch>
            <a:fillRect/>
          </a:stretch>
        </p:blipFill>
        <p:spPr>
          <a:xfrm>
            <a:off x="9699900" y="4413043"/>
            <a:ext cx="8270593" cy="49114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Footer Placeholder 3">
            <a:extLst>
              <a:ext uri="{FF2B5EF4-FFF2-40B4-BE49-F238E27FC236}">
                <a16:creationId xmlns:a16="http://schemas.microsoft.com/office/drawing/2014/main" id="{DDCC1C0C-9F7A-DE4A-82A3-43C532DA570D}"/>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
        <p:nvSpPr>
          <p:cNvPr id="6" name="TextBox 5">
            <a:extLst>
              <a:ext uri="{FF2B5EF4-FFF2-40B4-BE49-F238E27FC236}">
                <a16:creationId xmlns:a16="http://schemas.microsoft.com/office/drawing/2014/main" id="{769C7154-B66E-8346-B880-462F9F136939}"/>
              </a:ext>
            </a:extLst>
          </p:cNvPr>
          <p:cNvSpPr txBox="1"/>
          <p:nvPr/>
        </p:nvSpPr>
        <p:spPr>
          <a:xfrm>
            <a:off x="914400" y="669667"/>
            <a:ext cx="2463800" cy="923330"/>
          </a:xfrm>
          <a:prstGeom prst="rect">
            <a:avLst/>
          </a:prstGeom>
          <a:noFill/>
        </p:spPr>
        <p:txBody>
          <a:bodyPr wrap="square" rtlCol="0">
            <a:spAutoFit/>
          </a:bodyPr>
          <a:lstStyle/>
          <a:p>
            <a:r>
              <a:rPr lang="en-US" sz="5400" dirty="0">
                <a:solidFill>
                  <a:schemeClr val="bg1"/>
                </a:solidFill>
                <a:latin typeface="Apple Chancery" panose="03020702040506060504" pitchFamily="66" charset="-79"/>
                <a:cs typeface="Apple Chancery" panose="03020702040506060504" pitchFamily="66" charset="-79"/>
              </a:rPr>
              <a:t>1988</a:t>
            </a:r>
          </a:p>
        </p:txBody>
      </p:sp>
    </p:spTree>
    <p:extLst>
      <p:ext uri="{BB962C8B-B14F-4D97-AF65-F5344CB8AC3E}">
        <p14:creationId xmlns:p14="http://schemas.microsoft.com/office/powerpoint/2010/main" val="716532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40222" y="434862"/>
            <a:ext cx="12864791" cy="1195013"/>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5400" b="1" dirty="0">
                <a:solidFill>
                  <a:schemeClr val="bg1"/>
                </a:solidFill>
                <a:latin typeface="Apple Chancery" panose="03020702040506060504" pitchFamily="66" charset="-79"/>
                <a:cs typeface="Apple Chancery" panose="03020702040506060504" pitchFamily="66" charset="-79"/>
              </a:rPr>
              <a:t>1988 – Australia’s Bi-Centenary</a:t>
            </a:r>
          </a:p>
        </p:txBody>
      </p:sp>
      <p:sp>
        <p:nvSpPr>
          <p:cNvPr id="2" name="Rectangle 1">
            <a:extLst>
              <a:ext uri="{FF2B5EF4-FFF2-40B4-BE49-F238E27FC236}">
                <a16:creationId xmlns:a16="http://schemas.microsoft.com/office/drawing/2014/main" id="{FE102C54-7790-4C9C-866F-5B762E0D8D05}"/>
              </a:ext>
            </a:extLst>
          </p:cNvPr>
          <p:cNvSpPr/>
          <p:nvPr/>
        </p:nvSpPr>
        <p:spPr>
          <a:xfrm>
            <a:off x="11098301" y="3463337"/>
            <a:ext cx="6695427" cy="4569969"/>
          </a:xfrm>
          <a:prstGeom prst="rect">
            <a:avLst/>
          </a:prstGeom>
        </p:spPr>
        <p:txBody>
          <a:bodyPr wrap="square">
            <a:spAutoFit/>
          </a:bodyPr>
          <a:lstStyle/>
          <a:p>
            <a:r>
              <a:rPr lang="en-AU" sz="3600" dirty="0">
                <a:solidFill>
                  <a:schemeClr val="bg1"/>
                </a:solidFill>
              </a:rPr>
              <a:t>In 1988, the Bi-Centenary of  British settlement was celebrated everywhere in Australia. </a:t>
            </a:r>
          </a:p>
          <a:p>
            <a:endParaRPr lang="en-AU" sz="3600" dirty="0">
              <a:solidFill>
                <a:schemeClr val="bg1"/>
              </a:solidFill>
            </a:endParaRPr>
          </a:p>
          <a:p>
            <a:r>
              <a:rPr lang="en-AU" sz="3600" dirty="0">
                <a:solidFill>
                  <a:schemeClr val="bg1"/>
                </a:solidFill>
              </a:rPr>
              <a:t>Perhaps one of the most spectacular sights was the display of ‘Tall Ships’ on Sydney Harbour. </a:t>
            </a:r>
          </a:p>
          <a:p>
            <a:pPr>
              <a:lnSpc>
                <a:spcPct val="115000"/>
              </a:lnSpc>
              <a:spcAft>
                <a:spcPts val="1000"/>
              </a:spcAft>
            </a:pPr>
            <a:endParaRPr lang="en-US" sz="3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2C00B5C3-6776-184F-9BC8-5F9A9A624F8D}"/>
              </a:ext>
            </a:extLst>
          </p:cNvPr>
          <p:cNvPicPr/>
          <p:nvPr/>
        </p:nvPicPr>
        <p:blipFill>
          <a:blip r:embed="rId3"/>
          <a:stretch>
            <a:fillRect/>
          </a:stretch>
        </p:blipFill>
        <p:spPr>
          <a:xfrm>
            <a:off x="10414001" y="434862"/>
            <a:ext cx="8064028" cy="2172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08E6834D-1761-BA47-9E53-DF0E5D2692FF}"/>
              </a:ext>
            </a:extLst>
          </p:cNvPr>
          <p:cNvPicPr/>
          <p:nvPr/>
        </p:nvPicPr>
        <p:blipFill>
          <a:blip r:embed="rId4"/>
          <a:stretch>
            <a:fillRect/>
          </a:stretch>
        </p:blipFill>
        <p:spPr>
          <a:xfrm>
            <a:off x="755958" y="2158771"/>
            <a:ext cx="9658043" cy="709804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Footer Placeholder 3">
            <a:extLst>
              <a:ext uri="{FF2B5EF4-FFF2-40B4-BE49-F238E27FC236}">
                <a16:creationId xmlns:a16="http://schemas.microsoft.com/office/drawing/2014/main" id="{B42B57F4-635D-6C4E-A3C1-EC2D308403DB}"/>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2553853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DE87D4-BDAB-49F1-9002-F3580A51AB9E}"/>
              </a:ext>
            </a:extLst>
          </p:cNvPr>
          <p:cNvSpPr/>
          <p:nvPr/>
        </p:nvSpPr>
        <p:spPr>
          <a:xfrm>
            <a:off x="380207" y="7592903"/>
            <a:ext cx="6179987" cy="1754326"/>
          </a:xfrm>
          <a:prstGeom prst="rect">
            <a:avLst/>
          </a:prstGeom>
        </p:spPr>
        <p:txBody>
          <a:bodyPr wrap="square">
            <a:spAutoFit/>
          </a:bodyPr>
          <a:lstStyle/>
          <a:p>
            <a:r>
              <a:rPr lang="en-AU" sz="3600" dirty="0">
                <a:solidFill>
                  <a:schemeClr val="bg1"/>
                </a:solidFill>
              </a:rPr>
              <a:t>Children adored The Wiggles on TV and in live shows. </a:t>
            </a:r>
          </a:p>
          <a:p>
            <a:endParaRPr lang="en-AU" sz="3600" dirty="0">
              <a:solidFill>
                <a:schemeClr val="bg1"/>
              </a:solidFill>
            </a:endParaRPr>
          </a:p>
        </p:txBody>
      </p:sp>
      <p:sp>
        <p:nvSpPr>
          <p:cNvPr id="8" name="TextBox 7">
            <a:extLst>
              <a:ext uri="{FF2B5EF4-FFF2-40B4-BE49-F238E27FC236}">
                <a16:creationId xmlns:a16="http://schemas.microsoft.com/office/drawing/2014/main" id="{3B1DCF09-9C7D-5A4E-A5A4-58F5BFF0E38D}"/>
              </a:ext>
            </a:extLst>
          </p:cNvPr>
          <p:cNvSpPr txBox="1"/>
          <p:nvPr/>
        </p:nvSpPr>
        <p:spPr>
          <a:xfrm>
            <a:off x="15575540" y="838581"/>
            <a:ext cx="2254467" cy="5078313"/>
          </a:xfrm>
          <a:prstGeom prst="rect">
            <a:avLst/>
          </a:prstGeom>
          <a:noFill/>
        </p:spPr>
        <p:txBody>
          <a:bodyPr wrap="square" rtlCol="0">
            <a:spAutoFit/>
          </a:bodyPr>
          <a:lstStyle/>
          <a:p>
            <a:r>
              <a:rPr lang="en-AU" sz="3600" dirty="0">
                <a:solidFill>
                  <a:schemeClr val="bg1"/>
                </a:solidFill>
              </a:rPr>
              <a:t>In 1990, Dr Carmen Lawrence became Australia’s first female State Premier. </a:t>
            </a:r>
          </a:p>
        </p:txBody>
      </p:sp>
      <p:pic>
        <p:nvPicPr>
          <p:cNvPr id="9" name="Picture 8">
            <a:extLst>
              <a:ext uri="{FF2B5EF4-FFF2-40B4-BE49-F238E27FC236}">
                <a16:creationId xmlns:a16="http://schemas.microsoft.com/office/drawing/2014/main" id="{54FCB45A-74DF-B54A-806E-4688D516ED35}"/>
              </a:ext>
            </a:extLst>
          </p:cNvPr>
          <p:cNvPicPr/>
          <p:nvPr/>
        </p:nvPicPr>
        <p:blipFill>
          <a:blip r:embed="rId3"/>
          <a:stretch>
            <a:fillRect/>
          </a:stretch>
        </p:blipFill>
        <p:spPr>
          <a:xfrm>
            <a:off x="615181" y="2006248"/>
            <a:ext cx="8436237" cy="46519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0D7A6B61-9C59-EC45-BAAE-AB627F605241}"/>
              </a:ext>
            </a:extLst>
          </p:cNvPr>
          <p:cNvPicPr/>
          <p:nvPr/>
        </p:nvPicPr>
        <p:blipFill>
          <a:blip r:embed="rId4"/>
          <a:stretch>
            <a:fillRect/>
          </a:stretch>
        </p:blipFill>
        <p:spPr>
          <a:xfrm>
            <a:off x="9966835" y="2514600"/>
            <a:ext cx="4765166" cy="70360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itle 3">
            <a:extLst>
              <a:ext uri="{FF2B5EF4-FFF2-40B4-BE49-F238E27FC236}">
                <a16:creationId xmlns:a16="http://schemas.microsoft.com/office/drawing/2014/main" id="{A92BB9EA-099C-AC43-B771-D29F5097CD88}"/>
              </a:ext>
            </a:extLst>
          </p:cNvPr>
          <p:cNvSpPr txBox="1">
            <a:spLocks/>
          </p:cNvSpPr>
          <p:nvPr/>
        </p:nvSpPr>
        <p:spPr>
          <a:xfrm>
            <a:off x="29569" y="556695"/>
            <a:ext cx="2789434" cy="563773"/>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dirty="0">
                <a:solidFill>
                  <a:schemeClr val="bg1"/>
                </a:solidFill>
                <a:latin typeface="Apple Chancery" panose="03020702040506060504" pitchFamily="66" charset="-79"/>
                <a:cs typeface="Apple Chancery" panose="03020702040506060504" pitchFamily="66" charset="-79"/>
              </a:rPr>
              <a:t>1990s</a:t>
            </a:r>
          </a:p>
        </p:txBody>
      </p:sp>
      <p:sp>
        <p:nvSpPr>
          <p:cNvPr id="14" name="Footer Placeholder 3">
            <a:extLst>
              <a:ext uri="{FF2B5EF4-FFF2-40B4-BE49-F238E27FC236}">
                <a16:creationId xmlns:a16="http://schemas.microsoft.com/office/drawing/2014/main" id="{2EDDD174-BA47-8344-B164-AE3B6B749F36}"/>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186512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800215-EBC2-B342-9797-9CB6187D4919}"/>
              </a:ext>
            </a:extLst>
          </p:cNvPr>
          <p:cNvPicPr/>
          <p:nvPr/>
        </p:nvPicPr>
        <p:blipFill>
          <a:blip r:embed="rId2"/>
          <a:stretch>
            <a:fillRect/>
          </a:stretch>
        </p:blipFill>
        <p:spPr>
          <a:xfrm>
            <a:off x="7938423" y="1133632"/>
            <a:ext cx="9968577" cy="71073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B2732B49-EB3A-AC4D-A0DD-E5DFA1D00260}"/>
              </a:ext>
            </a:extLst>
          </p:cNvPr>
          <p:cNvSpPr txBox="1"/>
          <p:nvPr/>
        </p:nvSpPr>
        <p:spPr>
          <a:xfrm>
            <a:off x="796005" y="1701928"/>
            <a:ext cx="6291620" cy="7294305"/>
          </a:xfrm>
          <a:prstGeom prst="rect">
            <a:avLst/>
          </a:prstGeom>
          <a:noFill/>
        </p:spPr>
        <p:txBody>
          <a:bodyPr wrap="square" rtlCol="0">
            <a:spAutoFit/>
          </a:bodyPr>
          <a:lstStyle/>
          <a:p>
            <a:r>
              <a:rPr lang="en-AU" sz="3600" dirty="0">
                <a:solidFill>
                  <a:schemeClr val="bg1"/>
                </a:solidFill>
              </a:rPr>
              <a:t>In April 1996, a deranged man, Martin Bryant, shot dead 35 people and wounded 23 more at Port Arthur, Tasmania. </a:t>
            </a:r>
          </a:p>
          <a:p>
            <a:endParaRPr lang="en-AU" sz="3600" dirty="0">
              <a:solidFill>
                <a:schemeClr val="bg1"/>
              </a:solidFill>
            </a:endParaRPr>
          </a:p>
          <a:p>
            <a:r>
              <a:rPr lang="en-AU" sz="3600" dirty="0">
                <a:solidFill>
                  <a:schemeClr val="bg1"/>
                </a:solidFill>
              </a:rPr>
              <a:t>It was a black day in our history.</a:t>
            </a:r>
          </a:p>
          <a:p>
            <a:endParaRPr lang="en-AU" sz="3600" dirty="0">
              <a:solidFill>
                <a:schemeClr val="bg1"/>
              </a:solidFill>
            </a:endParaRPr>
          </a:p>
          <a:p>
            <a:r>
              <a:rPr lang="en-AU" sz="3600" dirty="0">
                <a:solidFill>
                  <a:schemeClr val="bg1"/>
                </a:solidFill>
              </a:rPr>
              <a:t>As a result, Prime Minister Howard brought in a gun amnesty. This act has greatly reduced the amount of gun violence in Australia. </a:t>
            </a:r>
          </a:p>
          <a:p>
            <a:endParaRPr lang="en-AU" sz="3600" dirty="0">
              <a:solidFill>
                <a:schemeClr val="bg1"/>
              </a:solidFill>
            </a:endParaRPr>
          </a:p>
        </p:txBody>
      </p:sp>
      <p:sp>
        <p:nvSpPr>
          <p:cNvPr id="5" name="Title 3">
            <a:extLst>
              <a:ext uri="{FF2B5EF4-FFF2-40B4-BE49-F238E27FC236}">
                <a16:creationId xmlns:a16="http://schemas.microsoft.com/office/drawing/2014/main" id="{A0C19DAE-5D22-3A46-AE71-4359AD9D1A1F}"/>
              </a:ext>
            </a:extLst>
          </p:cNvPr>
          <p:cNvSpPr txBox="1">
            <a:spLocks/>
          </p:cNvSpPr>
          <p:nvPr/>
        </p:nvSpPr>
        <p:spPr>
          <a:xfrm>
            <a:off x="380207" y="569859"/>
            <a:ext cx="2789434" cy="563773"/>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dirty="0">
                <a:solidFill>
                  <a:schemeClr val="bg1"/>
                </a:solidFill>
                <a:latin typeface="Apple Chancery" panose="03020702040506060504" pitchFamily="66" charset="-79"/>
                <a:cs typeface="Apple Chancery" panose="03020702040506060504" pitchFamily="66" charset="-79"/>
              </a:rPr>
              <a:t>1990s</a:t>
            </a:r>
          </a:p>
        </p:txBody>
      </p:sp>
      <p:sp>
        <p:nvSpPr>
          <p:cNvPr id="6" name="Footer Placeholder 3">
            <a:extLst>
              <a:ext uri="{FF2B5EF4-FFF2-40B4-BE49-F238E27FC236}">
                <a16:creationId xmlns:a16="http://schemas.microsoft.com/office/drawing/2014/main" id="{32A2D7C1-7E2A-8A4D-B82B-2FD4593766C4}"/>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657880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12472015" y="3808321"/>
            <a:ext cx="6546235" cy="2509021"/>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AU" sz="3600" dirty="0">
                <a:solidFill>
                  <a:schemeClr val="bg1"/>
                </a:solidFill>
                <a:latin typeface="+mn-lt"/>
              </a:rPr>
              <a:t>In 1994, public access to the internet and the World Wide Web, began. </a:t>
            </a:r>
          </a:p>
          <a:p>
            <a:endParaRPr lang="en-AU" sz="3600" dirty="0">
              <a:solidFill>
                <a:schemeClr val="bg1"/>
              </a:solidFill>
              <a:latin typeface="+mn-lt"/>
            </a:endParaRPr>
          </a:p>
          <a:p>
            <a:r>
              <a:rPr lang="en-AU" sz="3600" dirty="0">
                <a:solidFill>
                  <a:schemeClr val="bg1"/>
                </a:solidFill>
                <a:latin typeface="+mn-lt"/>
              </a:rPr>
              <a:t>At the end of the decade, many people worried whether the date changeover on computers at midnight 1999, would be a problem. Would the K20 bug make bank vaults open?</a:t>
            </a:r>
          </a:p>
          <a:p>
            <a:endParaRPr lang="en-AU" sz="3600" dirty="0">
              <a:solidFill>
                <a:schemeClr val="bg1"/>
              </a:solidFill>
              <a:latin typeface="+mn-lt"/>
            </a:endParaRPr>
          </a:p>
          <a:p>
            <a:r>
              <a:rPr lang="en-AU" sz="3600" dirty="0">
                <a:solidFill>
                  <a:schemeClr val="bg1"/>
                </a:solidFill>
                <a:latin typeface="+mn-lt"/>
              </a:rPr>
              <a:t>It didn’t!</a:t>
            </a:r>
          </a:p>
        </p:txBody>
      </p:sp>
      <p:sp>
        <p:nvSpPr>
          <p:cNvPr id="2" name="TextBox 1">
            <a:extLst>
              <a:ext uri="{FF2B5EF4-FFF2-40B4-BE49-F238E27FC236}">
                <a16:creationId xmlns:a16="http://schemas.microsoft.com/office/drawing/2014/main" id="{22444FD4-BB72-4D21-A1F7-63C1C89AF7C9}"/>
              </a:ext>
            </a:extLst>
          </p:cNvPr>
          <p:cNvSpPr txBox="1"/>
          <p:nvPr/>
        </p:nvSpPr>
        <p:spPr>
          <a:xfrm>
            <a:off x="7189497" y="5855677"/>
            <a:ext cx="4397971" cy="923330"/>
          </a:xfrm>
          <a:prstGeom prst="rect">
            <a:avLst/>
          </a:prstGeom>
          <a:noFill/>
        </p:spPr>
        <p:txBody>
          <a:bodyPr wrap="square" rtlCol="0">
            <a:spAutoFit/>
          </a:bodyPr>
          <a:lstStyle/>
          <a:p>
            <a:r>
              <a:rPr lang="en-AU" dirty="0">
                <a:solidFill>
                  <a:srgbClr val="0A1633"/>
                </a:solidFill>
                <a:latin typeface="PT Serif"/>
              </a:rPr>
              <a:t>.</a:t>
            </a:r>
          </a:p>
          <a:p>
            <a:endParaRPr lang="en-AU" dirty="0">
              <a:solidFill>
                <a:srgbClr val="0A1633"/>
              </a:solidFill>
              <a:latin typeface="PT Serif"/>
            </a:endParaRPr>
          </a:p>
          <a:p>
            <a:r>
              <a:rPr lang="en-AU" dirty="0">
                <a:solidFill>
                  <a:srgbClr val="0A1633"/>
                </a:solidFill>
                <a:latin typeface="PT Serif"/>
              </a:rPr>
              <a:t>.</a:t>
            </a:r>
            <a:endParaRPr lang="en-US" dirty="0"/>
          </a:p>
        </p:txBody>
      </p:sp>
      <p:pic>
        <p:nvPicPr>
          <p:cNvPr id="8" name="Picture 7">
            <a:extLst>
              <a:ext uri="{FF2B5EF4-FFF2-40B4-BE49-F238E27FC236}">
                <a16:creationId xmlns:a16="http://schemas.microsoft.com/office/drawing/2014/main" id="{47514044-ECC3-EE43-9A4B-10ACB8569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058" y="2133600"/>
            <a:ext cx="11302279" cy="5991343"/>
          </a:xfrm>
          <a:prstGeom prst="rect">
            <a:avLst/>
          </a:prstGeom>
          <a:ln w="88900" cap="sq" cmpd="thickThin">
            <a:solidFill>
              <a:srgbClr val="000000"/>
            </a:solidFill>
            <a:prstDash val="solid"/>
            <a:miter lim="800000"/>
          </a:ln>
          <a:effectLst>
            <a:innerShdw blurRad="76200">
              <a:srgbClr val="000000"/>
            </a:innerShdw>
          </a:effectLst>
        </p:spPr>
      </p:pic>
      <p:sp>
        <p:nvSpPr>
          <p:cNvPr id="10" name="Title 1">
            <a:extLst>
              <a:ext uri="{FF2B5EF4-FFF2-40B4-BE49-F238E27FC236}">
                <a16:creationId xmlns:a16="http://schemas.microsoft.com/office/drawing/2014/main" id="{43C2C40B-7095-0241-8BE3-F82DD89CDD0F}"/>
              </a:ext>
            </a:extLst>
          </p:cNvPr>
          <p:cNvSpPr>
            <a:spLocks noGrp="1"/>
          </p:cNvSpPr>
          <p:nvPr>
            <p:ph type="title"/>
          </p:nvPr>
        </p:nvSpPr>
        <p:spPr>
          <a:xfrm>
            <a:off x="754058" y="494231"/>
            <a:ext cx="2064945" cy="695181"/>
          </a:xfrm>
        </p:spPr>
        <p:txBody>
          <a:bodyPr>
            <a:noAutofit/>
          </a:bodyPr>
          <a:lstStyle/>
          <a:p>
            <a:r>
              <a:rPr lang="en-US" sz="5400" dirty="0">
                <a:solidFill>
                  <a:schemeClr val="bg1"/>
                </a:solidFill>
                <a:latin typeface="Apple Chancery" panose="03020702040506060504" pitchFamily="66" charset="-79"/>
                <a:cs typeface="Apple Chancery" panose="03020702040506060504" pitchFamily="66" charset="-79"/>
              </a:rPr>
              <a:t>1990s</a:t>
            </a:r>
          </a:p>
        </p:txBody>
      </p:sp>
      <p:sp>
        <p:nvSpPr>
          <p:cNvPr id="11" name="Footer Placeholder 3">
            <a:extLst>
              <a:ext uri="{FF2B5EF4-FFF2-40B4-BE49-F238E27FC236}">
                <a16:creationId xmlns:a16="http://schemas.microsoft.com/office/drawing/2014/main" id="{167BB33A-0C8B-014E-B272-120BF6B9632F}"/>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506576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444FD4-BB72-4D21-A1F7-63C1C89AF7C9}"/>
              </a:ext>
            </a:extLst>
          </p:cNvPr>
          <p:cNvSpPr txBox="1"/>
          <p:nvPr/>
        </p:nvSpPr>
        <p:spPr>
          <a:xfrm>
            <a:off x="7189497" y="5855677"/>
            <a:ext cx="4397971" cy="923330"/>
          </a:xfrm>
          <a:prstGeom prst="rect">
            <a:avLst/>
          </a:prstGeom>
          <a:noFill/>
        </p:spPr>
        <p:txBody>
          <a:bodyPr wrap="square" rtlCol="0">
            <a:spAutoFit/>
          </a:bodyPr>
          <a:lstStyle/>
          <a:p>
            <a:r>
              <a:rPr lang="en-AU" dirty="0">
                <a:solidFill>
                  <a:srgbClr val="0A1633"/>
                </a:solidFill>
                <a:latin typeface="PT Serif"/>
              </a:rPr>
              <a:t>.</a:t>
            </a:r>
          </a:p>
          <a:p>
            <a:endParaRPr lang="en-AU" dirty="0">
              <a:solidFill>
                <a:srgbClr val="0A1633"/>
              </a:solidFill>
              <a:latin typeface="PT Serif"/>
            </a:endParaRPr>
          </a:p>
          <a:p>
            <a:r>
              <a:rPr lang="en-AU" dirty="0">
                <a:solidFill>
                  <a:srgbClr val="0A1633"/>
                </a:solidFill>
                <a:latin typeface="PT Serif"/>
              </a:rPr>
              <a:t>.</a:t>
            </a:r>
            <a:endParaRPr lang="en-US" dirty="0"/>
          </a:p>
        </p:txBody>
      </p:sp>
      <p:sp>
        <p:nvSpPr>
          <p:cNvPr id="9" name="Title 3">
            <a:extLst>
              <a:ext uri="{FF2B5EF4-FFF2-40B4-BE49-F238E27FC236}">
                <a16:creationId xmlns:a16="http://schemas.microsoft.com/office/drawing/2014/main" id="{0462B946-9A96-7E40-947E-30893781BC28}"/>
              </a:ext>
            </a:extLst>
          </p:cNvPr>
          <p:cNvSpPr txBox="1">
            <a:spLocks/>
          </p:cNvSpPr>
          <p:nvPr/>
        </p:nvSpPr>
        <p:spPr>
          <a:xfrm>
            <a:off x="604884" y="593900"/>
            <a:ext cx="2221398" cy="607442"/>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b="1" dirty="0">
                <a:solidFill>
                  <a:schemeClr val="bg1"/>
                </a:solidFill>
                <a:latin typeface="Apple Chancery" panose="03020702040506060504" pitchFamily="66" charset="-79"/>
                <a:cs typeface="Apple Chancery" panose="03020702040506060504" pitchFamily="66" charset="-79"/>
              </a:rPr>
              <a:t>2000s</a:t>
            </a:r>
          </a:p>
        </p:txBody>
      </p:sp>
      <p:pic>
        <p:nvPicPr>
          <p:cNvPr id="11" name="Picture 10">
            <a:extLst>
              <a:ext uri="{FF2B5EF4-FFF2-40B4-BE49-F238E27FC236}">
                <a16:creationId xmlns:a16="http://schemas.microsoft.com/office/drawing/2014/main" id="{7EB1E508-3254-6640-9E7C-6F9A95A22244}"/>
              </a:ext>
            </a:extLst>
          </p:cNvPr>
          <p:cNvPicPr/>
          <p:nvPr/>
        </p:nvPicPr>
        <p:blipFill>
          <a:blip r:embed="rId3"/>
          <a:stretch>
            <a:fillRect/>
          </a:stretch>
        </p:blipFill>
        <p:spPr>
          <a:xfrm>
            <a:off x="7637626" y="603600"/>
            <a:ext cx="10295066" cy="864954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TextBox 11">
            <a:extLst>
              <a:ext uri="{FF2B5EF4-FFF2-40B4-BE49-F238E27FC236}">
                <a16:creationId xmlns:a16="http://schemas.microsoft.com/office/drawing/2014/main" id="{A751AC00-07EF-314B-AAC6-A21288DC38AA}"/>
              </a:ext>
            </a:extLst>
          </p:cNvPr>
          <p:cNvSpPr txBox="1"/>
          <p:nvPr/>
        </p:nvSpPr>
        <p:spPr>
          <a:xfrm>
            <a:off x="782684" y="1638987"/>
            <a:ext cx="6866540" cy="1200329"/>
          </a:xfrm>
          <a:prstGeom prst="rect">
            <a:avLst/>
          </a:prstGeom>
          <a:noFill/>
        </p:spPr>
        <p:txBody>
          <a:bodyPr wrap="square" rtlCol="0">
            <a:spAutoFit/>
          </a:bodyPr>
          <a:lstStyle/>
          <a:p>
            <a:r>
              <a:rPr lang="en-AU" sz="3600" dirty="0">
                <a:solidFill>
                  <a:srgbClr val="0A1633"/>
                </a:solidFill>
              </a:rPr>
              <a:t>January 1</a:t>
            </a:r>
            <a:r>
              <a:rPr lang="en-AU" sz="3600" baseline="30000" dirty="0">
                <a:solidFill>
                  <a:srgbClr val="0A1633"/>
                </a:solidFill>
              </a:rPr>
              <a:t>st</a:t>
            </a:r>
            <a:r>
              <a:rPr lang="en-AU" sz="3600" dirty="0">
                <a:solidFill>
                  <a:srgbClr val="0A1633"/>
                </a:solidFill>
              </a:rPr>
              <a:t>  2000 rang in the new year and the new millennium.</a:t>
            </a:r>
          </a:p>
        </p:txBody>
      </p:sp>
      <p:sp>
        <p:nvSpPr>
          <p:cNvPr id="13" name="TextBox 12">
            <a:extLst>
              <a:ext uri="{FF2B5EF4-FFF2-40B4-BE49-F238E27FC236}">
                <a16:creationId xmlns:a16="http://schemas.microsoft.com/office/drawing/2014/main" id="{BF6CAEBD-A805-E240-A9D4-C69702ADC04D}"/>
              </a:ext>
            </a:extLst>
          </p:cNvPr>
          <p:cNvSpPr txBox="1"/>
          <p:nvPr/>
        </p:nvSpPr>
        <p:spPr>
          <a:xfrm>
            <a:off x="782684" y="3522523"/>
            <a:ext cx="5313316" cy="2308324"/>
          </a:xfrm>
          <a:prstGeom prst="rect">
            <a:avLst/>
          </a:prstGeom>
          <a:noFill/>
        </p:spPr>
        <p:txBody>
          <a:bodyPr wrap="square" rtlCol="0">
            <a:spAutoFit/>
          </a:bodyPr>
          <a:lstStyle/>
          <a:p>
            <a:r>
              <a:rPr lang="en-AU" sz="3600" dirty="0">
                <a:solidFill>
                  <a:schemeClr val="bg1"/>
                </a:solidFill>
              </a:rPr>
              <a:t>There were fireworks on Sydney Harbour and every capital city. Spectacular! </a:t>
            </a:r>
          </a:p>
          <a:p>
            <a:endParaRPr lang="en-AU" sz="3600" dirty="0">
              <a:solidFill>
                <a:schemeClr val="bg1"/>
              </a:solidFill>
            </a:endParaRPr>
          </a:p>
        </p:txBody>
      </p:sp>
      <p:sp>
        <p:nvSpPr>
          <p:cNvPr id="14" name="Footer Placeholder 3">
            <a:extLst>
              <a:ext uri="{FF2B5EF4-FFF2-40B4-BE49-F238E27FC236}">
                <a16:creationId xmlns:a16="http://schemas.microsoft.com/office/drawing/2014/main" id="{DD7DAC58-E5E7-B340-B5DE-EFA6F0FEFDD0}"/>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543064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05D9FF2-FBE7-2541-9499-C4043A6CC06E}"/>
              </a:ext>
            </a:extLst>
          </p:cNvPr>
          <p:cNvSpPr txBox="1">
            <a:spLocks noGrp="1"/>
          </p:cNvSpPr>
          <p:nvPr>
            <p:ph type="title"/>
          </p:nvPr>
        </p:nvSpPr>
        <p:spPr>
          <a:xfrm>
            <a:off x="-1288435" y="594980"/>
            <a:ext cx="6546235" cy="86733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b="1" dirty="0">
                <a:solidFill>
                  <a:schemeClr val="bg1"/>
                </a:solidFill>
                <a:latin typeface="Apple Chancery" panose="03020702040506060504" pitchFamily="66" charset="-79"/>
                <a:cs typeface="Apple Chancery" panose="03020702040506060504" pitchFamily="66" charset="-79"/>
              </a:rPr>
              <a:t>2000s</a:t>
            </a:r>
          </a:p>
        </p:txBody>
      </p:sp>
      <p:pic>
        <p:nvPicPr>
          <p:cNvPr id="4" name="Picture 3">
            <a:extLst>
              <a:ext uri="{FF2B5EF4-FFF2-40B4-BE49-F238E27FC236}">
                <a16:creationId xmlns:a16="http://schemas.microsoft.com/office/drawing/2014/main" id="{3B295A77-67ED-7A4E-A4BF-DF8BD3F55C0D}"/>
              </a:ext>
            </a:extLst>
          </p:cNvPr>
          <p:cNvPicPr/>
          <p:nvPr/>
        </p:nvPicPr>
        <p:blipFill>
          <a:blip r:embed="rId2"/>
          <a:stretch>
            <a:fillRect/>
          </a:stretch>
        </p:blipFill>
        <p:spPr>
          <a:xfrm>
            <a:off x="8890000" y="594980"/>
            <a:ext cx="9562597" cy="53710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a:extLst>
              <a:ext uri="{FF2B5EF4-FFF2-40B4-BE49-F238E27FC236}">
                <a16:creationId xmlns:a16="http://schemas.microsoft.com/office/drawing/2014/main" id="{3A51DDE0-933E-AD41-B250-C71E605E828A}"/>
              </a:ext>
            </a:extLst>
          </p:cNvPr>
          <p:cNvSpPr/>
          <p:nvPr/>
        </p:nvSpPr>
        <p:spPr>
          <a:xfrm>
            <a:off x="996378" y="1831561"/>
            <a:ext cx="6716360" cy="1754326"/>
          </a:xfrm>
          <a:prstGeom prst="rect">
            <a:avLst/>
          </a:prstGeom>
        </p:spPr>
        <p:txBody>
          <a:bodyPr wrap="square">
            <a:spAutoFit/>
          </a:bodyPr>
          <a:lstStyle/>
          <a:p>
            <a:r>
              <a:rPr lang="en-AU" sz="3600" dirty="0">
                <a:solidFill>
                  <a:schemeClr val="bg1"/>
                </a:solidFill>
              </a:rPr>
              <a:t>In 2003, Canberra was hit by terrible bushfires. The observatory was destroyed.</a:t>
            </a:r>
          </a:p>
        </p:txBody>
      </p:sp>
      <p:pic>
        <p:nvPicPr>
          <p:cNvPr id="6" name="Picture 5">
            <a:extLst>
              <a:ext uri="{FF2B5EF4-FFF2-40B4-BE49-F238E27FC236}">
                <a16:creationId xmlns:a16="http://schemas.microsoft.com/office/drawing/2014/main" id="{51FFBBD3-0BDD-B649-B1CB-5DC9F882B1DB}"/>
              </a:ext>
            </a:extLst>
          </p:cNvPr>
          <p:cNvPicPr/>
          <p:nvPr/>
        </p:nvPicPr>
        <p:blipFill>
          <a:blip r:embed="rId3"/>
          <a:stretch>
            <a:fillRect/>
          </a:stretch>
        </p:blipFill>
        <p:spPr>
          <a:xfrm>
            <a:off x="1064048" y="4204732"/>
            <a:ext cx="7317952" cy="53710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4C6AA19B-716F-A445-9132-2DBA77D2F231}"/>
              </a:ext>
            </a:extLst>
          </p:cNvPr>
          <p:cNvSpPr txBox="1"/>
          <p:nvPr/>
        </p:nvSpPr>
        <p:spPr>
          <a:xfrm>
            <a:off x="9975963" y="6713478"/>
            <a:ext cx="8540637" cy="2862322"/>
          </a:xfrm>
          <a:prstGeom prst="rect">
            <a:avLst/>
          </a:prstGeom>
          <a:noFill/>
        </p:spPr>
        <p:txBody>
          <a:bodyPr wrap="square" rtlCol="0">
            <a:spAutoFit/>
          </a:bodyPr>
          <a:lstStyle/>
          <a:p>
            <a:r>
              <a:rPr lang="en-AU" sz="3600" dirty="0">
                <a:solidFill>
                  <a:schemeClr val="bg1"/>
                </a:solidFill>
              </a:rPr>
              <a:t>In 2009, South Eastern Australia was ravaged by severe bushfires on ‘Black Saturday’. 173 people died and over 2000 homes were lost. Our mighty volunteer fire fighters were magnificent.</a:t>
            </a:r>
            <a:endParaRPr lang="en-US" sz="3600" dirty="0">
              <a:solidFill>
                <a:schemeClr val="bg1"/>
              </a:solidFill>
            </a:endParaRPr>
          </a:p>
        </p:txBody>
      </p:sp>
      <p:sp>
        <p:nvSpPr>
          <p:cNvPr id="8" name="Footer Placeholder 3">
            <a:extLst>
              <a:ext uri="{FF2B5EF4-FFF2-40B4-BE49-F238E27FC236}">
                <a16:creationId xmlns:a16="http://schemas.microsoft.com/office/drawing/2014/main" id="{DAAB3B32-4855-4643-83E3-67719A720EC6}"/>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07974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0" y="496368"/>
            <a:ext cx="8057844" cy="766850"/>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5400" b="1" dirty="0">
                <a:solidFill>
                  <a:schemeClr val="bg1"/>
                </a:solidFill>
                <a:latin typeface="Apple Chancery" panose="03020702040506060504" pitchFamily="66" charset="-79"/>
                <a:cs typeface="Apple Chancery" panose="03020702040506060504" pitchFamily="66" charset="-79"/>
              </a:rPr>
              <a:t>2000s interesting facts</a:t>
            </a:r>
          </a:p>
        </p:txBody>
      </p:sp>
      <p:sp>
        <p:nvSpPr>
          <p:cNvPr id="7" name="Text Box 8">
            <a:extLst>
              <a:ext uri="{FF2B5EF4-FFF2-40B4-BE49-F238E27FC236}">
                <a16:creationId xmlns:a16="http://schemas.microsoft.com/office/drawing/2014/main" id="{D61E3A7C-DD3C-B84E-A36B-7296AA76F12A}"/>
              </a:ext>
            </a:extLst>
          </p:cNvPr>
          <p:cNvSpPr txBox="1">
            <a:spLocks/>
          </p:cNvSpPr>
          <p:nvPr/>
        </p:nvSpPr>
        <p:spPr bwMode="auto">
          <a:xfrm>
            <a:off x="654379" y="1578065"/>
            <a:ext cx="8854746" cy="7897090"/>
          </a:xfrm>
          <a:prstGeom prst="rect">
            <a:avLst/>
          </a:prstGeom>
          <a:solidFill>
            <a:schemeClr val="tx1"/>
          </a:solidFill>
          <a:ln w="28575">
            <a:solidFill>
              <a:schemeClr val="bg1"/>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In 2002 Stephen Bradbury won an Olympic ice skating medal by being the last man standing.</a:t>
            </a: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A vaccine to prevent cervical cancer was released.</a:t>
            </a: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In 2007 there was a global financial crisis which started in the USA and spread all over the world. </a:t>
            </a: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In 2008 there was a national apology by our Prime Minister, Kevin Rudd, to indigenous peoples.</a:t>
            </a:r>
          </a:p>
          <a:p>
            <a:pPr>
              <a:lnSpc>
                <a:spcPct val="115000"/>
              </a:lnSpc>
              <a:spcAft>
                <a:spcPts val="1000"/>
              </a:spcAft>
            </a:pPr>
            <a:r>
              <a:rPr lang="en-AU" sz="3600" i="1" dirty="0">
                <a:solidFill>
                  <a:schemeClr val="bg1"/>
                </a:solidFill>
                <a:ea typeface="Calibri" panose="020F0502020204030204" pitchFamily="34" charset="0"/>
                <a:cs typeface="Times New Roman" panose="02020603050405020304" pitchFamily="18" charset="0"/>
              </a:rPr>
              <a:t> </a:t>
            </a:r>
            <a:endParaRPr lang="en-AU" sz="3600"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i="1" dirty="0">
                <a:solidFill>
                  <a:schemeClr val="bg1"/>
                </a:solidFill>
                <a:ea typeface="Calibri" panose="020F0502020204030204" pitchFamily="34" charset="0"/>
                <a:cs typeface="Times New Roman" panose="02020603050405020304" pitchFamily="18" charset="0"/>
              </a:rPr>
              <a:t> </a:t>
            </a:r>
            <a:endParaRPr lang="en-AU" sz="3600" dirty="0">
              <a:solidFill>
                <a:schemeClr val="bg1"/>
              </a:solidFill>
              <a:ea typeface="Calibri" panose="020F0502020204030204" pitchFamily="34" charset="0"/>
              <a:cs typeface="Times New Roman" panose="02020603050405020304" pitchFamily="18" charset="0"/>
            </a:endParaRPr>
          </a:p>
        </p:txBody>
      </p:sp>
      <p:sp>
        <p:nvSpPr>
          <p:cNvPr id="6" name="Footer Placeholder 3">
            <a:extLst>
              <a:ext uri="{FF2B5EF4-FFF2-40B4-BE49-F238E27FC236}">
                <a16:creationId xmlns:a16="http://schemas.microsoft.com/office/drawing/2014/main" id="{1D715FB4-855F-3A46-B413-23F735C68237}"/>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
        <p:nvSpPr>
          <p:cNvPr id="8" name="TextBox 7">
            <a:extLst>
              <a:ext uri="{FF2B5EF4-FFF2-40B4-BE49-F238E27FC236}">
                <a16:creationId xmlns:a16="http://schemas.microsoft.com/office/drawing/2014/main" id="{69105AD7-0A08-A441-8A68-AA8B6D5E4E02}"/>
              </a:ext>
            </a:extLst>
          </p:cNvPr>
          <p:cNvSpPr txBox="1"/>
          <p:nvPr/>
        </p:nvSpPr>
        <p:spPr>
          <a:xfrm>
            <a:off x="10236200" y="1578065"/>
            <a:ext cx="8305799" cy="6702861"/>
          </a:xfrm>
          <a:prstGeom prst="rect">
            <a:avLst/>
          </a:prstGeom>
          <a:solidFill>
            <a:schemeClr val="tx1"/>
          </a:solidFill>
          <a:ln w="28575">
            <a:solidFill>
              <a:schemeClr val="bg1"/>
            </a:solidFill>
          </a:ln>
        </p:spPr>
        <p:txBody>
          <a:bodyPr wrap="square" rtlCol="0">
            <a:spAutoFit/>
          </a:bodyPr>
          <a:lstStyle/>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An average house cost $195,000.00</a:t>
            </a:r>
            <a:endParaRPr lang="en-AU"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endParaRPr lang="en-AU"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Essendon defeated Melbourne in the Grand Final</a:t>
            </a:r>
            <a:endParaRPr lang="en-AU" dirty="0">
              <a:solidFill>
                <a:schemeClr val="bg1"/>
              </a:solidFill>
              <a:ea typeface="Calibri" panose="020F0502020204030204" pitchFamily="34" charset="0"/>
              <a:cs typeface="Times New Roman" panose="02020603050405020304" pitchFamily="18" charset="0"/>
            </a:endParaRP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It was a bumper time for musicals </a:t>
            </a:r>
            <a:r>
              <a:rPr lang="en-AU" sz="3600" dirty="0" err="1">
                <a:solidFill>
                  <a:schemeClr val="bg1"/>
                </a:solidFill>
                <a:ea typeface="Calibri" panose="020F0502020204030204" pitchFamily="34" charset="0"/>
                <a:cs typeface="Times New Roman" panose="02020603050405020304" pitchFamily="18" charset="0"/>
              </a:rPr>
              <a:t>eg</a:t>
            </a:r>
            <a:r>
              <a:rPr lang="en-AU" sz="3600" dirty="0">
                <a:solidFill>
                  <a:schemeClr val="bg1"/>
                </a:solidFill>
                <a:ea typeface="Calibri" panose="020F0502020204030204" pitchFamily="34" charset="0"/>
                <a:cs typeface="Times New Roman" panose="02020603050405020304" pitchFamily="18" charset="0"/>
              </a:rPr>
              <a:t> Moulin Rouge, Les </a:t>
            </a:r>
            <a:r>
              <a:rPr lang="en-AU" sz="3600" dirty="0" err="1">
                <a:solidFill>
                  <a:schemeClr val="bg1"/>
                </a:solidFill>
                <a:ea typeface="Calibri" panose="020F0502020204030204" pitchFamily="34" charset="0"/>
                <a:cs typeface="Times New Roman" panose="02020603050405020304" pitchFamily="18" charset="0"/>
              </a:rPr>
              <a:t>Miserables</a:t>
            </a:r>
            <a:r>
              <a:rPr lang="en-AU" sz="3600" dirty="0">
                <a:solidFill>
                  <a:schemeClr val="bg1"/>
                </a:solidFill>
                <a:ea typeface="Calibri" panose="020F0502020204030204" pitchFamily="34" charset="0"/>
                <a:cs typeface="Times New Roman" panose="02020603050405020304" pitchFamily="18" charset="0"/>
              </a:rPr>
              <a:t>, Chicago, Phantom of the Opera and Shrek.</a:t>
            </a:r>
          </a:p>
          <a:p>
            <a:pPr>
              <a:lnSpc>
                <a:spcPct val="115000"/>
              </a:lnSpc>
              <a:spcAft>
                <a:spcPts val="1000"/>
              </a:spcAft>
            </a:pPr>
            <a:r>
              <a:rPr lang="en-AU" sz="3600" dirty="0">
                <a:solidFill>
                  <a:schemeClr val="bg1"/>
                </a:solidFill>
                <a:ea typeface="Calibri" panose="020F0502020204030204" pitchFamily="34" charset="0"/>
                <a:cs typeface="Times New Roman" panose="02020603050405020304" pitchFamily="18" charset="0"/>
              </a:rPr>
              <a:t>The Holden Commodore was the most popular car in 2000</a:t>
            </a:r>
          </a:p>
          <a:p>
            <a:endParaRPr lang="en-US" sz="3600" dirty="0"/>
          </a:p>
        </p:txBody>
      </p:sp>
    </p:spTree>
    <p:extLst>
      <p:ext uri="{BB962C8B-B14F-4D97-AF65-F5344CB8AC3E}">
        <p14:creationId xmlns:p14="http://schemas.microsoft.com/office/powerpoint/2010/main" val="2326847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83407" y="752171"/>
            <a:ext cx="4877593" cy="3494419"/>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AU" sz="5400" b="1" dirty="0">
                <a:solidFill>
                  <a:schemeClr val="bg1"/>
                </a:solidFill>
                <a:latin typeface="Apple Chancery" panose="03020702040506060504" pitchFamily="66" charset="-79"/>
                <a:cs typeface="Apple Chancery" panose="03020702040506060504" pitchFamily="66" charset="-79"/>
              </a:rPr>
              <a:t>Let’s compare!</a:t>
            </a:r>
          </a:p>
          <a:p>
            <a:endParaRPr lang="en-AU" sz="5400" b="1" dirty="0">
              <a:solidFill>
                <a:schemeClr val="bg1"/>
              </a:solidFill>
              <a:latin typeface="Apple Chancery" panose="03020702040506060504" pitchFamily="66" charset="-79"/>
              <a:cs typeface="Apple Chancery" panose="03020702040506060504" pitchFamily="66" charset="-79"/>
            </a:endParaRPr>
          </a:p>
          <a:p>
            <a:r>
              <a:rPr lang="en-AU" sz="5400" b="1" dirty="0">
                <a:solidFill>
                  <a:schemeClr val="bg1"/>
                </a:solidFill>
                <a:latin typeface="Apple Chancery" panose="03020702040506060504" pitchFamily="66" charset="-79"/>
                <a:cs typeface="Apple Chancery" panose="03020702040506060504" pitchFamily="66" charset="-79"/>
              </a:rPr>
              <a:t>1901 Vs 2001</a:t>
            </a:r>
            <a:endParaRPr lang="en-US" sz="5400" b="1" dirty="0">
              <a:solidFill>
                <a:schemeClr val="bg1"/>
              </a:solidFill>
              <a:latin typeface="Apple Chancery" panose="03020702040506060504" pitchFamily="66" charset="-79"/>
              <a:cs typeface="Apple Chancery" panose="03020702040506060504" pitchFamily="66" charset="-79"/>
            </a:endParaRPr>
          </a:p>
        </p:txBody>
      </p:sp>
      <p:graphicFrame>
        <p:nvGraphicFramePr>
          <p:cNvPr id="6" name="Table 5">
            <a:extLst>
              <a:ext uri="{FF2B5EF4-FFF2-40B4-BE49-F238E27FC236}">
                <a16:creationId xmlns:a16="http://schemas.microsoft.com/office/drawing/2014/main" id="{30EC7EBF-86CC-7440-901B-A5817C456CDF}"/>
              </a:ext>
            </a:extLst>
          </p:cNvPr>
          <p:cNvGraphicFramePr>
            <a:graphicFrameLocks noGrp="1"/>
          </p:cNvGraphicFramePr>
          <p:nvPr>
            <p:extLst>
              <p:ext uri="{D42A27DB-BD31-4B8C-83A1-F6EECF244321}">
                <p14:modId xmlns:p14="http://schemas.microsoft.com/office/powerpoint/2010/main" val="3090695013"/>
              </p:ext>
            </p:extLst>
          </p:nvPr>
        </p:nvGraphicFramePr>
        <p:xfrm>
          <a:off x="7137400" y="752108"/>
          <a:ext cx="10337800" cy="9037895"/>
        </p:xfrm>
        <a:graphic>
          <a:graphicData uri="http://schemas.openxmlformats.org/drawingml/2006/table">
            <a:tbl>
              <a:tblPr firstRow="1" firstCol="1" lastCol="1" bandRow="1" bandCol="1">
                <a:tableStyleId>{5C22544A-7EE6-4342-B048-85BDC9FD1C3A}</a:tableStyleId>
              </a:tblPr>
              <a:tblGrid>
                <a:gridCol w="3352800">
                  <a:extLst>
                    <a:ext uri="{9D8B030D-6E8A-4147-A177-3AD203B41FA5}">
                      <a16:colId xmlns:a16="http://schemas.microsoft.com/office/drawing/2014/main" val="2528156763"/>
                    </a:ext>
                  </a:extLst>
                </a:gridCol>
                <a:gridCol w="2463800">
                  <a:extLst>
                    <a:ext uri="{9D8B030D-6E8A-4147-A177-3AD203B41FA5}">
                      <a16:colId xmlns:a16="http://schemas.microsoft.com/office/drawing/2014/main" val="1039840"/>
                    </a:ext>
                  </a:extLst>
                </a:gridCol>
                <a:gridCol w="4521200">
                  <a:extLst>
                    <a:ext uri="{9D8B030D-6E8A-4147-A177-3AD203B41FA5}">
                      <a16:colId xmlns:a16="http://schemas.microsoft.com/office/drawing/2014/main" val="3681265525"/>
                    </a:ext>
                  </a:extLst>
                </a:gridCol>
              </a:tblGrid>
              <a:tr h="0">
                <a:tc>
                  <a:txBody>
                    <a:bodyPr/>
                    <a:lstStyle/>
                    <a:p>
                      <a:pPr>
                        <a:lnSpc>
                          <a:spcPct val="115000"/>
                        </a:lnSpc>
                        <a:spcAft>
                          <a:spcPts val="1000"/>
                        </a:spcAft>
                      </a:pPr>
                      <a:r>
                        <a:rPr lang="en-AU" sz="3200" b="1" dirty="0">
                          <a:solidFill>
                            <a:schemeClr val="bg1"/>
                          </a:solidFill>
                          <a:effectLst/>
                          <a:latin typeface="+mn-lt"/>
                          <a:cs typeface="Apple Chancery" panose="03020702040506060504" pitchFamily="66" charset="-79"/>
                        </a:rPr>
                        <a:t>ITEM</a:t>
                      </a:r>
                      <a:endParaRPr lang="en-AU" sz="3200" b="1"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1" dirty="0">
                          <a:solidFill>
                            <a:schemeClr val="bg1"/>
                          </a:solidFill>
                          <a:effectLst/>
                          <a:latin typeface="+mn-lt"/>
                          <a:cs typeface="Apple Chancery" panose="03020702040506060504" pitchFamily="66" charset="-79"/>
                        </a:rPr>
                        <a:t>1901</a:t>
                      </a:r>
                      <a:endParaRPr lang="en-AU" sz="3200" b="1"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1" dirty="0">
                          <a:solidFill>
                            <a:schemeClr val="bg1"/>
                          </a:solidFill>
                          <a:effectLst/>
                          <a:latin typeface="+mn-lt"/>
                          <a:cs typeface="Apple Chancery" panose="03020702040506060504" pitchFamily="66" charset="-79"/>
                        </a:rPr>
                        <a:t>2001</a:t>
                      </a:r>
                      <a:endParaRPr lang="en-AU" sz="3200" b="1"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12200791"/>
                  </a:ext>
                </a:extLst>
              </a:tr>
              <a:tr h="613054">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Loaf of bread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2d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$4.60</a:t>
                      </a:r>
                    </a:p>
                    <a:p>
                      <a:pPr>
                        <a:lnSpc>
                          <a:spcPct val="115000"/>
                        </a:lnSpc>
                        <a:spcAft>
                          <a:spcPts val="1000"/>
                        </a:spcAft>
                      </a:pPr>
                      <a:r>
                        <a:rPr lang="en-AU" sz="3200" b="0">
                          <a:solidFill>
                            <a:schemeClr val="bg1"/>
                          </a:solidFill>
                          <a:effectLst/>
                          <a:latin typeface="+mn-lt"/>
                          <a:cs typeface="Apple Chancery" panose="03020702040506060504" pitchFamily="66" charset="-79"/>
                        </a:rPr>
                        <a:t> </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8212124"/>
                  </a:ext>
                </a:extLst>
              </a:tr>
              <a:tr h="908717">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2 kg sugar</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9d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$2.30</a:t>
                      </a:r>
                    </a:p>
                    <a:p>
                      <a:pPr>
                        <a:lnSpc>
                          <a:spcPct val="115000"/>
                        </a:lnSpc>
                        <a:spcAft>
                          <a:spcPts val="1000"/>
                        </a:spcAft>
                      </a:pPr>
                      <a:r>
                        <a:rPr lang="en-AU" sz="3200" b="0">
                          <a:solidFill>
                            <a:schemeClr val="bg1"/>
                          </a:solidFill>
                          <a:effectLst/>
                          <a:latin typeface="+mn-lt"/>
                          <a:cs typeface="Apple Chancery" panose="03020702040506060504" pitchFamily="66" charset="-79"/>
                        </a:rPr>
                        <a:t> </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45883005"/>
                  </a:ext>
                </a:extLst>
              </a:tr>
              <a:tr h="908717">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500gms butter</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13d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$2.00</a:t>
                      </a:r>
                    </a:p>
                    <a:p>
                      <a:pPr>
                        <a:lnSpc>
                          <a:spcPct val="115000"/>
                        </a:lnSpc>
                        <a:spcAft>
                          <a:spcPts val="1000"/>
                        </a:spcAft>
                      </a:pPr>
                      <a:r>
                        <a:rPr lang="en-AU" sz="3200" b="0" dirty="0">
                          <a:solidFill>
                            <a:schemeClr val="bg1"/>
                          </a:solidFill>
                          <a:effectLst/>
                          <a:latin typeface="+mn-lt"/>
                          <a:cs typeface="Apple Chancery" panose="03020702040506060504" pitchFamily="66" charset="-79"/>
                        </a:rPr>
                        <a:t> </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963541553"/>
                  </a:ext>
                </a:extLst>
              </a:tr>
              <a:tr h="908717">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1 kg onions</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12d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$1.25</a:t>
                      </a:r>
                    </a:p>
                    <a:p>
                      <a:pPr>
                        <a:lnSpc>
                          <a:spcPct val="115000"/>
                        </a:lnSpc>
                        <a:spcAft>
                          <a:spcPts val="1000"/>
                        </a:spcAft>
                      </a:pPr>
                      <a:r>
                        <a:rPr lang="en-AU" sz="3200" b="0">
                          <a:solidFill>
                            <a:schemeClr val="bg1"/>
                          </a:solidFill>
                          <a:effectLst/>
                          <a:latin typeface="+mn-lt"/>
                          <a:cs typeface="Apple Chancery" panose="03020702040506060504" pitchFamily="66" charset="-79"/>
                        </a:rPr>
                        <a:t> </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633397352"/>
                  </a:ext>
                </a:extLst>
              </a:tr>
              <a:tr h="908717">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Theatre ticket</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35d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$30.90</a:t>
                      </a:r>
                    </a:p>
                    <a:p>
                      <a:pPr>
                        <a:lnSpc>
                          <a:spcPct val="115000"/>
                        </a:lnSpc>
                        <a:spcAft>
                          <a:spcPts val="1000"/>
                        </a:spcAft>
                      </a:pPr>
                      <a:r>
                        <a:rPr lang="en-AU" sz="3200" b="0" dirty="0">
                          <a:solidFill>
                            <a:schemeClr val="bg1"/>
                          </a:solidFill>
                          <a:effectLst/>
                          <a:latin typeface="+mn-lt"/>
                          <a:cs typeface="Apple Chancery" panose="03020702040506060504" pitchFamily="66" charset="-79"/>
                        </a:rPr>
                        <a:t> </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12398333"/>
                  </a:ext>
                </a:extLst>
              </a:tr>
              <a:tr h="908717">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Newspaper</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1d</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$1.00</a:t>
                      </a:r>
                    </a:p>
                    <a:p>
                      <a:pPr>
                        <a:lnSpc>
                          <a:spcPct val="115000"/>
                        </a:lnSpc>
                        <a:spcAft>
                          <a:spcPts val="1000"/>
                        </a:spcAft>
                      </a:pPr>
                      <a:r>
                        <a:rPr lang="en-AU" sz="3200" b="0">
                          <a:solidFill>
                            <a:schemeClr val="bg1"/>
                          </a:solidFill>
                          <a:effectLst/>
                          <a:latin typeface="+mn-lt"/>
                          <a:cs typeface="Apple Chancery" panose="03020702040506060504" pitchFamily="66" charset="-79"/>
                        </a:rPr>
                        <a:t> </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33473339"/>
                  </a:ext>
                </a:extLst>
              </a:tr>
              <a:tr h="908717">
                <a:tc>
                  <a:txBody>
                    <a:bodyPr/>
                    <a:lstStyle/>
                    <a:p>
                      <a:pPr>
                        <a:lnSpc>
                          <a:spcPct val="115000"/>
                        </a:lnSpc>
                        <a:spcAft>
                          <a:spcPts val="1000"/>
                        </a:spcAft>
                      </a:pPr>
                      <a:r>
                        <a:rPr lang="en-AU" sz="3200" b="0">
                          <a:solidFill>
                            <a:schemeClr val="bg1"/>
                          </a:solidFill>
                          <a:effectLst/>
                          <a:latin typeface="+mn-lt"/>
                          <a:cs typeface="Apple Chancery" panose="03020702040506060504" pitchFamily="66" charset="-79"/>
                        </a:rPr>
                        <a:t>Women’s shoes</a:t>
                      </a:r>
                      <a:endParaRPr lang="en-AU" sz="32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£1.45</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3200" b="0" dirty="0">
                          <a:solidFill>
                            <a:schemeClr val="bg1"/>
                          </a:solidFill>
                          <a:effectLst/>
                          <a:latin typeface="+mn-lt"/>
                          <a:cs typeface="Apple Chancery" panose="03020702040506060504" pitchFamily="66" charset="-79"/>
                        </a:rPr>
                        <a:t>$65.00</a:t>
                      </a:r>
                    </a:p>
                    <a:p>
                      <a:pPr>
                        <a:lnSpc>
                          <a:spcPct val="115000"/>
                        </a:lnSpc>
                        <a:spcAft>
                          <a:spcPts val="1000"/>
                        </a:spcAft>
                      </a:pPr>
                      <a:r>
                        <a:rPr lang="en-AU" sz="3200" b="0" dirty="0">
                          <a:solidFill>
                            <a:schemeClr val="bg1"/>
                          </a:solidFill>
                          <a:effectLst/>
                          <a:latin typeface="+mn-lt"/>
                          <a:cs typeface="Apple Chancery" panose="03020702040506060504" pitchFamily="66" charset="-79"/>
                        </a:rPr>
                        <a:t> </a:t>
                      </a:r>
                      <a:endParaRPr lang="en-AU" sz="32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2771715"/>
                  </a:ext>
                </a:extLst>
              </a:tr>
            </a:tbl>
          </a:graphicData>
        </a:graphic>
      </p:graphicFrame>
      <p:sp>
        <p:nvSpPr>
          <p:cNvPr id="7" name="Footer Placeholder 3">
            <a:extLst>
              <a:ext uri="{FF2B5EF4-FFF2-40B4-BE49-F238E27FC236}">
                <a16:creationId xmlns:a16="http://schemas.microsoft.com/office/drawing/2014/main" id="{FC4D3766-D9CF-DA4F-9103-90A5F38159EB}"/>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221706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C262CA-9094-49AE-A198-9980C5F24EAD}"/>
              </a:ext>
            </a:extLst>
          </p:cNvPr>
          <p:cNvSpPr txBox="1">
            <a:spLocks/>
          </p:cNvSpPr>
          <p:nvPr/>
        </p:nvSpPr>
        <p:spPr>
          <a:xfrm>
            <a:off x="431496" y="1073709"/>
            <a:ext cx="3149904" cy="659444"/>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r>
              <a:rPr lang="en-US" sz="5400" b="1" dirty="0">
                <a:solidFill>
                  <a:schemeClr val="bg1"/>
                </a:solidFill>
                <a:latin typeface="Apple Chancery" panose="03020702040506060504" pitchFamily="66" charset="-79"/>
                <a:cs typeface="Apple Chancery" panose="03020702040506060504" pitchFamily="66" charset="-79"/>
              </a:rPr>
              <a:t>1940s</a:t>
            </a:r>
          </a:p>
        </p:txBody>
      </p:sp>
      <p:sp>
        <p:nvSpPr>
          <p:cNvPr id="10" name="TextBox 9">
            <a:extLst>
              <a:ext uri="{FF2B5EF4-FFF2-40B4-BE49-F238E27FC236}">
                <a16:creationId xmlns:a16="http://schemas.microsoft.com/office/drawing/2014/main" id="{395C68BE-0EFF-43C9-9029-E2FB6732BB2A}"/>
              </a:ext>
            </a:extLst>
          </p:cNvPr>
          <p:cNvSpPr txBox="1"/>
          <p:nvPr/>
        </p:nvSpPr>
        <p:spPr>
          <a:xfrm>
            <a:off x="1674941" y="7310657"/>
            <a:ext cx="15668368" cy="1200329"/>
          </a:xfrm>
          <a:prstGeom prst="rect">
            <a:avLst/>
          </a:prstGeom>
          <a:noFill/>
        </p:spPr>
        <p:txBody>
          <a:bodyPr wrap="square" rtlCol="0">
            <a:spAutoFit/>
          </a:bodyPr>
          <a:lstStyle/>
          <a:p>
            <a:r>
              <a:rPr lang="en-AU" sz="3600" dirty="0">
                <a:solidFill>
                  <a:schemeClr val="bg1"/>
                </a:solidFill>
              </a:rPr>
              <a:t>The Australian military had fought in World War 2 for a year. We wished our troops good luck and tearfully waved them goodbye.</a:t>
            </a:r>
            <a:endParaRPr lang="en-US" sz="3600" dirty="0">
              <a:solidFill>
                <a:schemeClr val="bg1"/>
              </a:solidFill>
            </a:endParaRPr>
          </a:p>
        </p:txBody>
      </p:sp>
      <p:pic>
        <p:nvPicPr>
          <p:cNvPr id="7" name="Picture 6">
            <a:extLst>
              <a:ext uri="{FF2B5EF4-FFF2-40B4-BE49-F238E27FC236}">
                <a16:creationId xmlns:a16="http://schemas.microsoft.com/office/drawing/2014/main" id="{2981532F-27A0-4343-9600-56BCF28A106B}"/>
              </a:ext>
            </a:extLst>
          </p:cNvPr>
          <p:cNvPicPr/>
          <p:nvPr/>
        </p:nvPicPr>
        <p:blipFill>
          <a:blip r:embed="rId3"/>
          <a:stretch>
            <a:fillRect/>
          </a:stretch>
        </p:blipFill>
        <p:spPr>
          <a:xfrm>
            <a:off x="6339703" y="1073709"/>
            <a:ext cx="7551790" cy="59072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Footer Placeholder 3">
            <a:extLst>
              <a:ext uri="{FF2B5EF4-FFF2-40B4-BE49-F238E27FC236}">
                <a16:creationId xmlns:a16="http://schemas.microsoft.com/office/drawing/2014/main" id="{3E332FE4-F514-5C48-8CD8-5F388C6AD498}"/>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1341051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EEA68-28D2-FA4E-BBF1-775BF00F30A0}"/>
              </a:ext>
            </a:extLst>
          </p:cNvPr>
          <p:cNvSpPr>
            <a:spLocks noGrp="1"/>
          </p:cNvSpPr>
          <p:nvPr>
            <p:ph type="title"/>
          </p:nvPr>
        </p:nvSpPr>
        <p:spPr>
          <a:xfrm>
            <a:off x="-890909" y="141397"/>
            <a:ext cx="6546235" cy="1196658"/>
          </a:xfrm>
        </p:spPr>
        <p:txBody>
          <a:bodyPr>
            <a:no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2010 - 2019</a:t>
            </a:r>
          </a:p>
        </p:txBody>
      </p:sp>
      <p:sp>
        <p:nvSpPr>
          <p:cNvPr id="6" name="TextBox 5">
            <a:extLst>
              <a:ext uri="{FF2B5EF4-FFF2-40B4-BE49-F238E27FC236}">
                <a16:creationId xmlns:a16="http://schemas.microsoft.com/office/drawing/2014/main" id="{41E1A194-BB36-4A40-8D38-9F5C30E2E111}"/>
              </a:ext>
            </a:extLst>
          </p:cNvPr>
          <p:cNvSpPr txBox="1"/>
          <p:nvPr/>
        </p:nvSpPr>
        <p:spPr>
          <a:xfrm>
            <a:off x="536468" y="1118446"/>
            <a:ext cx="7743932" cy="2308324"/>
          </a:xfrm>
          <a:prstGeom prst="rect">
            <a:avLst/>
          </a:prstGeom>
          <a:noFill/>
        </p:spPr>
        <p:txBody>
          <a:bodyPr wrap="square" rtlCol="0">
            <a:spAutoFit/>
          </a:bodyPr>
          <a:lstStyle/>
          <a:p>
            <a:r>
              <a:rPr lang="en-AU" sz="3600" dirty="0">
                <a:solidFill>
                  <a:schemeClr val="bg1"/>
                </a:solidFill>
              </a:rPr>
              <a:t>In 2010,</a:t>
            </a:r>
          </a:p>
          <a:p>
            <a:r>
              <a:rPr lang="en-AU" sz="3600" dirty="0">
                <a:solidFill>
                  <a:schemeClr val="bg1"/>
                </a:solidFill>
              </a:rPr>
              <a:t>Julia Gillard was elected Australia’s first female Prime Minister.</a:t>
            </a:r>
          </a:p>
          <a:p>
            <a:endParaRPr lang="en-US" sz="3600" dirty="0">
              <a:solidFill>
                <a:schemeClr val="bg1"/>
              </a:solidFill>
            </a:endParaRPr>
          </a:p>
        </p:txBody>
      </p:sp>
      <p:pic>
        <p:nvPicPr>
          <p:cNvPr id="11" name="Picture 10">
            <a:extLst>
              <a:ext uri="{FF2B5EF4-FFF2-40B4-BE49-F238E27FC236}">
                <a16:creationId xmlns:a16="http://schemas.microsoft.com/office/drawing/2014/main" id="{09F404BE-CB18-6545-B903-5A121A907A77}"/>
              </a:ext>
            </a:extLst>
          </p:cNvPr>
          <p:cNvPicPr/>
          <p:nvPr/>
        </p:nvPicPr>
        <p:blipFill>
          <a:blip r:embed="rId3"/>
          <a:stretch>
            <a:fillRect/>
          </a:stretch>
        </p:blipFill>
        <p:spPr>
          <a:xfrm>
            <a:off x="536468" y="2959370"/>
            <a:ext cx="5608751" cy="37716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85ABCD67-7B57-734E-98E8-904850486F2F}"/>
              </a:ext>
            </a:extLst>
          </p:cNvPr>
          <p:cNvSpPr txBox="1"/>
          <p:nvPr/>
        </p:nvSpPr>
        <p:spPr>
          <a:xfrm>
            <a:off x="11876283" y="1507985"/>
            <a:ext cx="5608751" cy="646331"/>
          </a:xfrm>
          <a:prstGeom prst="rect">
            <a:avLst/>
          </a:prstGeom>
          <a:noFill/>
        </p:spPr>
        <p:txBody>
          <a:bodyPr wrap="square" rtlCol="0">
            <a:spAutoFit/>
          </a:bodyPr>
          <a:lstStyle/>
          <a:p>
            <a:r>
              <a:rPr lang="en-AU" sz="3600" dirty="0">
                <a:solidFill>
                  <a:schemeClr val="bg1"/>
                </a:solidFill>
              </a:rPr>
              <a:t>Adam </a:t>
            </a:r>
            <a:r>
              <a:rPr lang="en-AU" sz="3600" dirty="0" err="1">
                <a:solidFill>
                  <a:schemeClr val="bg1"/>
                </a:solidFill>
              </a:rPr>
              <a:t>Liaw</a:t>
            </a:r>
            <a:r>
              <a:rPr lang="en-AU" sz="3600" dirty="0">
                <a:solidFill>
                  <a:schemeClr val="bg1"/>
                </a:solidFill>
              </a:rPr>
              <a:t> won </a:t>
            </a:r>
            <a:r>
              <a:rPr lang="en-AU" sz="3600" dirty="0" err="1">
                <a:solidFill>
                  <a:schemeClr val="bg1"/>
                </a:solidFill>
              </a:rPr>
              <a:t>Masterchef</a:t>
            </a:r>
            <a:r>
              <a:rPr lang="en-AU" sz="3600" dirty="0">
                <a:solidFill>
                  <a:schemeClr val="bg1"/>
                </a:solidFill>
              </a:rPr>
              <a:t>.</a:t>
            </a:r>
          </a:p>
        </p:txBody>
      </p:sp>
      <p:pic>
        <p:nvPicPr>
          <p:cNvPr id="12" name="Picture 11">
            <a:extLst>
              <a:ext uri="{FF2B5EF4-FFF2-40B4-BE49-F238E27FC236}">
                <a16:creationId xmlns:a16="http://schemas.microsoft.com/office/drawing/2014/main" id="{E57A2A0A-B45B-614D-B285-F4AC725D5F18}"/>
              </a:ext>
            </a:extLst>
          </p:cNvPr>
          <p:cNvPicPr/>
          <p:nvPr/>
        </p:nvPicPr>
        <p:blipFill>
          <a:blip r:embed="rId4"/>
          <a:stretch>
            <a:fillRect/>
          </a:stretch>
        </p:blipFill>
        <p:spPr>
          <a:xfrm>
            <a:off x="11876283" y="2529656"/>
            <a:ext cx="6546234" cy="46310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a:extLst>
              <a:ext uri="{FF2B5EF4-FFF2-40B4-BE49-F238E27FC236}">
                <a16:creationId xmlns:a16="http://schemas.microsoft.com/office/drawing/2014/main" id="{A9300696-5D0B-C042-9DF8-5D03932A26CE}"/>
              </a:ext>
            </a:extLst>
          </p:cNvPr>
          <p:cNvSpPr txBox="1"/>
          <p:nvPr/>
        </p:nvSpPr>
        <p:spPr>
          <a:xfrm>
            <a:off x="6145219" y="7481679"/>
            <a:ext cx="10297030" cy="2308324"/>
          </a:xfrm>
          <a:prstGeom prst="rect">
            <a:avLst/>
          </a:prstGeom>
          <a:noFill/>
        </p:spPr>
        <p:txBody>
          <a:bodyPr wrap="square" rtlCol="0">
            <a:spAutoFit/>
          </a:bodyPr>
          <a:lstStyle/>
          <a:p>
            <a:r>
              <a:rPr lang="en-US" sz="3600" dirty="0">
                <a:solidFill>
                  <a:schemeClr val="bg1"/>
                </a:solidFill>
              </a:rPr>
              <a:t>T</a:t>
            </a:r>
            <a:r>
              <a:rPr lang="en-AU" sz="3600" dirty="0">
                <a:solidFill>
                  <a:schemeClr val="bg1"/>
                </a:solidFill>
              </a:rPr>
              <a:t>he commemorative one dollar coin for the 150</a:t>
            </a:r>
            <a:r>
              <a:rPr lang="en-AU" sz="3600" baseline="30000" dirty="0">
                <a:solidFill>
                  <a:schemeClr val="bg1"/>
                </a:solidFill>
              </a:rPr>
              <a:t>th</a:t>
            </a:r>
            <a:r>
              <a:rPr lang="en-AU" sz="3600" dirty="0">
                <a:solidFill>
                  <a:schemeClr val="bg1"/>
                </a:solidFill>
              </a:rPr>
              <a:t> anniversary of Girl Guides Australia was minted.</a:t>
            </a:r>
          </a:p>
          <a:p>
            <a:r>
              <a:rPr lang="en-AU" sz="3600" dirty="0">
                <a:solidFill>
                  <a:schemeClr val="bg1"/>
                </a:solidFill>
              </a:rPr>
              <a:t>At this time there were 17,500 Girl Guides, aged  from 7-17.</a:t>
            </a:r>
          </a:p>
        </p:txBody>
      </p:sp>
      <p:pic>
        <p:nvPicPr>
          <p:cNvPr id="14" name="Picture 13">
            <a:extLst>
              <a:ext uri="{FF2B5EF4-FFF2-40B4-BE49-F238E27FC236}">
                <a16:creationId xmlns:a16="http://schemas.microsoft.com/office/drawing/2014/main" id="{98F08260-C612-2043-BAEC-B65CF69CC009}"/>
              </a:ext>
            </a:extLst>
          </p:cNvPr>
          <p:cNvPicPr/>
          <p:nvPr/>
        </p:nvPicPr>
        <p:blipFill>
          <a:blip r:embed="rId5"/>
          <a:stretch>
            <a:fillRect/>
          </a:stretch>
        </p:blipFill>
        <p:spPr>
          <a:xfrm>
            <a:off x="6852305" y="3442629"/>
            <a:ext cx="4152063" cy="384462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Footer Placeholder 3">
            <a:extLst>
              <a:ext uri="{FF2B5EF4-FFF2-40B4-BE49-F238E27FC236}">
                <a16:creationId xmlns:a16="http://schemas.microsoft.com/office/drawing/2014/main" id="{E4988306-27E0-0E4E-93D8-010014B748D2}"/>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9848709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228599" y="595033"/>
            <a:ext cx="10188482" cy="1291876"/>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5400" b="1" dirty="0">
                <a:solidFill>
                  <a:schemeClr val="bg1"/>
                </a:solidFill>
                <a:latin typeface="Apple Chancery" panose="03020702040506060504" pitchFamily="66" charset="-79"/>
                <a:cs typeface="Apple Chancery" panose="03020702040506060504" pitchFamily="66" charset="-79"/>
              </a:rPr>
              <a:t>Some “firsts” for this decade</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7" name="TextBox 6">
            <a:extLst>
              <a:ext uri="{FF2B5EF4-FFF2-40B4-BE49-F238E27FC236}">
                <a16:creationId xmlns:a16="http://schemas.microsoft.com/office/drawing/2014/main" id="{D42079D5-9FB5-ED4A-92C1-B1CEB403AF7B}"/>
              </a:ext>
            </a:extLst>
          </p:cNvPr>
          <p:cNvSpPr txBox="1"/>
          <p:nvPr/>
        </p:nvSpPr>
        <p:spPr>
          <a:xfrm>
            <a:off x="954668" y="7404193"/>
            <a:ext cx="7351314" cy="1200329"/>
          </a:xfrm>
          <a:prstGeom prst="rect">
            <a:avLst/>
          </a:prstGeom>
          <a:noFill/>
        </p:spPr>
        <p:txBody>
          <a:bodyPr wrap="square" rtlCol="0">
            <a:spAutoFit/>
          </a:bodyPr>
          <a:lstStyle/>
          <a:p>
            <a:r>
              <a:rPr lang="en-AU" sz="3600" dirty="0">
                <a:solidFill>
                  <a:schemeClr val="bg1"/>
                </a:solidFill>
              </a:rPr>
              <a:t>Cadel Evans was the first Australian to win the Tour de France. </a:t>
            </a:r>
          </a:p>
        </p:txBody>
      </p:sp>
      <p:pic>
        <p:nvPicPr>
          <p:cNvPr id="8" name="Picture 7">
            <a:extLst>
              <a:ext uri="{FF2B5EF4-FFF2-40B4-BE49-F238E27FC236}">
                <a16:creationId xmlns:a16="http://schemas.microsoft.com/office/drawing/2014/main" id="{0C01350F-735A-1A48-B342-E1A64188F1D5}"/>
              </a:ext>
            </a:extLst>
          </p:cNvPr>
          <p:cNvPicPr/>
          <p:nvPr/>
        </p:nvPicPr>
        <p:blipFill>
          <a:blip r:embed="rId3"/>
          <a:stretch>
            <a:fillRect/>
          </a:stretch>
        </p:blipFill>
        <p:spPr>
          <a:xfrm>
            <a:off x="1334875" y="2093641"/>
            <a:ext cx="5581298" cy="51570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a:extLst>
              <a:ext uri="{FF2B5EF4-FFF2-40B4-BE49-F238E27FC236}">
                <a16:creationId xmlns:a16="http://schemas.microsoft.com/office/drawing/2014/main" id="{02B60326-302C-454F-BB2A-6A4001297C1F}"/>
              </a:ext>
            </a:extLst>
          </p:cNvPr>
          <p:cNvPicPr/>
          <p:nvPr/>
        </p:nvPicPr>
        <p:blipFill>
          <a:blip r:embed="rId4"/>
          <a:stretch>
            <a:fillRect/>
          </a:stretch>
        </p:blipFill>
        <p:spPr>
          <a:xfrm>
            <a:off x="12457678" y="2971800"/>
            <a:ext cx="4585722" cy="67210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72751309-63D7-5F44-B27D-6C00DEE56C69}"/>
              </a:ext>
            </a:extLst>
          </p:cNvPr>
          <p:cNvSpPr txBox="1"/>
          <p:nvPr/>
        </p:nvSpPr>
        <p:spPr>
          <a:xfrm>
            <a:off x="11414126" y="605866"/>
            <a:ext cx="7051674" cy="1754326"/>
          </a:xfrm>
          <a:prstGeom prst="rect">
            <a:avLst/>
          </a:prstGeom>
          <a:noFill/>
        </p:spPr>
        <p:txBody>
          <a:bodyPr wrap="square" rtlCol="0">
            <a:spAutoFit/>
          </a:bodyPr>
          <a:lstStyle/>
          <a:p>
            <a:r>
              <a:rPr lang="en-AU" sz="3600" dirty="0">
                <a:solidFill>
                  <a:schemeClr val="bg1"/>
                </a:solidFill>
              </a:rPr>
              <a:t>Michelle Payne won the Melbourne Cup in 2015; the first woman jockey to do so.</a:t>
            </a:r>
          </a:p>
        </p:txBody>
      </p:sp>
      <p:sp>
        <p:nvSpPr>
          <p:cNvPr id="13" name="Footer Placeholder 3">
            <a:extLst>
              <a:ext uri="{FF2B5EF4-FFF2-40B4-BE49-F238E27FC236}">
                <a16:creationId xmlns:a16="http://schemas.microsoft.com/office/drawing/2014/main" id="{8862115D-1057-8B48-886E-4DDD4FD10DF2}"/>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313832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DDD8847-35E1-F245-AA5B-F3E34A437C2F}"/>
              </a:ext>
            </a:extLst>
          </p:cNvPr>
          <p:cNvSpPr txBox="1">
            <a:spLocks noGrp="1"/>
          </p:cNvSpPr>
          <p:nvPr>
            <p:ph type="title"/>
          </p:nvPr>
        </p:nvSpPr>
        <p:spPr>
          <a:xfrm>
            <a:off x="-736997" y="306113"/>
            <a:ext cx="11989593" cy="1672141"/>
          </a:xfrm>
          <a:prstGeom prst="rect">
            <a:avLst/>
          </a:prstGeom>
        </p:spPr>
        <p:txBody>
          <a:bodyPr vert="horz" lIns="91440" tIns="45720" rIns="91440" bIns="45720"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5400" b="1" dirty="0">
                <a:solidFill>
                  <a:schemeClr val="bg1"/>
                </a:solidFill>
                <a:latin typeface="Apple Chancery" panose="03020702040506060504" pitchFamily="66" charset="-79"/>
                <a:cs typeface="Apple Chancery" panose="03020702040506060504" pitchFamily="66" charset="-79"/>
              </a:rPr>
              <a:t>Some more “firsts” for this decade</a:t>
            </a:r>
            <a:endParaRPr lang="en-US" sz="54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0316ED52-6169-0944-94C4-FCB76559E3F7}"/>
              </a:ext>
            </a:extLst>
          </p:cNvPr>
          <p:cNvPicPr/>
          <p:nvPr/>
        </p:nvPicPr>
        <p:blipFill>
          <a:blip r:embed="rId2"/>
          <a:stretch>
            <a:fillRect/>
          </a:stretch>
        </p:blipFill>
        <p:spPr>
          <a:xfrm>
            <a:off x="10126919" y="1473200"/>
            <a:ext cx="7763377" cy="58225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AFEFA74B-CC26-4346-8B47-429BD537DF64}"/>
              </a:ext>
            </a:extLst>
          </p:cNvPr>
          <p:cNvSpPr txBox="1"/>
          <p:nvPr/>
        </p:nvSpPr>
        <p:spPr>
          <a:xfrm>
            <a:off x="10126920" y="7735422"/>
            <a:ext cx="9177934" cy="1754326"/>
          </a:xfrm>
          <a:prstGeom prst="rect">
            <a:avLst/>
          </a:prstGeom>
          <a:noFill/>
        </p:spPr>
        <p:txBody>
          <a:bodyPr wrap="square" rtlCol="0">
            <a:spAutoFit/>
          </a:bodyPr>
          <a:lstStyle/>
          <a:p>
            <a:r>
              <a:rPr lang="en-US" sz="3600" dirty="0">
                <a:solidFill>
                  <a:schemeClr val="bg1"/>
                </a:solidFill>
              </a:rPr>
              <a:t>T</a:t>
            </a:r>
            <a:r>
              <a:rPr lang="en-AU" sz="3600" dirty="0">
                <a:solidFill>
                  <a:schemeClr val="bg1"/>
                </a:solidFill>
              </a:rPr>
              <a:t>he first season of Women’s Australian Rules Football League began in 2017.</a:t>
            </a:r>
          </a:p>
          <a:p>
            <a:endParaRPr lang="en-US" sz="3600" dirty="0">
              <a:solidFill>
                <a:schemeClr val="bg1"/>
              </a:solidFill>
            </a:endParaRPr>
          </a:p>
        </p:txBody>
      </p:sp>
      <p:pic>
        <p:nvPicPr>
          <p:cNvPr id="6" name="Picture 5">
            <a:extLst>
              <a:ext uri="{FF2B5EF4-FFF2-40B4-BE49-F238E27FC236}">
                <a16:creationId xmlns:a16="http://schemas.microsoft.com/office/drawing/2014/main" id="{ADA1C2D7-2901-2B47-B36F-72ADAB966CD9}"/>
              </a:ext>
            </a:extLst>
          </p:cNvPr>
          <p:cNvPicPr/>
          <p:nvPr/>
        </p:nvPicPr>
        <p:blipFill>
          <a:blip r:embed="rId3"/>
          <a:stretch>
            <a:fillRect/>
          </a:stretch>
        </p:blipFill>
        <p:spPr>
          <a:xfrm>
            <a:off x="1638773" y="3264297"/>
            <a:ext cx="6112376" cy="62254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CE0B13B8-8D00-3147-A3E4-D26B83E6738F}"/>
              </a:ext>
            </a:extLst>
          </p:cNvPr>
          <p:cNvSpPr txBox="1"/>
          <p:nvPr/>
        </p:nvSpPr>
        <p:spPr>
          <a:xfrm>
            <a:off x="1745749" y="1763713"/>
            <a:ext cx="7347451" cy="1200329"/>
          </a:xfrm>
          <a:prstGeom prst="rect">
            <a:avLst/>
          </a:prstGeom>
          <a:noFill/>
        </p:spPr>
        <p:txBody>
          <a:bodyPr wrap="square" rtlCol="0">
            <a:spAutoFit/>
          </a:bodyPr>
          <a:lstStyle/>
          <a:p>
            <a:r>
              <a:rPr lang="en-AU" sz="3600" dirty="0">
                <a:solidFill>
                  <a:schemeClr val="bg1"/>
                </a:solidFill>
              </a:rPr>
              <a:t>The Marriage Equality Act was passed in Parliament in 2017</a:t>
            </a:r>
          </a:p>
        </p:txBody>
      </p:sp>
      <p:sp>
        <p:nvSpPr>
          <p:cNvPr id="8" name="Footer Placeholder 3">
            <a:extLst>
              <a:ext uri="{FF2B5EF4-FFF2-40B4-BE49-F238E27FC236}">
                <a16:creationId xmlns:a16="http://schemas.microsoft.com/office/drawing/2014/main" id="{3BA3BB91-334C-E043-B4B4-A0E18ADAF328}"/>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1227945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1663392" y="438230"/>
            <a:ext cx="6546235" cy="640557"/>
          </a:xfrm>
        </p:spPr>
        <p:txBody>
          <a:bodyPr>
            <a:noAutofit/>
          </a:bodyPr>
          <a:lstStyle/>
          <a:p>
            <a:pPr algn="ctr"/>
            <a:r>
              <a:rPr lang="en-AU" sz="5400" dirty="0">
                <a:solidFill>
                  <a:schemeClr val="bg1"/>
                </a:solidFill>
                <a:latin typeface="Apple Chancery" panose="03020702040506060504" pitchFamily="66" charset="-79"/>
                <a:cs typeface="Apple Chancery" panose="03020702040506060504" pitchFamily="66" charset="-79"/>
              </a:rPr>
              <a:t>2020</a:t>
            </a:r>
            <a:endParaRPr lang="en-US" sz="5400" dirty="0">
              <a:solidFill>
                <a:schemeClr val="bg1"/>
              </a:solidFill>
              <a:latin typeface="Apple Chancery" panose="03020702040506060504" pitchFamily="66" charset="-79"/>
              <a:cs typeface="Apple Chancery" panose="03020702040506060504" pitchFamily="66" charset="-79"/>
            </a:endParaRPr>
          </a:p>
        </p:txBody>
      </p:sp>
      <p:sp>
        <p:nvSpPr>
          <p:cNvPr id="4" name="TextBox 3">
            <a:extLst>
              <a:ext uri="{FF2B5EF4-FFF2-40B4-BE49-F238E27FC236}">
                <a16:creationId xmlns:a16="http://schemas.microsoft.com/office/drawing/2014/main" id="{2B2F732B-41C5-954D-B504-F0217EBB0CEE}"/>
              </a:ext>
            </a:extLst>
          </p:cNvPr>
          <p:cNvSpPr txBox="1"/>
          <p:nvPr/>
        </p:nvSpPr>
        <p:spPr>
          <a:xfrm>
            <a:off x="12147453" y="551817"/>
            <a:ext cx="6045555" cy="1200329"/>
          </a:xfrm>
          <a:prstGeom prst="rect">
            <a:avLst/>
          </a:prstGeom>
          <a:noFill/>
        </p:spPr>
        <p:txBody>
          <a:bodyPr wrap="square" rtlCol="0">
            <a:spAutoFit/>
          </a:bodyPr>
          <a:lstStyle/>
          <a:p>
            <a:r>
              <a:rPr lang="en-AU" sz="3600" dirty="0">
                <a:solidFill>
                  <a:schemeClr val="bg1"/>
                </a:solidFill>
              </a:rPr>
              <a:t>The year of the COVID Pandemic. What an awful year!</a:t>
            </a:r>
          </a:p>
        </p:txBody>
      </p:sp>
      <p:pic>
        <p:nvPicPr>
          <p:cNvPr id="11" name="Picture 10">
            <a:extLst>
              <a:ext uri="{FF2B5EF4-FFF2-40B4-BE49-F238E27FC236}">
                <a16:creationId xmlns:a16="http://schemas.microsoft.com/office/drawing/2014/main" id="{653CE6A3-097E-FA4E-B1EC-53FE3A596F68}"/>
              </a:ext>
            </a:extLst>
          </p:cNvPr>
          <p:cNvPicPr/>
          <p:nvPr/>
        </p:nvPicPr>
        <p:blipFill>
          <a:blip r:embed="rId3"/>
          <a:stretch>
            <a:fillRect/>
          </a:stretch>
        </p:blipFill>
        <p:spPr>
          <a:xfrm>
            <a:off x="1007330" y="1078788"/>
            <a:ext cx="3715165" cy="4509212"/>
          </a:xfrm>
          <a:prstGeom prst="rect">
            <a:avLst/>
          </a:prstGeom>
        </p:spPr>
      </p:pic>
      <p:pic>
        <p:nvPicPr>
          <p:cNvPr id="12" name="Picture 11">
            <a:extLst>
              <a:ext uri="{FF2B5EF4-FFF2-40B4-BE49-F238E27FC236}">
                <a16:creationId xmlns:a16="http://schemas.microsoft.com/office/drawing/2014/main" id="{E7F3F9B5-D9F8-D540-8D5A-2B377B8220C1}"/>
              </a:ext>
            </a:extLst>
          </p:cNvPr>
          <p:cNvPicPr/>
          <p:nvPr/>
        </p:nvPicPr>
        <p:blipFill>
          <a:blip r:embed="rId4"/>
          <a:stretch>
            <a:fillRect/>
          </a:stretch>
        </p:blipFill>
        <p:spPr>
          <a:xfrm>
            <a:off x="5965337" y="758508"/>
            <a:ext cx="4653621" cy="6071184"/>
          </a:xfrm>
          <a:prstGeom prst="rect">
            <a:avLst/>
          </a:prstGeom>
        </p:spPr>
      </p:pic>
      <p:pic>
        <p:nvPicPr>
          <p:cNvPr id="13" name="Picture 12">
            <a:extLst>
              <a:ext uri="{FF2B5EF4-FFF2-40B4-BE49-F238E27FC236}">
                <a16:creationId xmlns:a16="http://schemas.microsoft.com/office/drawing/2014/main" id="{11B4A1ED-E90A-D14A-A1AA-53447899B017}"/>
              </a:ext>
            </a:extLst>
          </p:cNvPr>
          <p:cNvPicPr/>
          <p:nvPr/>
        </p:nvPicPr>
        <p:blipFill>
          <a:blip r:embed="rId5"/>
          <a:stretch>
            <a:fillRect/>
          </a:stretch>
        </p:blipFill>
        <p:spPr>
          <a:xfrm>
            <a:off x="8123578" y="4503871"/>
            <a:ext cx="3738222" cy="5115505"/>
          </a:xfrm>
          <a:prstGeom prst="rect">
            <a:avLst/>
          </a:prstGeom>
        </p:spPr>
      </p:pic>
      <p:pic>
        <p:nvPicPr>
          <p:cNvPr id="14" name="Picture 13">
            <a:extLst>
              <a:ext uri="{FF2B5EF4-FFF2-40B4-BE49-F238E27FC236}">
                <a16:creationId xmlns:a16="http://schemas.microsoft.com/office/drawing/2014/main" id="{11C2EF06-D621-BB43-BC63-D4778FF65B3E}"/>
              </a:ext>
            </a:extLst>
          </p:cNvPr>
          <p:cNvPicPr/>
          <p:nvPr/>
        </p:nvPicPr>
        <p:blipFill>
          <a:blip r:embed="rId6"/>
          <a:stretch>
            <a:fillRect/>
          </a:stretch>
        </p:blipFill>
        <p:spPr>
          <a:xfrm>
            <a:off x="2250172" y="5428616"/>
            <a:ext cx="3715165" cy="4291285"/>
          </a:xfrm>
          <a:prstGeom prst="rect">
            <a:avLst/>
          </a:prstGeom>
        </p:spPr>
      </p:pic>
      <p:sp>
        <p:nvSpPr>
          <p:cNvPr id="6" name="TextBox 5">
            <a:extLst>
              <a:ext uri="{FF2B5EF4-FFF2-40B4-BE49-F238E27FC236}">
                <a16:creationId xmlns:a16="http://schemas.microsoft.com/office/drawing/2014/main" id="{961B63AE-3DAE-C34D-84D3-A53835BDE7C4}"/>
              </a:ext>
            </a:extLst>
          </p:cNvPr>
          <p:cNvSpPr txBox="1"/>
          <p:nvPr/>
        </p:nvSpPr>
        <p:spPr>
          <a:xfrm>
            <a:off x="12147453" y="2495946"/>
            <a:ext cx="6362682" cy="5078313"/>
          </a:xfrm>
          <a:prstGeom prst="rect">
            <a:avLst/>
          </a:prstGeom>
          <a:noFill/>
        </p:spPr>
        <p:txBody>
          <a:bodyPr wrap="square" rtlCol="0">
            <a:spAutoFit/>
          </a:bodyPr>
          <a:lstStyle/>
          <a:p>
            <a:r>
              <a:rPr lang="en-AU" sz="3600" dirty="0">
                <a:solidFill>
                  <a:schemeClr val="bg1"/>
                </a:solidFill>
              </a:rPr>
              <a:t>Let’s hope next year we can see our family and friends and hug each other. I hope we don’t have to wear face masks and stay apart. </a:t>
            </a:r>
          </a:p>
          <a:p>
            <a:endParaRPr lang="en-AU" sz="3600" dirty="0">
              <a:solidFill>
                <a:schemeClr val="bg1"/>
              </a:solidFill>
            </a:endParaRPr>
          </a:p>
          <a:p>
            <a:r>
              <a:rPr lang="en-AU" sz="3600" dirty="0">
                <a:solidFill>
                  <a:schemeClr val="bg1"/>
                </a:solidFill>
              </a:rPr>
              <a:t>Let us give thanks for scientists and health professionals. </a:t>
            </a:r>
          </a:p>
          <a:p>
            <a:endParaRPr lang="en-US" sz="3600" dirty="0">
              <a:solidFill>
                <a:schemeClr val="bg1"/>
              </a:solidFill>
            </a:endParaRPr>
          </a:p>
        </p:txBody>
      </p:sp>
      <p:sp>
        <p:nvSpPr>
          <p:cNvPr id="18" name="Footer Placeholder 3">
            <a:extLst>
              <a:ext uri="{FF2B5EF4-FFF2-40B4-BE49-F238E27FC236}">
                <a16:creationId xmlns:a16="http://schemas.microsoft.com/office/drawing/2014/main" id="{417D96BB-663A-AA45-BCEB-8C26EEBF2EF2}"/>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2437126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DEEA8-45AD-9047-B0A4-8372D9FD130B}"/>
              </a:ext>
            </a:extLst>
          </p:cNvPr>
          <p:cNvSpPr txBox="1"/>
          <p:nvPr/>
        </p:nvSpPr>
        <p:spPr>
          <a:xfrm>
            <a:off x="3912283" y="1236519"/>
            <a:ext cx="11193684" cy="7294305"/>
          </a:xfrm>
          <a:prstGeom prst="rect">
            <a:avLst/>
          </a:prstGeom>
          <a:noFill/>
        </p:spPr>
        <p:txBody>
          <a:bodyPr wrap="square" rtlCol="0">
            <a:spAutoFit/>
          </a:bodyPr>
          <a:lstStyle/>
          <a:p>
            <a:r>
              <a:rPr lang="en-AU" sz="3600" dirty="0">
                <a:solidFill>
                  <a:schemeClr val="bg1"/>
                </a:solidFill>
              </a:rPr>
              <a:t> </a:t>
            </a:r>
          </a:p>
          <a:p>
            <a:r>
              <a:rPr lang="en-AU" sz="3600" dirty="0">
                <a:solidFill>
                  <a:schemeClr val="bg1"/>
                </a:solidFill>
                <a:latin typeface="Apple Chancery" panose="03020702040506060504" pitchFamily="66" charset="-79"/>
                <a:cs typeface="Apple Chancery" panose="03020702040506060504" pitchFamily="66" charset="-79"/>
              </a:rPr>
              <a:t>I hope you have enjoyed our trip down Memory Lane and it has reminded you of people and events over your life.</a:t>
            </a:r>
          </a:p>
          <a:p>
            <a:r>
              <a:rPr lang="en-AU" sz="3600" dirty="0">
                <a:solidFill>
                  <a:schemeClr val="bg1"/>
                </a:solidFill>
                <a:latin typeface="Apple Chancery" panose="03020702040506060504" pitchFamily="66" charset="-79"/>
                <a:cs typeface="Apple Chancery" panose="03020702040506060504" pitchFamily="66" charset="-79"/>
              </a:rPr>
              <a:t> </a:t>
            </a:r>
          </a:p>
          <a:p>
            <a:r>
              <a:rPr lang="en-AU" sz="3600" dirty="0">
                <a:solidFill>
                  <a:schemeClr val="bg1"/>
                </a:solidFill>
                <a:latin typeface="Apple Chancery" panose="03020702040506060504" pitchFamily="66" charset="-79"/>
                <a:cs typeface="Apple Chancery" panose="03020702040506060504" pitchFamily="66" charset="-79"/>
              </a:rPr>
              <a:t>We have looked at lots of changes from 1940 until now. </a:t>
            </a:r>
          </a:p>
          <a:p>
            <a:endParaRPr lang="en-AU" sz="3600" dirty="0">
              <a:solidFill>
                <a:schemeClr val="bg1"/>
              </a:solidFill>
              <a:latin typeface="Apple Chancery" panose="03020702040506060504" pitchFamily="66" charset="-79"/>
              <a:cs typeface="Apple Chancery" panose="03020702040506060504" pitchFamily="66" charset="-79"/>
            </a:endParaRPr>
          </a:p>
          <a:p>
            <a:r>
              <a:rPr lang="en-AU" sz="3600" dirty="0">
                <a:solidFill>
                  <a:schemeClr val="bg1"/>
                </a:solidFill>
                <a:latin typeface="Apple Chancery" panose="03020702040506060504" pitchFamily="66" charset="-79"/>
                <a:cs typeface="Apple Chancery" panose="03020702040506060504" pitchFamily="66" charset="-79"/>
              </a:rPr>
              <a:t>I hope you have found the pictures and information interesting.</a:t>
            </a:r>
          </a:p>
          <a:p>
            <a:r>
              <a:rPr lang="en-AU" sz="3600" dirty="0">
                <a:solidFill>
                  <a:schemeClr val="bg1"/>
                </a:solidFill>
                <a:latin typeface="Apple Chancery" panose="03020702040506060504" pitchFamily="66" charset="-79"/>
                <a:cs typeface="Apple Chancery" panose="03020702040506060504" pitchFamily="66" charset="-79"/>
              </a:rPr>
              <a:t> </a:t>
            </a:r>
          </a:p>
          <a:p>
            <a:r>
              <a:rPr lang="en-AU" sz="3600" dirty="0">
                <a:solidFill>
                  <a:schemeClr val="bg1"/>
                </a:solidFill>
                <a:latin typeface="Apple Chancery" panose="03020702040506060504" pitchFamily="66" charset="-79"/>
                <a:cs typeface="Apple Chancery" panose="03020702040506060504" pitchFamily="66" charset="-79"/>
              </a:rPr>
              <a:t>I have had great fun putting it together for you to read. </a:t>
            </a:r>
          </a:p>
          <a:p>
            <a:r>
              <a:rPr lang="en-AU" sz="3600" dirty="0">
                <a:solidFill>
                  <a:schemeClr val="bg1"/>
                </a:solidFill>
                <a:latin typeface="Apple Chancery" panose="03020702040506060504" pitchFamily="66" charset="-79"/>
                <a:cs typeface="Apple Chancery" panose="03020702040506060504" pitchFamily="66" charset="-79"/>
              </a:rPr>
              <a:t> </a:t>
            </a:r>
          </a:p>
          <a:p>
            <a:r>
              <a:rPr lang="en-AU" sz="3600" dirty="0">
                <a:solidFill>
                  <a:schemeClr val="bg1"/>
                </a:solidFill>
                <a:latin typeface="Apple Chancery" panose="03020702040506060504" pitchFamily="66" charset="-79"/>
                <a:cs typeface="Apple Chancery" panose="03020702040506060504" pitchFamily="66" charset="-79"/>
              </a:rPr>
              <a:t>Carolyn </a:t>
            </a:r>
          </a:p>
          <a:p>
            <a:endParaRPr lang="en-US" sz="3600" dirty="0">
              <a:solidFill>
                <a:schemeClr val="bg1"/>
              </a:solidFill>
            </a:endParaRPr>
          </a:p>
        </p:txBody>
      </p:sp>
      <p:pic>
        <p:nvPicPr>
          <p:cNvPr id="9" name="Picture 8">
            <a:extLst>
              <a:ext uri="{FF2B5EF4-FFF2-40B4-BE49-F238E27FC236}">
                <a16:creationId xmlns:a16="http://schemas.microsoft.com/office/drawing/2014/main" id="{84276E49-0D00-6144-AD4D-23F687704218}"/>
              </a:ext>
            </a:extLst>
          </p:cNvPr>
          <p:cNvPicPr/>
          <p:nvPr/>
        </p:nvPicPr>
        <p:blipFill>
          <a:blip r:embed="rId2" cstate="print"/>
          <a:stretch>
            <a:fillRect/>
          </a:stretch>
        </p:blipFill>
        <p:spPr>
          <a:xfrm>
            <a:off x="6365149" y="7293080"/>
            <a:ext cx="1168126" cy="932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Footer Placeholder 3">
            <a:extLst>
              <a:ext uri="{FF2B5EF4-FFF2-40B4-BE49-F238E27FC236}">
                <a16:creationId xmlns:a16="http://schemas.microsoft.com/office/drawing/2014/main" id="{FE082187-0045-1F48-8441-5A62EA6FDFB1}"/>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890280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7E01A89-1DCA-3943-9F4B-0D7A696EBF3B}"/>
              </a:ext>
            </a:extLst>
          </p:cNvPr>
          <p:cNvPicPr>
            <a:picLocks noGrp="1"/>
          </p:cNvPicPr>
          <p:nvPr>
            <p:ph idx="1"/>
          </p:nvPr>
        </p:nvPicPr>
        <p:blipFill>
          <a:blip r:embed="rId2"/>
          <a:stretch>
            <a:fillRect/>
          </a:stretch>
        </p:blipFill>
        <p:spPr>
          <a:xfrm>
            <a:off x="8336268" y="914400"/>
            <a:ext cx="8986532" cy="657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7C5A9E34-7447-6642-B653-D83DCBFCB8FC}"/>
              </a:ext>
            </a:extLst>
          </p:cNvPr>
          <p:cNvSpPr txBox="1"/>
          <p:nvPr/>
        </p:nvSpPr>
        <p:spPr>
          <a:xfrm>
            <a:off x="2155825" y="7981074"/>
            <a:ext cx="14706599" cy="646331"/>
          </a:xfrm>
          <a:prstGeom prst="rect">
            <a:avLst/>
          </a:prstGeom>
          <a:noFill/>
        </p:spPr>
        <p:txBody>
          <a:bodyPr wrap="square" rtlCol="0">
            <a:spAutoFit/>
          </a:bodyPr>
          <a:lstStyle/>
          <a:p>
            <a:r>
              <a:rPr lang="en-AU" sz="3600" dirty="0">
                <a:solidFill>
                  <a:schemeClr val="bg1"/>
                </a:solidFill>
              </a:rPr>
              <a:t>Our troops fought bravely on the difficult Kokoda Trail in Papua New Guinea. </a:t>
            </a:r>
            <a:endParaRPr lang="en-US" sz="3600" dirty="0">
              <a:solidFill>
                <a:schemeClr val="bg1"/>
              </a:solidFill>
            </a:endParaRPr>
          </a:p>
        </p:txBody>
      </p:sp>
      <p:sp>
        <p:nvSpPr>
          <p:cNvPr id="6" name="Title 1">
            <a:extLst>
              <a:ext uri="{FF2B5EF4-FFF2-40B4-BE49-F238E27FC236}">
                <a16:creationId xmlns:a16="http://schemas.microsoft.com/office/drawing/2014/main" id="{BFF58764-63DC-084D-8CD7-6A8BBE9852BD}"/>
              </a:ext>
            </a:extLst>
          </p:cNvPr>
          <p:cNvSpPr txBox="1">
            <a:spLocks noGrp="1"/>
          </p:cNvSpPr>
          <p:nvPr>
            <p:ph type="title"/>
          </p:nvPr>
        </p:nvSpPr>
        <p:spPr>
          <a:xfrm>
            <a:off x="1016001" y="1201232"/>
            <a:ext cx="3555999" cy="1051956"/>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r>
              <a:rPr lang="en-US" sz="5400" b="1" dirty="0">
                <a:solidFill>
                  <a:schemeClr val="bg1"/>
                </a:solidFill>
                <a:latin typeface="Apple Chancery" panose="03020702040506060504" pitchFamily="66" charset="-79"/>
                <a:cs typeface="Apple Chancery" panose="03020702040506060504" pitchFamily="66" charset="-79"/>
              </a:rPr>
              <a:t>1940s</a:t>
            </a:r>
          </a:p>
        </p:txBody>
      </p:sp>
      <p:sp>
        <p:nvSpPr>
          <p:cNvPr id="8" name="Footer Placeholder 3">
            <a:extLst>
              <a:ext uri="{FF2B5EF4-FFF2-40B4-BE49-F238E27FC236}">
                <a16:creationId xmlns:a16="http://schemas.microsoft.com/office/drawing/2014/main" id="{696BDCFB-70FE-9B4E-AB67-A3AC8CF4925A}"/>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919464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236009" y="569581"/>
            <a:ext cx="6546235" cy="1200328"/>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dirty="0"/>
          </a:p>
        </p:txBody>
      </p:sp>
      <p:sp>
        <p:nvSpPr>
          <p:cNvPr id="6" name="TextBox 5">
            <a:extLst>
              <a:ext uri="{FF2B5EF4-FFF2-40B4-BE49-F238E27FC236}">
                <a16:creationId xmlns:a16="http://schemas.microsoft.com/office/drawing/2014/main" id="{7B65E823-526E-2E4F-A878-9475053936A9}"/>
              </a:ext>
            </a:extLst>
          </p:cNvPr>
          <p:cNvSpPr txBox="1"/>
          <p:nvPr/>
        </p:nvSpPr>
        <p:spPr>
          <a:xfrm>
            <a:off x="13168124" y="1831490"/>
            <a:ext cx="5850126" cy="2862322"/>
          </a:xfrm>
          <a:prstGeom prst="rect">
            <a:avLst/>
          </a:prstGeom>
          <a:noFill/>
        </p:spPr>
        <p:txBody>
          <a:bodyPr wrap="square" rtlCol="0">
            <a:spAutoFit/>
          </a:bodyPr>
          <a:lstStyle/>
          <a:p>
            <a:r>
              <a:rPr lang="en-AU" sz="3600" dirty="0">
                <a:solidFill>
                  <a:schemeClr val="bg1"/>
                </a:solidFill>
              </a:rPr>
              <a:t>Japan entered the war in 1941. </a:t>
            </a:r>
          </a:p>
          <a:p>
            <a:endParaRPr lang="en-AU" sz="3600" dirty="0">
              <a:solidFill>
                <a:schemeClr val="bg1"/>
              </a:solidFill>
            </a:endParaRPr>
          </a:p>
          <a:p>
            <a:r>
              <a:rPr lang="en-AU" sz="3600" dirty="0">
                <a:solidFill>
                  <a:schemeClr val="bg1"/>
                </a:solidFill>
              </a:rPr>
              <a:t>Darwin was bombed in 1942. </a:t>
            </a:r>
          </a:p>
          <a:p>
            <a:endParaRPr lang="en-AU" sz="3600" dirty="0">
              <a:solidFill>
                <a:schemeClr val="bg1"/>
              </a:solidFill>
            </a:endParaRPr>
          </a:p>
        </p:txBody>
      </p:sp>
      <p:pic>
        <p:nvPicPr>
          <p:cNvPr id="9" name="Picture 8">
            <a:extLst>
              <a:ext uri="{FF2B5EF4-FFF2-40B4-BE49-F238E27FC236}">
                <a16:creationId xmlns:a16="http://schemas.microsoft.com/office/drawing/2014/main" id="{D8B97DBD-FDCC-7945-96C0-E8AB4DA6BA1F}"/>
              </a:ext>
            </a:extLst>
          </p:cNvPr>
          <p:cNvPicPr/>
          <p:nvPr/>
        </p:nvPicPr>
        <p:blipFill>
          <a:blip r:embed="rId3"/>
          <a:stretch>
            <a:fillRect/>
          </a:stretch>
        </p:blipFill>
        <p:spPr>
          <a:xfrm>
            <a:off x="3429000" y="2223062"/>
            <a:ext cx="8798843" cy="689553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TextBox 4">
            <a:extLst>
              <a:ext uri="{FF2B5EF4-FFF2-40B4-BE49-F238E27FC236}">
                <a16:creationId xmlns:a16="http://schemas.microsoft.com/office/drawing/2014/main" id="{E3D5C5F8-6178-5A48-8FCA-9B49D1DD2925}"/>
              </a:ext>
            </a:extLst>
          </p:cNvPr>
          <p:cNvSpPr txBox="1"/>
          <p:nvPr/>
        </p:nvSpPr>
        <p:spPr>
          <a:xfrm>
            <a:off x="1174350" y="908160"/>
            <a:ext cx="6546235" cy="923330"/>
          </a:xfrm>
          <a:prstGeom prst="rect">
            <a:avLst/>
          </a:prstGeom>
          <a:noFill/>
        </p:spPr>
        <p:txBody>
          <a:bodyPr wrap="square" rtlCol="0">
            <a:spAutoFit/>
          </a:bodyPr>
          <a:lstStyle/>
          <a:p>
            <a:r>
              <a:rPr lang="en-US" sz="5400" b="1" dirty="0">
                <a:solidFill>
                  <a:schemeClr val="bg1"/>
                </a:solidFill>
                <a:latin typeface="Apple Chancery" panose="03020702040506060504" pitchFamily="66" charset="-79"/>
                <a:cs typeface="Apple Chancery" panose="03020702040506060504" pitchFamily="66" charset="-79"/>
              </a:rPr>
              <a:t>1941 and 1942</a:t>
            </a:r>
          </a:p>
        </p:txBody>
      </p:sp>
      <p:sp>
        <p:nvSpPr>
          <p:cNvPr id="7" name="Footer Placeholder 3">
            <a:extLst>
              <a:ext uri="{FF2B5EF4-FFF2-40B4-BE49-F238E27FC236}">
                <a16:creationId xmlns:a16="http://schemas.microsoft.com/office/drawing/2014/main" id="{9870058D-5CBA-2C4D-9B57-BDFC86C9F585}"/>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213092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9499" y="392942"/>
            <a:ext cx="7238738" cy="1969258"/>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1945</a:t>
            </a:r>
            <a:endParaRPr lang="en-US" sz="3600" b="1" dirty="0">
              <a:solidFill>
                <a:schemeClr val="bg1"/>
              </a:solidFill>
              <a:latin typeface="Apple Chancery" panose="03020702040506060504" pitchFamily="66" charset="-79"/>
              <a:cs typeface="Apple Chancery" panose="03020702040506060504" pitchFamily="66" charset="-79"/>
            </a:endParaRPr>
          </a:p>
        </p:txBody>
      </p:sp>
      <p:pic>
        <p:nvPicPr>
          <p:cNvPr id="8" name="Picture 7">
            <a:extLst>
              <a:ext uri="{FF2B5EF4-FFF2-40B4-BE49-F238E27FC236}">
                <a16:creationId xmlns:a16="http://schemas.microsoft.com/office/drawing/2014/main" id="{26425127-DEFC-BA49-9A7B-C2F51B4E56A3}"/>
              </a:ext>
            </a:extLst>
          </p:cNvPr>
          <p:cNvPicPr/>
          <p:nvPr/>
        </p:nvPicPr>
        <p:blipFill>
          <a:blip r:embed="rId3"/>
          <a:stretch>
            <a:fillRect/>
          </a:stretch>
        </p:blipFill>
        <p:spPr>
          <a:xfrm>
            <a:off x="11201400" y="848810"/>
            <a:ext cx="6837985" cy="5487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D10AED60-8D2A-DE46-AEA0-5FBC526250A8}"/>
              </a:ext>
            </a:extLst>
          </p:cNvPr>
          <p:cNvSpPr txBox="1"/>
          <p:nvPr/>
        </p:nvSpPr>
        <p:spPr>
          <a:xfrm>
            <a:off x="1015526" y="2039811"/>
            <a:ext cx="5214177" cy="2308324"/>
          </a:xfrm>
          <a:prstGeom prst="rect">
            <a:avLst/>
          </a:prstGeom>
          <a:noFill/>
        </p:spPr>
        <p:txBody>
          <a:bodyPr wrap="square" rtlCol="0">
            <a:spAutoFit/>
          </a:bodyPr>
          <a:lstStyle/>
          <a:p>
            <a:r>
              <a:rPr lang="en-US" sz="3600" dirty="0">
                <a:solidFill>
                  <a:schemeClr val="bg1"/>
                </a:solidFill>
              </a:rPr>
              <a:t>W</a:t>
            </a:r>
            <a:r>
              <a:rPr lang="en-AU" sz="3600" dirty="0" err="1">
                <a:solidFill>
                  <a:schemeClr val="bg1"/>
                </a:solidFill>
              </a:rPr>
              <a:t>orld</a:t>
            </a:r>
            <a:r>
              <a:rPr lang="en-AU" sz="3600" dirty="0">
                <a:solidFill>
                  <a:schemeClr val="bg1"/>
                </a:solidFill>
              </a:rPr>
              <a:t> War 2 ended. There were parties in the streets. </a:t>
            </a:r>
          </a:p>
          <a:p>
            <a:endParaRPr lang="en-AU" sz="3600" dirty="0">
              <a:solidFill>
                <a:schemeClr val="bg1"/>
              </a:solidFill>
            </a:endParaRPr>
          </a:p>
          <a:p>
            <a:endParaRPr lang="en-US" sz="3600" dirty="0">
              <a:solidFill>
                <a:schemeClr val="bg1"/>
              </a:solidFill>
            </a:endParaRPr>
          </a:p>
        </p:txBody>
      </p:sp>
      <p:pic>
        <p:nvPicPr>
          <p:cNvPr id="9" name="Picture 8">
            <a:extLst>
              <a:ext uri="{FF2B5EF4-FFF2-40B4-BE49-F238E27FC236}">
                <a16:creationId xmlns:a16="http://schemas.microsoft.com/office/drawing/2014/main" id="{4B0495CF-88BB-F849-8DD3-940D3AD10B1E}"/>
              </a:ext>
            </a:extLst>
          </p:cNvPr>
          <p:cNvPicPr/>
          <p:nvPr/>
        </p:nvPicPr>
        <p:blipFill>
          <a:blip r:embed="rId4"/>
          <a:stretch>
            <a:fillRect/>
          </a:stretch>
        </p:blipFill>
        <p:spPr>
          <a:xfrm>
            <a:off x="1015525" y="3479801"/>
            <a:ext cx="6282711" cy="5487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E36D2CCB-E99D-BB42-9B73-81C43B45CB2A}"/>
              </a:ext>
            </a:extLst>
          </p:cNvPr>
          <p:cNvSpPr txBox="1"/>
          <p:nvPr/>
        </p:nvSpPr>
        <p:spPr>
          <a:xfrm>
            <a:off x="8077200" y="5816600"/>
            <a:ext cx="5892800" cy="2862322"/>
          </a:xfrm>
          <a:prstGeom prst="rect">
            <a:avLst/>
          </a:prstGeom>
          <a:noFill/>
        </p:spPr>
        <p:txBody>
          <a:bodyPr wrap="square" rtlCol="0">
            <a:spAutoFit/>
          </a:bodyPr>
          <a:lstStyle/>
          <a:p>
            <a:r>
              <a:rPr lang="en-AU" sz="3600" dirty="0">
                <a:solidFill>
                  <a:schemeClr val="bg1"/>
                </a:solidFill>
              </a:rPr>
              <a:t>Post-war</a:t>
            </a:r>
          </a:p>
          <a:p>
            <a:r>
              <a:rPr lang="en-AU" sz="3600" dirty="0">
                <a:solidFill>
                  <a:schemeClr val="bg1"/>
                </a:solidFill>
              </a:rPr>
              <a:t>immigration began. Lots of British people and Europeans came here to build a better life. </a:t>
            </a:r>
          </a:p>
        </p:txBody>
      </p:sp>
      <p:sp>
        <p:nvSpPr>
          <p:cNvPr id="12" name="Footer Placeholder 3">
            <a:extLst>
              <a:ext uri="{FF2B5EF4-FFF2-40B4-BE49-F238E27FC236}">
                <a16:creationId xmlns:a16="http://schemas.microsoft.com/office/drawing/2014/main" id="{C51C29A4-5B29-8742-8270-8FD7363A20C8}"/>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38172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A10BC91-3AFE-B544-B064-1AEA9FCD3976}"/>
              </a:ext>
            </a:extLst>
          </p:cNvPr>
          <p:cNvSpPr>
            <a:spLocks noGrp="1"/>
          </p:cNvSpPr>
          <p:nvPr>
            <p:ph type="title"/>
          </p:nvPr>
        </p:nvSpPr>
        <p:spPr>
          <a:xfrm>
            <a:off x="-613020" y="484904"/>
            <a:ext cx="7013819" cy="1140695"/>
          </a:xfrm>
        </p:spPr>
        <p:txBody>
          <a:bodyPr>
            <a:normAutofit/>
          </a:bodyPr>
          <a:lstStyle/>
          <a:p>
            <a:pPr algn="ctr"/>
            <a:r>
              <a:rPr lang="en-US" sz="5400" b="1" dirty="0">
                <a:solidFill>
                  <a:schemeClr val="bg1"/>
                </a:solidFill>
                <a:latin typeface="Apple Chancery" panose="03020702040506060504" pitchFamily="66" charset="-79"/>
                <a:cs typeface="Apple Chancery" panose="03020702040506060504" pitchFamily="66" charset="-79"/>
              </a:rPr>
              <a:t>1945</a:t>
            </a:r>
          </a:p>
        </p:txBody>
      </p:sp>
      <p:pic>
        <p:nvPicPr>
          <p:cNvPr id="4" name="Picture 3">
            <a:extLst>
              <a:ext uri="{FF2B5EF4-FFF2-40B4-BE49-F238E27FC236}">
                <a16:creationId xmlns:a16="http://schemas.microsoft.com/office/drawing/2014/main" id="{9CB2804B-FB08-9A49-8A74-E03963719350}"/>
              </a:ext>
            </a:extLst>
          </p:cNvPr>
          <p:cNvPicPr/>
          <p:nvPr/>
        </p:nvPicPr>
        <p:blipFill>
          <a:blip r:embed="rId2"/>
          <a:stretch>
            <a:fillRect/>
          </a:stretch>
        </p:blipFill>
        <p:spPr>
          <a:xfrm>
            <a:off x="7972155" y="1275862"/>
            <a:ext cx="9734822" cy="6363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56B943F4-6FF5-2B44-A6D7-63FDE8299C5A}"/>
              </a:ext>
            </a:extLst>
          </p:cNvPr>
          <p:cNvSpPr/>
          <p:nvPr/>
        </p:nvSpPr>
        <p:spPr>
          <a:xfrm>
            <a:off x="1270000" y="4038600"/>
            <a:ext cx="4581525" cy="3661002"/>
          </a:xfrm>
          <a:prstGeom prst="rect">
            <a:avLst/>
          </a:prstGeom>
        </p:spPr>
        <p:txBody>
          <a:bodyPr wrap="square">
            <a:spAutoFit/>
          </a:bodyPr>
          <a:lstStyle/>
          <a:p>
            <a:pPr>
              <a:lnSpc>
                <a:spcPct val="115000"/>
              </a:lnSpc>
              <a:spcAft>
                <a:spcPts val="1000"/>
              </a:spcAft>
            </a:pPr>
            <a:r>
              <a:rPr lang="en-US" sz="4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a:t>
            </a:r>
            <a:r>
              <a:rPr lang="en-AU" sz="4000" dirty="0">
                <a:solidFill>
                  <a:schemeClr val="bg1"/>
                </a:solidFill>
              </a:rPr>
              <a:t>he Hills Hoist was invented. Children used to swing on it whether there was washing on it or not! </a:t>
            </a:r>
          </a:p>
        </p:txBody>
      </p:sp>
      <p:sp>
        <p:nvSpPr>
          <p:cNvPr id="6" name="Footer Placeholder 3">
            <a:extLst>
              <a:ext uri="{FF2B5EF4-FFF2-40B4-BE49-F238E27FC236}">
                <a16:creationId xmlns:a16="http://schemas.microsoft.com/office/drawing/2014/main" id="{545A1F24-39F0-ED43-8383-26208B4DDC7A}"/>
              </a:ext>
            </a:extLst>
          </p:cNvPr>
          <p:cNvSpPr>
            <a:spLocks noGrp="1"/>
          </p:cNvSpPr>
          <p:nvPr>
            <p:ph type="ftr" sz="quarter" idx="11"/>
          </p:nvPr>
        </p:nvSpPr>
        <p:spPr>
          <a:xfrm>
            <a:off x="380207" y="9790003"/>
            <a:ext cx="4877593" cy="766763"/>
          </a:xfrm>
        </p:spPr>
        <p:txBody>
          <a:bodyPr/>
          <a:lstStyle/>
          <a:p>
            <a:r>
              <a:rPr lang="en-US" sz="1600" dirty="0"/>
              <a:t>Rotary Club of Canterbury: Let's Stay Together Project</a:t>
            </a:r>
          </a:p>
        </p:txBody>
      </p:sp>
    </p:spTree>
    <p:extLst>
      <p:ext uri="{BB962C8B-B14F-4D97-AF65-F5344CB8AC3E}">
        <p14:creationId xmlns:p14="http://schemas.microsoft.com/office/powerpoint/2010/main" val="3976602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914400" y="660393"/>
            <a:ext cx="7244461" cy="895752"/>
          </a:xfrm>
        </p:spPr>
        <p:txBody>
          <a:bodyPr>
            <a:noAutofit/>
          </a:bodyPr>
          <a:lstStyle/>
          <a:p>
            <a:r>
              <a:rPr lang="en-US" sz="5400" dirty="0">
                <a:solidFill>
                  <a:schemeClr val="bg1"/>
                </a:solidFill>
                <a:latin typeface="Apple Chancery" panose="03020702040506060504" pitchFamily="66" charset="-79"/>
                <a:cs typeface="Apple Chancery" panose="03020702040506060504" pitchFamily="66" charset="-79"/>
              </a:rPr>
              <a:t>1948 and 1949</a:t>
            </a:r>
            <a:endParaRPr lang="en-US" sz="5400" b="1" dirty="0">
              <a:solidFill>
                <a:schemeClr val="bg1"/>
              </a:solidFill>
              <a:latin typeface="Apple Chancery" panose="03020702040506060504" pitchFamily="66" charset="-79"/>
              <a:cs typeface="Apple Chancery" panose="03020702040506060504" pitchFamily="66" charset="-79"/>
            </a:endParaRPr>
          </a:p>
        </p:txBody>
      </p:sp>
      <p:sp>
        <p:nvSpPr>
          <p:cNvPr id="6" name="Rectangle 5">
            <a:extLst>
              <a:ext uri="{FF2B5EF4-FFF2-40B4-BE49-F238E27FC236}">
                <a16:creationId xmlns:a16="http://schemas.microsoft.com/office/drawing/2014/main" id="{4CBA9459-DF1D-41EA-9B39-0322986ECF55}"/>
              </a:ext>
            </a:extLst>
          </p:cNvPr>
          <p:cNvSpPr/>
          <p:nvPr/>
        </p:nvSpPr>
        <p:spPr>
          <a:xfrm>
            <a:off x="11773789" y="818991"/>
            <a:ext cx="7244461" cy="2800767"/>
          </a:xfrm>
          <a:prstGeom prst="rect">
            <a:avLst/>
          </a:prstGeom>
        </p:spPr>
        <p:txBody>
          <a:bodyPr wrap="square">
            <a:spAutoFit/>
          </a:bodyPr>
          <a:lstStyle/>
          <a:p>
            <a:r>
              <a:rPr lang="en-AU" sz="3600" dirty="0">
                <a:solidFill>
                  <a:schemeClr val="bg1"/>
                </a:solidFill>
              </a:rPr>
              <a:t>The first Australian-made car –the Holden-was manufactured.</a:t>
            </a:r>
          </a:p>
          <a:p>
            <a:endParaRPr lang="en-US" sz="3600" b="1" dirty="0">
              <a:solidFill>
                <a:schemeClr val="bg1"/>
              </a:solidFill>
            </a:endParaRPr>
          </a:p>
          <a:p>
            <a:r>
              <a:rPr lang="en-AU" sz="3600" b="1" i="1" dirty="0">
                <a:solidFill>
                  <a:schemeClr val="bg1"/>
                </a:solidFill>
              </a:rPr>
              <a:t>Did your family ever own a Holden? </a:t>
            </a:r>
          </a:p>
          <a:p>
            <a:endParaRPr lang="en-US" sz="3200" b="1" dirty="0">
              <a:solidFill>
                <a:schemeClr val="bg1"/>
              </a:solidFill>
            </a:endParaRPr>
          </a:p>
        </p:txBody>
      </p:sp>
      <p:pic>
        <p:nvPicPr>
          <p:cNvPr id="9" name="Picture 8">
            <a:extLst>
              <a:ext uri="{FF2B5EF4-FFF2-40B4-BE49-F238E27FC236}">
                <a16:creationId xmlns:a16="http://schemas.microsoft.com/office/drawing/2014/main" id="{64982DFA-8E75-D64E-9E1A-8B4763A267AE}"/>
              </a:ext>
            </a:extLst>
          </p:cNvPr>
          <p:cNvPicPr/>
          <p:nvPr/>
        </p:nvPicPr>
        <p:blipFill>
          <a:blip r:embed="rId3"/>
          <a:stretch>
            <a:fillRect/>
          </a:stretch>
        </p:blipFill>
        <p:spPr>
          <a:xfrm>
            <a:off x="1193800" y="2406057"/>
            <a:ext cx="9769133" cy="5886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F593E6ED-A8E0-CE4A-ACFE-F9DE7DFB63E2}"/>
              </a:ext>
            </a:extLst>
          </p:cNvPr>
          <p:cNvSpPr txBox="1"/>
          <p:nvPr/>
        </p:nvSpPr>
        <p:spPr>
          <a:xfrm>
            <a:off x="11773789" y="4660365"/>
            <a:ext cx="6764312" cy="3847207"/>
          </a:xfrm>
          <a:prstGeom prst="rect">
            <a:avLst/>
          </a:prstGeom>
          <a:noFill/>
        </p:spPr>
        <p:txBody>
          <a:bodyPr wrap="square" rtlCol="0">
            <a:spAutoFit/>
          </a:bodyPr>
          <a:lstStyle/>
          <a:p>
            <a:r>
              <a:rPr lang="en-US" sz="3600" i="1" dirty="0">
                <a:solidFill>
                  <a:schemeClr val="bg1"/>
                </a:solidFill>
              </a:rPr>
              <a:t>Also:</a:t>
            </a:r>
          </a:p>
          <a:p>
            <a:r>
              <a:rPr lang="en-US" sz="3600" dirty="0">
                <a:solidFill>
                  <a:schemeClr val="bg1"/>
                </a:solidFill>
              </a:rPr>
              <a:t> </a:t>
            </a:r>
            <a:r>
              <a:rPr lang="en-AU" sz="3600" dirty="0">
                <a:solidFill>
                  <a:schemeClr val="bg1"/>
                </a:solidFill>
              </a:rPr>
              <a:t>In the late 1940s, the United Nations was founded.</a:t>
            </a:r>
          </a:p>
          <a:p>
            <a:endParaRPr lang="en-AU" sz="3600" dirty="0">
              <a:solidFill>
                <a:schemeClr val="bg1"/>
              </a:solidFill>
            </a:endParaRPr>
          </a:p>
          <a:p>
            <a:r>
              <a:rPr lang="en-AU" sz="3600" dirty="0">
                <a:solidFill>
                  <a:schemeClr val="bg1"/>
                </a:solidFill>
              </a:rPr>
              <a:t>The antibiotic, penicillin was developed. What a life saver!</a:t>
            </a:r>
          </a:p>
          <a:p>
            <a:endParaRPr lang="en-US" sz="2800" dirty="0">
              <a:solidFill>
                <a:schemeClr val="bg1"/>
              </a:solidFill>
            </a:endParaRPr>
          </a:p>
        </p:txBody>
      </p:sp>
      <p:sp>
        <p:nvSpPr>
          <p:cNvPr id="11" name="Footer Placeholder 3">
            <a:extLst>
              <a:ext uri="{FF2B5EF4-FFF2-40B4-BE49-F238E27FC236}">
                <a16:creationId xmlns:a16="http://schemas.microsoft.com/office/drawing/2014/main" id="{A25A2DED-5803-6A4E-AFC8-F4855857EFAD}"/>
              </a:ext>
            </a:extLst>
          </p:cNvPr>
          <p:cNvSpPr txBox="1">
            <a:spLocks/>
          </p:cNvSpPr>
          <p:nvPr/>
        </p:nvSpPr>
        <p:spPr>
          <a:xfrm>
            <a:off x="380207" y="9790003"/>
            <a:ext cx="4877593" cy="766763"/>
          </a:xfrm>
          <a:prstGeom prst="rect">
            <a:avLst/>
          </a:prstGeom>
        </p:spPr>
        <p:txBody>
          <a:bodyPr vert="horz" lIns="91440" tIns="45720" rIns="91440" bIns="45720" rtlCol="0" anchor="ctr"/>
          <a:lstStyle>
            <a:defPPr>
              <a:defRPr lang="en-US"/>
            </a:defPPr>
            <a:lvl1pPr marL="0" algn="ctr" defTabSz="914400" rtl="0" eaLnBrk="1" latinLnBrk="0" hangingPunct="1">
              <a:defRPr sz="74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Rotary Club of Canterbury: Let's Stay Together Project</a:t>
            </a:r>
            <a:endParaRPr lang="en-US" sz="1600" dirty="0"/>
          </a:p>
        </p:txBody>
      </p:sp>
    </p:spTree>
    <p:extLst>
      <p:ext uri="{BB962C8B-B14F-4D97-AF65-F5344CB8AC3E}">
        <p14:creationId xmlns:p14="http://schemas.microsoft.com/office/powerpoint/2010/main" val="8930880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{EBBE3ACE-54BF-514C-977A-10295008C428}tf10001119</Template>
  <TotalTime>7849</TotalTime>
  <Words>3196</Words>
  <Application>Microsoft Office PowerPoint</Application>
  <PresentationFormat>Custom</PresentationFormat>
  <Paragraphs>437</Paragraphs>
  <Slides>44</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Apple Chancery</vt:lpstr>
      <vt:lpstr>Arial</vt:lpstr>
      <vt:lpstr>Calibri</vt:lpstr>
      <vt:lpstr>Calibri Light</vt:lpstr>
      <vt:lpstr>Lucida Bright</vt:lpstr>
      <vt:lpstr>Lucida Handwriting</vt:lpstr>
      <vt:lpstr>PT Serif</vt:lpstr>
      <vt:lpstr>My Theme</vt:lpstr>
      <vt:lpstr>PowerPoint Presentation</vt:lpstr>
      <vt:lpstr>PowerPoint Presentation</vt:lpstr>
      <vt:lpstr>PowerPoint Presentation</vt:lpstr>
      <vt:lpstr>PowerPoint Presentation</vt:lpstr>
      <vt:lpstr>1940s</vt:lpstr>
      <vt:lpstr>PowerPoint Presentation</vt:lpstr>
      <vt:lpstr>1945</vt:lpstr>
      <vt:lpstr>1945</vt:lpstr>
      <vt:lpstr>1948 and 1949</vt:lpstr>
      <vt:lpstr>1948 and 1949</vt:lpstr>
      <vt:lpstr>PowerPoint Presentation</vt:lpstr>
      <vt:lpstr>1950s</vt:lpstr>
      <vt:lpstr>1952 to 1954</vt:lpstr>
      <vt:lpstr>1952 to 1954</vt:lpstr>
      <vt:lpstr>1956</vt:lpstr>
      <vt:lpstr>PowerPoint Presentation</vt:lpstr>
      <vt:lpstr>Some more interesting facts and inventions in the 1950s</vt:lpstr>
      <vt:lpstr>1960s </vt:lpstr>
      <vt:lpstr>1965 and 1966</vt:lpstr>
      <vt:lpstr>1965 and 1966</vt:lpstr>
      <vt:lpstr>PowerPoint Presentation</vt:lpstr>
      <vt:lpstr>PowerPoint Presentation</vt:lpstr>
      <vt:lpstr>PowerPoint Presentation</vt:lpstr>
      <vt:lpstr>PowerPoint Presentation</vt:lpstr>
      <vt:lpstr>Highlights of the 1970s – the disasters</vt:lpstr>
      <vt:lpstr>The late 1970s</vt:lpstr>
      <vt:lpstr>The late 1970s</vt:lpstr>
      <vt:lpstr>PowerPoint Presentation</vt:lpstr>
      <vt:lpstr>PowerPoint Presentation</vt:lpstr>
      <vt:lpstr>1984  In 1984 various important things happened.  </vt:lpstr>
      <vt:lpstr>Australia’s new Parliament House was opened in Canberra in 1988.  The opening coincided with Australia’s  bi-centenary.</vt:lpstr>
      <vt:lpstr>PowerPoint Presentation</vt:lpstr>
      <vt:lpstr>PowerPoint Presentation</vt:lpstr>
      <vt:lpstr>PowerPoint Presentation</vt:lpstr>
      <vt:lpstr>1990s</vt:lpstr>
      <vt:lpstr>PowerPoint Presentation</vt:lpstr>
      <vt:lpstr>2000s</vt:lpstr>
      <vt:lpstr>PowerPoint Presentation</vt:lpstr>
      <vt:lpstr>PowerPoint Presentation</vt:lpstr>
      <vt:lpstr>2010 - 2019</vt:lpstr>
      <vt:lpstr>PowerPoint Presentation</vt:lpstr>
      <vt:lpstr>Some more “firsts” for this decade</vt:lpstr>
      <vt:lpstr>2020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Trip Down Memory Lane</dc:title>
  <dc:creator>edda williams</dc:creator>
  <cp:lastModifiedBy>John Braine</cp:lastModifiedBy>
  <cp:revision>50</cp:revision>
  <dcterms:created xsi:type="dcterms:W3CDTF">2020-08-24T04:22:28Z</dcterms:created>
  <dcterms:modified xsi:type="dcterms:W3CDTF">2020-11-23T06:28:45Z</dcterms:modified>
</cp:coreProperties>
</file>