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324" r:id="rId2"/>
    <p:sldId id="323" r:id="rId3"/>
    <p:sldId id="267" r:id="rId4"/>
    <p:sldId id="256" r:id="rId5"/>
    <p:sldId id="273" r:id="rId6"/>
    <p:sldId id="302" r:id="rId7"/>
    <p:sldId id="303" r:id="rId8"/>
    <p:sldId id="305" r:id="rId9"/>
    <p:sldId id="306" r:id="rId10"/>
    <p:sldId id="280" r:id="rId11"/>
    <p:sldId id="279" r:id="rId12"/>
    <p:sldId id="325" r:id="rId13"/>
    <p:sldId id="308" r:id="rId14"/>
    <p:sldId id="326" r:id="rId15"/>
    <p:sldId id="309" r:id="rId16"/>
    <p:sldId id="313" r:id="rId17"/>
    <p:sldId id="320" r:id="rId18"/>
    <p:sldId id="317" r:id="rId19"/>
    <p:sldId id="327" r:id="rId20"/>
    <p:sldId id="328" r:id="rId21"/>
    <p:sldId id="321" r:id="rId22"/>
    <p:sldId id="318" r:id="rId23"/>
    <p:sldId id="311" r:id="rId24"/>
    <p:sldId id="310" r:id="rId25"/>
    <p:sldId id="312" r:id="rId26"/>
    <p:sldId id="263" r:id="rId27"/>
    <p:sldId id="329" r:id="rId28"/>
  </p:sldIdLst>
  <p:sldSz cx="7589838" cy="1069816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749" autoAdjust="0"/>
    <p:restoredTop sz="96208" autoAdjust="0"/>
  </p:normalViewPr>
  <p:slideViewPr>
    <p:cSldViewPr snapToGrid="0">
      <p:cViewPr varScale="1">
        <p:scale>
          <a:sx n="76" d="100"/>
          <a:sy n="76" d="100"/>
        </p:scale>
        <p:origin x="2464" y="20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C761C30B-F59C-4CA1-AEB6-6062AA756FAF}" type="datetimeFigureOut">
              <a:rPr lang="en-US" smtClean="0"/>
              <a:t>10/23/20</a:t>
            </a:fld>
            <a:endParaRPr lang="en-US"/>
          </a:p>
        </p:txBody>
      </p:sp>
      <p:sp>
        <p:nvSpPr>
          <p:cNvPr id="4" name="Slide Image Placeholder 3"/>
          <p:cNvSpPr>
            <a:spLocks noGrp="1" noRot="1" noChangeAspect="1"/>
          </p:cNvSpPr>
          <p:nvPr>
            <p:ph type="sldImg" idx="2"/>
          </p:nvPr>
        </p:nvSpPr>
        <p:spPr>
          <a:xfrm>
            <a:off x="2427288" y="1173163"/>
            <a:ext cx="224790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1C2CBB90-4E18-4D48-BF87-BAF4F8E9C12C}" type="slidenum">
              <a:rPr lang="en-US" smtClean="0"/>
              <a:t>‹#›</a:t>
            </a:fld>
            <a:endParaRPr lang="en-US"/>
          </a:p>
        </p:txBody>
      </p:sp>
    </p:spTree>
    <p:extLst>
      <p:ext uri="{BB962C8B-B14F-4D97-AF65-F5344CB8AC3E}">
        <p14:creationId xmlns:p14="http://schemas.microsoft.com/office/powerpoint/2010/main" val="2922588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Port_of_Melbourne#/map/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nbaa.com.au/award-nominees-date/1/2012-03-01"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pinterest.com.au/pin/377528381237781500/?nic_v2=1a5f6n4id"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taste.com.au/recipes/homemade-chocolate-sauce/a2776d49-d317-45c1-9ae9-13cb149b6d44"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hekhmanfurs.com/products/davy-crockett-kids-ha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pinterest.com.au/pin/553731716671119296/?nic_v2=1a5f6n4id"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flickr.com/photos/llgc/6302310729"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lv.foursquare.com/v/giants-stadium/4c416f23ff711b8d6afb1105?openPhotoId=5153a56be4b08abb6f4c4c8f"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www.seattlemet.com/eat-and-drink/2016/08/baby-goats-are-coming-to-reuben-s-brews-next-week" TargetMode="External"/><Relationship Id="rId4" Type="http://schemas.openxmlformats.org/officeDocument/2006/relationships/hyperlink" Target="https://www.bensonstrading.com.au/showbags/"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rectv.com/tv/The-Dick-Van-Dyke-Show-bWpCcnI4V21qWWs9/The-Last-Chapter-VTVZbW1FNkJZenU4bnNZMVUyTzNZdz09"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www.tvmem.com/OZST/tv/I/INMELBOU/INMELBOU.html" TargetMode="External"/><Relationship Id="rId4" Type="http://schemas.openxmlformats.org/officeDocument/2006/relationships/hyperlink" Target="https://www.classicaustraliantv.com/homicide.htm"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ostalgiacentral.com/television/tv-by-decade/tv-shows-1970s/sullivans/"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nostalgiacentral.com/music/music-on-film-and-tv/bandstand-australia/"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7plus.com.au/link/Episode/CNP-229"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induced.info/?s=Original+Mickey+Mouse+Club+Home"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amazon.com/Father-Knows-Best/dp/B075V7D5FX"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x5zdSk73AwI"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celebrity.nine.com.au/tv/play-school-presenters-then-and-now/cb0adc10-d4e4-4640-af16-b26f49f2becf#16" TargetMode="External"/><Relationship Id="rId4" Type="http://schemas.openxmlformats.org/officeDocument/2006/relationships/hyperlink" Target="https://www.bdb.co.za/shackle/articles/dolly_dyer.htm"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dailytelegraph.com.au/entertainment/sydney-confidential/the-daily-telegraph-reveals-the-worst-10-australian-tv-hosts-and-the-best-presenters-in-television/news-story/0291525a233a730c309b7190092efd05"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theage.com.au/ftimages/2005/10/27/1130367986014.html"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domain.com.au/news/the-oldfashioned-underdeveloped-suburb-that-still-exists-in-sydneys-inner-west-20170123-gtr113/"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travelettes.net/10-gorgeous-trailer-camper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ecretdesignstudio.com/render-brick-home-tribute-triple-fronted-blonde-brick-veneer-hom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radeaboat.com.au/details/2260-1983-trawler-timber"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tradingpost.com.au/Caravans/Caravans-/1960-s-VINTAGE-VISCOUNT-10Ft-CARAVAN/Redland-Bay/QLD/AdNumber=657CGT"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ogle.com/search?q=milk+in+schools+australia&amp;rlz=1C1ASUT_enAU843AU843&amp;sxsrf=ALeKk00dXvD8IZsnzLFNj2w67Oez-A7jZA:1597286536453&amp;source=lnms&amp;tbm=isch&amp;sa=X&amp;ved=2ahUKEwiHiPCElJfrAhUXzTgGHeNQAvUQ_AUoAXoECA0QAw&amp;biw=1112&amp;bih=615#imgrc=3HxC7rWZAR0rF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worthpoint.com/worthopedia/vintage-derwent-coloured-pencils-521884671"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lickr.com/photos/statelibraryqueensland/6868548847"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portspages.com/shop/olympics_athletics/booklets/general_olympics"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en.wikipedia.org/wiki/Betty_Cuthbert" TargetMode="External"/><Relationship Id="rId4" Type="http://schemas.openxmlformats.org/officeDocument/2006/relationships/hyperlink" Target="https://www.smh.com.au/sport/athletics/clarke-ran-on-despite-burns-20150617-ghpuxf.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https://en.wikipedia.org/wiki/Port_of_Melbourne#/map/0</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a:t>
            </a:fld>
            <a:endParaRPr lang="en-US"/>
          </a:p>
        </p:txBody>
      </p:sp>
    </p:spTree>
    <p:extLst>
      <p:ext uri="{BB962C8B-B14F-4D97-AF65-F5344CB8AC3E}">
        <p14:creationId xmlns:p14="http://schemas.microsoft.com/office/powerpoint/2010/main" val="4129909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https://www.nbaa.com.au/award-nominees-date/1/2012-03-01</a:t>
            </a:r>
            <a:endParaRPr lang="en-AU" dirty="0"/>
          </a:p>
          <a:p>
            <a:r>
              <a:rPr lang="en-US" dirty="0"/>
              <a:t>2. </a:t>
            </a:r>
            <a:r>
              <a:rPr lang="en-AU" dirty="0">
                <a:hlinkClick r:id="rId4"/>
              </a:rPr>
              <a:t>https://www.pinterest.com.au/pin/377528381237781500/?nic_v2=1a5f6n4id</a:t>
            </a:r>
            <a:endParaRPr lang="en-AU"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11</a:t>
            </a:fld>
            <a:endParaRPr lang="en-US"/>
          </a:p>
        </p:txBody>
      </p:sp>
    </p:spTree>
    <p:extLst>
      <p:ext uri="{BB962C8B-B14F-4D97-AF65-F5344CB8AC3E}">
        <p14:creationId xmlns:p14="http://schemas.microsoft.com/office/powerpoint/2010/main" val="4117108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t>
            </a:r>
            <a:r>
              <a:rPr lang="en-AU" dirty="0">
                <a:hlinkClick r:id="rId3"/>
              </a:rPr>
              <a:t>https://www.taste.com.au/recipes/homemade-chocolate-sauce/a2776d49-d317-45c1-9ae9-13cb149b6d44</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12</a:t>
            </a:fld>
            <a:endParaRPr lang="en-US"/>
          </a:p>
        </p:txBody>
      </p:sp>
    </p:spTree>
    <p:extLst>
      <p:ext uri="{BB962C8B-B14F-4D97-AF65-F5344CB8AC3E}">
        <p14:creationId xmlns:p14="http://schemas.microsoft.com/office/powerpoint/2010/main" val="1104797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https://www.worthpoint.com/worthopedia/vintage-sayco-bride-doll-1960s-vgc-416736419</a:t>
            </a:r>
          </a:p>
          <a:p>
            <a:endParaRPr lang="en-US" dirty="0"/>
          </a:p>
          <a:p>
            <a:r>
              <a:rPr lang="en-US" dirty="0"/>
              <a:t>https://alansmeccano.org/images/1937showcard.jpg</a:t>
            </a:r>
          </a:p>
          <a:p>
            <a:endParaRPr lang="en-US" dirty="0"/>
          </a:p>
          <a:p>
            <a:r>
              <a:rPr lang="en-US" dirty="0"/>
              <a:t>https://cdn.shopify.com/s/files/1/2347/2217/products/KHD002L1.jpg?v=1505097177</a:t>
            </a:r>
          </a:p>
          <a:p>
            <a:endParaRPr lang="en-US"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13</a:t>
            </a:fld>
            <a:endParaRPr lang="en-US"/>
          </a:p>
        </p:txBody>
      </p:sp>
    </p:spTree>
    <p:extLst>
      <p:ext uri="{BB962C8B-B14F-4D97-AF65-F5344CB8AC3E}">
        <p14:creationId xmlns:p14="http://schemas.microsoft.com/office/powerpoint/2010/main" val="2593545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https://shekhmanfurs.com/products/davy-crockett-kids-hat</a:t>
            </a:r>
            <a:endParaRPr lang="en-AU" dirty="0"/>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2</a:t>
            </a:r>
            <a:r>
              <a:rPr lang="en-US" dirty="0"/>
              <a:t>https://</a:t>
            </a:r>
            <a:r>
              <a:rPr lang="en-US" dirty="0" err="1"/>
              <a:t>countesslemonbalm.files.wordpress.com</a:t>
            </a:r>
            <a:r>
              <a:rPr lang="en-US" dirty="0"/>
              <a:t>/2012/07/child-sewing-</a:t>
            </a:r>
            <a:r>
              <a:rPr lang="en-US" dirty="0" err="1"/>
              <a:t>machine.jpg</a:t>
            </a:r>
            <a:endParaRPr lang="en-US"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14</a:t>
            </a:fld>
            <a:endParaRPr lang="en-US"/>
          </a:p>
        </p:txBody>
      </p:sp>
    </p:spTree>
    <p:extLst>
      <p:ext uri="{BB962C8B-B14F-4D97-AF65-F5344CB8AC3E}">
        <p14:creationId xmlns:p14="http://schemas.microsoft.com/office/powerpoint/2010/main" val="3225210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https://www.pinterest.com.au/pin/553731716671119296/?nic_v2=1a5f6n4id</a:t>
            </a:r>
            <a:endParaRPr lang="en-AU" dirty="0"/>
          </a:p>
          <a:p>
            <a:pPr marL="228600" indent="-228600">
              <a:buAutoNum type="arabicPeriod"/>
            </a:pPr>
            <a:endParaRPr lang="en-AU" dirty="0"/>
          </a:p>
          <a:p>
            <a:pPr marL="228600" indent="-228600">
              <a:buAutoNum type="arabicPeriod"/>
            </a:pPr>
            <a:r>
              <a:rPr lang="en-AU" dirty="0">
                <a:hlinkClick r:id="rId4"/>
              </a:rPr>
              <a:t>https://www.flickr.com/photos/llgc/6302310729</a:t>
            </a:r>
            <a:endParaRPr lang="en-AU" dirty="0"/>
          </a:p>
          <a:p>
            <a:pPr marL="228600" indent="-228600">
              <a:buAutoNum type="arabicPeriod"/>
            </a:pPr>
            <a:endParaRPr lang="en-US" dirty="0"/>
          </a:p>
          <a:p>
            <a:r>
              <a:rPr lang="en-US" dirty="0"/>
              <a:t>https://encrypted-tbn0.gstatic.com/images?q=tbn%3AANd9GcTfApbvsFpSQvzFAcg4SJoyaGb140HIDIT7zQ&amp;usqp=CAU</a:t>
            </a:r>
          </a:p>
        </p:txBody>
      </p:sp>
      <p:sp>
        <p:nvSpPr>
          <p:cNvPr id="4" name="Slide Number Placeholder 3"/>
          <p:cNvSpPr>
            <a:spLocks noGrp="1"/>
          </p:cNvSpPr>
          <p:nvPr>
            <p:ph type="sldNum" sz="quarter" idx="5"/>
          </p:nvPr>
        </p:nvSpPr>
        <p:spPr/>
        <p:txBody>
          <a:bodyPr/>
          <a:lstStyle/>
          <a:p>
            <a:fld id="{1C2CBB90-4E18-4D48-BF87-BAF4F8E9C12C}" type="slidenum">
              <a:rPr lang="en-US" smtClean="0"/>
              <a:t>15</a:t>
            </a:fld>
            <a:endParaRPr lang="en-US"/>
          </a:p>
        </p:txBody>
      </p:sp>
    </p:spTree>
    <p:extLst>
      <p:ext uri="{BB962C8B-B14F-4D97-AF65-F5344CB8AC3E}">
        <p14:creationId xmlns:p14="http://schemas.microsoft.com/office/powerpoint/2010/main" val="3012800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https://lv.foursquare.com/v/giants-stadium/4c416f23ff711b8d6afb1105?openPhotoId=5153a56be4b08abb6f4c4c8f</a:t>
            </a:r>
            <a:endParaRPr lang="en-AU" dirty="0"/>
          </a:p>
          <a:p>
            <a:pPr marL="228600" indent="-228600">
              <a:buAutoNum type="arabicPeriod"/>
            </a:pPr>
            <a:endParaRPr lang="en-AU" dirty="0"/>
          </a:p>
          <a:p>
            <a:pPr marL="228600" indent="-228600">
              <a:buAutoNum type="arabicPeriod"/>
            </a:pPr>
            <a:r>
              <a:rPr lang="en-AU" dirty="0">
                <a:hlinkClick r:id="rId4"/>
              </a:rPr>
              <a:t>https://www.bensonstrading.com.au/showbags/</a:t>
            </a:r>
            <a:endParaRPr lang="en-AU" dirty="0"/>
          </a:p>
          <a:p>
            <a:pPr marL="228600" indent="-228600">
              <a:buAutoNum type="arabicPeriod"/>
            </a:pPr>
            <a:endParaRPr lang="en-AU" dirty="0"/>
          </a:p>
          <a:p>
            <a:pPr marL="228600" indent="-228600">
              <a:buAutoNum type="arabicPeriod"/>
            </a:pPr>
            <a:r>
              <a:rPr lang="en-AU" dirty="0">
                <a:hlinkClick r:id="rId5"/>
              </a:rPr>
              <a:t>https://www.seattlemet.com/eat-and-drink/2016/08/baby-goats-are-coming-to-reuben-s-brews-next-week</a:t>
            </a:r>
            <a:endParaRPr lang="en-US"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16</a:t>
            </a:fld>
            <a:endParaRPr lang="en-US"/>
          </a:p>
        </p:txBody>
      </p:sp>
    </p:spTree>
    <p:extLst>
      <p:ext uri="{BB962C8B-B14F-4D97-AF65-F5344CB8AC3E}">
        <p14:creationId xmlns:p14="http://schemas.microsoft.com/office/powerpoint/2010/main" val="735560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https://www.realestate.com.au/blog/images/550x350-fit,progressive/2013/07/1950stv.jpg</a:t>
            </a:r>
          </a:p>
          <a:p>
            <a:endParaRPr lang="en-US" dirty="0"/>
          </a:p>
          <a:p>
            <a:r>
              <a:rPr lang="en-US" dirty="0"/>
              <a:t>https://www.freetv.com.au/wp-content/uploads/2019/07/FACTS0030-1170x780.jpg</a:t>
            </a:r>
          </a:p>
          <a:p>
            <a:endParaRPr lang="en-US" dirty="0"/>
          </a:p>
          <a:p>
            <a:r>
              <a:rPr lang="en-US" dirty="0"/>
              <a:t>https://jamesrmacdonald.files.wordpress.com/2015/03/21st-april191.jpg</a:t>
            </a:r>
          </a:p>
        </p:txBody>
      </p:sp>
      <p:sp>
        <p:nvSpPr>
          <p:cNvPr id="4" name="Slide Number Placeholder 3"/>
          <p:cNvSpPr>
            <a:spLocks noGrp="1"/>
          </p:cNvSpPr>
          <p:nvPr>
            <p:ph type="sldNum" sz="quarter" idx="5"/>
          </p:nvPr>
        </p:nvSpPr>
        <p:spPr/>
        <p:txBody>
          <a:bodyPr/>
          <a:lstStyle/>
          <a:p>
            <a:fld id="{1C2CBB90-4E18-4D48-BF87-BAF4F8E9C12C}" type="slidenum">
              <a:rPr lang="en-US" smtClean="0"/>
              <a:t>17</a:t>
            </a:fld>
            <a:endParaRPr lang="en-US"/>
          </a:p>
        </p:txBody>
      </p:sp>
    </p:spTree>
    <p:extLst>
      <p:ext uri="{BB962C8B-B14F-4D97-AF65-F5344CB8AC3E}">
        <p14:creationId xmlns:p14="http://schemas.microsoft.com/office/powerpoint/2010/main" val="2816702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https://www.directv.com/tv/The-Dick-Van-Dyke-Show-bWpCcnI4V21qWWs9/The-Last-Chapter-VTVZbW1FNkJZenU4bnNZMVUyTzNZdz09</a:t>
            </a:r>
            <a:endParaRPr lang="en-AU" dirty="0"/>
          </a:p>
          <a:p>
            <a:pPr marL="228600" indent="-228600">
              <a:buAutoNum type="arabicPeriod"/>
            </a:pPr>
            <a:endParaRPr lang="en-AU" dirty="0"/>
          </a:p>
          <a:p>
            <a:pPr marL="228600" indent="-228600">
              <a:buAutoNum type="arabicPeriod"/>
            </a:pPr>
            <a:r>
              <a:rPr lang="en-AU" dirty="0">
                <a:hlinkClick r:id="rId4"/>
              </a:rPr>
              <a:t>https://www.classicaustraliantv.com/homicide.htm</a:t>
            </a:r>
            <a:endParaRPr lang="en-AU" dirty="0"/>
          </a:p>
          <a:p>
            <a:pPr marL="228600" indent="-228600">
              <a:buAutoNum type="arabicPeriod"/>
            </a:pPr>
            <a:endParaRPr lang="en-AU" dirty="0"/>
          </a:p>
          <a:p>
            <a:pPr marL="228600" indent="-228600">
              <a:buAutoNum type="arabicPeriod"/>
            </a:pPr>
            <a:r>
              <a:rPr lang="en-AU" dirty="0">
                <a:hlinkClick r:id="rId5"/>
              </a:rPr>
              <a:t>http://www.tvmem.com/OZST/tv/I/INMELBOU/INMELBOU.html</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18</a:t>
            </a:fld>
            <a:endParaRPr lang="en-US"/>
          </a:p>
        </p:txBody>
      </p:sp>
    </p:spTree>
    <p:extLst>
      <p:ext uri="{BB962C8B-B14F-4D97-AF65-F5344CB8AC3E}">
        <p14:creationId xmlns:p14="http://schemas.microsoft.com/office/powerpoint/2010/main" val="3968561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https://nostalgiacentral.com/television/tv-by-decade/tv-shows-1970s/sullivans/</a:t>
            </a:r>
            <a:endParaRPr lang="en-AU" dirty="0"/>
          </a:p>
          <a:p>
            <a:pPr marL="228600" indent="-228600">
              <a:buAutoNum type="arabicPeriod"/>
            </a:pPr>
            <a:r>
              <a:rPr lang="en-AU" dirty="0">
                <a:hlinkClick r:id="rId4"/>
              </a:rPr>
              <a:t>https://nostalgiacentral.com/music/music-on-film-and-tv/bandstand-australia/</a:t>
            </a:r>
            <a:endParaRPr lang="en-AU" dirty="0"/>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19</a:t>
            </a:fld>
            <a:endParaRPr lang="en-US"/>
          </a:p>
        </p:txBody>
      </p:sp>
    </p:spTree>
    <p:extLst>
      <p:ext uri="{BB962C8B-B14F-4D97-AF65-F5344CB8AC3E}">
        <p14:creationId xmlns:p14="http://schemas.microsoft.com/office/powerpoint/2010/main" val="3627071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a:t>
            </a:r>
            <a:r>
              <a:rPr lang="en-AU" dirty="0">
                <a:hlinkClick r:id="rId3"/>
              </a:rPr>
              <a:t> https://7plus.com.au/link/Episode/CNP-229</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https://</a:t>
            </a:r>
            <a:r>
              <a:rPr lang="en-US" dirty="0" err="1"/>
              <a:t>www.atvtoday.co.uk</a:t>
            </a:r>
            <a:r>
              <a:rPr lang="en-US" dirty="0"/>
              <a:t>/wp-content/uploads/2016/04/matlock2.jpg</a:t>
            </a:r>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20</a:t>
            </a:fld>
            <a:endParaRPr lang="en-US"/>
          </a:p>
        </p:txBody>
      </p:sp>
    </p:spTree>
    <p:extLst>
      <p:ext uri="{BB962C8B-B14F-4D97-AF65-F5344CB8AC3E}">
        <p14:creationId xmlns:p14="http://schemas.microsoft.com/office/powerpoint/2010/main" val="3451163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Photo Supplied by author</a:t>
            </a:r>
          </a:p>
        </p:txBody>
      </p:sp>
      <p:sp>
        <p:nvSpPr>
          <p:cNvPr id="4" name="Slide Number Placeholder 3"/>
          <p:cNvSpPr>
            <a:spLocks noGrp="1"/>
          </p:cNvSpPr>
          <p:nvPr>
            <p:ph type="sldNum" sz="quarter" idx="5"/>
          </p:nvPr>
        </p:nvSpPr>
        <p:spPr/>
        <p:txBody>
          <a:bodyPr/>
          <a:lstStyle/>
          <a:p>
            <a:fld id="{1C2CBB90-4E18-4D48-BF87-BAF4F8E9C12C}" type="slidenum">
              <a:rPr lang="en-US" smtClean="0"/>
              <a:t>3</a:t>
            </a:fld>
            <a:endParaRPr lang="en-US"/>
          </a:p>
        </p:txBody>
      </p:sp>
    </p:spTree>
    <p:extLst>
      <p:ext uri="{BB962C8B-B14F-4D97-AF65-F5344CB8AC3E}">
        <p14:creationId xmlns:p14="http://schemas.microsoft.com/office/powerpoint/2010/main" val="2356911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http://induced.info/?s=Original+Mickey+Mouse+Club+Home</a:t>
            </a:r>
            <a:endParaRPr lang="en-AU" dirty="0"/>
          </a:p>
          <a:p>
            <a:pPr marL="228600" indent="-228600">
              <a:buAutoNum type="arabicPeriod"/>
            </a:pPr>
            <a:endParaRPr lang="en-AU" dirty="0"/>
          </a:p>
          <a:p>
            <a:pPr marL="228600" indent="-228600">
              <a:buAutoNum type="arabicPeriod"/>
            </a:pPr>
            <a:r>
              <a:rPr lang="en-AU" dirty="0">
                <a:hlinkClick r:id="rId4"/>
              </a:rPr>
              <a:t>https://www.amazon.com/Father-Knows-Best/dp/B075V7D5FX</a:t>
            </a:r>
            <a:endParaRPr lang="en-AU" dirty="0"/>
          </a:p>
          <a:p>
            <a:pPr marL="228600" indent="-228600">
              <a:buAutoNum type="arabicPeriod"/>
            </a:pPr>
            <a:endParaRPr lang="en-US" dirty="0"/>
          </a:p>
          <a:p>
            <a:endParaRPr lang="en-US" dirty="0"/>
          </a:p>
          <a:p>
            <a:r>
              <a:rPr lang="en-US" dirty="0"/>
              <a:t>https://classictvhistory.files.wordpress.com/2011/05/peyton-titles.png</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21</a:t>
            </a:fld>
            <a:endParaRPr lang="en-US"/>
          </a:p>
        </p:txBody>
      </p:sp>
    </p:spTree>
    <p:extLst>
      <p:ext uri="{BB962C8B-B14F-4D97-AF65-F5344CB8AC3E}">
        <p14:creationId xmlns:p14="http://schemas.microsoft.com/office/powerpoint/2010/main" val="3364720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https://www.youtube.com/watch?v=x5zdSk73AwI</a:t>
            </a:r>
            <a:endParaRPr lang="en-AU" dirty="0"/>
          </a:p>
          <a:p>
            <a:pPr marL="228600" indent="-228600">
              <a:buAutoNum type="arabicPeriod"/>
            </a:pPr>
            <a:endParaRPr lang="en-AU" dirty="0"/>
          </a:p>
          <a:p>
            <a:pPr marL="228600" indent="-228600">
              <a:buAutoNum type="arabicPeriod"/>
            </a:pPr>
            <a:r>
              <a:rPr lang="en-AU" dirty="0">
                <a:hlinkClick r:id="rId4"/>
              </a:rPr>
              <a:t>https://www.bdb.co.za/shackle/articles/dolly_dyer.htm</a:t>
            </a:r>
            <a:endParaRPr lang="en-AU" dirty="0"/>
          </a:p>
          <a:p>
            <a:pPr marL="228600" indent="-228600">
              <a:buAutoNum type="arabicPeriod"/>
            </a:pPr>
            <a:endParaRPr lang="en-AU" dirty="0"/>
          </a:p>
          <a:p>
            <a:pPr marL="228600" indent="-228600">
              <a:buAutoNum type="arabicPeriod"/>
            </a:pPr>
            <a:r>
              <a:rPr lang="en-AU" dirty="0">
                <a:hlinkClick r:id="rId5"/>
              </a:rPr>
              <a:t>https://celebrity.nine.com.au/tv/play-school-presenters-then-and-now/cb0adc10-d4e4-4640-af16-b26f49f2becf#16</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22</a:t>
            </a:fld>
            <a:endParaRPr lang="en-US"/>
          </a:p>
        </p:txBody>
      </p:sp>
    </p:spTree>
    <p:extLst>
      <p:ext uri="{BB962C8B-B14F-4D97-AF65-F5344CB8AC3E}">
        <p14:creationId xmlns:p14="http://schemas.microsoft.com/office/powerpoint/2010/main" val="1414635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https://www.dailytelegraph.com.au/entertainment/sydney-confidential/the-daily-telegraph-reveals-the-worst-10-australian-tv-hosts-and-the-best-presenters-in-television/news-story/0291525a233a730c309b7190092efd05</a:t>
            </a:r>
            <a:endParaRPr lang="en-AU" dirty="0"/>
          </a:p>
          <a:p>
            <a:pPr marL="228600" indent="-228600">
              <a:buAutoNum type="arabicPeriod"/>
            </a:pPr>
            <a:endParaRPr lang="en-AU" dirty="0"/>
          </a:p>
          <a:p>
            <a:pPr marL="228600" indent="-228600">
              <a:buAutoNum type="arabicPeriod"/>
            </a:pPr>
            <a:r>
              <a:rPr lang="en-AU" dirty="0">
                <a:hlinkClick r:id="rId4"/>
              </a:rPr>
              <a:t>https://www.theage.com.au/ftimages/2005/10/27/1130367986014.html</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23</a:t>
            </a:fld>
            <a:endParaRPr lang="en-US"/>
          </a:p>
        </p:txBody>
      </p:sp>
    </p:spTree>
    <p:extLst>
      <p:ext uri="{BB962C8B-B14F-4D97-AF65-F5344CB8AC3E}">
        <p14:creationId xmlns:p14="http://schemas.microsoft.com/office/powerpoint/2010/main" val="1434732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https://upload.wikimedia.org/wikipedia/commons/thumb/d/d5/The_Ronettes_and_Murray_the_K.jpg/220px-The_Ronettes_and_Murray_the_K.jpg</a:t>
            </a:r>
          </a:p>
          <a:p>
            <a:endParaRPr lang="en-US" dirty="0"/>
          </a:p>
          <a:p>
            <a:r>
              <a:rPr lang="en-AU" dirty="0">
                <a:hlinkClick r:id="rId3"/>
              </a:rPr>
              <a:t>https://www.domain.com.au/news/the-oldfashioned-underdeveloped-suburb-that-still-exists-in-sydneys-inner-west-20170123-gtr113/</a:t>
            </a:r>
            <a:endParaRPr lang="en-AU" dirty="0"/>
          </a:p>
          <a:p>
            <a:endParaRPr lang="en-US" dirty="0"/>
          </a:p>
          <a:p>
            <a:r>
              <a:rPr lang="en-US" dirty="0"/>
              <a:t>https://www.smh.com.au/interactive/2014/OldShops/assets/images/slides/franks/13.jpg</a:t>
            </a:r>
          </a:p>
        </p:txBody>
      </p:sp>
      <p:sp>
        <p:nvSpPr>
          <p:cNvPr id="4" name="Slide Number Placeholder 3"/>
          <p:cNvSpPr>
            <a:spLocks noGrp="1"/>
          </p:cNvSpPr>
          <p:nvPr>
            <p:ph type="sldNum" sz="quarter" idx="5"/>
          </p:nvPr>
        </p:nvSpPr>
        <p:spPr/>
        <p:txBody>
          <a:bodyPr/>
          <a:lstStyle/>
          <a:p>
            <a:fld id="{1C2CBB90-4E18-4D48-BF87-BAF4F8E9C12C}" type="slidenum">
              <a:rPr lang="en-US" smtClean="0"/>
              <a:t>24</a:t>
            </a:fld>
            <a:endParaRPr lang="en-US"/>
          </a:p>
        </p:txBody>
      </p:sp>
    </p:spTree>
    <p:extLst>
      <p:ext uri="{BB962C8B-B14F-4D97-AF65-F5344CB8AC3E}">
        <p14:creationId xmlns:p14="http://schemas.microsoft.com/office/powerpoint/2010/main" val="4266527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https://www.travelettes.net/10-gorgeous-trailer-campers/</a:t>
            </a:r>
            <a:endParaRPr lang="en-US" dirty="0"/>
          </a:p>
          <a:p>
            <a:r>
              <a:rPr lang="en-US" dirty="0"/>
              <a:t>https://img.theculturetrip.com/1024x574/smart/wp-content/uploads/2017/02/europe-optimal-road-trip-2.png</a:t>
            </a:r>
          </a:p>
          <a:p>
            <a:r>
              <a:rPr lang="en-US" dirty="0"/>
              <a:t>https://media.nomadicmatt.com/florenceguide.jpg</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25</a:t>
            </a:fld>
            <a:endParaRPr lang="en-US"/>
          </a:p>
        </p:txBody>
      </p:sp>
    </p:spTree>
    <p:extLst>
      <p:ext uri="{BB962C8B-B14F-4D97-AF65-F5344CB8AC3E}">
        <p14:creationId xmlns:p14="http://schemas.microsoft.com/office/powerpoint/2010/main" val="2556149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https://upload.wikimedia.org/wikipedia/en/b/b8/Hairposter.jpg</a:t>
            </a:r>
          </a:p>
          <a:p>
            <a:r>
              <a:rPr lang="en-US" dirty="0"/>
              <a:t>https://i.ytimg.com/vi/qA5d9VIF83E/</a:t>
            </a:r>
            <a:r>
              <a:rPr lang="en-US" dirty="0" err="1"/>
              <a:t>maxresdefault.jpg</a:t>
            </a:r>
            <a:endParaRPr lang="en-US" dirty="0"/>
          </a:p>
          <a:p>
            <a:r>
              <a:rPr lang="en-US" dirty="0"/>
              <a:t>Photo provided by the author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26</a:t>
            </a:fld>
            <a:endParaRPr lang="en-US"/>
          </a:p>
        </p:txBody>
      </p:sp>
    </p:spTree>
    <p:extLst>
      <p:ext uri="{BB962C8B-B14F-4D97-AF65-F5344CB8AC3E}">
        <p14:creationId xmlns:p14="http://schemas.microsoft.com/office/powerpoint/2010/main" val="21138519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provided by the Author</a:t>
            </a:r>
          </a:p>
        </p:txBody>
      </p:sp>
      <p:sp>
        <p:nvSpPr>
          <p:cNvPr id="4" name="Slide Number Placeholder 3"/>
          <p:cNvSpPr>
            <a:spLocks noGrp="1"/>
          </p:cNvSpPr>
          <p:nvPr>
            <p:ph type="sldNum" sz="quarter" idx="5"/>
          </p:nvPr>
        </p:nvSpPr>
        <p:spPr/>
        <p:txBody>
          <a:bodyPr/>
          <a:lstStyle/>
          <a:p>
            <a:fld id="{1C2CBB90-4E18-4D48-BF87-BAF4F8E9C12C}" type="slidenum">
              <a:rPr lang="en-US" smtClean="0"/>
              <a:t>27</a:t>
            </a:fld>
            <a:endParaRPr lang="en-US"/>
          </a:p>
        </p:txBody>
      </p:sp>
    </p:spTree>
    <p:extLst>
      <p:ext uri="{BB962C8B-B14F-4D97-AF65-F5344CB8AC3E}">
        <p14:creationId xmlns:p14="http://schemas.microsoft.com/office/powerpoint/2010/main" val="2333443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Photo supplied by author</a:t>
            </a:r>
          </a:p>
          <a:p>
            <a:endParaRPr lang="en-US" dirty="0"/>
          </a:p>
          <a:p>
            <a:r>
              <a:rPr lang="en-US" dirty="0"/>
              <a:t>2.  https://www.google.com/</a:t>
            </a:r>
            <a:r>
              <a:rPr lang="en-US" dirty="0" err="1"/>
              <a:t>imgres?imgurl</a:t>
            </a:r>
            <a:r>
              <a:rPr lang="en-US" dirty="0"/>
              <a:t>=https%3A%2F%2Fwww.eastereggwarehouse.com.au%2Fwp-content%2Fuploads%2F2018%2F06%2FRed-Tulip-Hollow-Egg-50g.jpg&amp;imgrefurl=https%3A%2F%2Fwww.eastereggwarehouse.com.au%2Fproduct%2Fred-tulip-hollow-egg-50g%2F&amp;tbnid=ZrvIbo-IJbkF5M&amp;vet=12ahUKEwiblsDU9M7rAhW-CrcAHZvZDgwQMygDegUIARC1AQ..i&amp;docid=</a:t>
            </a:r>
            <a:r>
              <a:rPr lang="en-US" dirty="0" err="1"/>
              <a:t>nDPducHCb-LuqM&amp;w</a:t>
            </a:r>
            <a:r>
              <a:rPr lang="en-US" dirty="0"/>
              <a:t>=709&amp;h=886&amp;q=red%20tulip%20easter%20eggs&amp;ved=2ahUKEwiblsDU9M7rAhW-CrcAHZvZDgwQMygDegUIARC1AQ</a:t>
            </a:r>
          </a:p>
        </p:txBody>
      </p:sp>
      <p:sp>
        <p:nvSpPr>
          <p:cNvPr id="4" name="Slide Number Placeholder 3"/>
          <p:cNvSpPr>
            <a:spLocks noGrp="1"/>
          </p:cNvSpPr>
          <p:nvPr>
            <p:ph type="sldNum" sz="quarter" idx="5"/>
          </p:nvPr>
        </p:nvSpPr>
        <p:spPr/>
        <p:txBody>
          <a:bodyPr/>
          <a:lstStyle/>
          <a:p>
            <a:fld id="{1C2CBB90-4E18-4D48-BF87-BAF4F8E9C12C}" type="slidenum">
              <a:rPr lang="en-US" smtClean="0"/>
              <a:t>4</a:t>
            </a:fld>
            <a:endParaRPr lang="en-US"/>
          </a:p>
        </p:txBody>
      </p:sp>
    </p:spTree>
    <p:extLst>
      <p:ext uri="{BB962C8B-B14F-4D97-AF65-F5344CB8AC3E}">
        <p14:creationId xmlns:p14="http://schemas.microsoft.com/office/powerpoint/2010/main" val="364098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https://secretdesignstudio.com/render-brick-home-tribute-triple-fronted-blonde-brick-veneer-home/</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5</a:t>
            </a:fld>
            <a:endParaRPr lang="en-US"/>
          </a:p>
        </p:txBody>
      </p:sp>
    </p:spTree>
    <p:extLst>
      <p:ext uri="{BB962C8B-B14F-4D97-AF65-F5344CB8AC3E}">
        <p14:creationId xmlns:p14="http://schemas.microsoft.com/office/powerpoint/2010/main" val="4037398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google.com/url?sa=i&amp;url=https%3A%2F%2Fwww.tradingpost.com.au%2FCaravans%2FCaravans-%2F1960-s-VINTAGE-VISCOUNT-10Ft-CARAVAN%2FRedlandBay%2FQLD%2FAdNumber%3D657CGT&amp;psig=AOvVaw3lElkKt04X33KmSkcaKRT_&amp;ust=1599288869959000&amp;source=images&amp;cd=vfe&amp;ved=2ahUKEwjst5W59c7rAhXpBbcAHQ5IBcAQr4kDegUIARCnAQ</a:t>
            </a:r>
          </a:p>
          <a:p>
            <a:endParaRPr lang="en-US" dirty="0"/>
          </a:p>
          <a:p>
            <a:r>
              <a:rPr lang="en-US" dirty="0"/>
              <a:t>2. </a:t>
            </a:r>
            <a:r>
              <a:rPr lang="en-AU" dirty="0">
                <a:hlinkClick r:id="rId3"/>
              </a:rPr>
              <a:t>https://www.tradeaboat.com.au/details/2260-1983-trawler-timber</a:t>
            </a:r>
            <a:endParaRPr lang="en-US" dirty="0"/>
          </a:p>
          <a:p>
            <a:r>
              <a:rPr lang="en-US" dirty="0"/>
              <a:t>https://www.tradeaboat.com.au/storage/images/items/2257/01-l.jpg?ts=2019-09-24%2018:45:26</a:t>
            </a:r>
          </a:p>
          <a:p>
            <a:endParaRPr lang="en-US"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6</a:t>
            </a:fld>
            <a:endParaRPr lang="en-US"/>
          </a:p>
        </p:txBody>
      </p:sp>
      <p:sp>
        <p:nvSpPr>
          <p:cNvPr id="6" name="TextBox 5">
            <a:extLst>
              <a:ext uri="{FF2B5EF4-FFF2-40B4-BE49-F238E27FC236}">
                <a16:creationId xmlns:a16="http://schemas.microsoft.com/office/drawing/2014/main" id="{71B829F8-70C5-4C3D-BFE9-ED4F4FE0BA87}"/>
              </a:ext>
            </a:extLst>
          </p:cNvPr>
          <p:cNvSpPr txBox="1"/>
          <p:nvPr/>
        </p:nvSpPr>
        <p:spPr>
          <a:xfrm>
            <a:off x="1759585" y="5501265"/>
            <a:ext cx="4526280" cy="338554"/>
          </a:xfrm>
          <a:prstGeom prst="rect">
            <a:avLst/>
          </a:prstGeom>
          <a:noFill/>
        </p:spPr>
        <p:txBody>
          <a:bodyPr wrap="square">
            <a:spAutoFit/>
          </a:bodyPr>
          <a:lstStyle/>
          <a:p>
            <a:r>
              <a:rPr lang="en-US" sz="800" dirty="0">
                <a:hlinkClick r:id="rId4"/>
              </a:rPr>
              <a:t>https://www.tradingpost.com.au/Caravans/Caravans-/1960-s-VINTAGE-VISCOUNT-10Ft-CARAVAN/Redland-Bay/QLD/AdNumber=657CGT</a:t>
            </a:r>
            <a:endParaRPr lang="en-US" sz="800" dirty="0"/>
          </a:p>
        </p:txBody>
      </p:sp>
    </p:spTree>
    <p:extLst>
      <p:ext uri="{BB962C8B-B14F-4D97-AF65-F5344CB8AC3E}">
        <p14:creationId xmlns:p14="http://schemas.microsoft.com/office/powerpoint/2010/main" val="3084893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google.com/search?q=milk+in+schools+australia&amp;rlz=1C1ASUT_enAU843AU843&amp;sxsrf=ALeKk00dXvD8IZsnzLFNj2w67Oez-A7jZA:1597286536453&amp;source=lnms&amp;tbm=isch&amp;sa=X&amp;ved=2ahUKEwiHiPCElJfrAhUXzTgGHeNQAvUQ_AUoAXoECA0QAw&amp;biw=1112&amp;bih=615#imgrc=3HxC7rWZAR0rFM</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https://encrypted-tbn0.gstatic.com/images?q=tbn%3AANd9GcRS3gjlvLUBw3-MZSKBOYLaok4zT5Sq_DQGgg&amp;usqp=CAU</a:t>
            </a:r>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7</a:t>
            </a:fld>
            <a:endParaRPr lang="en-US"/>
          </a:p>
        </p:txBody>
      </p:sp>
    </p:spTree>
    <p:extLst>
      <p:ext uri="{BB962C8B-B14F-4D97-AF65-F5344CB8AC3E}">
        <p14:creationId xmlns:p14="http://schemas.microsoft.com/office/powerpoint/2010/main" val="1468386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228600" indent="-228600">
              <a:buAutoNum type="arabicPeriod"/>
            </a:pPr>
            <a:r>
              <a:rPr lang="en-US" dirty="0"/>
              <a:t>Photo supplied by the author</a:t>
            </a:r>
          </a:p>
          <a:p>
            <a:pPr marL="228600" indent="-228600">
              <a:buAutoNum type="arabicPeriod"/>
            </a:pPr>
            <a:endParaRPr lang="en-US" dirty="0"/>
          </a:p>
          <a:p>
            <a:pPr marL="228600" indent="-228600">
              <a:buAutoNum type="arabicPeriod"/>
            </a:pPr>
            <a:r>
              <a:rPr lang="en-US" dirty="0"/>
              <a:t>https://i.pinimg.com/originals/af/46/58/af4658dd02b3ce0c84f31ee221381cb2.jpg</a:t>
            </a:r>
          </a:p>
          <a:p>
            <a:pPr marL="228600" indent="-228600">
              <a:buAutoNum type="arabicPeriod"/>
            </a:pPr>
            <a:endParaRPr lang="en-US" dirty="0"/>
          </a:p>
          <a:p>
            <a:pPr marL="228600" indent="-228600">
              <a:buAutoNum type="arabicPeriod"/>
            </a:pPr>
            <a:r>
              <a:rPr lang="en-AU" dirty="0">
                <a:hlinkClick r:id="rId3"/>
              </a:rPr>
              <a:t>https://www.worthpoint.com/worthopedia/vintage-derwent-coloured-pencils-521884671</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8</a:t>
            </a:fld>
            <a:endParaRPr lang="en-US"/>
          </a:p>
        </p:txBody>
      </p:sp>
    </p:spTree>
    <p:extLst>
      <p:ext uri="{BB962C8B-B14F-4D97-AF65-F5344CB8AC3E}">
        <p14:creationId xmlns:p14="http://schemas.microsoft.com/office/powerpoint/2010/main" val="4077772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https://cdn.newsapi.com.au/image/v1/7a043c864bb477428ed14508273fe519?width=650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hlinkClick r:id="rId3"/>
              </a:rPr>
              <a:t>https://www.flickr.com/photos/statelibraryqueensland/6868548847</a:t>
            </a:r>
            <a:endParaRPr lang="en-US"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9</a:t>
            </a:fld>
            <a:endParaRPr lang="en-US"/>
          </a:p>
        </p:txBody>
      </p:sp>
    </p:spTree>
    <p:extLst>
      <p:ext uri="{BB962C8B-B14F-4D97-AF65-F5344CB8AC3E}">
        <p14:creationId xmlns:p14="http://schemas.microsoft.com/office/powerpoint/2010/main" val="3802765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https://www.sportspages.com/shop/olympics_athletics/booklets/general_Olympics</a:t>
            </a:r>
            <a:endParaRPr lang="en-AU" dirty="0"/>
          </a:p>
          <a:p>
            <a:pPr marL="228600" indent="-228600">
              <a:buAutoNum type="arabicPeriod"/>
            </a:pPr>
            <a:endParaRPr lang="en-AU" dirty="0"/>
          </a:p>
          <a:p>
            <a:pPr marL="228600" indent="-228600">
              <a:buAutoNum type="arabicPeriod"/>
            </a:pPr>
            <a:r>
              <a:rPr lang="en-AU" dirty="0">
                <a:hlinkClick r:id="rId4"/>
              </a:rPr>
              <a:t>https://www.smh.com.au/sport/athletics/clarke-ran-on-despite-burns-20150617-ghpuxf.html</a:t>
            </a:r>
            <a:endParaRPr lang="en-AU" dirty="0"/>
          </a:p>
          <a:p>
            <a:pPr marL="228600" indent="-228600">
              <a:buAutoNum type="arabicPeriod"/>
            </a:pPr>
            <a:endParaRPr lang="en-AU" dirty="0"/>
          </a:p>
          <a:p>
            <a:pPr marL="228600" indent="-228600">
              <a:buAutoNum type="arabicPeriod"/>
            </a:pPr>
            <a:r>
              <a:rPr lang="en-AU" dirty="0">
                <a:hlinkClick r:id="rId5"/>
              </a:rPr>
              <a:t>https://en.wikipedia.org/wiki/Betty_Cuthbert</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10</a:t>
            </a:fld>
            <a:endParaRPr lang="en-US"/>
          </a:p>
        </p:txBody>
      </p:sp>
    </p:spTree>
    <p:extLst>
      <p:ext uri="{BB962C8B-B14F-4D97-AF65-F5344CB8AC3E}">
        <p14:creationId xmlns:p14="http://schemas.microsoft.com/office/powerpoint/2010/main" val="3972185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9238" y="1750834"/>
            <a:ext cx="6451362" cy="3724546"/>
          </a:xfrm>
        </p:spPr>
        <p:txBody>
          <a:bodyPr anchor="b"/>
          <a:lstStyle>
            <a:lvl1pPr algn="ctr">
              <a:defRPr sz="4980"/>
            </a:lvl1pPr>
          </a:lstStyle>
          <a:p>
            <a:r>
              <a:rPr lang="en-US"/>
              <a:t>Click to edit Master title style</a:t>
            </a:r>
            <a:endParaRPr lang="en-US" dirty="0"/>
          </a:p>
        </p:txBody>
      </p:sp>
      <p:sp>
        <p:nvSpPr>
          <p:cNvPr id="3" name="Subtitle 2"/>
          <p:cNvSpPr>
            <a:spLocks noGrp="1"/>
          </p:cNvSpPr>
          <p:nvPr>
            <p:ph type="subTitle" idx="1"/>
          </p:nvPr>
        </p:nvSpPr>
        <p:spPr>
          <a:xfrm>
            <a:off x="948730" y="5619013"/>
            <a:ext cx="5692379" cy="2582912"/>
          </a:xfrm>
        </p:spPr>
        <p:txBody>
          <a:bodyPr/>
          <a:lstStyle>
            <a:lvl1pPr marL="0" indent="0" algn="ctr">
              <a:buNone/>
              <a:defRPr sz="1992"/>
            </a:lvl1pPr>
            <a:lvl2pPr marL="379476" indent="0" algn="ctr">
              <a:buNone/>
              <a:defRPr sz="1660"/>
            </a:lvl2pPr>
            <a:lvl3pPr marL="758952" indent="0" algn="ctr">
              <a:buNone/>
              <a:defRPr sz="1494"/>
            </a:lvl3pPr>
            <a:lvl4pPr marL="1138428" indent="0" algn="ctr">
              <a:buNone/>
              <a:defRPr sz="1328"/>
            </a:lvl4pPr>
            <a:lvl5pPr marL="1517904" indent="0" algn="ctr">
              <a:buNone/>
              <a:defRPr sz="1328"/>
            </a:lvl5pPr>
            <a:lvl6pPr marL="1897380" indent="0" algn="ctr">
              <a:buNone/>
              <a:defRPr sz="1328"/>
            </a:lvl6pPr>
            <a:lvl7pPr marL="2276856" indent="0" algn="ctr">
              <a:buNone/>
              <a:defRPr sz="1328"/>
            </a:lvl7pPr>
            <a:lvl8pPr marL="2656332" indent="0" algn="ctr">
              <a:buNone/>
              <a:defRPr sz="1328"/>
            </a:lvl8pPr>
            <a:lvl9pPr marL="3035808" indent="0" algn="ctr">
              <a:buNone/>
              <a:defRPr sz="1328"/>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A883B21-F127-734C-94F1-2FB89A98D923}" type="datetime1">
              <a:rPr lang="en-AU" smtClean="0"/>
              <a:t>23/10/20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988122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D251A4-BD04-D44F-810F-360BAFFDC93E}" type="datetime1">
              <a:rPr lang="en-AU" smtClean="0"/>
              <a:t>23/10/20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843476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31478" y="569578"/>
            <a:ext cx="1636559" cy="9066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21802" y="569578"/>
            <a:ext cx="4814803" cy="90661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7F4991-F8C6-B241-AB37-B0F04E0BB2D3}" type="datetime1">
              <a:rPr lang="en-AU" smtClean="0"/>
              <a:t>23/10/20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43344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4FA23-740A-6144-9A2D-59A3666D49D8}" type="datetime1">
              <a:rPr lang="en-AU" smtClean="0"/>
              <a:t>23/10/20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1732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7849" y="2667115"/>
            <a:ext cx="6546235" cy="4450138"/>
          </a:xfrm>
        </p:spPr>
        <p:txBody>
          <a:bodyPr anchor="b"/>
          <a:lstStyle>
            <a:lvl1pPr>
              <a:defRPr sz="4980"/>
            </a:lvl1pPr>
          </a:lstStyle>
          <a:p>
            <a:r>
              <a:rPr lang="en-US"/>
              <a:t>Click to edit Master title style</a:t>
            </a:r>
            <a:endParaRPr lang="en-US" dirty="0"/>
          </a:p>
        </p:txBody>
      </p:sp>
      <p:sp>
        <p:nvSpPr>
          <p:cNvPr id="3" name="Text Placeholder 2"/>
          <p:cNvSpPr>
            <a:spLocks noGrp="1"/>
          </p:cNvSpPr>
          <p:nvPr>
            <p:ph type="body" idx="1"/>
          </p:nvPr>
        </p:nvSpPr>
        <p:spPr>
          <a:xfrm>
            <a:off x="517849" y="7159353"/>
            <a:ext cx="6546235" cy="2340222"/>
          </a:xfrm>
        </p:spPr>
        <p:txBody>
          <a:bodyPr/>
          <a:lstStyle>
            <a:lvl1pPr marL="0" indent="0">
              <a:buNone/>
              <a:defRPr sz="1992">
                <a:solidFill>
                  <a:schemeClr val="tx1"/>
                </a:solidFill>
              </a:defRPr>
            </a:lvl1pPr>
            <a:lvl2pPr marL="379476" indent="0">
              <a:buNone/>
              <a:defRPr sz="1660">
                <a:solidFill>
                  <a:schemeClr val="tx1">
                    <a:tint val="75000"/>
                  </a:schemeClr>
                </a:solidFill>
              </a:defRPr>
            </a:lvl2pPr>
            <a:lvl3pPr marL="758952" indent="0">
              <a:buNone/>
              <a:defRPr sz="1494">
                <a:solidFill>
                  <a:schemeClr val="tx1">
                    <a:tint val="75000"/>
                  </a:schemeClr>
                </a:solidFill>
              </a:defRPr>
            </a:lvl3pPr>
            <a:lvl4pPr marL="1138428" indent="0">
              <a:buNone/>
              <a:defRPr sz="1328">
                <a:solidFill>
                  <a:schemeClr val="tx1">
                    <a:tint val="75000"/>
                  </a:schemeClr>
                </a:solidFill>
              </a:defRPr>
            </a:lvl4pPr>
            <a:lvl5pPr marL="1517904" indent="0">
              <a:buNone/>
              <a:defRPr sz="1328">
                <a:solidFill>
                  <a:schemeClr val="tx1">
                    <a:tint val="75000"/>
                  </a:schemeClr>
                </a:solidFill>
              </a:defRPr>
            </a:lvl5pPr>
            <a:lvl6pPr marL="1897380" indent="0">
              <a:buNone/>
              <a:defRPr sz="1328">
                <a:solidFill>
                  <a:schemeClr val="tx1">
                    <a:tint val="75000"/>
                  </a:schemeClr>
                </a:solidFill>
              </a:defRPr>
            </a:lvl6pPr>
            <a:lvl7pPr marL="2276856" indent="0">
              <a:buNone/>
              <a:defRPr sz="1328">
                <a:solidFill>
                  <a:schemeClr val="tx1">
                    <a:tint val="75000"/>
                  </a:schemeClr>
                </a:solidFill>
              </a:defRPr>
            </a:lvl7pPr>
            <a:lvl8pPr marL="2656332" indent="0">
              <a:buNone/>
              <a:defRPr sz="1328">
                <a:solidFill>
                  <a:schemeClr val="tx1">
                    <a:tint val="75000"/>
                  </a:schemeClr>
                </a:solidFill>
              </a:defRPr>
            </a:lvl8pPr>
            <a:lvl9pPr marL="3035808" indent="0">
              <a:buNone/>
              <a:defRPr sz="132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2E3B2A-A04A-C740-87CB-9107216C1221}" type="datetime1">
              <a:rPr lang="en-AU" smtClean="0"/>
              <a:t>23/10/20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260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21801"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42356"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3D7690-BACF-7F4E-8F9B-7B8E5AC5621A}" type="datetime1">
              <a:rPr lang="en-AU" smtClean="0"/>
              <a:t>23/10/20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58569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790" y="569580"/>
            <a:ext cx="6546235" cy="20678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2791" y="2622536"/>
            <a:ext cx="3210857"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4" name="Content Placeholder 3"/>
          <p:cNvSpPr>
            <a:spLocks noGrp="1"/>
          </p:cNvSpPr>
          <p:nvPr>
            <p:ph sz="half" idx="2"/>
          </p:nvPr>
        </p:nvSpPr>
        <p:spPr>
          <a:xfrm>
            <a:off x="522791" y="3907801"/>
            <a:ext cx="3210857"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42356" y="2622536"/>
            <a:ext cx="3226670"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6" name="Content Placeholder 5"/>
          <p:cNvSpPr>
            <a:spLocks noGrp="1"/>
          </p:cNvSpPr>
          <p:nvPr>
            <p:ph sz="quarter" idx="4"/>
          </p:nvPr>
        </p:nvSpPr>
        <p:spPr>
          <a:xfrm>
            <a:off x="3842356" y="3907801"/>
            <a:ext cx="3226670"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3D520C-1D41-774D-A05D-1ACE5D3AA497}" type="datetime1">
              <a:rPr lang="en-AU" smtClean="0"/>
              <a:t>23/10/20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002187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2B57A80-EE0B-1C42-AE78-EF402571402E}" type="datetime1">
              <a:rPr lang="en-AU" smtClean="0"/>
              <a:t>23/10/20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7729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B4C273-6EBB-7A45-BA21-4808BE77CE6A}" type="datetime1">
              <a:rPr lang="en-AU" smtClean="0"/>
              <a:t>23/10/20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50332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Content Placeholder 2"/>
          <p:cNvSpPr>
            <a:spLocks noGrp="1"/>
          </p:cNvSpPr>
          <p:nvPr>
            <p:ph idx="1"/>
          </p:nvPr>
        </p:nvSpPr>
        <p:spPr>
          <a:xfrm>
            <a:off x="3226670" y="1540340"/>
            <a:ext cx="3842355" cy="7602630"/>
          </a:xfrm>
        </p:spPr>
        <p:txBody>
          <a:bodyPr/>
          <a:lstStyle>
            <a:lvl1pPr>
              <a:defRPr sz="2656"/>
            </a:lvl1pPr>
            <a:lvl2pPr>
              <a:defRPr sz="2324"/>
            </a:lvl2pPr>
            <a:lvl3pPr>
              <a:defRPr sz="1992"/>
            </a:lvl3pPr>
            <a:lvl4pPr>
              <a:defRPr sz="1660"/>
            </a:lvl4pPr>
            <a:lvl5pPr>
              <a:defRPr sz="1660"/>
            </a:lvl5pPr>
            <a:lvl6pPr>
              <a:defRPr sz="1660"/>
            </a:lvl6pPr>
            <a:lvl7pPr>
              <a:defRPr sz="1660"/>
            </a:lvl7pPr>
            <a:lvl8pPr>
              <a:defRPr sz="1660"/>
            </a:lvl8pPr>
            <a:lvl9pPr>
              <a:defRPr sz="16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7A494311-9913-F84C-A8AF-1D045954C0F4}" type="datetime1">
              <a:rPr lang="en-AU" smtClean="0"/>
              <a:t>23/10/20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00291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Picture Placeholder 2"/>
          <p:cNvSpPr>
            <a:spLocks noGrp="1" noChangeAspect="1"/>
          </p:cNvSpPr>
          <p:nvPr>
            <p:ph type="pic" idx="1"/>
          </p:nvPr>
        </p:nvSpPr>
        <p:spPr>
          <a:xfrm>
            <a:off x="3226670" y="1540340"/>
            <a:ext cx="3842355" cy="7602630"/>
          </a:xfrm>
        </p:spPr>
        <p:txBody>
          <a:bodyPr anchor="t"/>
          <a:lstStyle>
            <a:lvl1pPr marL="0" indent="0">
              <a:buNone/>
              <a:defRPr sz="2656"/>
            </a:lvl1pPr>
            <a:lvl2pPr marL="379476" indent="0">
              <a:buNone/>
              <a:defRPr sz="2324"/>
            </a:lvl2pPr>
            <a:lvl3pPr marL="758952" indent="0">
              <a:buNone/>
              <a:defRPr sz="1992"/>
            </a:lvl3pPr>
            <a:lvl4pPr marL="1138428" indent="0">
              <a:buNone/>
              <a:defRPr sz="1660"/>
            </a:lvl4pPr>
            <a:lvl5pPr marL="1517904" indent="0">
              <a:buNone/>
              <a:defRPr sz="1660"/>
            </a:lvl5pPr>
            <a:lvl6pPr marL="1897380" indent="0">
              <a:buNone/>
              <a:defRPr sz="1660"/>
            </a:lvl6pPr>
            <a:lvl7pPr marL="2276856" indent="0">
              <a:buNone/>
              <a:defRPr sz="1660"/>
            </a:lvl7pPr>
            <a:lvl8pPr marL="2656332" indent="0">
              <a:buNone/>
              <a:defRPr sz="1660"/>
            </a:lvl8pPr>
            <a:lvl9pPr marL="3035808" indent="0">
              <a:buNone/>
              <a:defRPr sz="1660"/>
            </a:lvl9pPr>
          </a:lstStyle>
          <a:p>
            <a:r>
              <a:rPr lang="en-US"/>
              <a:t>Click icon to add picture</a:t>
            </a:r>
            <a:endParaRPr lang="en-US" dirty="0"/>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D5630FDA-39AF-D740-93BB-673E695D301A}" type="datetime1">
              <a:rPr lang="en-AU" smtClean="0"/>
              <a:t>23/10/20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96871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1802" y="569580"/>
            <a:ext cx="6546235" cy="20678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21802" y="2847891"/>
            <a:ext cx="6546235" cy="67878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21801" y="9915615"/>
            <a:ext cx="1707714" cy="569578"/>
          </a:xfrm>
          <a:prstGeom prst="rect">
            <a:avLst/>
          </a:prstGeom>
        </p:spPr>
        <p:txBody>
          <a:bodyPr vert="horz" lIns="91440" tIns="45720" rIns="91440" bIns="45720" rtlCol="0" anchor="ctr"/>
          <a:lstStyle>
            <a:lvl1pPr algn="l">
              <a:defRPr sz="996">
                <a:solidFill>
                  <a:schemeClr val="tx1">
                    <a:tint val="75000"/>
                  </a:schemeClr>
                </a:solidFill>
              </a:defRPr>
            </a:lvl1pPr>
          </a:lstStyle>
          <a:p>
            <a:fld id="{F42FCF41-9796-8B46-B988-766319E47953}" type="datetime1">
              <a:rPr lang="en-AU" smtClean="0"/>
              <a:t>23/10/20</a:t>
            </a:fld>
            <a:endParaRPr lang="en-US"/>
          </a:p>
        </p:txBody>
      </p:sp>
      <p:sp>
        <p:nvSpPr>
          <p:cNvPr id="5" name="Footer Placeholder 4"/>
          <p:cNvSpPr>
            <a:spLocks noGrp="1"/>
          </p:cNvSpPr>
          <p:nvPr>
            <p:ph type="ftr" sz="quarter" idx="3"/>
          </p:nvPr>
        </p:nvSpPr>
        <p:spPr>
          <a:xfrm>
            <a:off x="2514134" y="9915615"/>
            <a:ext cx="2561570" cy="569578"/>
          </a:xfrm>
          <a:prstGeom prst="rect">
            <a:avLst/>
          </a:prstGeom>
        </p:spPr>
        <p:txBody>
          <a:bodyPr vert="horz" lIns="91440" tIns="45720" rIns="91440" bIns="45720" rtlCol="0" anchor="ctr"/>
          <a:lstStyle>
            <a:lvl1pPr algn="ctr">
              <a:defRPr sz="996">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5360323" y="9915615"/>
            <a:ext cx="1707714" cy="569578"/>
          </a:xfrm>
          <a:prstGeom prst="rect">
            <a:avLst/>
          </a:prstGeom>
        </p:spPr>
        <p:txBody>
          <a:bodyPr vert="horz" lIns="91440" tIns="45720" rIns="91440" bIns="45720" rtlCol="0" anchor="ctr"/>
          <a:lstStyle>
            <a:lvl1pPr algn="r">
              <a:defRPr sz="996">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3535513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758952" rtl="0" eaLnBrk="1" latinLnBrk="0" hangingPunct="1">
        <a:lnSpc>
          <a:spcPct val="90000"/>
        </a:lnSpc>
        <a:spcBef>
          <a:spcPct val="0"/>
        </a:spcBef>
        <a:buNone/>
        <a:defRPr sz="3652" kern="1200">
          <a:solidFill>
            <a:schemeClr val="tx1"/>
          </a:solidFill>
          <a:latin typeface="+mj-lt"/>
          <a:ea typeface="+mj-ea"/>
          <a:cs typeface="+mj-cs"/>
        </a:defRPr>
      </a:lvl1pPr>
    </p:titleStyle>
    <p:bodyStyle>
      <a:lvl1pPr marL="189738" indent="-189738" algn="l" defTabSz="758952" rtl="0" eaLnBrk="1" latinLnBrk="0" hangingPunct="1">
        <a:lnSpc>
          <a:spcPct val="90000"/>
        </a:lnSpc>
        <a:spcBef>
          <a:spcPts val="830"/>
        </a:spcBef>
        <a:buFont typeface="Arial" panose="020B0604020202020204" pitchFamily="34" charset="0"/>
        <a:buChar char="•"/>
        <a:defRPr sz="2324" kern="1200">
          <a:solidFill>
            <a:schemeClr val="tx1"/>
          </a:solidFill>
          <a:latin typeface="+mn-lt"/>
          <a:ea typeface="+mn-ea"/>
          <a:cs typeface="+mn-cs"/>
        </a:defRPr>
      </a:lvl1pPr>
      <a:lvl2pPr marL="569214" indent="-189738" algn="l" defTabSz="758952" rtl="0" eaLnBrk="1" latinLnBrk="0" hangingPunct="1">
        <a:lnSpc>
          <a:spcPct val="90000"/>
        </a:lnSpc>
        <a:spcBef>
          <a:spcPts val="415"/>
        </a:spcBef>
        <a:buFont typeface="Arial" panose="020B0604020202020204" pitchFamily="34" charset="0"/>
        <a:buChar char="•"/>
        <a:defRPr sz="1992" kern="1200">
          <a:solidFill>
            <a:schemeClr val="tx1"/>
          </a:solidFill>
          <a:latin typeface="+mn-lt"/>
          <a:ea typeface="+mn-ea"/>
          <a:cs typeface="+mn-cs"/>
        </a:defRPr>
      </a:lvl2pPr>
      <a:lvl3pPr marL="948690" indent="-189738" algn="l" defTabSz="758952" rtl="0" eaLnBrk="1" latinLnBrk="0" hangingPunct="1">
        <a:lnSpc>
          <a:spcPct val="90000"/>
        </a:lnSpc>
        <a:spcBef>
          <a:spcPts val="415"/>
        </a:spcBef>
        <a:buFont typeface="Arial" panose="020B0604020202020204" pitchFamily="34" charset="0"/>
        <a:buChar char="•"/>
        <a:defRPr sz="1660" kern="1200">
          <a:solidFill>
            <a:schemeClr val="tx1"/>
          </a:solidFill>
          <a:latin typeface="+mn-lt"/>
          <a:ea typeface="+mn-ea"/>
          <a:cs typeface="+mn-cs"/>
        </a:defRPr>
      </a:lvl3pPr>
      <a:lvl4pPr marL="132816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4pPr>
      <a:lvl5pPr marL="1707642"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5pPr>
      <a:lvl6pPr marL="2087118"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6pPr>
      <a:lvl7pPr marL="2466594"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7pPr>
      <a:lvl8pPr marL="2846070"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8pPr>
      <a:lvl9pPr marL="322554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9pPr>
    </p:bodyStyle>
    <p:otherStyle>
      <a:defPPr>
        <a:defRPr lang="en-US"/>
      </a:defPPr>
      <a:lvl1pPr marL="0" algn="l" defTabSz="758952" rtl="0" eaLnBrk="1" latinLnBrk="0" hangingPunct="1">
        <a:defRPr sz="1494" kern="1200">
          <a:solidFill>
            <a:schemeClr val="tx1"/>
          </a:solidFill>
          <a:latin typeface="+mn-lt"/>
          <a:ea typeface="+mn-ea"/>
          <a:cs typeface="+mn-cs"/>
        </a:defRPr>
      </a:lvl1pPr>
      <a:lvl2pPr marL="379476" algn="l" defTabSz="758952" rtl="0" eaLnBrk="1" latinLnBrk="0" hangingPunct="1">
        <a:defRPr sz="1494" kern="1200">
          <a:solidFill>
            <a:schemeClr val="tx1"/>
          </a:solidFill>
          <a:latin typeface="+mn-lt"/>
          <a:ea typeface="+mn-ea"/>
          <a:cs typeface="+mn-cs"/>
        </a:defRPr>
      </a:lvl2pPr>
      <a:lvl3pPr marL="758952" algn="l" defTabSz="758952" rtl="0" eaLnBrk="1" latinLnBrk="0" hangingPunct="1">
        <a:defRPr sz="1494" kern="1200">
          <a:solidFill>
            <a:schemeClr val="tx1"/>
          </a:solidFill>
          <a:latin typeface="+mn-lt"/>
          <a:ea typeface="+mn-ea"/>
          <a:cs typeface="+mn-cs"/>
        </a:defRPr>
      </a:lvl3pPr>
      <a:lvl4pPr marL="1138428" algn="l" defTabSz="758952" rtl="0" eaLnBrk="1" latinLnBrk="0" hangingPunct="1">
        <a:defRPr sz="1494" kern="1200">
          <a:solidFill>
            <a:schemeClr val="tx1"/>
          </a:solidFill>
          <a:latin typeface="+mn-lt"/>
          <a:ea typeface="+mn-ea"/>
          <a:cs typeface="+mn-cs"/>
        </a:defRPr>
      </a:lvl4pPr>
      <a:lvl5pPr marL="1517904" algn="l" defTabSz="758952" rtl="0" eaLnBrk="1" latinLnBrk="0" hangingPunct="1">
        <a:defRPr sz="1494" kern="1200">
          <a:solidFill>
            <a:schemeClr val="tx1"/>
          </a:solidFill>
          <a:latin typeface="+mn-lt"/>
          <a:ea typeface="+mn-ea"/>
          <a:cs typeface="+mn-cs"/>
        </a:defRPr>
      </a:lvl5pPr>
      <a:lvl6pPr marL="1897380" algn="l" defTabSz="758952" rtl="0" eaLnBrk="1" latinLnBrk="0" hangingPunct="1">
        <a:defRPr sz="1494" kern="1200">
          <a:solidFill>
            <a:schemeClr val="tx1"/>
          </a:solidFill>
          <a:latin typeface="+mn-lt"/>
          <a:ea typeface="+mn-ea"/>
          <a:cs typeface="+mn-cs"/>
        </a:defRPr>
      </a:lvl6pPr>
      <a:lvl7pPr marL="2276856" algn="l" defTabSz="758952" rtl="0" eaLnBrk="1" latinLnBrk="0" hangingPunct="1">
        <a:defRPr sz="1494" kern="1200">
          <a:solidFill>
            <a:schemeClr val="tx1"/>
          </a:solidFill>
          <a:latin typeface="+mn-lt"/>
          <a:ea typeface="+mn-ea"/>
          <a:cs typeface="+mn-cs"/>
        </a:defRPr>
      </a:lvl7pPr>
      <a:lvl8pPr marL="2656332" algn="l" defTabSz="758952" rtl="0" eaLnBrk="1" latinLnBrk="0" hangingPunct="1">
        <a:defRPr sz="1494" kern="1200">
          <a:solidFill>
            <a:schemeClr val="tx1"/>
          </a:solidFill>
          <a:latin typeface="+mn-lt"/>
          <a:ea typeface="+mn-ea"/>
          <a:cs typeface="+mn-cs"/>
        </a:defRPr>
      </a:lvl8pPr>
      <a:lvl9pPr marL="3035808" algn="l" defTabSz="758952" rtl="0" eaLnBrk="1" latinLnBrk="0" hangingPunct="1">
        <a:defRPr sz="14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31.jpe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6.jpe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51.jpeg"/><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54.jpe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ap&#10;&#10;Description automatically generated">
            <a:extLst>
              <a:ext uri="{FF2B5EF4-FFF2-40B4-BE49-F238E27FC236}">
                <a16:creationId xmlns:a16="http://schemas.microsoft.com/office/drawing/2014/main" id="{D64F3500-E505-1040-A8E3-B186F2210822}"/>
              </a:ext>
            </a:extLst>
          </p:cNvPr>
          <p:cNvPicPr>
            <a:picLocks noChangeAspect="1"/>
          </p:cNvPicPr>
          <p:nvPr/>
        </p:nvPicPr>
        <p:blipFill rotWithShape="1">
          <a:blip r:embed="rId3">
            <a:extLst>
              <a:ext uri="{28A0092B-C50C-407E-A947-70E740481C1C}">
                <a14:useLocalDpi xmlns:a14="http://schemas.microsoft.com/office/drawing/2010/main" val="0"/>
              </a:ext>
            </a:extLst>
          </a:blip>
          <a:srcRect l="24009" t="-260" r="27760" b="260"/>
          <a:stretch/>
        </p:blipFill>
        <p:spPr>
          <a:xfrm>
            <a:off x="0" y="0"/>
            <a:ext cx="7589838" cy="10698163"/>
          </a:xfrm>
          <a:prstGeom prst="rect">
            <a:avLst/>
          </a:prstGeom>
        </p:spPr>
      </p:pic>
      <p:sp>
        <p:nvSpPr>
          <p:cNvPr id="2" name="Title 1">
            <a:extLst>
              <a:ext uri="{FF2B5EF4-FFF2-40B4-BE49-F238E27FC236}">
                <a16:creationId xmlns:a16="http://schemas.microsoft.com/office/drawing/2014/main" id="{5BF7EAF4-44FD-1E4E-AD99-B9593C4BB79B}"/>
              </a:ext>
            </a:extLst>
          </p:cNvPr>
          <p:cNvSpPr>
            <a:spLocks noGrp="1"/>
          </p:cNvSpPr>
          <p:nvPr>
            <p:ph type="ctrTitle"/>
          </p:nvPr>
        </p:nvSpPr>
        <p:spPr>
          <a:xfrm>
            <a:off x="1138476" y="1250502"/>
            <a:ext cx="6451362" cy="1803249"/>
          </a:xfrm>
        </p:spPr>
        <p:txBody>
          <a:bodyPr>
            <a:normAutofit/>
          </a:bodyPr>
          <a:lstStyle/>
          <a:p>
            <a:r>
              <a:rPr lang="en-US" sz="4400" b="1" dirty="0"/>
              <a:t>GROWING UP IN MELBOURNE</a:t>
            </a:r>
          </a:p>
        </p:txBody>
      </p:sp>
      <p:sp>
        <p:nvSpPr>
          <p:cNvPr id="4" name="Footer Placeholder 3">
            <a:extLst>
              <a:ext uri="{FF2B5EF4-FFF2-40B4-BE49-F238E27FC236}">
                <a16:creationId xmlns:a16="http://schemas.microsoft.com/office/drawing/2014/main" id="{A0EBB84F-88E5-204C-8F19-4AC2E5E2E619}"/>
              </a:ext>
            </a:extLst>
          </p:cNvPr>
          <p:cNvSpPr>
            <a:spLocks noGrp="1"/>
          </p:cNvSpPr>
          <p:nvPr>
            <p:ph type="ftr" sz="quarter" idx="11"/>
          </p:nvPr>
        </p:nvSpPr>
        <p:spPr>
          <a:xfrm>
            <a:off x="44784" y="9696091"/>
            <a:ext cx="4705807" cy="789102"/>
          </a:xfrm>
        </p:spPr>
        <p:txBody>
          <a:bodyPr/>
          <a:lstStyle/>
          <a:p>
            <a:r>
              <a:rPr lang="en-US" sz="1200" dirty="0"/>
              <a:t>Rotary Club of Canterbury Let's Stay Connected Project</a:t>
            </a:r>
          </a:p>
        </p:txBody>
      </p:sp>
      <p:sp>
        <p:nvSpPr>
          <p:cNvPr id="5" name="Slide Number Placeholder 4">
            <a:extLst>
              <a:ext uri="{FF2B5EF4-FFF2-40B4-BE49-F238E27FC236}">
                <a16:creationId xmlns:a16="http://schemas.microsoft.com/office/drawing/2014/main" id="{6B5C5DEF-B2A1-BB47-9624-6E53C0C84E23}"/>
              </a:ext>
            </a:extLst>
          </p:cNvPr>
          <p:cNvSpPr>
            <a:spLocks noGrp="1"/>
          </p:cNvSpPr>
          <p:nvPr>
            <p:ph type="sldNum" sz="quarter" idx="12"/>
          </p:nvPr>
        </p:nvSpPr>
        <p:spPr/>
        <p:txBody>
          <a:bodyPr/>
          <a:lstStyle/>
          <a:p>
            <a:fld id="{DC56C17F-E5A4-4123-831E-B6BE4BD60FE1}" type="slidenum">
              <a:rPr lang="en-US" smtClean="0"/>
              <a:t>1</a:t>
            </a:fld>
            <a:endParaRPr lang="en-US"/>
          </a:p>
        </p:txBody>
      </p:sp>
      <p:pic>
        <p:nvPicPr>
          <p:cNvPr id="7" name="Picture 6" descr="A picture containing drawing&#10;&#10;Description automatically generated">
            <a:extLst>
              <a:ext uri="{FF2B5EF4-FFF2-40B4-BE49-F238E27FC236}">
                <a16:creationId xmlns:a16="http://schemas.microsoft.com/office/drawing/2014/main" id="{AD48FE55-29FB-1347-B246-7758430C53D9}"/>
              </a:ext>
            </a:extLst>
          </p:cNvPr>
          <p:cNvPicPr/>
          <p:nvPr/>
        </p:nvPicPr>
        <p:blipFill>
          <a:blip r:embed="rId4" cstate="screen">
            <a:extLst>
              <a:ext uri="{28A0092B-C50C-407E-A947-70E740481C1C}">
                <a14:useLocalDpi xmlns:a14="http://schemas.microsoft.com/office/drawing/2010/main"/>
              </a:ext>
            </a:extLst>
          </a:blip>
          <a:stretch>
            <a:fillRect/>
          </a:stretch>
        </p:blipFill>
        <p:spPr>
          <a:xfrm>
            <a:off x="835008" y="441831"/>
            <a:ext cx="1443355" cy="561340"/>
          </a:xfrm>
          <a:prstGeom prst="rect">
            <a:avLst/>
          </a:prstGeom>
        </p:spPr>
      </p:pic>
    </p:spTree>
    <p:extLst>
      <p:ext uri="{BB962C8B-B14F-4D97-AF65-F5344CB8AC3E}">
        <p14:creationId xmlns:p14="http://schemas.microsoft.com/office/powerpoint/2010/main" val="3420710422"/>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5912 -0.21909" pathEditMode="relative" ptsTypes="AA">
                                      <p:cBhvr>
                                        <p:cTn id="6" dur="30000" fill="hold"/>
                                        <p:tgtEl>
                                          <p:spTgt spid="9"/>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9"/>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5912 -0.21909 L 0 0" pathEditMode="relative" ptsTypes="AA">
                                      <p:cBhvr>
                                        <p:cTn id="11" dur="30000" fill="hold"/>
                                        <p:tgtEl>
                                          <p:spTgt spid="9"/>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9"/>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9"/>
                                        </p:tgtEl>
                                        <p:attrNameLst>
                                          <p:attrName>ppt_x</p:attrName>
                                          <p:attrName>ppt_y</p:attrName>
                                        </p:attrNameLst>
                                      </p:cBhvr>
                                    </p:animMotion>
                                  </p:childTnLst>
                                </p:cTn>
                              </p:par>
                            </p:childTnLst>
                          </p:cTn>
                        </p:par>
                      </p:childTnLst>
                    </p:cTn>
                  </p:par>
                </p:childTnLst>
              </p:cTn>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CEF464E-F31D-422F-B098-0D3D8BDB2696}"/>
              </a:ext>
            </a:extLst>
          </p:cNvPr>
          <p:cNvSpPr>
            <a:spLocks noGrp="1"/>
          </p:cNvSpPr>
          <p:nvPr>
            <p:ph type="sldNum" sz="quarter" idx="12"/>
          </p:nvPr>
        </p:nvSpPr>
        <p:spPr/>
        <p:txBody>
          <a:bodyPr/>
          <a:lstStyle/>
          <a:p>
            <a:fld id="{DC56C17F-E5A4-4123-831E-B6BE4BD60FE1}" type="slidenum">
              <a:rPr lang="en-US" smtClean="0"/>
              <a:t>10</a:t>
            </a:fld>
            <a:endParaRPr lang="en-US"/>
          </a:p>
        </p:txBody>
      </p:sp>
      <p:sp>
        <p:nvSpPr>
          <p:cNvPr id="6" name="Footer Placeholder 5">
            <a:extLst>
              <a:ext uri="{FF2B5EF4-FFF2-40B4-BE49-F238E27FC236}">
                <a16:creationId xmlns:a16="http://schemas.microsoft.com/office/drawing/2014/main" id="{EA91344E-3B00-D24A-A7C7-1DAA67570C22}"/>
              </a:ext>
            </a:extLst>
          </p:cNvPr>
          <p:cNvSpPr>
            <a:spLocks noGrp="1"/>
          </p:cNvSpPr>
          <p:nvPr>
            <p:ph type="ftr" sz="quarter" idx="11"/>
          </p:nvPr>
        </p:nvSpPr>
        <p:spPr>
          <a:xfrm>
            <a:off x="179468" y="9876347"/>
            <a:ext cx="3816247" cy="569578"/>
          </a:xfrm>
        </p:spPr>
        <p:txBody>
          <a:bodyPr/>
          <a:lstStyle/>
          <a:p>
            <a:r>
              <a:rPr lang="en-US" dirty="0"/>
              <a:t>Rotary Club of Canterbury Let's Stay Connected Project</a:t>
            </a:r>
          </a:p>
        </p:txBody>
      </p:sp>
      <p:pic>
        <p:nvPicPr>
          <p:cNvPr id="9" name="Picture 8" descr="Olympic Games Melbourne Australia. 22 Nov - 8 Dec. 1956. by ...">
            <a:extLst>
              <a:ext uri="{FF2B5EF4-FFF2-40B4-BE49-F238E27FC236}">
                <a16:creationId xmlns:a16="http://schemas.microsoft.com/office/drawing/2014/main" id="{1492B4A2-2760-F84D-80E1-B656422E0A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801" y="2083127"/>
            <a:ext cx="3082527" cy="48390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10" descr="A Brief History Of The Melbourne 1956 Olympic Games">
            <a:extLst>
              <a:ext uri="{FF2B5EF4-FFF2-40B4-BE49-F238E27FC236}">
                <a16:creationId xmlns:a16="http://schemas.microsoft.com/office/drawing/2014/main" id="{BEC090CD-E0A7-0C49-ADF6-C0A8A87747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3358" y="7100289"/>
            <a:ext cx="4863121" cy="27233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2" descr="The mixed fortunes of Melbourne's 1956 Olympic venues, 60 years on ...">
            <a:extLst>
              <a:ext uri="{FF2B5EF4-FFF2-40B4-BE49-F238E27FC236}">
                <a16:creationId xmlns:a16="http://schemas.microsoft.com/office/drawing/2014/main" id="{30BB4144-D61B-8145-AC1E-31A0DF27EA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6883" y="4444386"/>
            <a:ext cx="3381154" cy="2477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22E56539-CABA-3B4D-A4BC-B759D225F855}"/>
              </a:ext>
            </a:extLst>
          </p:cNvPr>
          <p:cNvSpPr txBox="1"/>
          <p:nvPr/>
        </p:nvSpPr>
        <p:spPr>
          <a:xfrm>
            <a:off x="3995715" y="2088455"/>
            <a:ext cx="2809482" cy="1938992"/>
          </a:xfrm>
          <a:prstGeom prst="rect">
            <a:avLst/>
          </a:prstGeom>
          <a:noFill/>
        </p:spPr>
        <p:txBody>
          <a:bodyPr wrap="square" rtlCol="0">
            <a:spAutoFit/>
          </a:bodyPr>
          <a:lstStyle/>
          <a:p>
            <a:r>
              <a:rPr lang="en-US" sz="2400" dirty="0"/>
              <a:t>Ron Clark lit the Olympic Flame and </a:t>
            </a:r>
          </a:p>
          <a:p>
            <a:endParaRPr lang="en-US" sz="2400" dirty="0"/>
          </a:p>
          <a:p>
            <a:r>
              <a:rPr lang="en-US" sz="2400" dirty="0"/>
              <a:t>Betty Cuthbert won  a Gold Medal.  </a:t>
            </a:r>
          </a:p>
        </p:txBody>
      </p:sp>
      <p:sp>
        <p:nvSpPr>
          <p:cNvPr id="14" name="TextBox 13">
            <a:extLst>
              <a:ext uri="{FF2B5EF4-FFF2-40B4-BE49-F238E27FC236}">
                <a16:creationId xmlns:a16="http://schemas.microsoft.com/office/drawing/2014/main" id="{E7FED3A8-3D6F-C24B-AF33-471AEDEE0204}"/>
              </a:ext>
            </a:extLst>
          </p:cNvPr>
          <p:cNvSpPr txBox="1"/>
          <p:nvPr/>
        </p:nvSpPr>
        <p:spPr>
          <a:xfrm>
            <a:off x="604357" y="1107316"/>
            <a:ext cx="5925726" cy="1200329"/>
          </a:xfrm>
          <a:prstGeom prst="rect">
            <a:avLst/>
          </a:prstGeom>
          <a:noFill/>
        </p:spPr>
        <p:txBody>
          <a:bodyPr wrap="square" rtlCol="0">
            <a:spAutoFit/>
          </a:bodyPr>
          <a:lstStyle/>
          <a:p>
            <a:r>
              <a:rPr lang="en-US" sz="2400" dirty="0"/>
              <a:t>Then in 1956, the Olympic Games was held in Melbourne.</a:t>
            </a:r>
          </a:p>
          <a:p>
            <a:endParaRPr lang="en-US" sz="2400" dirty="0"/>
          </a:p>
        </p:txBody>
      </p:sp>
      <p:sp>
        <p:nvSpPr>
          <p:cNvPr id="15" name="TextBox 14">
            <a:extLst>
              <a:ext uri="{FF2B5EF4-FFF2-40B4-BE49-F238E27FC236}">
                <a16:creationId xmlns:a16="http://schemas.microsoft.com/office/drawing/2014/main" id="{8750FB77-5E41-EB44-8623-713294DF4CC8}"/>
              </a:ext>
            </a:extLst>
          </p:cNvPr>
          <p:cNvSpPr txBox="1"/>
          <p:nvPr/>
        </p:nvSpPr>
        <p:spPr>
          <a:xfrm>
            <a:off x="1862382" y="411915"/>
            <a:ext cx="4266666" cy="584775"/>
          </a:xfrm>
          <a:prstGeom prst="rect">
            <a:avLst/>
          </a:prstGeom>
          <a:noFill/>
        </p:spPr>
        <p:txBody>
          <a:bodyPr wrap="square" rtlCol="0">
            <a:spAutoFit/>
          </a:bodyPr>
          <a:lstStyle/>
          <a:p>
            <a:r>
              <a:rPr lang="en-US" sz="3200" dirty="0"/>
              <a:t>The Olympic Games</a:t>
            </a:r>
          </a:p>
        </p:txBody>
      </p:sp>
    </p:spTree>
    <p:extLst>
      <p:ext uri="{BB962C8B-B14F-4D97-AF65-F5344CB8AC3E}">
        <p14:creationId xmlns:p14="http://schemas.microsoft.com/office/powerpoint/2010/main" val="2118346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53BAED-8FED-4F0C-9C77-F38CE59D5C28}"/>
              </a:ext>
            </a:extLst>
          </p:cNvPr>
          <p:cNvPicPr>
            <a:picLocks noChangeAspect="1"/>
          </p:cNvPicPr>
          <p:nvPr/>
        </p:nvPicPr>
        <p:blipFill>
          <a:blip r:embed="rId3"/>
          <a:stretch>
            <a:fillRect/>
          </a:stretch>
        </p:blipFill>
        <p:spPr>
          <a:xfrm>
            <a:off x="956550" y="2342358"/>
            <a:ext cx="2386492" cy="2386492"/>
          </a:xfrm>
          <a:prstGeom prst="rect">
            <a:avLst/>
          </a:prstGeom>
        </p:spPr>
      </p:pic>
      <p:sp>
        <p:nvSpPr>
          <p:cNvPr id="6" name="Rectangle 5">
            <a:extLst>
              <a:ext uri="{FF2B5EF4-FFF2-40B4-BE49-F238E27FC236}">
                <a16:creationId xmlns:a16="http://schemas.microsoft.com/office/drawing/2014/main" id="{4CBA9459-DF1D-41EA-9B39-0322986ECF55}"/>
              </a:ext>
            </a:extLst>
          </p:cNvPr>
          <p:cNvSpPr/>
          <p:nvPr/>
        </p:nvSpPr>
        <p:spPr>
          <a:xfrm>
            <a:off x="4173567" y="2919934"/>
            <a:ext cx="2659678" cy="1508105"/>
          </a:xfrm>
          <a:prstGeom prst="rect">
            <a:avLst/>
          </a:prstGeom>
        </p:spPr>
        <p:txBody>
          <a:bodyPr wrap="square">
            <a:spAutoFit/>
          </a:bodyPr>
          <a:lstStyle/>
          <a:p>
            <a:r>
              <a:rPr lang="en-AU" sz="2400" dirty="0"/>
              <a:t>Ernest Hillier made Australia’s first chocolates in 1914.</a:t>
            </a:r>
          </a:p>
          <a:p>
            <a:endParaRPr lang="en-AU" sz="2000" b="1" dirty="0"/>
          </a:p>
        </p:txBody>
      </p:sp>
      <p:sp>
        <p:nvSpPr>
          <p:cNvPr id="2" name="TextBox 1">
            <a:extLst>
              <a:ext uri="{FF2B5EF4-FFF2-40B4-BE49-F238E27FC236}">
                <a16:creationId xmlns:a16="http://schemas.microsoft.com/office/drawing/2014/main" id="{47BA280E-6A6B-45D0-A922-D456B9F40F28}"/>
              </a:ext>
            </a:extLst>
          </p:cNvPr>
          <p:cNvSpPr txBox="1"/>
          <p:nvPr/>
        </p:nvSpPr>
        <p:spPr>
          <a:xfrm>
            <a:off x="521802" y="1117983"/>
            <a:ext cx="6341606" cy="1200329"/>
          </a:xfrm>
          <a:prstGeom prst="rect">
            <a:avLst/>
          </a:prstGeom>
          <a:noFill/>
        </p:spPr>
        <p:txBody>
          <a:bodyPr wrap="square" rtlCol="0">
            <a:spAutoFit/>
          </a:bodyPr>
          <a:lstStyle/>
          <a:p>
            <a:r>
              <a:rPr lang="en-AU" sz="2400" dirty="0"/>
              <a:t>For me, the highlight of a shopping trip to the city with my mother was our final stop. Ernest Hillier’s Café, beside the Regent Theatre, in Collins Street.</a:t>
            </a:r>
          </a:p>
        </p:txBody>
      </p:sp>
      <p:pic>
        <p:nvPicPr>
          <p:cNvPr id="1030" name="Picture 6" descr="Hilliers Soda Fountain - Australian food history timeline">
            <a:extLst>
              <a:ext uri="{FF2B5EF4-FFF2-40B4-BE49-F238E27FC236}">
                <a16:creationId xmlns:a16="http://schemas.microsoft.com/office/drawing/2014/main" id="{54113BA7-78EA-4828-80FD-C3ADEBB920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877" y="5029661"/>
            <a:ext cx="6258081" cy="455051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3662766-B97A-4183-92A2-65061F915B0B}"/>
              </a:ext>
            </a:extLst>
          </p:cNvPr>
          <p:cNvSpPr txBox="1"/>
          <p:nvPr/>
        </p:nvSpPr>
        <p:spPr>
          <a:xfrm>
            <a:off x="956550" y="302681"/>
            <a:ext cx="5676737" cy="523220"/>
          </a:xfrm>
          <a:prstGeom prst="rect">
            <a:avLst/>
          </a:prstGeom>
          <a:noFill/>
        </p:spPr>
        <p:txBody>
          <a:bodyPr wrap="square" rtlCol="0">
            <a:spAutoFit/>
          </a:bodyPr>
          <a:lstStyle/>
          <a:p>
            <a:pPr algn="ctr"/>
            <a:r>
              <a:rPr lang="en-US" sz="2800" b="1" dirty="0">
                <a:solidFill>
                  <a:srgbClr val="7030A0"/>
                </a:solidFill>
              </a:rPr>
              <a:t>Other Special Times</a:t>
            </a:r>
          </a:p>
        </p:txBody>
      </p:sp>
      <p:sp>
        <p:nvSpPr>
          <p:cNvPr id="4" name="Slide Number Placeholder 3">
            <a:extLst>
              <a:ext uri="{FF2B5EF4-FFF2-40B4-BE49-F238E27FC236}">
                <a16:creationId xmlns:a16="http://schemas.microsoft.com/office/drawing/2014/main" id="{4AB6E8CD-6C8B-4723-8025-B0270DBAAE86}"/>
              </a:ext>
            </a:extLst>
          </p:cNvPr>
          <p:cNvSpPr>
            <a:spLocks noGrp="1"/>
          </p:cNvSpPr>
          <p:nvPr>
            <p:ph type="sldNum" sz="quarter" idx="12"/>
          </p:nvPr>
        </p:nvSpPr>
        <p:spPr/>
        <p:txBody>
          <a:bodyPr/>
          <a:lstStyle/>
          <a:p>
            <a:fld id="{DC56C17F-E5A4-4123-831E-B6BE4BD60FE1}" type="slidenum">
              <a:rPr lang="en-US" smtClean="0"/>
              <a:t>11</a:t>
            </a:fld>
            <a:endParaRPr lang="en-US"/>
          </a:p>
        </p:txBody>
      </p:sp>
      <p:sp>
        <p:nvSpPr>
          <p:cNvPr id="8" name="Footer Placeholder 7">
            <a:extLst>
              <a:ext uri="{FF2B5EF4-FFF2-40B4-BE49-F238E27FC236}">
                <a16:creationId xmlns:a16="http://schemas.microsoft.com/office/drawing/2014/main" id="{EFD42DFA-8697-2342-88F5-A51981BC06E2}"/>
              </a:ext>
            </a:extLst>
          </p:cNvPr>
          <p:cNvSpPr>
            <a:spLocks noGrp="1"/>
          </p:cNvSpPr>
          <p:nvPr>
            <p:ph type="ftr" sz="quarter" idx="11"/>
          </p:nvPr>
        </p:nvSpPr>
        <p:spPr>
          <a:xfrm>
            <a:off x="0" y="9915615"/>
            <a:ext cx="4023281"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3128654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EB3A9-B8EF-094A-8A13-08E669628FC4}"/>
              </a:ext>
            </a:extLst>
          </p:cNvPr>
          <p:cNvSpPr>
            <a:spLocks noGrp="1"/>
          </p:cNvSpPr>
          <p:nvPr>
            <p:ph type="title"/>
          </p:nvPr>
        </p:nvSpPr>
        <p:spPr>
          <a:xfrm>
            <a:off x="299442" y="503570"/>
            <a:ext cx="3314625" cy="1727972"/>
          </a:xfrm>
        </p:spPr>
        <p:txBody>
          <a:bodyPr vert="horz" lIns="91440" tIns="45720" rIns="91440" bIns="45720" rtlCol="0" anchor="b">
            <a:normAutofit fontScale="90000"/>
          </a:bodyPr>
          <a:lstStyle/>
          <a:p>
            <a:pPr defTabSz="685800"/>
            <a:r>
              <a:rPr lang="en-US" sz="3300" b="1" dirty="0">
                <a:solidFill>
                  <a:srgbClr val="7030A0"/>
                </a:solidFill>
                <a:latin typeface="+mn-lt"/>
              </a:rPr>
              <a:t>I fondly remember my </a:t>
            </a:r>
            <a:r>
              <a:rPr lang="en-US" sz="3300" b="1" dirty="0" err="1">
                <a:solidFill>
                  <a:srgbClr val="7030A0"/>
                </a:solidFill>
                <a:latin typeface="+mn-lt"/>
              </a:rPr>
              <a:t>favourite</a:t>
            </a:r>
            <a:r>
              <a:rPr lang="en-US" sz="3300" b="1" dirty="0">
                <a:solidFill>
                  <a:srgbClr val="7030A0"/>
                </a:solidFill>
                <a:latin typeface="+mn-lt"/>
              </a:rPr>
              <a:t>…..</a:t>
            </a:r>
            <a:br>
              <a:rPr lang="en-US" sz="3300" dirty="0"/>
            </a:br>
            <a:endParaRPr lang="en-US" sz="3300" dirty="0"/>
          </a:p>
        </p:txBody>
      </p:sp>
      <p:sp>
        <p:nvSpPr>
          <p:cNvPr id="7" name="Rectangle 6">
            <a:extLst>
              <a:ext uri="{FF2B5EF4-FFF2-40B4-BE49-F238E27FC236}">
                <a16:creationId xmlns:a16="http://schemas.microsoft.com/office/drawing/2014/main" id="{A071E97C-0D45-B54D-A44A-E13539292E8F}"/>
              </a:ext>
            </a:extLst>
          </p:cNvPr>
          <p:cNvSpPr/>
          <p:nvPr/>
        </p:nvSpPr>
        <p:spPr>
          <a:xfrm>
            <a:off x="299443" y="2881580"/>
            <a:ext cx="3314624" cy="2898118"/>
          </a:xfrm>
          <a:prstGeom prst="rect">
            <a:avLst/>
          </a:prstGeom>
        </p:spPr>
        <p:txBody>
          <a:bodyPr vert="horz" lIns="91440" tIns="45720" rIns="91440" bIns="45720" rtlCol="0" anchor="t">
            <a:normAutofit/>
          </a:bodyPr>
          <a:lstStyle/>
          <a:p>
            <a:pPr defTabSz="685800">
              <a:lnSpc>
                <a:spcPct val="90000"/>
              </a:lnSpc>
              <a:spcAft>
                <a:spcPts val="600"/>
              </a:spcAft>
            </a:pPr>
            <a:r>
              <a:rPr lang="en-US" sz="2400" dirty="0"/>
              <a:t>A Chocolate Milkshake and a Banana Split, with chocolate sauce and peanuts.</a:t>
            </a:r>
          </a:p>
          <a:p>
            <a:pPr defTabSz="685800">
              <a:lnSpc>
                <a:spcPct val="90000"/>
              </a:lnSpc>
              <a:spcAft>
                <a:spcPts val="600"/>
              </a:spcAft>
            </a:pPr>
            <a:endParaRPr lang="en-US" sz="2400" dirty="0"/>
          </a:p>
          <a:p>
            <a:pPr defTabSz="685800">
              <a:lnSpc>
                <a:spcPct val="90000"/>
              </a:lnSpc>
              <a:spcAft>
                <a:spcPts val="600"/>
              </a:spcAft>
            </a:pPr>
            <a:r>
              <a:rPr lang="en-US" sz="2400" dirty="0"/>
              <a:t>I guess I didn’t eat dinner those nights.</a:t>
            </a:r>
          </a:p>
        </p:txBody>
      </p:sp>
      <p:sp>
        <p:nvSpPr>
          <p:cNvPr id="3" name="Footer Placeholder 2">
            <a:extLst>
              <a:ext uri="{FF2B5EF4-FFF2-40B4-BE49-F238E27FC236}">
                <a16:creationId xmlns:a16="http://schemas.microsoft.com/office/drawing/2014/main" id="{E8EA0AD1-0F4B-2F46-8035-0FA0E5B052DD}"/>
              </a:ext>
            </a:extLst>
          </p:cNvPr>
          <p:cNvSpPr>
            <a:spLocks noGrp="1"/>
          </p:cNvSpPr>
          <p:nvPr>
            <p:ph type="ftr" sz="quarter" idx="11"/>
          </p:nvPr>
        </p:nvSpPr>
        <p:spPr>
          <a:xfrm>
            <a:off x="299442" y="10273079"/>
            <a:ext cx="2561570" cy="221807"/>
          </a:xfrm>
        </p:spPr>
        <p:txBody>
          <a:bodyPr vert="horz" lIns="91440" tIns="45720" rIns="91440" bIns="45720" rtlCol="0" anchor="ctr">
            <a:normAutofit/>
          </a:bodyPr>
          <a:lstStyle/>
          <a:p>
            <a:pPr algn="l" defTabSz="514350">
              <a:lnSpc>
                <a:spcPct val="90000"/>
              </a:lnSpc>
              <a:spcAft>
                <a:spcPts val="600"/>
              </a:spcAft>
              <a:defRPr/>
            </a:pPr>
            <a:r>
              <a:rPr lang="en-US" sz="800" kern="1200">
                <a:solidFill>
                  <a:schemeClr val="tx1">
                    <a:lumMod val="75000"/>
                    <a:lumOff val="25000"/>
                  </a:schemeClr>
                </a:solidFill>
                <a:latin typeface="+mn-lt"/>
                <a:ea typeface="+mn-ea"/>
                <a:cs typeface="+mn-cs"/>
              </a:rPr>
              <a:t>Rotary Club of Canterbury Let's Stay Connected Project</a:t>
            </a:r>
          </a:p>
        </p:txBody>
      </p:sp>
      <p:pic>
        <p:nvPicPr>
          <p:cNvPr id="5" name="Picture 10" descr="Banana split">
            <a:extLst>
              <a:ext uri="{FF2B5EF4-FFF2-40B4-BE49-F238E27FC236}">
                <a16:creationId xmlns:a16="http://schemas.microsoft.com/office/drawing/2014/main" id="{2602BD43-5567-7B4A-AAEE-4A6D65E8B8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782" r="35036"/>
          <a:stretch/>
        </p:blipFill>
        <p:spPr bwMode="auto">
          <a:xfrm>
            <a:off x="3714211" y="10"/>
            <a:ext cx="3875626" cy="1069815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D605D892-F960-C642-83DA-951819225820}"/>
              </a:ext>
            </a:extLst>
          </p:cNvPr>
          <p:cNvSpPr>
            <a:spLocks noGrp="1"/>
          </p:cNvSpPr>
          <p:nvPr>
            <p:ph type="sldNum" sz="quarter" idx="12"/>
          </p:nvPr>
        </p:nvSpPr>
        <p:spPr>
          <a:xfrm>
            <a:off x="6679491" y="10246911"/>
            <a:ext cx="509966" cy="221807"/>
          </a:xfrm>
        </p:spPr>
        <p:txBody>
          <a:bodyPr vert="horz" lIns="91440" tIns="45720" rIns="91440" bIns="45720" rtlCol="0" anchor="ctr">
            <a:normAutofit/>
          </a:bodyPr>
          <a:lstStyle/>
          <a:p>
            <a:pPr defTabSz="514350">
              <a:lnSpc>
                <a:spcPct val="90000"/>
              </a:lnSpc>
              <a:spcAft>
                <a:spcPts val="600"/>
              </a:spcAft>
              <a:defRPr/>
            </a:pPr>
            <a:fld id="{DC56C17F-E5A4-4123-831E-B6BE4BD60FE1}" type="slidenum">
              <a:rPr lang="en-US" sz="900">
                <a:solidFill>
                  <a:prstClr val="white"/>
                </a:solidFill>
              </a:rPr>
              <a:pPr defTabSz="514350">
                <a:lnSpc>
                  <a:spcPct val="90000"/>
                </a:lnSpc>
                <a:spcAft>
                  <a:spcPts val="600"/>
                </a:spcAft>
                <a:defRPr/>
              </a:pPr>
              <a:t>12</a:t>
            </a:fld>
            <a:endParaRPr lang="en-US" sz="900">
              <a:solidFill>
                <a:prstClr val="white"/>
              </a:solidFill>
            </a:endParaRPr>
          </a:p>
        </p:txBody>
      </p:sp>
    </p:spTree>
    <p:extLst>
      <p:ext uri="{BB962C8B-B14F-4D97-AF65-F5344CB8AC3E}">
        <p14:creationId xmlns:p14="http://schemas.microsoft.com/office/powerpoint/2010/main" val="4258681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521802" y="557281"/>
            <a:ext cx="5676737" cy="646331"/>
          </a:xfrm>
          <a:prstGeom prst="rect">
            <a:avLst/>
          </a:prstGeom>
          <a:noFill/>
        </p:spPr>
        <p:txBody>
          <a:bodyPr wrap="square" rtlCol="0">
            <a:spAutoFit/>
          </a:bodyPr>
          <a:lstStyle/>
          <a:p>
            <a:pPr algn="ctr"/>
            <a:r>
              <a:rPr lang="en-US" sz="3600" b="1" dirty="0">
                <a:solidFill>
                  <a:srgbClr val="7030A0"/>
                </a:solidFill>
              </a:rPr>
              <a:t>My </a:t>
            </a:r>
            <a:r>
              <a:rPr lang="en-US" sz="3600" b="1" dirty="0" err="1">
                <a:solidFill>
                  <a:srgbClr val="7030A0"/>
                </a:solidFill>
              </a:rPr>
              <a:t>Favourite</a:t>
            </a:r>
            <a:r>
              <a:rPr lang="en-US" sz="3600" b="1" dirty="0">
                <a:solidFill>
                  <a:srgbClr val="7030A0"/>
                </a:solidFill>
              </a:rPr>
              <a:t> Toys</a:t>
            </a:r>
          </a:p>
        </p:txBody>
      </p:sp>
      <p:sp>
        <p:nvSpPr>
          <p:cNvPr id="4" name="TextBox 3">
            <a:extLst>
              <a:ext uri="{FF2B5EF4-FFF2-40B4-BE49-F238E27FC236}">
                <a16:creationId xmlns:a16="http://schemas.microsoft.com/office/drawing/2014/main" id="{E509A815-95C8-4988-B6E3-0F5825C8B2EA}"/>
              </a:ext>
            </a:extLst>
          </p:cNvPr>
          <p:cNvSpPr txBox="1"/>
          <p:nvPr/>
        </p:nvSpPr>
        <p:spPr>
          <a:xfrm>
            <a:off x="3960325" y="2053662"/>
            <a:ext cx="3273117" cy="1569660"/>
          </a:xfrm>
          <a:prstGeom prst="rect">
            <a:avLst/>
          </a:prstGeom>
          <a:noFill/>
        </p:spPr>
        <p:txBody>
          <a:bodyPr wrap="square" rtlCol="0">
            <a:spAutoFit/>
          </a:bodyPr>
          <a:lstStyle/>
          <a:p>
            <a:r>
              <a:rPr lang="en-AU" sz="2400" dirty="0"/>
              <a:t>In the 1950s, toys were very different.   No </a:t>
            </a:r>
            <a:r>
              <a:rPr lang="en-AU" sz="2400" dirty="0" err="1"/>
              <a:t>ipads</a:t>
            </a:r>
            <a:r>
              <a:rPr lang="en-AU" sz="2400" dirty="0"/>
              <a:t> or computer games had been invented.  </a:t>
            </a:r>
          </a:p>
        </p:txBody>
      </p:sp>
      <p:pic>
        <p:nvPicPr>
          <p:cNvPr id="5126" name="Picture 6" descr="Meccano Alan's Meccano pages">
            <a:extLst>
              <a:ext uri="{FF2B5EF4-FFF2-40B4-BE49-F238E27FC236}">
                <a16:creationId xmlns:a16="http://schemas.microsoft.com/office/drawing/2014/main" id="{CD9BB905-960E-4728-B75B-F805DFFE52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8703" y="5908618"/>
            <a:ext cx="3964024" cy="362039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50BD676-2878-4B3B-BDFB-CF95012847AF}"/>
              </a:ext>
            </a:extLst>
          </p:cNvPr>
          <p:cNvSpPr txBox="1"/>
          <p:nvPr/>
        </p:nvSpPr>
        <p:spPr>
          <a:xfrm>
            <a:off x="3960324" y="4009926"/>
            <a:ext cx="3218185" cy="1200329"/>
          </a:xfrm>
          <a:prstGeom prst="rect">
            <a:avLst/>
          </a:prstGeom>
          <a:noFill/>
        </p:spPr>
        <p:txBody>
          <a:bodyPr wrap="square" rtlCol="0">
            <a:spAutoFit/>
          </a:bodyPr>
          <a:lstStyle/>
          <a:p>
            <a:r>
              <a:rPr lang="en-US" sz="2400" dirty="0"/>
              <a:t>For girls it was bride dolls and for boys it was Meccano sets.</a:t>
            </a:r>
          </a:p>
        </p:txBody>
      </p:sp>
      <p:sp>
        <p:nvSpPr>
          <p:cNvPr id="2" name="Slide Number Placeholder 1">
            <a:extLst>
              <a:ext uri="{FF2B5EF4-FFF2-40B4-BE49-F238E27FC236}">
                <a16:creationId xmlns:a16="http://schemas.microsoft.com/office/drawing/2014/main" id="{7CEA2E6A-C52F-4282-B377-E95D5319678D}"/>
              </a:ext>
            </a:extLst>
          </p:cNvPr>
          <p:cNvSpPr>
            <a:spLocks noGrp="1"/>
          </p:cNvSpPr>
          <p:nvPr>
            <p:ph type="sldNum" sz="quarter" idx="12"/>
          </p:nvPr>
        </p:nvSpPr>
        <p:spPr/>
        <p:txBody>
          <a:bodyPr/>
          <a:lstStyle/>
          <a:p>
            <a:fld id="{DC56C17F-E5A4-4123-831E-B6BE4BD60FE1}" type="slidenum">
              <a:rPr lang="en-US" smtClean="0"/>
              <a:t>13</a:t>
            </a:fld>
            <a:endParaRPr lang="en-US"/>
          </a:p>
        </p:txBody>
      </p:sp>
      <p:pic>
        <p:nvPicPr>
          <p:cNvPr id="10242" name="Picture 2" descr="Vintage Sayco Bride Doll, 1960's. VGC! | #416736419">
            <a:extLst>
              <a:ext uri="{FF2B5EF4-FFF2-40B4-BE49-F238E27FC236}">
                <a16:creationId xmlns:a16="http://schemas.microsoft.com/office/drawing/2014/main" id="{70927D3E-6B55-470D-8CF0-F7965F43DEC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85"/>
          <a:stretch/>
        </p:blipFill>
        <p:spPr bwMode="auto">
          <a:xfrm>
            <a:off x="411328" y="2030698"/>
            <a:ext cx="2937312" cy="481666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30CAFC52-6180-B444-8065-1DE33809F1E7}"/>
              </a:ext>
            </a:extLst>
          </p:cNvPr>
          <p:cNvSpPr>
            <a:spLocks noGrp="1"/>
          </p:cNvSpPr>
          <p:nvPr>
            <p:ph type="ftr" sz="quarter" idx="11"/>
          </p:nvPr>
        </p:nvSpPr>
        <p:spPr>
          <a:xfrm>
            <a:off x="199913" y="9964216"/>
            <a:ext cx="3608411"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382882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CD47396-5545-AB42-96B6-040290323E9B}"/>
              </a:ext>
            </a:extLst>
          </p:cNvPr>
          <p:cNvSpPr>
            <a:spLocks noGrp="1"/>
          </p:cNvSpPr>
          <p:nvPr>
            <p:ph type="ftr" sz="quarter" idx="11"/>
          </p:nvPr>
        </p:nvSpPr>
        <p:spPr>
          <a:xfrm>
            <a:off x="521801" y="9942951"/>
            <a:ext cx="3098048" cy="569578"/>
          </a:xfrm>
        </p:spPr>
        <p:txBody>
          <a:bodyPr/>
          <a:lstStyle/>
          <a:p>
            <a:r>
              <a:rPr lang="en-US" dirty="0"/>
              <a:t>Rotary Club of Canterbury Let's Stay Connected Project</a:t>
            </a:r>
          </a:p>
        </p:txBody>
      </p:sp>
      <p:sp>
        <p:nvSpPr>
          <p:cNvPr id="4" name="Slide Number Placeholder 3">
            <a:extLst>
              <a:ext uri="{FF2B5EF4-FFF2-40B4-BE49-F238E27FC236}">
                <a16:creationId xmlns:a16="http://schemas.microsoft.com/office/drawing/2014/main" id="{511FA27A-EFF5-A445-986B-F25F738D2A85}"/>
              </a:ext>
            </a:extLst>
          </p:cNvPr>
          <p:cNvSpPr>
            <a:spLocks noGrp="1"/>
          </p:cNvSpPr>
          <p:nvPr>
            <p:ph type="sldNum" sz="quarter" idx="12"/>
          </p:nvPr>
        </p:nvSpPr>
        <p:spPr/>
        <p:txBody>
          <a:bodyPr/>
          <a:lstStyle/>
          <a:p>
            <a:fld id="{DC56C17F-E5A4-4123-831E-B6BE4BD60FE1}" type="slidenum">
              <a:rPr lang="en-US" smtClean="0"/>
              <a:t>14</a:t>
            </a:fld>
            <a:endParaRPr lang="en-US"/>
          </a:p>
        </p:txBody>
      </p:sp>
      <p:sp>
        <p:nvSpPr>
          <p:cNvPr id="5" name="Title 4">
            <a:extLst>
              <a:ext uri="{FF2B5EF4-FFF2-40B4-BE49-F238E27FC236}">
                <a16:creationId xmlns:a16="http://schemas.microsoft.com/office/drawing/2014/main" id="{AD1A2458-A387-2944-89A7-5ECD6FDBD57B}"/>
              </a:ext>
            </a:extLst>
          </p:cNvPr>
          <p:cNvSpPr txBox="1">
            <a:spLocks noGrp="1"/>
          </p:cNvSpPr>
          <p:nvPr>
            <p:ph type="title"/>
          </p:nvPr>
        </p:nvSpPr>
        <p:spPr>
          <a:xfrm>
            <a:off x="521802" y="1058723"/>
            <a:ext cx="6546235" cy="1089529"/>
          </a:xfrm>
          <a:prstGeom prst="rect">
            <a:avLst/>
          </a:prstGeom>
          <a:noFill/>
        </p:spPr>
        <p:txBody>
          <a:bodyPr wrap="square" rtlCol="0">
            <a:spAutoFit/>
          </a:bodyPr>
          <a:lstStyle/>
          <a:p>
            <a:r>
              <a:rPr lang="en-US" sz="2400" dirty="0">
                <a:latin typeface="+mn-lt"/>
              </a:rPr>
              <a:t>I remember that one year my brother and I found our Christmas gifts early and we played with them while our parents were out.</a:t>
            </a:r>
          </a:p>
        </p:txBody>
      </p:sp>
      <p:sp>
        <p:nvSpPr>
          <p:cNvPr id="6" name="TextBox 5">
            <a:extLst>
              <a:ext uri="{FF2B5EF4-FFF2-40B4-BE49-F238E27FC236}">
                <a16:creationId xmlns:a16="http://schemas.microsoft.com/office/drawing/2014/main" id="{B3CF23DB-7179-6C4C-8FFF-582AB5DD188F}"/>
              </a:ext>
            </a:extLst>
          </p:cNvPr>
          <p:cNvSpPr txBox="1"/>
          <p:nvPr/>
        </p:nvSpPr>
        <p:spPr>
          <a:xfrm>
            <a:off x="4388640" y="2888807"/>
            <a:ext cx="2888483" cy="2677656"/>
          </a:xfrm>
          <a:prstGeom prst="rect">
            <a:avLst/>
          </a:prstGeom>
          <a:noFill/>
        </p:spPr>
        <p:txBody>
          <a:bodyPr wrap="square" rtlCol="0">
            <a:spAutoFit/>
          </a:bodyPr>
          <a:lstStyle/>
          <a:p>
            <a:r>
              <a:rPr lang="en-US" sz="2400" dirty="0"/>
              <a:t>My brother had a Davey Crockett hat and a tennis racquet and I had a sewing machine.  I don’t know if they ever found out.</a:t>
            </a:r>
          </a:p>
        </p:txBody>
      </p:sp>
      <p:pic>
        <p:nvPicPr>
          <p:cNvPr id="7" name="Picture 8" descr="Davy Crockett Kids Hat – Shekhman Furs">
            <a:extLst>
              <a:ext uri="{FF2B5EF4-FFF2-40B4-BE49-F238E27FC236}">
                <a16:creationId xmlns:a16="http://schemas.microsoft.com/office/drawing/2014/main" id="{3CBAA4A2-BB09-CF41-8181-602CB76235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03" t="5782" r="1603" b="33551"/>
          <a:stretch/>
        </p:blipFill>
        <p:spPr bwMode="auto">
          <a:xfrm>
            <a:off x="521802" y="2888807"/>
            <a:ext cx="3397849" cy="274853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8" name="Picture 4" descr="antique toy sewing machine-Singer Sewhandy 40K | countess lemonbalm**">
            <a:extLst>
              <a:ext uri="{FF2B5EF4-FFF2-40B4-BE49-F238E27FC236}">
                <a16:creationId xmlns:a16="http://schemas.microsoft.com/office/drawing/2014/main" id="{430C72BE-194E-0A40-9B33-77B602631D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992" y="5976665"/>
            <a:ext cx="4527712" cy="35996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003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521802" y="557281"/>
            <a:ext cx="5676737" cy="646331"/>
          </a:xfrm>
          <a:prstGeom prst="rect">
            <a:avLst/>
          </a:prstGeom>
          <a:noFill/>
        </p:spPr>
        <p:txBody>
          <a:bodyPr wrap="square" rtlCol="0">
            <a:spAutoFit/>
          </a:bodyPr>
          <a:lstStyle/>
          <a:p>
            <a:pPr algn="ctr"/>
            <a:r>
              <a:rPr lang="en-US" sz="3600" b="1" dirty="0">
                <a:solidFill>
                  <a:srgbClr val="7030A0"/>
                </a:solidFill>
              </a:rPr>
              <a:t>Cracker Night – Guy Fawkes</a:t>
            </a:r>
          </a:p>
        </p:txBody>
      </p:sp>
      <p:pic>
        <p:nvPicPr>
          <p:cNvPr id="6146" name="Picture 2" descr="Working Class Life in the 1940s &amp; 50s—Bonfire Night | Owlcation">
            <a:extLst>
              <a:ext uri="{FF2B5EF4-FFF2-40B4-BE49-F238E27FC236}">
                <a16:creationId xmlns:a16="http://schemas.microsoft.com/office/drawing/2014/main" id="{744B84BD-3737-498D-8A99-E6C5B5022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302" y="1485574"/>
            <a:ext cx="2571750" cy="3238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86C639BD-66D9-4361-9F97-FC616832669D}"/>
              </a:ext>
            </a:extLst>
          </p:cNvPr>
          <p:cNvSpPr txBox="1"/>
          <p:nvPr/>
        </p:nvSpPr>
        <p:spPr>
          <a:xfrm>
            <a:off x="3350052" y="1387285"/>
            <a:ext cx="3965148" cy="2308324"/>
          </a:xfrm>
          <a:prstGeom prst="rect">
            <a:avLst/>
          </a:prstGeom>
          <a:noFill/>
        </p:spPr>
        <p:txBody>
          <a:bodyPr wrap="square" rtlCol="0">
            <a:spAutoFit/>
          </a:bodyPr>
          <a:lstStyle/>
          <a:p>
            <a:r>
              <a:rPr lang="en-US" sz="2400" dirty="0"/>
              <a:t>I remember when we would build a </a:t>
            </a:r>
            <a:r>
              <a:rPr lang="en-US" sz="2400" dirty="0" err="1"/>
              <a:t>neighbourhood</a:t>
            </a:r>
            <a:r>
              <a:rPr lang="en-US" sz="2400" dirty="0"/>
              <a:t> bonfire for cracker night.  Our parents would allow us to light Tom Thumbs - small crackers… </a:t>
            </a:r>
          </a:p>
        </p:txBody>
      </p:sp>
      <p:pic>
        <p:nvPicPr>
          <p:cNvPr id="6148" name="Picture 4" descr="November 5: Night | On This Date in Photography: by James Mcardle">
            <a:extLst>
              <a:ext uri="{FF2B5EF4-FFF2-40B4-BE49-F238E27FC236}">
                <a16:creationId xmlns:a16="http://schemas.microsoft.com/office/drawing/2014/main" id="{D6CACA7F-5D3B-4579-8D06-134DD2B17B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3188" y="3916724"/>
            <a:ext cx="3642947" cy="27322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1C501395-B71E-40A5-BB44-70690CC09753}"/>
              </a:ext>
            </a:extLst>
          </p:cNvPr>
          <p:cNvSpPr txBox="1"/>
          <p:nvPr/>
        </p:nvSpPr>
        <p:spPr>
          <a:xfrm>
            <a:off x="516159" y="5152591"/>
            <a:ext cx="3354427" cy="1200329"/>
          </a:xfrm>
          <a:prstGeom prst="rect">
            <a:avLst/>
          </a:prstGeom>
          <a:noFill/>
        </p:spPr>
        <p:txBody>
          <a:bodyPr wrap="square" rtlCol="0">
            <a:spAutoFit/>
          </a:bodyPr>
          <a:lstStyle/>
          <a:p>
            <a:r>
              <a:rPr lang="en-US" sz="2400" dirty="0"/>
              <a:t>But only the fathers got to light the spectacular ones!   </a:t>
            </a:r>
          </a:p>
        </p:txBody>
      </p:sp>
      <p:sp>
        <p:nvSpPr>
          <p:cNvPr id="4" name="Slide Number Placeholder 3">
            <a:extLst>
              <a:ext uri="{FF2B5EF4-FFF2-40B4-BE49-F238E27FC236}">
                <a16:creationId xmlns:a16="http://schemas.microsoft.com/office/drawing/2014/main" id="{549A0FDD-702E-4E54-A61A-1F398EBA4E6E}"/>
              </a:ext>
            </a:extLst>
          </p:cNvPr>
          <p:cNvSpPr>
            <a:spLocks noGrp="1"/>
          </p:cNvSpPr>
          <p:nvPr>
            <p:ph type="sldNum" sz="quarter" idx="12"/>
          </p:nvPr>
        </p:nvSpPr>
        <p:spPr/>
        <p:txBody>
          <a:bodyPr/>
          <a:lstStyle/>
          <a:p>
            <a:fld id="{DC56C17F-E5A4-4123-831E-B6BE4BD60FE1}" type="slidenum">
              <a:rPr lang="en-US" smtClean="0"/>
              <a:t>15</a:t>
            </a:fld>
            <a:endParaRPr lang="en-US" dirty="0"/>
          </a:p>
        </p:txBody>
      </p:sp>
      <p:pic>
        <p:nvPicPr>
          <p:cNvPr id="8194" name="Picture 2" descr="Fireworks Complaints Are on the Rise This Summer Across America">
            <a:extLst>
              <a:ext uri="{FF2B5EF4-FFF2-40B4-BE49-F238E27FC236}">
                <a16:creationId xmlns:a16="http://schemas.microsoft.com/office/drawing/2014/main" id="{7F60C5D4-22E8-4F10-BA8E-D797C9A6D7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375" y="6781438"/>
            <a:ext cx="4218453" cy="28691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352AC479-6BC4-4531-B532-E4B11F9B7CBB}"/>
              </a:ext>
            </a:extLst>
          </p:cNvPr>
          <p:cNvSpPr txBox="1"/>
          <p:nvPr/>
        </p:nvSpPr>
        <p:spPr>
          <a:xfrm>
            <a:off x="5052889" y="7064109"/>
            <a:ext cx="1971534" cy="1938992"/>
          </a:xfrm>
          <a:prstGeom prst="rect">
            <a:avLst/>
          </a:prstGeom>
          <a:noFill/>
        </p:spPr>
        <p:txBody>
          <a:bodyPr wrap="square" rtlCol="0">
            <a:spAutoFit/>
          </a:bodyPr>
          <a:lstStyle/>
          <a:p>
            <a:r>
              <a:rPr lang="en-US" sz="2400" dirty="0"/>
              <a:t>I was always scared of crackers, but I LOVED sparklers!!!</a:t>
            </a:r>
          </a:p>
        </p:txBody>
      </p:sp>
      <p:sp>
        <p:nvSpPr>
          <p:cNvPr id="8" name="Footer Placeholder 7">
            <a:extLst>
              <a:ext uri="{FF2B5EF4-FFF2-40B4-BE49-F238E27FC236}">
                <a16:creationId xmlns:a16="http://schemas.microsoft.com/office/drawing/2014/main" id="{7CCD23B8-F94A-5943-9037-6DEDD83B32D7}"/>
              </a:ext>
            </a:extLst>
          </p:cNvPr>
          <p:cNvSpPr>
            <a:spLocks noGrp="1"/>
          </p:cNvSpPr>
          <p:nvPr>
            <p:ph type="ftr" sz="quarter" idx="11"/>
          </p:nvPr>
        </p:nvSpPr>
        <p:spPr>
          <a:xfrm>
            <a:off x="333885" y="9915615"/>
            <a:ext cx="3480820"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3975157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521802" y="557281"/>
            <a:ext cx="5676737" cy="523220"/>
          </a:xfrm>
          <a:prstGeom prst="rect">
            <a:avLst/>
          </a:prstGeom>
          <a:noFill/>
        </p:spPr>
        <p:txBody>
          <a:bodyPr wrap="square" rtlCol="0">
            <a:spAutoFit/>
          </a:bodyPr>
          <a:lstStyle/>
          <a:p>
            <a:pPr algn="ctr"/>
            <a:r>
              <a:rPr lang="en-US" sz="2800" b="1" dirty="0">
                <a:solidFill>
                  <a:srgbClr val="7030A0"/>
                </a:solidFill>
              </a:rPr>
              <a:t>The Royal Melbourne Show</a:t>
            </a:r>
          </a:p>
        </p:txBody>
      </p:sp>
      <p:sp>
        <p:nvSpPr>
          <p:cNvPr id="2" name="TextBox 1">
            <a:extLst>
              <a:ext uri="{FF2B5EF4-FFF2-40B4-BE49-F238E27FC236}">
                <a16:creationId xmlns:a16="http://schemas.microsoft.com/office/drawing/2014/main" id="{5E99C5AB-8CB1-4BE7-AB46-4D28CE89B752}"/>
              </a:ext>
            </a:extLst>
          </p:cNvPr>
          <p:cNvSpPr txBox="1"/>
          <p:nvPr/>
        </p:nvSpPr>
        <p:spPr>
          <a:xfrm>
            <a:off x="504547" y="1217513"/>
            <a:ext cx="6386907" cy="1569660"/>
          </a:xfrm>
          <a:prstGeom prst="rect">
            <a:avLst/>
          </a:prstGeom>
          <a:noFill/>
        </p:spPr>
        <p:txBody>
          <a:bodyPr wrap="square" rtlCol="0">
            <a:spAutoFit/>
          </a:bodyPr>
          <a:lstStyle/>
          <a:p>
            <a:r>
              <a:rPr lang="en-AU" sz="2400" dirty="0"/>
              <a:t>Do you remember the Royal Melbourne Show held at the Showgrounds? </a:t>
            </a:r>
            <a:r>
              <a:rPr lang="en-US" sz="2400" dirty="0"/>
              <a:t>We loved the baby animals and the Cake Exhibitions, but the most exciting part was the </a:t>
            </a:r>
            <a:r>
              <a:rPr lang="en-US" sz="2400" dirty="0" err="1"/>
              <a:t>Showbags</a:t>
            </a:r>
            <a:r>
              <a:rPr lang="en-US" sz="2400" dirty="0"/>
              <a:t>.  </a:t>
            </a:r>
            <a:endParaRPr lang="en-AU" sz="2400" dirty="0"/>
          </a:p>
        </p:txBody>
      </p:sp>
      <p:sp>
        <p:nvSpPr>
          <p:cNvPr id="3" name="TextBox 2">
            <a:extLst>
              <a:ext uri="{FF2B5EF4-FFF2-40B4-BE49-F238E27FC236}">
                <a16:creationId xmlns:a16="http://schemas.microsoft.com/office/drawing/2014/main" id="{68679C0D-5407-44F3-96FB-4AC58817C976}"/>
              </a:ext>
            </a:extLst>
          </p:cNvPr>
          <p:cNvSpPr txBox="1"/>
          <p:nvPr/>
        </p:nvSpPr>
        <p:spPr>
          <a:xfrm>
            <a:off x="3501253" y="3578365"/>
            <a:ext cx="3628594" cy="3046988"/>
          </a:xfrm>
          <a:prstGeom prst="rect">
            <a:avLst/>
          </a:prstGeom>
          <a:noFill/>
        </p:spPr>
        <p:txBody>
          <a:bodyPr wrap="square" rtlCol="0">
            <a:spAutoFit/>
          </a:bodyPr>
          <a:lstStyle/>
          <a:p>
            <a:r>
              <a:rPr lang="en-AU" sz="2400" dirty="0"/>
              <a:t>We were always allocated an amount of money and had to decide how to spend it.  Decisions, decisions!!</a:t>
            </a:r>
          </a:p>
          <a:p>
            <a:endParaRPr lang="en-AU" sz="2400" dirty="0"/>
          </a:p>
          <a:p>
            <a:r>
              <a:rPr lang="en-AU" sz="2400" dirty="0"/>
              <a:t>And someone always got lost!  </a:t>
            </a:r>
          </a:p>
          <a:p>
            <a:endParaRPr lang="en-US" sz="2400" dirty="0"/>
          </a:p>
        </p:txBody>
      </p:sp>
      <p:sp>
        <p:nvSpPr>
          <p:cNvPr id="4" name="Slide Number Placeholder 3">
            <a:extLst>
              <a:ext uri="{FF2B5EF4-FFF2-40B4-BE49-F238E27FC236}">
                <a16:creationId xmlns:a16="http://schemas.microsoft.com/office/drawing/2014/main" id="{2CB86644-EA84-4E6D-8C0B-1BD897158150}"/>
              </a:ext>
            </a:extLst>
          </p:cNvPr>
          <p:cNvSpPr>
            <a:spLocks noGrp="1"/>
          </p:cNvSpPr>
          <p:nvPr>
            <p:ph type="sldNum" sz="quarter" idx="12"/>
          </p:nvPr>
        </p:nvSpPr>
        <p:spPr/>
        <p:txBody>
          <a:bodyPr/>
          <a:lstStyle/>
          <a:p>
            <a:fld id="{DC56C17F-E5A4-4123-831E-B6BE4BD60FE1}" type="slidenum">
              <a:rPr lang="en-US" smtClean="0"/>
              <a:t>16</a:t>
            </a:fld>
            <a:endParaRPr lang="en-US"/>
          </a:p>
        </p:txBody>
      </p:sp>
      <p:sp>
        <p:nvSpPr>
          <p:cNvPr id="5" name="AutoShape 6" descr="2018 Royal Melbourne Show (Sun 30th) | Events Gallery | Horse Deals">
            <a:extLst>
              <a:ext uri="{FF2B5EF4-FFF2-40B4-BE49-F238E27FC236}">
                <a16:creationId xmlns:a16="http://schemas.microsoft.com/office/drawing/2014/main" id="{63068CED-17F4-42D6-842B-038ADBD27084}"/>
              </a:ext>
            </a:extLst>
          </p:cNvPr>
          <p:cNvSpPr>
            <a:spLocks noChangeAspect="1" noChangeArrowheads="1"/>
          </p:cNvSpPr>
          <p:nvPr/>
        </p:nvSpPr>
        <p:spPr bwMode="auto">
          <a:xfrm>
            <a:off x="3641724" y="5195887"/>
            <a:ext cx="3953499" cy="395349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Footer Placeholder 7">
            <a:extLst>
              <a:ext uri="{FF2B5EF4-FFF2-40B4-BE49-F238E27FC236}">
                <a16:creationId xmlns:a16="http://schemas.microsoft.com/office/drawing/2014/main" id="{83FF092F-4647-9D49-9773-6459FC0CA957}"/>
              </a:ext>
            </a:extLst>
          </p:cNvPr>
          <p:cNvSpPr>
            <a:spLocks noGrp="1"/>
          </p:cNvSpPr>
          <p:nvPr>
            <p:ph type="ftr" sz="quarter" idx="11"/>
          </p:nvPr>
        </p:nvSpPr>
        <p:spPr>
          <a:xfrm>
            <a:off x="305710" y="9988966"/>
            <a:ext cx="3346782" cy="569578"/>
          </a:xfrm>
        </p:spPr>
        <p:txBody>
          <a:bodyPr/>
          <a:lstStyle/>
          <a:p>
            <a:r>
              <a:rPr lang="en-US" dirty="0"/>
              <a:t>Rotary Club of Canterbury Let's Stay Connected Project</a:t>
            </a:r>
          </a:p>
        </p:txBody>
      </p:sp>
      <p:pic>
        <p:nvPicPr>
          <p:cNvPr id="12" name="Picture 12" descr="Family-friendly — Gastrology — Gastrology">
            <a:extLst>
              <a:ext uri="{FF2B5EF4-FFF2-40B4-BE49-F238E27FC236}">
                <a16:creationId xmlns:a16="http://schemas.microsoft.com/office/drawing/2014/main" id="{F1265834-A067-4A4D-AA7B-8C32B2B1A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383" y="3146046"/>
            <a:ext cx="2512478" cy="377461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0" descr="Showbags - Bensons Trading">
            <a:extLst>
              <a:ext uri="{FF2B5EF4-FFF2-40B4-BE49-F238E27FC236}">
                <a16:creationId xmlns:a16="http://schemas.microsoft.com/office/drawing/2014/main" id="{F80257DF-2B0F-324D-B1F3-5D68D0BF51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283914">
            <a:off x="956579" y="6940373"/>
            <a:ext cx="3055109" cy="305510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Goats brews v65dzw">
            <a:extLst>
              <a:ext uri="{FF2B5EF4-FFF2-40B4-BE49-F238E27FC236}">
                <a16:creationId xmlns:a16="http://schemas.microsoft.com/office/drawing/2014/main" id="{9C96208B-7C75-F840-9BA1-1B275A56F0F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789" r="7683"/>
          <a:stretch/>
        </p:blipFill>
        <p:spPr bwMode="auto">
          <a:xfrm>
            <a:off x="4077294" y="6625353"/>
            <a:ext cx="3012770" cy="24720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633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193998" y="427572"/>
            <a:ext cx="5676737" cy="523220"/>
          </a:xfrm>
          <a:prstGeom prst="rect">
            <a:avLst/>
          </a:prstGeom>
          <a:noFill/>
        </p:spPr>
        <p:txBody>
          <a:bodyPr wrap="square" rtlCol="0">
            <a:spAutoFit/>
          </a:bodyPr>
          <a:lstStyle/>
          <a:p>
            <a:pPr algn="ctr"/>
            <a:r>
              <a:rPr lang="en-US" sz="2800" b="1" dirty="0">
                <a:solidFill>
                  <a:srgbClr val="7030A0"/>
                </a:solidFill>
              </a:rPr>
              <a:t>The Introduction of Television</a:t>
            </a:r>
          </a:p>
        </p:txBody>
      </p:sp>
      <p:sp>
        <p:nvSpPr>
          <p:cNvPr id="3" name="TextBox 2">
            <a:extLst>
              <a:ext uri="{FF2B5EF4-FFF2-40B4-BE49-F238E27FC236}">
                <a16:creationId xmlns:a16="http://schemas.microsoft.com/office/drawing/2014/main" id="{5C55F013-74AA-4939-8DCE-3E9F4BFCF4D7}"/>
              </a:ext>
            </a:extLst>
          </p:cNvPr>
          <p:cNvSpPr txBox="1"/>
          <p:nvPr/>
        </p:nvSpPr>
        <p:spPr>
          <a:xfrm>
            <a:off x="788419" y="1080861"/>
            <a:ext cx="5875448" cy="1569660"/>
          </a:xfrm>
          <a:prstGeom prst="rect">
            <a:avLst/>
          </a:prstGeom>
          <a:noFill/>
        </p:spPr>
        <p:txBody>
          <a:bodyPr wrap="square" rtlCol="0">
            <a:spAutoFit/>
          </a:bodyPr>
          <a:lstStyle/>
          <a:p>
            <a:r>
              <a:rPr lang="en-AU" sz="2400" dirty="0"/>
              <a:t>Black-and-white television officially started in Australia in 1956.  I can remember going to watch TV in the shop window in High Street, Thornbury.</a:t>
            </a:r>
            <a:endParaRPr lang="en-US" sz="2400" dirty="0"/>
          </a:p>
        </p:txBody>
      </p:sp>
      <p:pic>
        <p:nvPicPr>
          <p:cNvPr id="9218" name="Picture 2" descr="Image result for watching tv in shop window in the 50s">
            <a:extLst>
              <a:ext uri="{FF2B5EF4-FFF2-40B4-BE49-F238E27FC236}">
                <a16:creationId xmlns:a16="http://schemas.microsoft.com/office/drawing/2014/main" id="{E7DC1DAE-CF7D-4465-B369-AEC642FB24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394" y="2870409"/>
            <a:ext cx="5660473" cy="37353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22" name="Picture 6" descr="History of the television in the home">
            <a:extLst>
              <a:ext uri="{FF2B5EF4-FFF2-40B4-BE49-F238E27FC236}">
                <a16:creationId xmlns:a16="http://schemas.microsoft.com/office/drawing/2014/main" id="{BF196E08-EFDA-4830-ADC4-67BFB5B1D7A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650" r="14052"/>
          <a:stretch/>
        </p:blipFill>
        <p:spPr bwMode="auto">
          <a:xfrm>
            <a:off x="804681" y="7063947"/>
            <a:ext cx="3028949" cy="255335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B6AE7551-79E1-479C-B2A9-B3697F48FF2B}"/>
              </a:ext>
            </a:extLst>
          </p:cNvPr>
          <p:cNvSpPr txBox="1"/>
          <p:nvPr/>
        </p:nvSpPr>
        <p:spPr>
          <a:xfrm>
            <a:off x="4176332" y="7740459"/>
            <a:ext cx="3137461" cy="1200329"/>
          </a:xfrm>
          <a:prstGeom prst="rect">
            <a:avLst/>
          </a:prstGeom>
          <a:noFill/>
        </p:spPr>
        <p:txBody>
          <a:bodyPr wrap="square" rtlCol="0">
            <a:spAutoFit/>
          </a:bodyPr>
          <a:lstStyle/>
          <a:p>
            <a:r>
              <a:rPr lang="en-US" sz="2400" dirty="0"/>
              <a:t>And finally, we had the excitement of getting one at home.  </a:t>
            </a:r>
          </a:p>
        </p:txBody>
      </p:sp>
      <p:sp>
        <p:nvSpPr>
          <p:cNvPr id="5" name="Slide Number Placeholder 4">
            <a:extLst>
              <a:ext uri="{FF2B5EF4-FFF2-40B4-BE49-F238E27FC236}">
                <a16:creationId xmlns:a16="http://schemas.microsoft.com/office/drawing/2014/main" id="{97B28622-E93D-4FD7-BE43-25448445383F}"/>
              </a:ext>
            </a:extLst>
          </p:cNvPr>
          <p:cNvSpPr>
            <a:spLocks noGrp="1"/>
          </p:cNvSpPr>
          <p:nvPr>
            <p:ph type="sldNum" sz="quarter" idx="12"/>
          </p:nvPr>
        </p:nvSpPr>
        <p:spPr/>
        <p:txBody>
          <a:bodyPr/>
          <a:lstStyle/>
          <a:p>
            <a:fld id="{DC56C17F-E5A4-4123-831E-B6BE4BD60FE1}" type="slidenum">
              <a:rPr lang="en-US" smtClean="0"/>
              <a:t>17</a:t>
            </a:fld>
            <a:endParaRPr lang="en-US"/>
          </a:p>
        </p:txBody>
      </p:sp>
      <p:sp>
        <p:nvSpPr>
          <p:cNvPr id="6" name="Footer Placeholder 5">
            <a:extLst>
              <a:ext uri="{FF2B5EF4-FFF2-40B4-BE49-F238E27FC236}">
                <a16:creationId xmlns:a16="http://schemas.microsoft.com/office/drawing/2014/main" id="{97D2DD6A-1C7F-3B4A-ADF5-64472D955D6F}"/>
              </a:ext>
            </a:extLst>
          </p:cNvPr>
          <p:cNvSpPr>
            <a:spLocks noGrp="1"/>
          </p:cNvSpPr>
          <p:nvPr>
            <p:ph type="ftr" sz="quarter" idx="11"/>
          </p:nvPr>
        </p:nvSpPr>
        <p:spPr>
          <a:xfrm>
            <a:off x="0" y="10020221"/>
            <a:ext cx="3712730"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837001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521802" y="557281"/>
            <a:ext cx="5676737" cy="523220"/>
          </a:xfrm>
          <a:prstGeom prst="rect">
            <a:avLst/>
          </a:prstGeom>
          <a:noFill/>
        </p:spPr>
        <p:txBody>
          <a:bodyPr wrap="square" rtlCol="0">
            <a:spAutoFit/>
          </a:bodyPr>
          <a:lstStyle/>
          <a:p>
            <a:pPr algn="ctr"/>
            <a:r>
              <a:rPr lang="en-US" sz="2800" b="1" dirty="0">
                <a:solidFill>
                  <a:srgbClr val="7030A0"/>
                </a:solidFill>
              </a:rPr>
              <a:t>My </a:t>
            </a:r>
            <a:r>
              <a:rPr lang="en-US" sz="2800" b="1" dirty="0" err="1">
                <a:solidFill>
                  <a:srgbClr val="7030A0"/>
                </a:solidFill>
              </a:rPr>
              <a:t>Favourite</a:t>
            </a:r>
            <a:r>
              <a:rPr lang="en-US" sz="2800" b="1" dirty="0">
                <a:solidFill>
                  <a:srgbClr val="7030A0"/>
                </a:solidFill>
              </a:rPr>
              <a:t> TV Programs</a:t>
            </a:r>
          </a:p>
        </p:txBody>
      </p:sp>
      <p:pic>
        <p:nvPicPr>
          <p:cNvPr id="9218" name="Picture 2">
            <a:extLst>
              <a:ext uri="{FF2B5EF4-FFF2-40B4-BE49-F238E27FC236}">
                <a16:creationId xmlns:a16="http://schemas.microsoft.com/office/drawing/2014/main" id="{1248F93D-F24B-4195-9931-913C8C053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622" y="2239290"/>
            <a:ext cx="2707664" cy="41270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0" name="Picture 4" descr="1960's ENTERTAINMENT | 1960syear10">
            <a:extLst>
              <a:ext uri="{FF2B5EF4-FFF2-40B4-BE49-F238E27FC236}">
                <a16:creationId xmlns:a16="http://schemas.microsoft.com/office/drawing/2014/main" id="{C9FF832E-1BA1-4885-AFD1-E49A8D6516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5713" y="1637312"/>
            <a:ext cx="3699503" cy="26654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2" name="Picture 6" descr="IN MELBOURNE TONIGHT">
            <a:extLst>
              <a:ext uri="{FF2B5EF4-FFF2-40B4-BE49-F238E27FC236}">
                <a16:creationId xmlns:a16="http://schemas.microsoft.com/office/drawing/2014/main" id="{46AA0192-2E06-410A-8007-E295DE6682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2386" y="6070465"/>
            <a:ext cx="4575651" cy="37694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61064150-4FC5-4A02-93CF-67D9B1E37F6E}"/>
              </a:ext>
            </a:extLst>
          </p:cNvPr>
          <p:cNvSpPr>
            <a:spLocks noGrp="1"/>
          </p:cNvSpPr>
          <p:nvPr>
            <p:ph type="sldNum" sz="quarter" idx="12"/>
          </p:nvPr>
        </p:nvSpPr>
        <p:spPr/>
        <p:txBody>
          <a:bodyPr/>
          <a:lstStyle/>
          <a:p>
            <a:fld id="{DC56C17F-E5A4-4123-831E-B6BE4BD60FE1}" type="slidenum">
              <a:rPr lang="en-US" smtClean="0"/>
              <a:t>18</a:t>
            </a:fld>
            <a:endParaRPr lang="en-US"/>
          </a:p>
        </p:txBody>
      </p:sp>
      <p:sp>
        <p:nvSpPr>
          <p:cNvPr id="4" name="Footer Placeholder 3">
            <a:extLst>
              <a:ext uri="{FF2B5EF4-FFF2-40B4-BE49-F238E27FC236}">
                <a16:creationId xmlns:a16="http://schemas.microsoft.com/office/drawing/2014/main" id="{C10D0096-D4E6-7A4B-AFDC-473187A7D697}"/>
              </a:ext>
            </a:extLst>
          </p:cNvPr>
          <p:cNvSpPr>
            <a:spLocks noGrp="1"/>
          </p:cNvSpPr>
          <p:nvPr>
            <p:ph type="ftr" sz="quarter" idx="11"/>
          </p:nvPr>
        </p:nvSpPr>
        <p:spPr>
          <a:xfrm>
            <a:off x="107749" y="9915615"/>
            <a:ext cx="3281410" cy="569578"/>
          </a:xfrm>
        </p:spPr>
        <p:txBody>
          <a:bodyPr/>
          <a:lstStyle/>
          <a:p>
            <a:r>
              <a:rPr lang="en-US" dirty="0"/>
              <a:t>Rotary Club of Canterbury Let's Stay Connected Project</a:t>
            </a:r>
          </a:p>
        </p:txBody>
      </p:sp>
      <p:sp>
        <p:nvSpPr>
          <p:cNvPr id="5" name="TextBox 4">
            <a:extLst>
              <a:ext uri="{FF2B5EF4-FFF2-40B4-BE49-F238E27FC236}">
                <a16:creationId xmlns:a16="http://schemas.microsoft.com/office/drawing/2014/main" id="{878DC1FE-751A-CC46-9867-73164A7E70E6}"/>
              </a:ext>
            </a:extLst>
          </p:cNvPr>
          <p:cNvSpPr txBox="1"/>
          <p:nvPr/>
        </p:nvSpPr>
        <p:spPr>
          <a:xfrm>
            <a:off x="3505295" y="4911676"/>
            <a:ext cx="3710055" cy="461665"/>
          </a:xfrm>
          <a:prstGeom prst="rect">
            <a:avLst/>
          </a:prstGeom>
          <a:noFill/>
        </p:spPr>
        <p:txBody>
          <a:bodyPr wrap="none" rtlCol="0">
            <a:spAutoFit/>
          </a:bodyPr>
          <a:lstStyle/>
          <a:p>
            <a:r>
              <a:rPr lang="en-US" sz="2400" dirty="0"/>
              <a:t>Did you watch any of these?</a:t>
            </a:r>
          </a:p>
        </p:txBody>
      </p:sp>
    </p:spTree>
    <p:extLst>
      <p:ext uri="{BB962C8B-B14F-4D97-AF65-F5344CB8AC3E}">
        <p14:creationId xmlns:p14="http://schemas.microsoft.com/office/powerpoint/2010/main" val="681849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12325D3-F25D-804A-9E5B-19D98B126D16}"/>
              </a:ext>
            </a:extLst>
          </p:cNvPr>
          <p:cNvSpPr>
            <a:spLocks noGrp="1"/>
          </p:cNvSpPr>
          <p:nvPr>
            <p:ph type="ftr" sz="quarter" idx="11"/>
          </p:nvPr>
        </p:nvSpPr>
        <p:spPr>
          <a:xfrm>
            <a:off x="631943" y="9888983"/>
            <a:ext cx="3195146" cy="569578"/>
          </a:xfrm>
        </p:spPr>
        <p:txBody>
          <a:bodyPr/>
          <a:lstStyle/>
          <a:p>
            <a:r>
              <a:rPr lang="en-US" dirty="0"/>
              <a:t>Rotary Club of Canterbury Let's Stay Connected Project</a:t>
            </a:r>
          </a:p>
        </p:txBody>
      </p:sp>
      <p:sp>
        <p:nvSpPr>
          <p:cNvPr id="4" name="Slide Number Placeholder 3">
            <a:extLst>
              <a:ext uri="{FF2B5EF4-FFF2-40B4-BE49-F238E27FC236}">
                <a16:creationId xmlns:a16="http://schemas.microsoft.com/office/drawing/2014/main" id="{360DBDCA-3C8B-4A46-B72E-7A9BD728CB3B}"/>
              </a:ext>
            </a:extLst>
          </p:cNvPr>
          <p:cNvSpPr>
            <a:spLocks noGrp="1"/>
          </p:cNvSpPr>
          <p:nvPr>
            <p:ph type="sldNum" sz="quarter" idx="12"/>
          </p:nvPr>
        </p:nvSpPr>
        <p:spPr/>
        <p:txBody>
          <a:bodyPr/>
          <a:lstStyle/>
          <a:p>
            <a:fld id="{DC56C17F-E5A4-4123-831E-B6BE4BD60FE1}" type="slidenum">
              <a:rPr lang="en-US" smtClean="0"/>
              <a:t>19</a:t>
            </a:fld>
            <a:endParaRPr lang="en-US"/>
          </a:p>
        </p:txBody>
      </p:sp>
      <p:pic>
        <p:nvPicPr>
          <p:cNvPr id="8" name="Picture 8" descr="The Sullivans - Wikipedia">
            <a:extLst>
              <a:ext uri="{FF2B5EF4-FFF2-40B4-BE49-F238E27FC236}">
                <a16:creationId xmlns:a16="http://schemas.microsoft.com/office/drawing/2014/main" id="{FA995626-5771-5146-8CE9-9E07BB3698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43" y="572320"/>
            <a:ext cx="4497682" cy="33862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Picture 10" descr="Bandstand (Australia) | Nostalgia Central">
            <a:extLst>
              <a:ext uri="{FF2B5EF4-FFF2-40B4-BE49-F238E27FC236}">
                <a16:creationId xmlns:a16="http://schemas.microsoft.com/office/drawing/2014/main" id="{0AE1DBB6-361B-AE40-9E22-27416A0465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1720" y="5540468"/>
            <a:ext cx="6106317" cy="38450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E4B316C-C26E-8A43-A735-F5D8D514A054}"/>
              </a:ext>
            </a:extLst>
          </p:cNvPr>
          <p:cNvSpPr txBox="1"/>
          <p:nvPr/>
        </p:nvSpPr>
        <p:spPr>
          <a:xfrm>
            <a:off x="5360323" y="2332737"/>
            <a:ext cx="2229515" cy="2677656"/>
          </a:xfrm>
          <a:prstGeom prst="rect">
            <a:avLst/>
          </a:prstGeom>
          <a:noFill/>
        </p:spPr>
        <p:txBody>
          <a:bodyPr wrap="square" rtlCol="0">
            <a:spAutoFit/>
          </a:bodyPr>
          <a:lstStyle/>
          <a:p>
            <a:r>
              <a:rPr lang="en-US" sz="2400" dirty="0"/>
              <a:t>Or These? I loved Bandstand on Saturday nights with Brian Henderson as presenter.</a:t>
            </a:r>
          </a:p>
        </p:txBody>
      </p:sp>
    </p:spTree>
    <p:extLst>
      <p:ext uri="{BB962C8B-B14F-4D97-AF65-F5344CB8AC3E}">
        <p14:creationId xmlns:p14="http://schemas.microsoft.com/office/powerpoint/2010/main" val="2228314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8B4FB5-68EA-451B-9D43-21274C8089B2}"/>
              </a:ext>
            </a:extLst>
          </p:cNvPr>
          <p:cNvSpPr>
            <a:spLocks noGrp="1"/>
          </p:cNvSpPr>
          <p:nvPr>
            <p:ph type="sldNum" sz="quarter" idx="12"/>
          </p:nvPr>
        </p:nvSpPr>
        <p:spPr/>
        <p:txBody>
          <a:bodyPr/>
          <a:lstStyle/>
          <a:p>
            <a:fld id="{DC56C17F-E5A4-4123-831E-B6BE4BD60FE1}" type="slidenum">
              <a:rPr lang="en-US" smtClean="0"/>
              <a:t>2</a:t>
            </a:fld>
            <a:endParaRPr lang="en-US"/>
          </a:p>
        </p:txBody>
      </p:sp>
      <p:sp>
        <p:nvSpPr>
          <p:cNvPr id="5" name="Title 4">
            <a:extLst>
              <a:ext uri="{FF2B5EF4-FFF2-40B4-BE49-F238E27FC236}">
                <a16:creationId xmlns:a16="http://schemas.microsoft.com/office/drawing/2014/main" id="{4F504FBA-A8E4-E04B-AF1C-0DDFED17AF1C}"/>
              </a:ext>
            </a:extLst>
          </p:cNvPr>
          <p:cNvSpPr txBox="1">
            <a:spLocks noGrp="1"/>
          </p:cNvSpPr>
          <p:nvPr>
            <p:ph type="title"/>
          </p:nvPr>
        </p:nvSpPr>
        <p:spPr>
          <a:xfrm>
            <a:off x="521802" y="2656935"/>
            <a:ext cx="6546235" cy="5139057"/>
          </a:xfrm>
          <a:prstGeom prst="rect">
            <a:avLst/>
          </a:prstGeom>
          <a:noFill/>
        </p:spPr>
        <p:txBody>
          <a:bodyPr wrap="square" rtlCol="0">
            <a:no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2"/>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3"/>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pic>
        <p:nvPicPr>
          <p:cNvPr id="7" name="Picture 6" descr="A picture containing drawing&#10;&#10;Description automatically generated">
            <a:extLst>
              <a:ext uri="{FF2B5EF4-FFF2-40B4-BE49-F238E27FC236}">
                <a16:creationId xmlns:a16="http://schemas.microsoft.com/office/drawing/2014/main" id="{770FF816-7EAA-904F-959A-B635B5A9BA44}"/>
              </a:ext>
            </a:extLst>
          </p:cNvPr>
          <p:cNvPicPr/>
          <p:nvPr/>
        </p:nvPicPr>
        <p:blipFill>
          <a:blip r:embed="rId4" cstate="screen">
            <a:extLst>
              <a:ext uri="{28A0092B-C50C-407E-A947-70E740481C1C}">
                <a14:useLocalDpi xmlns:a14="http://schemas.microsoft.com/office/drawing/2010/main"/>
              </a:ext>
            </a:extLst>
          </a:blip>
          <a:stretch>
            <a:fillRect/>
          </a:stretch>
        </p:blipFill>
        <p:spPr>
          <a:xfrm>
            <a:off x="835008" y="441831"/>
            <a:ext cx="1443355" cy="561340"/>
          </a:xfrm>
          <a:prstGeom prst="rect">
            <a:avLst/>
          </a:prstGeom>
        </p:spPr>
      </p:pic>
      <p:sp>
        <p:nvSpPr>
          <p:cNvPr id="8" name="Footer Placeholder 7">
            <a:extLst>
              <a:ext uri="{FF2B5EF4-FFF2-40B4-BE49-F238E27FC236}">
                <a16:creationId xmlns:a16="http://schemas.microsoft.com/office/drawing/2014/main" id="{FC3DB256-A04E-E94A-BB07-1DC3CAB60F72}"/>
              </a:ext>
            </a:extLst>
          </p:cNvPr>
          <p:cNvSpPr>
            <a:spLocks noGrp="1"/>
          </p:cNvSpPr>
          <p:nvPr>
            <p:ph type="ftr" sz="quarter" idx="11"/>
          </p:nvPr>
        </p:nvSpPr>
        <p:spPr>
          <a:xfrm>
            <a:off x="323728" y="9893600"/>
            <a:ext cx="3471191"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17646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EB39F88-0550-0A4A-ADF4-53E439406CF6}"/>
              </a:ext>
            </a:extLst>
          </p:cNvPr>
          <p:cNvSpPr>
            <a:spLocks noGrp="1"/>
          </p:cNvSpPr>
          <p:nvPr>
            <p:ph type="ftr" sz="quarter" idx="11"/>
          </p:nvPr>
        </p:nvSpPr>
        <p:spPr>
          <a:xfrm>
            <a:off x="375487" y="9928105"/>
            <a:ext cx="3419432" cy="569578"/>
          </a:xfrm>
        </p:spPr>
        <p:txBody>
          <a:bodyPr/>
          <a:lstStyle/>
          <a:p>
            <a:r>
              <a:rPr lang="en-US"/>
              <a:t>Rotary Club of Canterbury Let's Stay Connected Project</a:t>
            </a:r>
          </a:p>
        </p:txBody>
      </p:sp>
      <p:sp>
        <p:nvSpPr>
          <p:cNvPr id="4" name="Slide Number Placeholder 3">
            <a:extLst>
              <a:ext uri="{FF2B5EF4-FFF2-40B4-BE49-F238E27FC236}">
                <a16:creationId xmlns:a16="http://schemas.microsoft.com/office/drawing/2014/main" id="{2CCDEE6F-E95C-2840-9D38-DD62A4E0C6B7}"/>
              </a:ext>
            </a:extLst>
          </p:cNvPr>
          <p:cNvSpPr>
            <a:spLocks noGrp="1"/>
          </p:cNvSpPr>
          <p:nvPr>
            <p:ph type="sldNum" sz="quarter" idx="12"/>
          </p:nvPr>
        </p:nvSpPr>
        <p:spPr/>
        <p:txBody>
          <a:bodyPr/>
          <a:lstStyle/>
          <a:p>
            <a:fld id="{DC56C17F-E5A4-4123-831E-B6BE4BD60FE1}" type="slidenum">
              <a:rPr lang="en-US" smtClean="0"/>
              <a:t>20</a:t>
            </a:fld>
            <a:endParaRPr lang="en-US"/>
          </a:p>
        </p:txBody>
      </p:sp>
      <p:pic>
        <p:nvPicPr>
          <p:cNvPr id="5" name="Picture 6" descr="A Country Practice | 7plus">
            <a:extLst>
              <a:ext uri="{FF2B5EF4-FFF2-40B4-BE49-F238E27FC236}">
                <a16:creationId xmlns:a16="http://schemas.microsoft.com/office/drawing/2014/main" id="{307BA645-D090-8B44-87DC-572FBC0080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413" y="1221266"/>
            <a:ext cx="6081012" cy="34053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12" descr="Matlock Police tackle more crime on DVD | ATV Today">
            <a:extLst>
              <a:ext uri="{FF2B5EF4-FFF2-40B4-BE49-F238E27FC236}">
                <a16:creationId xmlns:a16="http://schemas.microsoft.com/office/drawing/2014/main" id="{9B22D0DE-DEC4-0844-B100-64936C3F44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463" y="6022916"/>
            <a:ext cx="6404981" cy="24839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2A61AC2-CAAC-F449-9DFD-96BC3215530F}"/>
              </a:ext>
            </a:extLst>
          </p:cNvPr>
          <p:cNvSpPr txBox="1"/>
          <p:nvPr/>
        </p:nvSpPr>
        <p:spPr>
          <a:xfrm>
            <a:off x="1850590" y="5093942"/>
            <a:ext cx="4984835" cy="461665"/>
          </a:xfrm>
          <a:prstGeom prst="rect">
            <a:avLst/>
          </a:prstGeom>
          <a:noFill/>
        </p:spPr>
        <p:txBody>
          <a:bodyPr wrap="square" rtlCol="0">
            <a:spAutoFit/>
          </a:bodyPr>
          <a:lstStyle/>
          <a:p>
            <a:r>
              <a:rPr lang="en-US" sz="2400" dirty="0"/>
              <a:t>And in 1975, </a:t>
            </a:r>
            <a:r>
              <a:rPr lang="en-US" sz="2400" dirty="0" err="1"/>
              <a:t>colour</a:t>
            </a:r>
            <a:r>
              <a:rPr lang="en-US" sz="2400" dirty="0"/>
              <a:t> Tv arrived!</a:t>
            </a:r>
          </a:p>
        </p:txBody>
      </p:sp>
    </p:spTree>
    <p:extLst>
      <p:ext uri="{BB962C8B-B14F-4D97-AF65-F5344CB8AC3E}">
        <p14:creationId xmlns:p14="http://schemas.microsoft.com/office/powerpoint/2010/main" val="166329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1094307" y="284694"/>
            <a:ext cx="5676737" cy="523220"/>
          </a:xfrm>
          <a:prstGeom prst="rect">
            <a:avLst/>
          </a:prstGeom>
          <a:noFill/>
        </p:spPr>
        <p:txBody>
          <a:bodyPr wrap="square" rtlCol="0">
            <a:spAutoFit/>
          </a:bodyPr>
          <a:lstStyle/>
          <a:p>
            <a:pPr algn="ctr"/>
            <a:r>
              <a:rPr lang="en-US" sz="2800" b="1" dirty="0">
                <a:solidFill>
                  <a:srgbClr val="7030A0"/>
                </a:solidFill>
              </a:rPr>
              <a:t>Some More </a:t>
            </a:r>
            <a:r>
              <a:rPr lang="en-US" sz="2800" b="1" dirty="0" err="1">
                <a:solidFill>
                  <a:srgbClr val="7030A0"/>
                </a:solidFill>
              </a:rPr>
              <a:t>Favourite</a:t>
            </a:r>
            <a:r>
              <a:rPr lang="en-US" sz="2800" b="1" dirty="0">
                <a:solidFill>
                  <a:srgbClr val="7030A0"/>
                </a:solidFill>
              </a:rPr>
              <a:t> Programs</a:t>
            </a:r>
          </a:p>
        </p:txBody>
      </p:sp>
      <p:sp>
        <p:nvSpPr>
          <p:cNvPr id="3" name="Slide Number Placeholder 2">
            <a:extLst>
              <a:ext uri="{FF2B5EF4-FFF2-40B4-BE49-F238E27FC236}">
                <a16:creationId xmlns:a16="http://schemas.microsoft.com/office/drawing/2014/main" id="{9068569B-4B16-4110-A26D-FECC5C5A8180}"/>
              </a:ext>
            </a:extLst>
          </p:cNvPr>
          <p:cNvSpPr>
            <a:spLocks noGrp="1"/>
          </p:cNvSpPr>
          <p:nvPr>
            <p:ph type="sldNum" sz="quarter" idx="12"/>
          </p:nvPr>
        </p:nvSpPr>
        <p:spPr/>
        <p:txBody>
          <a:bodyPr/>
          <a:lstStyle/>
          <a:p>
            <a:fld id="{DC56C17F-E5A4-4123-831E-B6BE4BD60FE1}" type="slidenum">
              <a:rPr lang="en-US" smtClean="0"/>
              <a:t>21</a:t>
            </a:fld>
            <a:endParaRPr lang="en-US"/>
          </a:p>
        </p:txBody>
      </p:sp>
      <p:pic>
        <p:nvPicPr>
          <p:cNvPr id="10244" name="Picture 4" descr="Father Knows Best&quot; The Grass Is Greener (TV Episode 1956) - IMDb">
            <a:extLst>
              <a:ext uri="{FF2B5EF4-FFF2-40B4-BE49-F238E27FC236}">
                <a16:creationId xmlns:a16="http://schemas.microsoft.com/office/drawing/2014/main" id="{C7DEA28B-3A91-4695-991C-C87C31AF3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682" y="5279781"/>
            <a:ext cx="2392748" cy="45575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46" name="Picture 6" descr="Peyton Place, Or: The State of Television History Upon the Demise of the  Publishing Industry | The Classic TV History Blog">
            <a:extLst>
              <a:ext uri="{FF2B5EF4-FFF2-40B4-BE49-F238E27FC236}">
                <a16:creationId xmlns:a16="http://schemas.microsoft.com/office/drawing/2014/main" id="{766A7547-AE41-4C15-990A-FF3D29A603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3165" y="6142705"/>
            <a:ext cx="3754315" cy="28317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05F0E28A-B76A-9A4A-BA46-70F96AB4264F}"/>
              </a:ext>
            </a:extLst>
          </p:cNvPr>
          <p:cNvSpPr>
            <a:spLocks noGrp="1"/>
          </p:cNvSpPr>
          <p:nvPr>
            <p:ph type="ftr" sz="quarter" idx="11"/>
          </p:nvPr>
        </p:nvSpPr>
        <p:spPr>
          <a:xfrm>
            <a:off x="461751" y="9901614"/>
            <a:ext cx="3333168" cy="569578"/>
          </a:xfrm>
        </p:spPr>
        <p:txBody>
          <a:bodyPr/>
          <a:lstStyle/>
          <a:p>
            <a:r>
              <a:rPr lang="en-US" dirty="0"/>
              <a:t>Rotary Club of Canterbury Let's Stay Connected Project</a:t>
            </a:r>
          </a:p>
        </p:txBody>
      </p:sp>
      <p:pic>
        <p:nvPicPr>
          <p:cNvPr id="11" name="Picture 2" descr="Related image">
            <a:extLst>
              <a:ext uri="{FF2B5EF4-FFF2-40B4-BE49-F238E27FC236}">
                <a16:creationId xmlns:a16="http://schemas.microsoft.com/office/drawing/2014/main" id="{9E070FEE-0CC5-B642-BF67-1CCC6C0017F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094307" y="1138139"/>
            <a:ext cx="5119873" cy="40633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042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521802" y="557281"/>
            <a:ext cx="5676737" cy="523220"/>
          </a:xfrm>
          <a:prstGeom prst="rect">
            <a:avLst/>
          </a:prstGeom>
          <a:noFill/>
        </p:spPr>
        <p:txBody>
          <a:bodyPr wrap="square" rtlCol="0">
            <a:spAutoFit/>
          </a:bodyPr>
          <a:lstStyle/>
          <a:p>
            <a:pPr algn="ctr"/>
            <a:r>
              <a:rPr lang="en-US" sz="2800" b="1" dirty="0">
                <a:solidFill>
                  <a:srgbClr val="7030A0"/>
                </a:solidFill>
              </a:rPr>
              <a:t>My </a:t>
            </a:r>
            <a:r>
              <a:rPr lang="en-US" sz="2800" b="1" dirty="0" err="1">
                <a:solidFill>
                  <a:srgbClr val="7030A0"/>
                </a:solidFill>
              </a:rPr>
              <a:t>Favourite</a:t>
            </a:r>
            <a:r>
              <a:rPr lang="en-US" sz="2800" b="1" dirty="0">
                <a:solidFill>
                  <a:srgbClr val="7030A0"/>
                </a:solidFill>
              </a:rPr>
              <a:t> Personalities</a:t>
            </a:r>
          </a:p>
        </p:txBody>
      </p:sp>
      <p:pic>
        <p:nvPicPr>
          <p:cNvPr id="8194" name="Picture 2" descr="Sir Eric Pearce's final broadcast on GTV9 National Nine News - YouTube">
            <a:extLst>
              <a:ext uri="{FF2B5EF4-FFF2-40B4-BE49-F238E27FC236}">
                <a16:creationId xmlns:a16="http://schemas.microsoft.com/office/drawing/2014/main" id="{1162835E-D059-4B47-AA3F-54455698B5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802" y="1268427"/>
            <a:ext cx="3600139" cy="27001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6" name="Picture 4" descr="How Retro.com: Pick a Box">
            <a:extLst>
              <a:ext uri="{FF2B5EF4-FFF2-40B4-BE49-F238E27FC236}">
                <a16:creationId xmlns:a16="http://schemas.microsoft.com/office/drawing/2014/main" id="{2ED526B4-A9F6-4E71-812C-7312012A58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2740" y="3134585"/>
            <a:ext cx="2895813" cy="38610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202" name="Picture 10" descr="Play School cast and presenters: Then and now | Noni Hazlehurst ...">
            <a:extLst>
              <a:ext uri="{FF2B5EF4-FFF2-40B4-BE49-F238E27FC236}">
                <a16:creationId xmlns:a16="http://schemas.microsoft.com/office/drawing/2014/main" id="{0A314983-5DC8-441F-A500-7F230C79AB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776" y="5830490"/>
            <a:ext cx="3554190" cy="35541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97126B4-E865-409A-B97A-576960BA12DC}"/>
              </a:ext>
            </a:extLst>
          </p:cNvPr>
          <p:cNvSpPr txBox="1"/>
          <p:nvPr/>
        </p:nvSpPr>
        <p:spPr>
          <a:xfrm>
            <a:off x="766492" y="4269862"/>
            <a:ext cx="2796009" cy="830997"/>
          </a:xfrm>
          <a:prstGeom prst="rect">
            <a:avLst/>
          </a:prstGeom>
          <a:noFill/>
        </p:spPr>
        <p:txBody>
          <a:bodyPr wrap="square" rtlCol="0">
            <a:spAutoFit/>
          </a:bodyPr>
          <a:lstStyle/>
          <a:p>
            <a:r>
              <a:rPr lang="en-US" sz="2400" dirty="0"/>
              <a:t>Sir Eric Pearce read the Channel 9 News</a:t>
            </a:r>
          </a:p>
        </p:txBody>
      </p:sp>
      <p:sp>
        <p:nvSpPr>
          <p:cNvPr id="3" name="TextBox 2">
            <a:extLst>
              <a:ext uri="{FF2B5EF4-FFF2-40B4-BE49-F238E27FC236}">
                <a16:creationId xmlns:a16="http://schemas.microsoft.com/office/drawing/2014/main" id="{AB0893CD-394D-4508-904E-791BE5BA0781}"/>
              </a:ext>
            </a:extLst>
          </p:cNvPr>
          <p:cNvSpPr txBox="1"/>
          <p:nvPr/>
        </p:nvSpPr>
        <p:spPr>
          <a:xfrm>
            <a:off x="4672396" y="1348911"/>
            <a:ext cx="2556539" cy="1200329"/>
          </a:xfrm>
          <a:prstGeom prst="rect">
            <a:avLst/>
          </a:prstGeom>
          <a:noFill/>
        </p:spPr>
        <p:txBody>
          <a:bodyPr wrap="square" rtlCol="0">
            <a:spAutoFit/>
          </a:bodyPr>
          <a:lstStyle/>
          <a:p>
            <a:r>
              <a:rPr lang="en-US" sz="2400" dirty="0"/>
              <a:t>Bob and Dolly Dyer hosted “Pick A Box” quiz show</a:t>
            </a:r>
          </a:p>
        </p:txBody>
      </p:sp>
      <p:sp>
        <p:nvSpPr>
          <p:cNvPr id="9" name="TextBox 8">
            <a:extLst>
              <a:ext uri="{FF2B5EF4-FFF2-40B4-BE49-F238E27FC236}">
                <a16:creationId xmlns:a16="http://schemas.microsoft.com/office/drawing/2014/main" id="{F8CB0518-5B70-4C03-B17F-D35E0B87CA91}"/>
              </a:ext>
            </a:extLst>
          </p:cNvPr>
          <p:cNvSpPr txBox="1"/>
          <p:nvPr/>
        </p:nvSpPr>
        <p:spPr>
          <a:xfrm>
            <a:off x="4209205" y="8449588"/>
            <a:ext cx="2858832" cy="1200329"/>
          </a:xfrm>
          <a:prstGeom prst="rect">
            <a:avLst/>
          </a:prstGeom>
          <a:noFill/>
        </p:spPr>
        <p:txBody>
          <a:bodyPr wrap="square" rtlCol="0">
            <a:spAutoFit/>
          </a:bodyPr>
          <a:lstStyle/>
          <a:p>
            <a:r>
              <a:rPr lang="en-US" sz="2400" dirty="0"/>
              <a:t>Noni </a:t>
            </a:r>
            <a:r>
              <a:rPr lang="en-US" sz="2400" dirty="0" err="1"/>
              <a:t>Hazelhurst</a:t>
            </a:r>
            <a:r>
              <a:rPr lang="en-US" sz="2400" dirty="0"/>
              <a:t> appeared on Play School</a:t>
            </a:r>
          </a:p>
        </p:txBody>
      </p:sp>
      <p:sp>
        <p:nvSpPr>
          <p:cNvPr id="8" name="Slide Number Placeholder 7">
            <a:extLst>
              <a:ext uri="{FF2B5EF4-FFF2-40B4-BE49-F238E27FC236}">
                <a16:creationId xmlns:a16="http://schemas.microsoft.com/office/drawing/2014/main" id="{72B0323D-CC8B-47E3-BA29-8A7AE8856C0B}"/>
              </a:ext>
            </a:extLst>
          </p:cNvPr>
          <p:cNvSpPr>
            <a:spLocks noGrp="1"/>
          </p:cNvSpPr>
          <p:nvPr>
            <p:ph type="sldNum" sz="quarter" idx="12"/>
          </p:nvPr>
        </p:nvSpPr>
        <p:spPr/>
        <p:txBody>
          <a:bodyPr/>
          <a:lstStyle/>
          <a:p>
            <a:fld id="{DC56C17F-E5A4-4123-831E-B6BE4BD60FE1}" type="slidenum">
              <a:rPr lang="en-US" smtClean="0"/>
              <a:t>22</a:t>
            </a:fld>
            <a:endParaRPr lang="en-US"/>
          </a:p>
        </p:txBody>
      </p:sp>
      <p:sp>
        <p:nvSpPr>
          <p:cNvPr id="10" name="Footer Placeholder 9">
            <a:extLst>
              <a:ext uri="{FF2B5EF4-FFF2-40B4-BE49-F238E27FC236}">
                <a16:creationId xmlns:a16="http://schemas.microsoft.com/office/drawing/2014/main" id="{0E1EE08D-AD7B-6B41-A3DA-0EBF07DFEEBF}"/>
              </a:ext>
            </a:extLst>
          </p:cNvPr>
          <p:cNvSpPr>
            <a:spLocks noGrp="1"/>
          </p:cNvSpPr>
          <p:nvPr>
            <p:ph type="ftr" sz="quarter" idx="11"/>
          </p:nvPr>
        </p:nvSpPr>
        <p:spPr>
          <a:xfrm>
            <a:off x="281091" y="9885858"/>
            <a:ext cx="3281410"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3557577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9516605-8C68-4062-A5F5-49F7C5BC89F6}"/>
              </a:ext>
            </a:extLst>
          </p:cNvPr>
          <p:cNvSpPr>
            <a:spLocks noGrp="1"/>
          </p:cNvSpPr>
          <p:nvPr>
            <p:ph type="sldNum" sz="quarter" idx="12"/>
          </p:nvPr>
        </p:nvSpPr>
        <p:spPr/>
        <p:txBody>
          <a:bodyPr/>
          <a:lstStyle/>
          <a:p>
            <a:fld id="{DC56C17F-E5A4-4123-831E-B6BE4BD60FE1}" type="slidenum">
              <a:rPr lang="en-US" smtClean="0"/>
              <a:t>23</a:t>
            </a:fld>
            <a:endParaRPr lang="en-US"/>
          </a:p>
        </p:txBody>
      </p:sp>
      <p:sp>
        <p:nvSpPr>
          <p:cNvPr id="6" name="Footer Placeholder 5">
            <a:extLst>
              <a:ext uri="{FF2B5EF4-FFF2-40B4-BE49-F238E27FC236}">
                <a16:creationId xmlns:a16="http://schemas.microsoft.com/office/drawing/2014/main" id="{C8BB8B6B-1B2E-8E4A-B73F-710332E406B9}"/>
              </a:ext>
            </a:extLst>
          </p:cNvPr>
          <p:cNvSpPr>
            <a:spLocks noGrp="1"/>
          </p:cNvSpPr>
          <p:nvPr>
            <p:ph type="ftr" sz="quarter" idx="11"/>
          </p:nvPr>
        </p:nvSpPr>
        <p:spPr>
          <a:xfrm>
            <a:off x="324116" y="9915615"/>
            <a:ext cx="3229651" cy="569578"/>
          </a:xfrm>
        </p:spPr>
        <p:txBody>
          <a:bodyPr/>
          <a:lstStyle/>
          <a:p>
            <a:r>
              <a:rPr lang="en-US" dirty="0"/>
              <a:t>Rotary Club of Canterbury Let's Stay Connected Project</a:t>
            </a:r>
          </a:p>
        </p:txBody>
      </p:sp>
      <p:pic>
        <p:nvPicPr>
          <p:cNvPr id="9" name="Picture 8" descr="Bert Newton - TV &amp; Radio - Entertainment - theage.com.au">
            <a:extLst>
              <a:ext uri="{FF2B5EF4-FFF2-40B4-BE49-F238E27FC236}">
                <a16:creationId xmlns:a16="http://schemas.microsoft.com/office/drawing/2014/main" id="{D7FC4AC5-F931-F244-8FF6-96E85B14ED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981" y="6175226"/>
            <a:ext cx="2566455" cy="35473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C0F22C7-E737-4245-BC33-39F33799FD75}"/>
              </a:ext>
            </a:extLst>
          </p:cNvPr>
          <p:cNvSpPr txBox="1"/>
          <p:nvPr/>
        </p:nvSpPr>
        <p:spPr>
          <a:xfrm>
            <a:off x="781981" y="5102384"/>
            <a:ext cx="5584313" cy="830997"/>
          </a:xfrm>
          <a:prstGeom prst="rect">
            <a:avLst/>
          </a:prstGeom>
          <a:solidFill>
            <a:schemeClr val="bg1"/>
          </a:solidFill>
        </p:spPr>
        <p:txBody>
          <a:bodyPr wrap="square" rtlCol="0">
            <a:spAutoFit/>
          </a:bodyPr>
          <a:lstStyle/>
          <a:p>
            <a:r>
              <a:rPr lang="en-US" sz="2400" dirty="0"/>
              <a:t>Graham Kennedy hosted In Melbourne Tonight.</a:t>
            </a:r>
          </a:p>
        </p:txBody>
      </p:sp>
      <p:pic>
        <p:nvPicPr>
          <p:cNvPr id="12" name="Picture 6" descr="The Daily Telegraph reveals the worst 10 Australian TV hosts and ...">
            <a:extLst>
              <a:ext uri="{FF2B5EF4-FFF2-40B4-BE49-F238E27FC236}">
                <a16:creationId xmlns:a16="http://schemas.microsoft.com/office/drawing/2014/main" id="{2281BB89-EEF8-1B40-A6E1-F1CDB6E7F6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981" y="1328911"/>
            <a:ext cx="6349862" cy="35678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316FCCFB-B985-2B4B-B2AF-00CC67055DB4}"/>
              </a:ext>
            </a:extLst>
          </p:cNvPr>
          <p:cNvSpPr txBox="1"/>
          <p:nvPr/>
        </p:nvSpPr>
        <p:spPr>
          <a:xfrm>
            <a:off x="3574137" y="6247238"/>
            <a:ext cx="3600304" cy="2308324"/>
          </a:xfrm>
          <a:prstGeom prst="rect">
            <a:avLst/>
          </a:prstGeom>
          <a:noFill/>
        </p:spPr>
        <p:txBody>
          <a:bodyPr wrap="square" rtlCol="0">
            <a:spAutoFit/>
          </a:bodyPr>
          <a:lstStyle/>
          <a:p>
            <a:r>
              <a:rPr lang="en-US" sz="2400" dirty="0"/>
              <a:t>Bert &amp; Patty Newton appeared on many shows together and separately. Bert was Graham Kennedy’s “straight man” on IMT</a:t>
            </a:r>
          </a:p>
        </p:txBody>
      </p:sp>
      <p:sp>
        <p:nvSpPr>
          <p:cNvPr id="15" name="TextBox 14">
            <a:extLst>
              <a:ext uri="{FF2B5EF4-FFF2-40B4-BE49-F238E27FC236}">
                <a16:creationId xmlns:a16="http://schemas.microsoft.com/office/drawing/2014/main" id="{09B49824-ADC3-DD48-809B-99C4DF7F890A}"/>
              </a:ext>
            </a:extLst>
          </p:cNvPr>
          <p:cNvSpPr txBox="1"/>
          <p:nvPr/>
        </p:nvSpPr>
        <p:spPr>
          <a:xfrm>
            <a:off x="521802" y="557281"/>
            <a:ext cx="5676737" cy="523220"/>
          </a:xfrm>
          <a:prstGeom prst="rect">
            <a:avLst/>
          </a:prstGeom>
          <a:noFill/>
        </p:spPr>
        <p:txBody>
          <a:bodyPr wrap="square" rtlCol="0">
            <a:spAutoFit/>
          </a:bodyPr>
          <a:lstStyle/>
          <a:p>
            <a:pPr algn="ctr"/>
            <a:r>
              <a:rPr lang="en-US" sz="2800" b="1" dirty="0">
                <a:solidFill>
                  <a:srgbClr val="7030A0"/>
                </a:solidFill>
              </a:rPr>
              <a:t>My </a:t>
            </a:r>
            <a:r>
              <a:rPr lang="en-US" sz="2800" b="1" dirty="0" err="1">
                <a:solidFill>
                  <a:srgbClr val="7030A0"/>
                </a:solidFill>
              </a:rPr>
              <a:t>Favourite</a:t>
            </a:r>
            <a:r>
              <a:rPr lang="en-US" sz="2800" b="1" dirty="0">
                <a:solidFill>
                  <a:srgbClr val="7030A0"/>
                </a:solidFill>
              </a:rPr>
              <a:t> Personalities</a:t>
            </a:r>
          </a:p>
        </p:txBody>
      </p:sp>
    </p:spTree>
    <p:extLst>
      <p:ext uri="{BB962C8B-B14F-4D97-AF65-F5344CB8AC3E}">
        <p14:creationId xmlns:p14="http://schemas.microsoft.com/office/powerpoint/2010/main" val="3158109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521802" y="557281"/>
            <a:ext cx="5676737" cy="523220"/>
          </a:xfrm>
          <a:prstGeom prst="rect">
            <a:avLst/>
          </a:prstGeom>
          <a:noFill/>
        </p:spPr>
        <p:txBody>
          <a:bodyPr wrap="square" rtlCol="0">
            <a:spAutoFit/>
          </a:bodyPr>
          <a:lstStyle/>
          <a:p>
            <a:r>
              <a:rPr lang="en-US" sz="2800" b="1" dirty="0">
                <a:solidFill>
                  <a:srgbClr val="7030A0"/>
                </a:solidFill>
              </a:rPr>
              <a:t>We Worked Hard…</a:t>
            </a:r>
          </a:p>
        </p:txBody>
      </p:sp>
      <p:sp>
        <p:nvSpPr>
          <p:cNvPr id="11" name="TextBox 10">
            <a:extLst>
              <a:ext uri="{FF2B5EF4-FFF2-40B4-BE49-F238E27FC236}">
                <a16:creationId xmlns:a16="http://schemas.microsoft.com/office/drawing/2014/main" id="{B6E49780-2074-4BB7-B060-B8E4B5A38D31}"/>
              </a:ext>
            </a:extLst>
          </p:cNvPr>
          <p:cNvSpPr txBox="1"/>
          <p:nvPr/>
        </p:nvSpPr>
        <p:spPr>
          <a:xfrm>
            <a:off x="521802" y="818891"/>
            <a:ext cx="6858368" cy="2246769"/>
          </a:xfrm>
          <a:prstGeom prst="rect">
            <a:avLst/>
          </a:prstGeom>
          <a:noFill/>
        </p:spPr>
        <p:txBody>
          <a:bodyPr wrap="square" rtlCol="0">
            <a:spAutoFit/>
          </a:bodyPr>
          <a:lstStyle/>
          <a:p>
            <a:endParaRPr lang="en-US" sz="2000" dirty="0"/>
          </a:p>
          <a:p>
            <a:r>
              <a:rPr lang="en-US" sz="2000" dirty="0"/>
              <a:t>Our parents encouraged us to work hard and live life to the full.   At the age of 19 I decided that I wanted to go overseas with my friend, Ellen*.     For 2 years we worked at 4 jobs ….  One as a secretary … another at a ten pin bowling alley ..  another at a drive in movie…. And also at the fruit shop on Saturday morning.     Hard work, but fun!!!</a:t>
            </a:r>
          </a:p>
        </p:txBody>
      </p:sp>
      <p:pic>
        <p:nvPicPr>
          <p:cNvPr id="7178" name="Picture 10" descr="Ten-pin bowling - Wikipedia">
            <a:extLst>
              <a:ext uri="{FF2B5EF4-FFF2-40B4-BE49-F238E27FC236}">
                <a16:creationId xmlns:a16="http://schemas.microsoft.com/office/drawing/2014/main" id="{2D71E83C-F9E8-4AD1-9689-D93E463691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180" y="3627145"/>
            <a:ext cx="2757841" cy="34438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80" name="Picture 12" descr="Early days of drive-in movie theaters | Considerable">
            <a:extLst>
              <a:ext uri="{FF2B5EF4-FFF2-40B4-BE49-F238E27FC236}">
                <a16:creationId xmlns:a16="http://schemas.microsoft.com/office/drawing/2014/main" id="{09575656-4F6C-4911-9734-BD8F1D8B02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5525" y="7134149"/>
            <a:ext cx="4890921" cy="27480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82" name="Picture 14" descr="Media — Franks Fruit Market">
            <a:extLst>
              <a:ext uri="{FF2B5EF4-FFF2-40B4-BE49-F238E27FC236}">
                <a16:creationId xmlns:a16="http://schemas.microsoft.com/office/drawing/2014/main" id="{EB0C84AB-AC8B-43B1-8A51-4B1DD0020F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6329" y="3877168"/>
            <a:ext cx="3712329" cy="28058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070F0B-C2D2-4E0F-BA9F-0E003EEFDCC4}"/>
              </a:ext>
            </a:extLst>
          </p:cNvPr>
          <p:cNvSpPr txBox="1"/>
          <p:nvPr/>
        </p:nvSpPr>
        <p:spPr>
          <a:xfrm>
            <a:off x="3242747" y="2892800"/>
            <a:ext cx="3921493" cy="707886"/>
          </a:xfrm>
          <a:prstGeom prst="rect">
            <a:avLst/>
          </a:prstGeom>
          <a:noFill/>
        </p:spPr>
        <p:txBody>
          <a:bodyPr wrap="square" rtlCol="0">
            <a:spAutoFit/>
          </a:bodyPr>
          <a:lstStyle/>
          <a:p>
            <a:r>
              <a:rPr lang="en-US" sz="2000" dirty="0"/>
              <a:t>* 50 years later, Ellen is still one of my best friends.</a:t>
            </a:r>
          </a:p>
        </p:txBody>
      </p:sp>
      <p:sp>
        <p:nvSpPr>
          <p:cNvPr id="3" name="Slide Number Placeholder 2">
            <a:extLst>
              <a:ext uri="{FF2B5EF4-FFF2-40B4-BE49-F238E27FC236}">
                <a16:creationId xmlns:a16="http://schemas.microsoft.com/office/drawing/2014/main" id="{17C222E4-B0CC-4487-96B6-FCCCCE442F66}"/>
              </a:ext>
            </a:extLst>
          </p:cNvPr>
          <p:cNvSpPr>
            <a:spLocks noGrp="1"/>
          </p:cNvSpPr>
          <p:nvPr>
            <p:ph type="sldNum" sz="quarter" idx="12"/>
          </p:nvPr>
        </p:nvSpPr>
        <p:spPr/>
        <p:txBody>
          <a:bodyPr/>
          <a:lstStyle/>
          <a:p>
            <a:fld id="{DC56C17F-E5A4-4123-831E-B6BE4BD60FE1}" type="slidenum">
              <a:rPr lang="en-US" smtClean="0"/>
              <a:t>24</a:t>
            </a:fld>
            <a:endParaRPr lang="en-US"/>
          </a:p>
        </p:txBody>
      </p:sp>
      <p:sp>
        <p:nvSpPr>
          <p:cNvPr id="5" name="Footer Placeholder 4">
            <a:extLst>
              <a:ext uri="{FF2B5EF4-FFF2-40B4-BE49-F238E27FC236}">
                <a16:creationId xmlns:a16="http://schemas.microsoft.com/office/drawing/2014/main" id="{DA903CBC-F88A-1F46-9A1F-9982D067C84C}"/>
              </a:ext>
            </a:extLst>
          </p:cNvPr>
          <p:cNvSpPr>
            <a:spLocks noGrp="1"/>
          </p:cNvSpPr>
          <p:nvPr>
            <p:ph type="ftr" sz="quarter" idx="11"/>
          </p:nvPr>
        </p:nvSpPr>
        <p:spPr>
          <a:xfrm>
            <a:off x="0" y="9945358"/>
            <a:ext cx="3540202"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2235966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521802" y="557281"/>
            <a:ext cx="5676737" cy="523220"/>
          </a:xfrm>
          <a:prstGeom prst="rect">
            <a:avLst/>
          </a:prstGeom>
          <a:noFill/>
        </p:spPr>
        <p:txBody>
          <a:bodyPr wrap="square" rtlCol="0">
            <a:spAutoFit/>
          </a:bodyPr>
          <a:lstStyle/>
          <a:p>
            <a:r>
              <a:rPr lang="en-US" sz="2800" b="1" dirty="0">
                <a:solidFill>
                  <a:srgbClr val="7030A0"/>
                </a:solidFill>
              </a:rPr>
              <a:t>So after all that hard work…</a:t>
            </a:r>
          </a:p>
        </p:txBody>
      </p:sp>
      <p:sp>
        <p:nvSpPr>
          <p:cNvPr id="2" name="TextBox 1">
            <a:extLst>
              <a:ext uri="{FF2B5EF4-FFF2-40B4-BE49-F238E27FC236}">
                <a16:creationId xmlns:a16="http://schemas.microsoft.com/office/drawing/2014/main" id="{EF29BF11-35B5-47BE-894F-2F0335DBA155}"/>
              </a:ext>
            </a:extLst>
          </p:cNvPr>
          <p:cNvSpPr txBox="1"/>
          <p:nvPr/>
        </p:nvSpPr>
        <p:spPr>
          <a:xfrm>
            <a:off x="713678" y="1092824"/>
            <a:ext cx="6289288" cy="1200329"/>
          </a:xfrm>
          <a:prstGeom prst="rect">
            <a:avLst/>
          </a:prstGeom>
          <a:noFill/>
        </p:spPr>
        <p:txBody>
          <a:bodyPr wrap="square" rtlCol="0">
            <a:spAutoFit/>
          </a:bodyPr>
          <a:lstStyle/>
          <a:p>
            <a:r>
              <a:rPr lang="en-US" sz="2400" dirty="0"/>
              <a:t>Ellen and I headed overseas by ship,  bought a Combi van (as all good Aussies do) and travelled around Europe….  Several times actually.   </a:t>
            </a:r>
          </a:p>
        </p:txBody>
      </p:sp>
      <p:sp>
        <p:nvSpPr>
          <p:cNvPr id="4" name="Slide Number Placeholder 3">
            <a:extLst>
              <a:ext uri="{FF2B5EF4-FFF2-40B4-BE49-F238E27FC236}">
                <a16:creationId xmlns:a16="http://schemas.microsoft.com/office/drawing/2014/main" id="{6AF8FED4-42BB-4763-9E14-F02AE0BC35CC}"/>
              </a:ext>
            </a:extLst>
          </p:cNvPr>
          <p:cNvSpPr>
            <a:spLocks noGrp="1"/>
          </p:cNvSpPr>
          <p:nvPr>
            <p:ph type="sldNum" sz="quarter" idx="12"/>
          </p:nvPr>
        </p:nvSpPr>
        <p:spPr/>
        <p:txBody>
          <a:bodyPr/>
          <a:lstStyle/>
          <a:p>
            <a:fld id="{DC56C17F-E5A4-4123-831E-B6BE4BD60FE1}" type="slidenum">
              <a:rPr lang="en-US" smtClean="0"/>
              <a:t>25</a:t>
            </a:fld>
            <a:endParaRPr lang="en-US"/>
          </a:p>
        </p:txBody>
      </p:sp>
      <p:pic>
        <p:nvPicPr>
          <p:cNvPr id="12290" name="Picture 2" descr="Eurovan - Camper Van - Honda Elements: 2012">
            <a:extLst>
              <a:ext uri="{FF2B5EF4-FFF2-40B4-BE49-F238E27FC236}">
                <a16:creationId xmlns:a16="http://schemas.microsoft.com/office/drawing/2014/main" id="{3C635D1A-4652-4D10-B33C-DA9D0E9B7C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801" y="6625999"/>
            <a:ext cx="4132150" cy="31404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292" name="Picture 4" descr="© Randy Olsen">
            <a:extLst>
              <a:ext uri="{FF2B5EF4-FFF2-40B4-BE49-F238E27FC236}">
                <a16:creationId xmlns:a16="http://schemas.microsoft.com/office/drawing/2014/main" id="{2EBCBE47-7FFE-4E9F-8FC5-B3502155B9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001" y="2781168"/>
            <a:ext cx="5990642" cy="33568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200" name="Picture 8" descr="EUROPE ON $5 FIVE DOLLARS A DAY Frommer 1967 ORIGINAL!! | #163231699">
            <a:extLst>
              <a:ext uri="{FF2B5EF4-FFF2-40B4-BE49-F238E27FC236}">
                <a16:creationId xmlns:a16="http://schemas.microsoft.com/office/drawing/2014/main" id="{47C228BC-C416-4066-A80A-94A67F9630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27780">
            <a:off x="5143090" y="6704507"/>
            <a:ext cx="1609725" cy="283845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769DD0EA-DC74-3044-BEBF-A85F382E3FDD}"/>
              </a:ext>
            </a:extLst>
          </p:cNvPr>
          <p:cNvSpPr>
            <a:spLocks noGrp="1"/>
          </p:cNvSpPr>
          <p:nvPr>
            <p:ph type="ftr" sz="quarter" idx="11"/>
          </p:nvPr>
        </p:nvSpPr>
        <p:spPr>
          <a:xfrm>
            <a:off x="398801" y="9915615"/>
            <a:ext cx="3274538"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3830266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A6EBA46-BAAE-404C-BE97-222CCEFD26B7}"/>
              </a:ext>
            </a:extLst>
          </p:cNvPr>
          <p:cNvSpPr/>
          <p:nvPr/>
        </p:nvSpPr>
        <p:spPr>
          <a:xfrm>
            <a:off x="383016" y="325707"/>
            <a:ext cx="6685021" cy="523220"/>
          </a:xfrm>
          <a:prstGeom prst="rect">
            <a:avLst/>
          </a:prstGeom>
        </p:spPr>
        <p:txBody>
          <a:bodyPr wrap="square">
            <a:spAutoFit/>
          </a:bodyPr>
          <a:lstStyle/>
          <a:p>
            <a:r>
              <a:rPr lang="en-US" sz="2800" b="1" dirty="0">
                <a:solidFill>
                  <a:srgbClr val="7030A0"/>
                </a:solidFill>
              </a:rPr>
              <a:t>After several years, on our travels….</a:t>
            </a:r>
          </a:p>
        </p:txBody>
      </p:sp>
      <p:sp>
        <p:nvSpPr>
          <p:cNvPr id="6" name="TextBox 5">
            <a:extLst>
              <a:ext uri="{FF2B5EF4-FFF2-40B4-BE49-F238E27FC236}">
                <a16:creationId xmlns:a16="http://schemas.microsoft.com/office/drawing/2014/main" id="{7D79CAE4-D22E-4E2E-9055-E1CE8A20A308}"/>
              </a:ext>
            </a:extLst>
          </p:cNvPr>
          <p:cNvSpPr txBox="1"/>
          <p:nvPr/>
        </p:nvSpPr>
        <p:spPr>
          <a:xfrm>
            <a:off x="383016" y="1040784"/>
            <a:ext cx="6486135" cy="1200329"/>
          </a:xfrm>
          <a:prstGeom prst="rect">
            <a:avLst/>
          </a:prstGeom>
          <a:noFill/>
        </p:spPr>
        <p:txBody>
          <a:bodyPr wrap="square" rtlCol="0">
            <a:spAutoFit/>
          </a:bodyPr>
          <a:lstStyle/>
          <a:p>
            <a:r>
              <a:rPr lang="en-US" sz="2400" dirty="0"/>
              <a:t>I met an Irishman called Patrick,  from Tipperary.   Our first date in London was to see the  way out musical, Hair.  It was a blast!</a:t>
            </a:r>
          </a:p>
        </p:txBody>
      </p:sp>
      <p:pic>
        <p:nvPicPr>
          <p:cNvPr id="9220" name="Picture 4" descr="Hair (musical) - Wikipedia">
            <a:extLst>
              <a:ext uri="{FF2B5EF4-FFF2-40B4-BE49-F238E27FC236}">
                <a16:creationId xmlns:a16="http://schemas.microsoft.com/office/drawing/2014/main" id="{6C8D8971-F9D6-4C72-B327-44CA4A334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8521" y="1940377"/>
            <a:ext cx="2362230" cy="35822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D397000-4068-43C2-8692-C7E02C68A022}"/>
              </a:ext>
            </a:extLst>
          </p:cNvPr>
          <p:cNvPicPr>
            <a:picLocks noChangeAspect="1"/>
          </p:cNvPicPr>
          <p:nvPr/>
        </p:nvPicPr>
        <p:blipFill>
          <a:blip r:embed="rId4"/>
          <a:stretch>
            <a:fillRect/>
          </a:stretch>
        </p:blipFill>
        <p:spPr>
          <a:xfrm>
            <a:off x="595171" y="2494004"/>
            <a:ext cx="4419697" cy="2475030"/>
          </a:xfrm>
          <a:prstGeom prst="rect">
            <a:avLst/>
          </a:prstGeom>
        </p:spPr>
      </p:pic>
      <p:sp>
        <p:nvSpPr>
          <p:cNvPr id="11" name="TextBox 10">
            <a:extLst>
              <a:ext uri="{FF2B5EF4-FFF2-40B4-BE49-F238E27FC236}">
                <a16:creationId xmlns:a16="http://schemas.microsoft.com/office/drawing/2014/main" id="{07D1385C-FBFF-413B-8168-6F42713DCF9F}"/>
              </a:ext>
            </a:extLst>
          </p:cNvPr>
          <p:cNvSpPr txBox="1"/>
          <p:nvPr/>
        </p:nvSpPr>
        <p:spPr>
          <a:xfrm>
            <a:off x="4688056" y="6122224"/>
            <a:ext cx="2167284" cy="3046988"/>
          </a:xfrm>
          <a:prstGeom prst="rect">
            <a:avLst/>
          </a:prstGeom>
          <a:noFill/>
        </p:spPr>
        <p:txBody>
          <a:bodyPr wrap="square" rtlCol="0">
            <a:spAutoFit/>
          </a:bodyPr>
          <a:lstStyle/>
          <a:p>
            <a:r>
              <a:rPr lang="en-US" sz="2400" dirty="0"/>
              <a:t>Several years later we married and 48 years later, we are still together having fun ….  Most of the time!</a:t>
            </a:r>
          </a:p>
        </p:txBody>
      </p:sp>
      <p:pic>
        <p:nvPicPr>
          <p:cNvPr id="9228" name="Picture 12">
            <a:extLst>
              <a:ext uri="{FF2B5EF4-FFF2-40B4-BE49-F238E27FC236}">
                <a16:creationId xmlns:a16="http://schemas.microsoft.com/office/drawing/2014/main" id="{6E5322F2-0EE3-4DBF-9A44-513821CC1F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825" y="5349081"/>
            <a:ext cx="4419696" cy="441969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BAB37DC-4207-443C-9F6A-12703FE3BFD8}"/>
              </a:ext>
            </a:extLst>
          </p:cNvPr>
          <p:cNvSpPr>
            <a:spLocks noGrp="1"/>
          </p:cNvSpPr>
          <p:nvPr>
            <p:ph type="sldNum" sz="quarter" idx="12"/>
          </p:nvPr>
        </p:nvSpPr>
        <p:spPr/>
        <p:txBody>
          <a:bodyPr/>
          <a:lstStyle/>
          <a:p>
            <a:fld id="{DC56C17F-E5A4-4123-831E-B6BE4BD60FE1}" type="slidenum">
              <a:rPr lang="en-US" smtClean="0"/>
              <a:t>26</a:t>
            </a:fld>
            <a:endParaRPr lang="en-US"/>
          </a:p>
        </p:txBody>
      </p:sp>
      <p:sp>
        <p:nvSpPr>
          <p:cNvPr id="3" name="Footer Placeholder 2">
            <a:extLst>
              <a:ext uri="{FF2B5EF4-FFF2-40B4-BE49-F238E27FC236}">
                <a16:creationId xmlns:a16="http://schemas.microsoft.com/office/drawing/2014/main" id="{C970BE35-54E3-424B-9D27-E080166C2744}"/>
              </a:ext>
            </a:extLst>
          </p:cNvPr>
          <p:cNvSpPr>
            <a:spLocks noGrp="1"/>
          </p:cNvSpPr>
          <p:nvPr>
            <p:ph type="ftr" sz="quarter" idx="11"/>
          </p:nvPr>
        </p:nvSpPr>
        <p:spPr>
          <a:xfrm>
            <a:off x="595171" y="9928105"/>
            <a:ext cx="3384927"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3186512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64C2EA4-BA4D-B64D-8AD9-8309C8E06BE0}"/>
              </a:ext>
            </a:extLst>
          </p:cNvPr>
          <p:cNvSpPr>
            <a:spLocks noGrp="1"/>
          </p:cNvSpPr>
          <p:nvPr>
            <p:ph type="ftr" sz="quarter" idx="11"/>
          </p:nvPr>
        </p:nvSpPr>
        <p:spPr>
          <a:xfrm>
            <a:off x="241540" y="9741595"/>
            <a:ext cx="3729983" cy="569578"/>
          </a:xfrm>
        </p:spPr>
        <p:txBody>
          <a:bodyPr/>
          <a:lstStyle/>
          <a:p>
            <a:r>
              <a:rPr lang="en-US" dirty="0"/>
              <a:t>Rotary Club of Canterbury Let's Stay Connected Project</a:t>
            </a:r>
          </a:p>
        </p:txBody>
      </p:sp>
      <p:sp>
        <p:nvSpPr>
          <p:cNvPr id="4" name="Slide Number Placeholder 3">
            <a:extLst>
              <a:ext uri="{FF2B5EF4-FFF2-40B4-BE49-F238E27FC236}">
                <a16:creationId xmlns:a16="http://schemas.microsoft.com/office/drawing/2014/main" id="{39404823-42F7-C646-A8D8-D68D0417770A}"/>
              </a:ext>
            </a:extLst>
          </p:cNvPr>
          <p:cNvSpPr>
            <a:spLocks noGrp="1"/>
          </p:cNvSpPr>
          <p:nvPr>
            <p:ph type="sldNum" sz="quarter" idx="12"/>
          </p:nvPr>
        </p:nvSpPr>
        <p:spPr/>
        <p:txBody>
          <a:bodyPr/>
          <a:lstStyle/>
          <a:p>
            <a:fld id="{DC56C17F-E5A4-4123-831E-B6BE4BD60FE1}" type="slidenum">
              <a:rPr lang="en-US" smtClean="0"/>
              <a:t>27</a:t>
            </a:fld>
            <a:endParaRPr lang="en-US"/>
          </a:p>
        </p:txBody>
      </p:sp>
      <p:sp>
        <p:nvSpPr>
          <p:cNvPr id="5" name="TextBox 4">
            <a:extLst>
              <a:ext uri="{FF2B5EF4-FFF2-40B4-BE49-F238E27FC236}">
                <a16:creationId xmlns:a16="http://schemas.microsoft.com/office/drawing/2014/main" id="{E48D0497-FAA2-D44E-9098-4751273C77F2}"/>
              </a:ext>
            </a:extLst>
          </p:cNvPr>
          <p:cNvSpPr txBox="1"/>
          <p:nvPr/>
        </p:nvSpPr>
        <p:spPr>
          <a:xfrm>
            <a:off x="4766243" y="9019164"/>
            <a:ext cx="2823595" cy="584775"/>
          </a:xfrm>
          <a:prstGeom prst="rect">
            <a:avLst/>
          </a:prstGeom>
          <a:noFill/>
        </p:spPr>
        <p:txBody>
          <a:bodyPr wrap="square" rtlCol="0">
            <a:spAutoFit/>
          </a:bodyPr>
          <a:lstStyle/>
          <a:p>
            <a:r>
              <a:rPr lang="en-US" sz="3200" dirty="0">
                <a:solidFill>
                  <a:srgbClr val="0070C0"/>
                </a:solidFill>
                <a:latin typeface="Lucida Handwriting" panose="03010101010101010101" pitchFamily="66" charset="0"/>
              </a:rPr>
              <a:t>Val</a:t>
            </a:r>
          </a:p>
        </p:txBody>
      </p:sp>
      <p:sp>
        <p:nvSpPr>
          <p:cNvPr id="6" name="TextBox 5">
            <a:extLst>
              <a:ext uri="{FF2B5EF4-FFF2-40B4-BE49-F238E27FC236}">
                <a16:creationId xmlns:a16="http://schemas.microsoft.com/office/drawing/2014/main" id="{A365B9BF-8C7F-CA4A-BFC3-3EB206AFACF4}"/>
              </a:ext>
            </a:extLst>
          </p:cNvPr>
          <p:cNvSpPr txBox="1"/>
          <p:nvPr/>
        </p:nvSpPr>
        <p:spPr>
          <a:xfrm>
            <a:off x="659832" y="7741892"/>
            <a:ext cx="6270171" cy="1200329"/>
          </a:xfrm>
          <a:prstGeom prst="rect">
            <a:avLst/>
          </a:prstGeom>
          <a:noFill/>
        </p:spPr>
        <p:txBody>
          <a:bodyPr wrap="square" rtlCol="0">
            <a:spAutoFit/>
          </a:bodyPr>
          <a:lstStyle/>
          <a:p>
            <a:r>
              <a:rPr lang="en-US" sz="2400" dirty="0"/>
              <a:t>I wish we could meet so that I could hear your story….maybe one day.      With love,  </a:t>
            </a:r>
          </a:p>
          <a:p>
            <a:endParaRPr lang="en-US" sz="2400" dirty="0"/>
          </a:p>
        </p:txBody>
      </p:sp>
      <p:sp>
        <p:nvSpPr>
          <p:cNvPr id="7" name="TextBox 6">
            <a:extLst>
              <a:ext uri="{FF2B5EF4-FFF2-40B4-BE49-F238E27FC236}">
                <a16:creationId xmlns:a16="http://schemas.microsoft.com/office/drawing/2014/main" id="{CE326193-F077-AD4A-8894-E3898863FC43}"/>
              </a:ext>
            </a:extLst>
          </p:cNvPr>
          <p:cNvSpPr txBox="1"/>
          <p:nvPr/>
        </p:nvSpPr>
        <p:spPr>
          <a:xfrm>
            <a:off x="659833" y="6372940"/>
            <a:ext cx="6270170" cy="1569660"/>
          </a:xfrm>
          <a:prstGeom prst="rect">
            <a:avLst/>
          </a:prstGeom>
          <a:noFill/>
        </p:spPr>
        <p:txBody>
          <a:bodyPr wrap="square" rtlCol="0">
            <a:spAutoFit/>
          </a:bodyPr>
          <a:lstStyle/>
          <a:p>
            <a:r>
              <a:rPr lang="en-US" sz="2400" dirty="0"/>
              <a:t>I hope you have enjoyed this journey through time with me and that it has brought back some happy memories for you too.</a:t>
            </a:r>
          </a:p>
          <a:p>
            <a:endParaRPr lang="en-US" sz="2400" dirty="0"/>
          </a:p>
        </p:txBody>
      </p:sp>
      <p:pic>
        <p:nvPicPr>
          <p:cNvPr id="8" name="Picture 2">
            <a:extLst>
              <a:ext uri="{FF2B5EF4-FFF2-40B4-BE49-F238E27FC236}">
                <a16:creationId xmlns:a16="http://schemas.microsoft.com/office/drawing/2014/main" id="{AB9FFEDC-DBC9-5E40-8A84-D3E28C4ABD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254" y="2028013"/>
            <a:ext cx="5516926" cy="551692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227A91E-8ADD-C341-8637-B0111A8FC84D}"/>
              </a:ext>
            </a:extLst>
          </p:cNvPr>
          <p:cNvSpPr txBox="1"/>
          <p:nvPr/>
        </p:nvSpPr>
        <p:spPr>
          <a:xfrm>
            <a:off x="514900" y="991893"/>
            <a:ext cx="6560037" cy="1569660"/>
          </a:xfrm>
          <a:prstGeom prst="rect">
            <a:avLst/>
          </a:prstGeom>
          <a:noFill/>
        </p:spPr>
        <p:txBody>
          <a:bodyPr wrap="square" rtlCol="0">
            <a:spAutoFit/>
          </a:bodyPr>
          <a:lstStyle/>
          <a:p>
            <a:r>
              <a:rPr lang="en-US" sz="2400" dirty="0"/>
              <a:t>We have two children and a wonderful granddaughter called Keira.  </a:t>
            </a:r>
          </a:p>
          <a:p>
            <a:endParaRPr lang="en-US" sz="2400" dirty="0"/>
          </a:p>
          <a:p>
            <a:r>
              <a:rPr lang="en-US" sz="2400" dirty="0"/>
              <a:t>  </a:t>
            </a:r>
          </a:p>
        </p:txBody>
      </p:sp>
    </p:spTree>
    <p:extLst>
      <p:ext uri="{BB962C8B-B14F-4D97-AF65-F5344CB8AC3E}">
        <p14:creationId xmlns:p14="http://schemas.microsoft.com/office/powerpoint/2010/main" val="1002979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521802" y="524975"/>
            <a:ext cx="6546235" cy="600001"/>
          </a:xfrm>
        </p:spPr>
        <p:txBody>
          <a:bodyPr>
            <a:normAutofit fontScale="90000"/>
          </a:bodyPr>
          <a:lstStyle/>
          <a:p>
            <a:br>
              <a:rPr lang="en-US" b="1" dirty="0">
                <a:solidFill>
                  <a:srgbClr val="7030A0"/>
                </a:solidFill>
              </a:rPr>
            </a:br>
            <a:br>
              <a:rPr lang="en-US" b="1" dirty="0">
                <a:solidFill>
                  <a:srgbClr val="7030A0"/>
                </a:solidFill>
              </a:rPr>
            </a:br>
            <a:r>
              <a:rPr lang="en-US" b="1" dirty="0">
                <a:solidFill>
                  <a:srgbClr val="7030A0"/>
                </a:solidFill>
              </a:rPr>
              <a:t>Growing up in Melbourne</a:t>
            </a:r>
          </a:p>
        </p:txBody>
      </p:sp>
      <p:sp>
        <p:nvSpPr>
          <p:cNvPr id="3" name="Content Placeholder 2">
            <a:extLst>
              <a:ext uri="{FF2B5EF4-FFF2-40B4-BE49-F238E27FC236}">
                <a16:creationId xmlns:a16="http://schemas.microsoft.com/office/drawing/2014/main" id="{F395C9CD-C4B7-43AD-955B-FA07EC0D364D}"/>
              </a:ext>
            </a:extLst>
          </p:cNvPr>
          <p:cNvSpPr>
            <a:spLocks noGrp="1"/>
          </p:cNvSpPr>
          <p:nvPr>
            <p:ph idx="1"/>
          </p:nvPr>
        </p:nvSpPr>
        <p:spPr>
          <a:xfrm>
            <a:off x="521801" y="1587440"/>
            <a:ext cx="6546235" cy="2067817"/>
          </a:xfrm>
        </p:spPr>
        <p:txBody>
          <a:bodyPr>
            <a:normAutofit/>
          </a:bodyPr>
          <a:lstStyle/>
          <a:p>
            <a:pPr marL="0" indent="0">
              <a:buNone/>
            </a:pPr>
            <a:r>
              <a:rPr lang="en-AU" dirty="0"/>
              <a:t>Hi,   My name is Val. </a:t>
            </a:r>
          </a:p>
          <a:p>
            <a:pPr marL="0" indent="0">
              <a:buNone/>
            </a:pPr>
            <a:r>
              <a:rPr lang="en-AU" dirty="0"/>
              <a:t>I know that we can’t meet but perhaps I can share some of my precious memories with you ….  and help you to reflect on some of the good times of your childhood and life.   </a:t>
            </a:r>
          </a:p>
          <a:p>
            <a:pPr marL="0" indent="0">
              <a:buNone/>
            </a:pPr>
            <a:endParaRPr lang="en-US" dirty="0"/>
          </a:p>
        </p:txBody>
      </p:sp>
      <p:sp>
        <p:nvSpPr>
          <p:cNvPr id="6" name="Rectangle 5">
            <a:extLst>
              <a:ext uri="{FF2B5EF4-FFF2-40B4-BE49-F238E27FC236}">
                <a16:creationId xmlns:a16="http://schemas.microsoft.com/office/drawing/2014/main" id="{E6ED702C-5854-4205-B034-78EB8BC36AA7}"/>
              </a:ext>
            </a:extLst>
          </p:cNvPr>
          <p:cNvSpPr/>
          <p:nvPr/>
        </p:nvSpPr>
        <p:spPr>
          <a:xfrm>
            <a:off x="1675305" y="8526168"/>
            <a:ext cx="4239224" cy="830997"/>
          </a:xfrm>
          <a:prstGeom prst="rect">
            <a:avLst/>
          </a:prstGeom>
        </p:spPr>
        <p:txBody>
          <a:bodyPr wrap="square">
            <a:spAutoFit/>
          </a:bodyPr>
          <a:lstStyle/>
          <a:p>
            <a:r>
              <a:rPr lang="en-AU" sz="2400" dirty="0"/>
              <a:t>This is me as a toddler with my two brothers, Raymond and Jim.  </a:t>
            </a:r>
          </a:p>
        </p:txBody>
      </p:sp>
      <p:sp>
        <p:nvSpPr>
          <p:cNvPr id="4" name="Slide Number Placeholder 3">
            <a:extLst>
              <a:ext uri="{FF2B5EF4-FFF2-40B4-BE49-F238E27FC236}">
                <a16:creationId xmlns:a16="http://schemas.microsoft.com/office/drawing/2014/main" id="{347EC2EF-EEF5-4875-81C4-FF7F9CD4CF6C}"/>
              </a:ext>
            </a:extLst>
          </p:cNvPr>
          <p:cNvSpPr>
            <a:spLocks noGrp="1"/>
          </p:cNvSpPr>
          <p:nvPr>
            <p:ph type="sldNum" sz="quarter" idx="12"/>
          </p:nvPr>
        </p:nvSpPr>
        <p:spPr/>
        <p:txBody>
          <a:bodyPr/>
          <a:lstStyle/>
          <a:p>
            <a:fld id="{DC56C17F-E5A4-4123-831E-B6BE4BD60FE1}" type="slidenum">
              <a:rPr lang="en-US" smtClean="0"/>
              <a:t>3</a:t>
            </a:fld>
            <a:endParaRPr lang="en-US"/>
          </a:p>
        </p:txBody>
      </p:sp>
      <p:pic>
        <p:nvPicPr>
          <p:cNvPr id="7" name="Picture 6" descr="A picture containing drawing&#10;&#10;Description automatically generated">
            <a:extLst>
              <a:ext uri="{FF2B5EF4-FFF2-40B4-BE49-F238E27FC236}">
                <a16:creationId xmlns:a16="http://schemas.microsoft.com/office/drawing/2014/main" id="{CB329258-D533-6D40-92A1-F6F354953450}"/>
              </a:ext>
            </a:extLst>
          </p:cNvPr>
          <p:cNvPicPr/>
          <p:nvPr/>
        </p:nvPicPr>
        <p:blipFill>
          <a:blip r:embed="rId3" cstate="screen">
            <a:extLst>
              <a:ext uri="{28A0092B-C50C-407E-A947-70E740481C1C}">
                <a14:useLocalDpi xmlns:a14="http://schemas.microsoft.com/office/drawing/2010/main"/>
              </a:ext>
            </a:extLst>
          </a:blip>
          <a:stretch>
            <a:fillRect/>
          </a:stretch>
        </p:blipFill>
        <p:spPr>
          <a:xfrm>
            <a:off x="714239" y="430233"/>
            <a:ext cx="1443355" cy="561340"/>
          </a:xfrm>
          <a:prstGeom prst="rect">
            <a:avLst/>
          </a:prstGeom>
        </p:spPr>
      </p:pic>
      <p:sp>
        <p:nvSpPr>
          <p:cNvPr id="8" name="Footer Placeholder 7">
            <a:extLst>
              <a:ext uri="{FF2B5EF4-FFF2-40B4-BE49-F238E27FC236}">
                <a16:creationId xmlns:a16="http://schemas.microsoft.com/office/drawing/2014/main" id="{9B7597A6-4565-CB4D-B2E8-D7B2035DCF57}"/>
              </a:ext>
            </a:extLst>
          </p:cNvPr>
          <p:cNvSpPr>
            <a:spLocks noGrp="1"/>
          </p:cNvSpPr>
          <p:nvPr>
            <p:ph type="ftr" sz="quarter" idx="11"/>
          </p:nvPr>
        </p:nvSpPr>
        <p:spPr>
          <a:xfrm>
            <a:off x="-249567" y="9983141"/>
            <a:ext cx="4239224" cy="569578"/>
          </a:xfrm>
        </p:spPr>
        <p:txBody>
          <a:bodyPr/>
          <a:lstStyle/>
          <a:p>
            <a:r>
              <a:rPr lang="en-US" dirty="0"/>
              <a:t>Rotary Club of Canterbury Let's Stay Connected Project</a:t>
            </a:r>
          </a:p>
        </p:txBody>
      </p:sp>
      <p:pic>
        <p:nvPicPr>
          <p:cNvPr id="12" name="Picture 11" descr="A child posing for a photo&#10;&#10;Description automatically generated">
            <a:extLst>
              <a:ext uri="{FF2B5EF4-FFF2-40B4-BE49-F238E27FC236}">
                <a16:creationId xmlns:a16="http://schemas.microsoft.com/office/drawing/2014/main" id="{E1093495-BC33-D54D-935E-96EF5A2E09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8848" y="3864634"/>
            <a:ext cx="3421475" cy="417061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9123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DF78DB-244A-411D-98EF-9691DC6F6912}"/>
              </a:ext>
            </a:extLst>
          </p:cNvPr>
          <p:cNvSpPr txBox="1"/>
          <p:nvPr/>
        </p:nvSpPr>
        <p:spPr>
          <a:xfrm>
            <a:off x="381868" y="6090249"/>
            <a:ext cx="6686169" cy="4462760"/>
          </a:xfrm>
          <a:prstGeom prst="rect">
            <a:avLst/>
          </a:prstGeom>
          <a:noFill/>
        </p:spPr>
        <p:txBody>
          <a:bodyPr wrap="square" rtlCol="0">
            <a:spAutoFit/>
          </a:bodyPr>
          <a:lstStyle/>
          <a:p>
            <a:r>
              <a:rPr lang="en-US" sz="2400" dirty="0"/>
              <a:t>My mother, Ruby, was a wonderful Mum.   Her father died when she was 10 and she went to work in a paper bag factory when she was 14 to help her family.  Mum always worked hard.</a:t>
            </a:r>
          </a:p>
          <a:p>
            <a:endParaRPr lang="en-US" sz="2400" dirty="0"/>
          </a:p>
          <a:p>
            <a:r>
              <a:rPr lang="en-US" sz="2400" dirty="0"/>
              <a:t>My father, Charlie, was a loving, hardworking Dad too.   He started work early making chocolates at Besters .  Later he worked at Red Tulip Chocolates, making  Easter Eggs.   </a:t>
            </a:r>
          </a:p>
          <a:p>
            <a:r>
              <a:rPr lang="en-US" sz="2400" dirty="0">
                <a:solidFill>
                  <a:srgbClr val="C00000"/>
                </a:solidFill>
              </a:rPr>
              <a:t>Easter was always fun at our house</a:t>
            </a:r>
            <a:endParaRPr lang="en-US" sz="2400" dirty="0"/>
          </a:p>
          <a:p>
            <a:endParaRPr lang="en-US" sz="2400" dirty="0"/>
          </a:p>
          <a:p>
            <a:endParaRPr lang="en-US" sz="2000" dirty="0">
              <a:solidFill>
                <a:srgbClr val="C00000"/>
              </a:solidFill>
            </a:endParaRPr>
          </a:p>
        </p:txBody>
      </p:sp>
      <p:pic>
        <p:nvPicPr>
          <p:cNvPr id="2053" name="Picture 5" descr="Cadbury Red Tulip Egg | New Zealand Easter Eggs">
            <a:extLst>
              <a:ext uri="{FF2B5EF4-FFF2-40B4-BE49-F238E27FC236}">
                <a16:creationId xmlns:a16="http://schemas.microsoft.com/office/drawing/2014/main" id="{A6BC1C14-7139-4053-A624-65292A52A9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10616">
            <a:off x="5234448" y="3580010"/>
            <a:ext cx="1621324" cy="162132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9B40E25F-5B93-445F-A442-7A7444241D03}"/>
              </a:ext>
            </a:extLst>
          </p:cNvPr>
          <p:cNvSpPr>
            <a:spLocks noGrp="1"/>
          </p:cNvSpPr>
          <p:nvPr>
            <p:ph type="sldNum" sz="quarter" idx="12"/>
          </p:nvPr>
        </p:nvSpPr>
        <p:spPr/>
        <p:txBody>
          <a:bodyPr/>
          <a:lstStyle/>
          <a:p>
            <a:fld id="{DC56C17F-E5A4-4123-831E-B6BE4BD60FE1}" type="slidenum">
              <a:rPr lang="en-US" smtClean="0"/>
              <a:t>4</a:t>
            </a:fld>
            <a:endParaRPr lang="en-US"/>
          </a:p>
        </p:txBody>
      </p:sp>
      <p:pic>
        <p:nvPicPr>
          <p:cNvPr id="7" name="Picture 6" descr="A vintage photo of a person and person posing for a picture&#10;&#10;Description automatically generated">
            <a:extLst>
              <a:ext uri="{FF2B5EF4-FFF2-40B4-BE49-F238E27FC236}">
                <a16:creationId xmlns:a16="http://schemas.microsoft.com/office/drawing/2014/main" id="{349D9082-D383-EE45-A55E-753D1E8881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801" y="350980"/>
            <a:ext cx="4019910" cy="573926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Footer Placeholder 4">
            <a:extLst>
              <a:ext uri="{FF2B5EF4-FFF2-40B4-BE49-F238E27FC236}">
                <a16:creationId xmlns:a16="http://schemas.microsoft.com/office/drawing/2014/main" id="{93661EC7-C1B9-DE47-8065-981F61ACF0A7}"/>
              </a:ext>
            </a:extLst>
          </p:cNvPr>
          <p:cNvSpPr>
            <a:spLocks noGrp="1"/>
          </p:cNvSpPr>
          <p:nvPr>
            <p:ph type="ftr" sz="quarter" idx="11"/>
          </p:nvPr>
        </p:nvSpPr>
        <p:spPr>
          <a:xfrm>
            <a:off x="13177" y="10062394"/>
            <a:ext cx="3781742" cy="569578"/>
          </a:xfrm>
        </p:spPr>
        <p:txBody>
          <a:bodyPr/>
          <a:lstStyle/>
          <a:p>
            <a:r>
              <a:rPr lang="en-US" dirty="0"/>
              <a:t>Rotary Club of Canterbury Let's Stay Connected Project</a:t>
            </a:r>
          </a:p>
        </p:txBody>
      </p:sp>
      <p:sp>
        <p:nvSpPr>
          <p:cNvPr id="8" name="TextBox 7">
            <a:extLst>
              <a:ext uri="{FF2B5EF4-FFF2-40B4-BE49-F238E27FC236}">
                <a16:creationId xmlns:a16="http://schemas.microsoft.com/office/drawing/2014/main" id="{7FC857F2-21A4-A543-8105-4B7BE4B22384}"/>
              </a:ext>
            </a:extLst>
          </p:cNvPr>
          <p:cNvSpPr txBox="1"/>
          <p:nvPr/>
        </p:nvSpPr>
        <p:spPr>
          <a:xfrm>
            <a:off x="5003321" y="1121434"/>
            <a:ext cx="1621324" cy="1569660"/>
          </a:xfrm>
          <a:prstGeom prst="rect">
            <a:avLst/>
          </a:prstGeom>
          <a:noFill/>
        </p:spPr>
        <p:txBody>
          <a:bodyPr wrap="square" rtlCol="0">
            <a:spAutoFit/>
          </a:bodyPr>
          <a:lstStyle/>
          <a:p>
            <a:r>
              <a:rPr lang="en-US" sz="3200" dirty="0"/>
              <a:t>My Mum and Dad</a:t>
            </a:r>
          </a:p>
        </p:txBody>
      </p:sp>
    </p:spTree>
    <p:extLst>
      <p:ext uri="{BB962C8B-B14F-4D97-AF65-F5344CB8AC3E}">
        <p14:creationId xmlns:p14="http://schemas.microsoft.com/office/powerpoint/2010/main" val="2992635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5B668B-638B-4A02-83B0-4048C16660E8}"/>
              </a:ext>
            </a:extLst>
          </p:cNvPr>
          <p:cNvSpPr txBox="1"/>
          <p:nvPr/>
        </p:nvSpPr>
        <p:spPr>
          <a:xfrm>
            <a:off x="301435" y="5725695"/>
            <a:ext cx="6986969" cy="1150827"/>
          </a:xfrm>
          <a:prstGeom prst="rect">
            <a:avLst/>
          </a:prstGeom>
        </p:spPr>
        <p:txBody>
          <a:bodyPr vert="horz" lIns="91440" tIns="45720" rIns="91440" bIns="45720" rtlCol="0" anchor="ctr">
            <a:normAutofit/>
          </a:bodyPr>
          <a:lstStyle/>
          <a:p>
            <a:pPr defTabSz="685800">
              <a:lnSpc>
                <a:spcPct val="90000"/>
              </a:lnSpc>
              <a:spcBef>
                <a:spcPct val="0"/>
              </a:spcBef>
              <a:spcAft>
                <a:spcPts val="600"/>
              </a:spcAft>
            </a:pPr>
            <a:r>
              <a:rPr lang="en-US" sz="3300" b="1">
                <a:latin typeface="+mj-lt"/>
                <a:ea typeface="+mj-ea"/>
                <a:cs typeface="+mj-cs"/>
              </a:rPr>
              <a:t>Growing up in Burwood.</a:t>
            </a:r>
          </a:p>
        </p:txBody>
      </p:sp>
      <p:sp>
        <p:nvSpPr>
          <p:cNvPr id="71" name="Rectangle 7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89837" cy="5622056"/>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96" y="363496"/>
            <a:ext cx="6986704" cy="4704876"/>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3074" name="Picture 2" descr="Should I render my brick home? (Our tribute to the triple fronted ...">
            <a:extLst>
              <a:ext uri="{FF2B5EF4-FFF2-40B4-BE49-F238E27FC236}">
                <a16:creationId xmlns:a16="http://schemas.microsoft.com/office/drawing/2014/main" id="{65EF6E8B-C468-4C91-936A-7699D06E61A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23418" y="546787"/>
            <a:ext cx="6543000" cy="4338294"/>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8729970-4A76-4FDB-82AD-CE5801326911}"/>
              </a:ext>
            </a:extLst>
          </p:cNvPr>
          <p:cNvSpPr txBox="1"/>
          <p:nvPr/>
        </p:nvSpPr>
        <p:spPr>
          <a:xfrm>
            <a:off x="301435" y="6578483"/>
            <a:ext cx="6986965" cy="3353965"/>
          </a:xfrm>
          <a:prstGeom prst="rect">
            <a:avLst/>
          </a:prstGeom>
        </p:spPr>
        <p:txBody>
          <a:bodyPr vert="horz" lIns="91440" tIns="45720" rIns="91440" bIns="45720" rtlCol="0">
            <a:normAutofit/>
          </a:bodyPr>
          <a:lstStyle/>
          <a:p>
            <a:pPr defTabSz="685800">
              <a:lnSpc>
                <a:spcPct val="90000"/>
              </a:lnSpc>
              <a:spcAft>
                <a:spcPts val="600"/>
              </a:spcAft>
            </a:pPr>
            <a:r>
              <a:rPr lang="en-US" sz="1900" dirty="0"/>
              <a:t>My parents worked day and night to save up enough money to build a house in </a:t>
            </a:r>
            <a:r>
              <a:rPr lang="en-US" sz="1900" dirty="0" err="1"/>
              <a:t>Highbury</a:t>
            </a:r>
            <a:r>
              <a:rPr lang="en-US" sz="1900" dirty="0"/>
              <a:t> Road, Burwood.  We were so proud of that house! ….</a:t>
            </a:r>
          </a:p>
          <a:p>
            <a:pPr defTabSz="685800">
              <a:lnSpc>
                <a:spcPct val="90000"/>
              </a:lnSpc>
              <a:spcAft>
                <a:spcPts val="600"/>
              </a:spcAft>
            </a:pPr>
            <a:endParaRPr lang="en-US" sz="1900" dirty="0"/>
          </a:p>
          <a:p>
            <a:pPr defTabSz="685800">
              <a:lnSpc>
                <a:spcPct val="90000"/>
              </a:lnSpc>
              <a:spcAft>
                <a:spcPts val="600"/>
              </a:spcAft>
            </a:pPr>
            <a:r>
              <a:rPr lang="en-US" sz="1900" dirty="0"/>
              <a:t>It was only a small 2 bedroom house and at first, my brothers slept in the dining room.   Later Mum and Dad saved more money and bought a caravan.  It was great! Ray and Jim slept in it during the year…..   And we used it for holidays in the Summer.</a:t>
            </a:r>
          </a:p>
          <a:p>
            <a:pPr defTabSz="685800">
              <a:lnSpc>
                <a:spcPct val="90000"/>
              </a:lnSpc>
              <a:spcAft>
                <a:spcPts val="600"/>
              </a:spcAft>
            </a:pPr>
            <a:endParaRPr lang="en-US" sz="1900" dirty="0"/>
          </a:p>
          <a:p>
            <a:pPr defTabSz="685800">
              <a:lnSpc>
                <a:spcPct val="90000"/>
              </a:lnSpc>
              <a:spcAft>
                <a:spcPts val="600"/>
              </a:spcAft>
            </a:pPr>
            <a:r>
              <a:rPr lang="en-US" sz="1900" dirty="0"/>
              <a:t>We had good times and our parents taught us the importance of hard work.  </a:t>
            </a:r>
          </a:p>
        </p:txBody>
      </p:sp>
      <p:sp>
        <p:nvSpPr>
          <p:cNvPr id="5" name="Footer Placeholder 4">
            <a:extLst>
              <a:ext uri="{FF2B5EF4-FFF2-40B4-BE49-F238E27FC236}">
                <a16:creationId xmlns:a16="http://schemas.microsoft.com/office/drawing/2014/main" id="{BA84E384-7DDB-8344-89DF-DC32A1CF002D}"/>
              </a:ext>
            </a:extLst>
          </p:cNvPr>
          <p:cNvSpPr>
            <a:spLocks noGrp="1"/>
          </p:cNvSpPr>
          <p:nvPr>
            <p:ph type="ftr" sz="quarter" idx="11"/>
          </p:nvPr>
        </p:nvSpPr>
        <p:spPr>
          <a:xfrm>
            <a:off x="-693890" y="10223763"/>
            <a:ext cx="4733419" cy="221807"/>
          </a:xfrm>
        </p:spPr>
        <p:txBody>
          <a:bodyPr vert="horz" lIns="91440" tIns="45720" rIns="91440" bIns="45720" rtlCol="0" anchor="ctr">
            <a:normAutofit/>
          </a:bodyPr>
          <a:lstStyle/>
          <a:p>
            <a:pPr>
              <a:lnSpc>
                <a:spcPct val="90000"/>
              </a:lnSpc>
              <a:spcAft>
                <a:spcPts val="600"/>
              </a:spcAft>
            </a:pPr>
            <a:r>
              <a:rPr lang="en-US" sz="900" kern="1200" dirty="0">
                <a:solidFill>
                  <a:schemeClr val="tx1"/>
                </a:solidFill>
                <a:latin typeface="+mn-lt"/>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BDFFEA1B-470C-4CAB-9E7B-CFDCF273497D}"/>
              </a:ext>
            </a:extLst>
          </p:cNvPr>
          <p:cNvSpPr>
            <a:spLocks noGrp="1"/>
          </p:cNvSpPr>
          <p:nvPr>
            <p:ph type="sldNum" sz="quarter" idx="12"/>
          </p:nvPr>
        </p:nvSpPr>
        <p:spPr>
          <a:xfrm>
            <a:off x="5360323" y="10372970"/>
            <a:ext cx="1707713" cy="221807"/>
          </a:xfrm>
        </p:spPr>
        <p:txBody>
          <a:bodyPr vert="horz" lIns="91440" tIns="45720" rIns="91440" bIns="45720" rtlCol="0" anchor="ctr">
            <a:normAutofit/>
          </a:bodyPr>
          <a:lstStyle/>
          <a:p>
            <a:pPr>
              <a:lnSpc>
                <a:spcPct val="90000"/>
              </a:lnSpc>
              <a:spcAft>
                <a:spcPts val="600"/>
              </a:spcAft>
            </a:pPr>
            <a:fld id="{DC56C17F-E5A4-4123-831E-B6BE4BD60FE1}" type="slidenum">
              <a:rPr lang="en-US" sz="900">
                <a:solidFill>
                  <a:schemeClr val="tx1"/>
                </a:solidFill>
              </a:rPr>
              <a:pPr>
                <a:lnSpc>
                  <a:spcPct val="90000"/>
                </a:lnSpc>
                <a:spcAft>
                  <a:spcPts val="600"/>
                </a:spcAft>
              </a:pPr>
              <a:t>5</a:t>
            </a:fld>
            <a:endParaRPr lang="en-US" sz="900">
              <a:solidFill>
                <a:schemeClr val="tx1"/>
              </a:solidFill>
            </a:endParaRPr>
          </a:p>
        </p:txBody>
      </p:sp>
    </p:spTree>
    <p:extLst>
      <p:ext uri="{BB962C8B-B14F-4D97-AF65-F5344CB8AC3E}">
        <p14:creationId xmlns:p14="http://schemas.microsoft.com/office/powerpoint/2010/main" val="1341051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5B668B-638B-4A02-83B0-4048C16660E8}"/>
              </a:ext>
            </a:extLst>
          </p:cNvPr>
          <p:cNvSpPr txBox="1"/>
          <p:nvPr/>
        </p:nvSpPr>
        <p:spPr>
          <a:xfrm>
            <a:off x="956550" y="829340"/>
            <a:ext cx="5676737" cy="523220"/>
          </a:xfrm>
          <a:prstGeom prst="rect">
            <a:avLst/>
          </a:prstGeom>
          <a:noFill/>
        </p:spPr>
        <p:txBody>
          <a:bodyPr wrap="square" rtlCol="0">
            <a:spAutoFit/>
          </a:bodyPr>
          <a:lstStyle/>
          <a:p>
            <a:pPr algn="ctr"/>
            <a:r>
              <a:rPr lang="en-US" sz="2800" b="1" dirty="0">
                <a:solidFill>
                  <a:srgbClr val="7030A0"/>
                </a:solidFill>
              </a:rPr>
              <a:t>Holidays in the caravan</a:t>
            </a:r>
          </a:p>
        </p:txBody>
      </p:sp>
      <p:sp>
        <p:nvSpPr>
          <p:cNvPr id="3" name="TextBox 2">
            <a:extLst>
              <a:ext uri="{FF2B5EF4-FFF2-40B4-BE49-F238E27FC236}">
                <a16:creationId xmlns:a16="http://schemas.microsoft.com/office/drawing/2014/main" id="{C8729970-4A76-4FDB-82AD-CE5801326911}"/>
              </a:ext>
            </a:extLst>
          </p:cNvPr>
          <p:cNvSpPr txBox="1"/>
          <p:nvPr/>
        </p:nvSpPr>
        <p:spPr>
          <a:xfrm>
            <a:off x="4393573" y="1691255"/>
            <a:ext cx="2965463" cy="4524315"/>
          </a:xfrm>
          <a:prstGeom prst="rect">
            <a:avLst/>
          </a:prstGeom>
          <a:noFill/>
        </p:spPr>
        <p:txBody>
          <a:bodyPr wrap="square" rtlCol="0">
            <a:spAutoFit/>
          </a:bodyPr>
          <a:lstStyle/>
          <a:p>
            <a:r>
              <a:rPr lang="en-US" sz="2400" dirty="0"/>
              <a:t>Our best holidays were in Eden, NSW.  Our cousins lived there and our </a:t>
            </a:r>
            <a:r>
              <a:rPr lang="en-US" sz="2400" dirty="0" err="1"/>
              <a:t>favourite</a:t>
            </a:r>
            <a:r>
              <a:rPr lang="en-US" sz="2400" dirty="0"/>
              <a:t> uncle had a fishing trawler.  We would go to the beach every day and sometimes our families  would pack a picnic and we would all go fishing.</a:t>
            </a:r>
          </a:p>
        </p:txBody>
      </p:sp>
      <p:pic>
        <p:nvPicPr>
          <p:cNvPr id="8194" name="Picture 2" descr="...">
            <a:extLst>
              <a:ext uri="{FF2B5EF4-FFF2-40B4-BE49-F238E27FC236}">
                <a16:creationId xmlns:a16="http://schemas.microsoft.com/office/drawing/2014/main" id="{9C15466E-E283-4F74-91FE-BC7B98AA67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802" y="1897718"/>
            <a:ext cx="3898881" cy="29241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Slide Number Placeholder 5">
            <a:extLst>
              <a:ext uri="{FF2B5EF4-FFF2-40B4-BE49-F238E27FC236}">
                <a16:creationId xmlns:a16="http://schemas.microsoft.com/office/drawing/2014/main" id="{ADA887EF-4814-4575-A7A9-C866C599F0D4}"/>
              </a:ext>
            </a:extLst>
          </p:cNvPr>
          <p:cNvSpPr>
            <a:spLocks noGrp="1"/>
          </p:cNvSpPr>
          <p:nvPr>
            <p:ph type="sldNum" sz="quarter" idx="12"/>
          </p:nvPr>
        </p:nvSpPr>
        <p:spPr/>
        <p:txBody>
          <a:bodyPr/>
          <a:lstStyle/>
          <a:p>
            <a:fld id="{DC56C17F-E5A4-4123-831E-B6BE4BD60FE1}" type="slidenum">
              <a:rPr lang="en-US" smtClean="0"/>
              <a:t>6</a:t>
            </a:fld>
            <a:endParaRPr lang="en-US"/>
          </a:p>
        </p:txBody>
      </p:sp>
      <p:pic>
        <p:nvPicPr>
          <p:cNvPr id="4" name="Picture 2" descr="4 TRAWLER Boats For Sale in Australia | TradeABoat | The Ultimate Boat  Market Place">
            <a:extLst>
              <a:ext uri="{FF2B5EF4-FFF2-40B4-BE49-F238E27FC236}">
                <a16:creationId xmlns:a16="http://schemas.microsoft.com/office/drawing/2014/main" id="{E6BB8381-59C0-4620-A22D-CF4BE42713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2398" y="6280383"/>
            <a:ext cx="4846638" cy="363523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A0CCB0FD-E5FC-0D41-8930-3E3F0FE65BAF}"/>
              </a:ext>
            </a:extLst>
          </p:cNvPr>
          <p:cNvSpPr>
            <a:spLocks noGrp="1"/>
          </p:cNvSpPr>
          <p:nvPr>
            <p:ph type="ftr" sz="quarter" idx="11"/>
          </p:nvPr>
        </p:nvSpPr>
        <p:spPr>
          <a:xfrm>
            <a:off x="0" y="10011785"/>
            <a:ext cx="3919764" cy="569578"/>
          </a:xfrm>
        </p:spPr>
        <p:txBody>
          <a:bodyPr/>
          <a:lstStyle/>
          <a:p>
            <a:r>
              <a:rPr lang="en-US" dirty="0"/>
              <a:t>Rotary Club of Canterbury Let's Stay Connected Project</a:t>
            </a:r>
          </a:p>
        </p:txBody>
      </p:sp>
      <p:sp>
        <p:nvSpPr>
          <p:cNvPr id="7" name="TextBox 6">
            <a:extLst>
              <a:ext uri="{FF2B5EF4-FFF2-40B4-BE49-F238E27FC236}">
                <a16:creationId xmlns:a16="http://schemas.microsoft.com/office/drawing/2014/main" id="{F9EF4454-C63B-974E-AC68-4A93401DD10B}"/>
              </a:ext>
            </a:extLst>
          </p:cNvPr>
          <p:cNvSpPr txBox="1"/>
          <p:nvPr/>
        </p:nvSpPr>
        <p:spPr>
          <a:xfrm>
            <a:off x="494692" y="5367037"/>
            <a:ext cx="1870353" cy="4524315"/>
          </a:xfrm>
          <a:prstGeom prst="rect">
            <a:avLst/>
          </a:prstGeom>
          <a:noFill/>
        </p:spPr>
        <p:txBody>
          <a:bodyPr wrap="square" rtlCol="0">
            <a:spAutoFit/>
          </a:bodyPr>
          <a:lstStyle/>
          <a:p>
            <a:endParaRPr lang="en-US" sz="2400" dirty="0"/>
          </a:p>
          <a:p>
            <a:r>
              <a:rPr lang="en-US" sz="2400" dirty="0"/>
              <a:t>Once I had my birthday party on the boat. Great fun for a while,   but we had to come home because we were seasick.</a:t>
            </a:r>
          </a:p>
          <a:p>
            <a:endParaRPr lang="en-US" sz="2400" dirty="0"/>
          </a:p>
        </p:txBody>
      </p:sp>
    </p:spTree>
    <p:extLst>
      <p:ext uri="{BB962C8B-B14F-4D97-AF65-F5344CB8AC3E}">
        <p14:creationId xmlns:p14="http://schemas.microsoft.com/office/powerpoint/2010/main" val="32036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5B668B-638B-4A02-83B0-4048C16660E8}"/>
              </a:ext>
            </a:extLst>
          </p:cNvPr>
          <p:cNvSpPr txBox="1"/>
          <p:nvPr/>
        </p:nvSpPr>
        <p:spPr>
          <a:xfrm>
            <a:off x="956550" y="473648"/>
            <a:ext cx="5676737" cy="523220"/>
          </a:xfrm>
          <a:prstGeom prst="rect">
            <a:avLst/>
          </a:prstGeom>
          <a:noFill/>
        </p:spPr>
        <p:txBody>
          <a:bodyPr wrap="square" rtlCol="0">
            <a:spAutoFit/>
          </a:bodyPr>
          <a:lstStyle/>
          <a:p>
            <a:pPr algn="ctr"/>
            <a:r>
              <a:rPr lang="en-US" sz="2800" b="1" dirty="0">
                <a:solidFill>
                  <a:srgbClr val="7030A0"/>
                </a:solidFill>
              </a:rPr>
              <a:t>School Days</a:t>
            </a:r>
          </a:p>
        </p:txBody>
      </p:sp>
      <p:pic>
        <p:nvPicPr>
          <p:cNvPr id="5122" name="Picture 2" descr="School Readers - Researching Australian Education - Library Guides ...">
            <a:extLst>
              <a:ext uri="{FF2B5EF4-FFF2-40B4-BE49-F238E27FC236}">
                <a16:creationId xmlns:a16="http://schemas.microsoft.com/office/drawing/2014/main" id="{26A0AE28-920B-4DD3-8162-0C4EE872F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366" y="1194911"/>
            <a:ext cx="3694513" cy="36945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24" name="Picture 4" descr="Free school milk program back on the cards after suggestion by ...">
            <a:extLst>
              <a:ext uri="{FF2B5EF4-FFF2-40B4-BE49-F238E27FC236}">
                <a16:creationId xmlns:a16="http://schemas.microsoft.com/office/drawing/2014/main" id="{84522182-90D1-4544-B475-05670EA2F0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874" y="5349081"/>
            <a:ext cx="3965413" cy="39654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EDAAA77-0323-41FE-9462-49B88AD02F27}"/>
              </a:ext>
            </a:extLst>
          </p:cNvPr>
          <p:cNvSpPr txBox="1"/>
          <p:nvPr/>
        </p:nvSpPr>
        <p:spPr>
          <a:xfrm>
            <a:off x="4650580" y="1294603"/>
            <a:ext cx="2424223" cy="3416320"/>
          </a:xfrm>
          <a:prstGeom prst="rect">
            <a:avLst/>
          </a:prstGeom>
          <a:noFill/>
        </p:spPr>
        <p:txBody>
          <a:bodyPr wrap="square" rtlCol="0">
            <a:spAutoFit/>
          </a:bodyPr>
          <a:lstStyle/>
          <a:p>
            <a:r>
              <a:rPr lang="en-US" sz="2400" dirty="0"/>
              <a:t>Remember our first readers?  </a:t>
            </a:r>
          </a:p>
          <a:p>
            <a:r>
              <a:rPr lang="en-US" sz="2400" dirty="0"/>
              <a:t>I can remember being smacked by the teacher for writing my letters backwards.   </a:t>
            </a:r>
          </a:p>
          <a:p>
            <a:r>
              <a:rPr lang="en-US" sz="2400" dirty="0"/>
              <a:t>That would not happen today. </a:t>
            </a:r>
          </a:p>
        </p:txBody>
      </p:sp>
      <p:sp>
        <p:nvSpPr>
          <p:cNvPr id="5" name="TextBox 4">
            <a:extLst>
              <a:ext uri="{FF2B5EF4-FFF2-40B4-BE49-F238E27FC236}">
                <a16:creationId xmlns:a16="http://schemas.microsoft.com/office/drawing/2014/main" id="{59CCC632-34FB-4748-BD60-70330A41C605}"/>
              </a:ext>
            </a:extLst>
          </p:cNvPr>
          <p:cNvSpPr txBox="1"/>
          <p:nvPr/>
        </p:nvSpPr>
        <p:spPr>
          <a:xfrm>
            <a:off x="362134" y="5349081"/>
            <a:ext cx="2035834" cy="3785652"/>
          </a:xfrm>
          <a:prstGeom prst="rect">
            <a:avLst/>
          </a:prstGeom>
          <a:noFill/>
        </p:spPr>
        <p:txBody>
          <a:bodyPr wrap="square" rtlCol="0">
            <a:spAutoFit/>
          </a:bodyPr>
          <a:lstStyle/>
          <a:p>
            <a:r>
              <a:rPr lang="en-US" sz="2400" dirty="0"/>
              <a:t>And what about Playtime milk?</a:t>
            </a:r>
          </a:p>
          <a:p>
            <a:endParaRPr lang="en-US" sz="2400" dirty="0"/>
          </a:p>
          <a:p>
            <a:r>
              <a:rPr lang="en-US" sz="2400" dirty="0"/>
              <a:t>I loved the milk, but </a:t>
            </a:r>
          </a:p>
          <a:p>
            <a:r>
              <a:rPr lang="en-US" sz="2400" dirty="0"/>
              <a:t>sometimes it was left in the sun and was warm….</a:t>
            </a:r>
            <a:r>
              <a:rPr lang="en-US" sz="2400" dirty="0" err="1"/>
              <a:t>Yukk</a:t>
            </a:r>
            <a:r>
              <a:rPr lang="en-US" sz="2400" dirty="0"/>
              <a:t>!</a:t>
            </a:r>
          </a:p>
        </p:txBody>
      </p:sp>
      <p:sp>
        <p:nvSpPr>
          <p:cNvPr id="6" name="Slide Number Placeholder 5">
            <a:extLst>
              <a:ext uri="{FF2B5EF4-FFF2-40B4-BE49-F238E27FC236}">
                <a16:creationId xmlns:a16="http://schemas.microsoft.com/office/drawing/2014/main" id="{6A31FBBE-A883-48FC-A1A8-96B9711F37D8}"/>
              </a:ext>
            </a:extLst>
          </p:cNvPr>
          <p:cNvSpPr>
            <a:spLocks noGrp="1"/>
          </p:cNvSpPr>
          <p:nvPr>
            <p:ph type="sldNum" sz="quarter" idx="12"/>
          </p:nvPr>
        </p:nvSpPr>
        <p:spPr/>
        <p:txBody>
          <a:bodyPr/>
          <a:lstStyle/>
          <a:p>
            <a:fld id="{DC56C17F-E5A4-4123-831E-B6BE4BD60FE1}" type="slidenum">
              <a:rPr lang="en-US" smtClean="0"/>
              <a:t>7</a:t>
            </a:fld>
            <a:endParaRPr lang="en-US"/>
          </a:p>
        </p:txBody>
      </p:sp>
      <p:sp>
        <p:nvSpPr>
          <p:cNvPr id="3" name="Footer Placeholder 2">
            <a:extLst>
              <a:ext uri="{FF2B5EF4-FFF2-40B4-BE49-F238E27FC236}">
                <a16:creationId xmlns:a16="http://schemas.microsoft.com/office/drawing/2014/main" id="{71E87F56-70E1-094F-AD40-61B6E5C30FFA}"/>
              </a:ext>
            </a:extLst>
          </p:cNvPr>
          <p:cNvSpPr>
            <a:spLocks noGrp="1"/>
          </p:cNvSpPr>
          <p:nvPr>
            <p:ph type="ftr" sz="quarter" idx="11"/>
          </p:nvPr>
        </p:nvSpPr>
        <p:spPr>
          <a:xfrm>
            <a:off x="362134" y="9774354"/>
            <a:ext cx="3453938"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214663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5B668B-638B-4A02-83B0-4048C16660E8}"/>
              </a:ext>
            </a:extLst>
          </p:cNvPr>
          <p:cNvSpPr txBox="1"/>
          <p:nvPr/>
        </p:nvSpPr>
        <p:spPr>
          <a:xfrm>
            <a:off x="890053" y="470545"/>
            <a:ext cx="5676737" cy="523220"/>
          </a:xfrm>
          <a:prstGeom prst="rect">
            <a:avLst/>
          </a:prstGeom>
          <a:noFill/>
        </p:spPr>
        <p:txBody>
          <a:bodyPr wrap="square" rtlCol="0">
            <a:spAutoFit/>
          </a:bodyPr>
          <a:lstStyle/>
          <a:p>
            <a:pPr algn="ctr"/>
            <a:r>
              <a:rPr lang="en-US" sz="2800" b="1" dirty="0">
                <a:solidFill>
                  <a:srgbClr val="7030A0"/>
                </a:solidFill>
              </a:rPr>
              <a:t>School Events</a:t>
            </a:r>
          </a:p>
        </p:txBody>
      </p:sp>
      <p:sp>
        <p:nvSpPr>
          <p:cNvPr id="4" name="TextBox 3">
            <a:extLst>
              <a:ext uri="{FF2B5EF4-FFF2-40B4-BE49-F238E27FC236}">
                <a16:creationId xmlns:a16="http://schemas.microsoft.com/office/drawing/2014/main" id="{832781A4-F5D6-483E-A37E-470B4434B03A}"/>
              </a:ext>
            </a:extLst>
          </p:cNvPr>
          <p:cNvSpPr txBox="1"/>
          <p:nvPr/>
        </p:nvSpPr>
        <p:spPr>
          <a:xfrm>
            <a:off x="4399472" y="1369630"/>
            <a:ext cx="2772091" cy="4154984"/>
          </a:xfrm>
          <a:prstGeom prst="rect">
            <a:avLst/>
          </a:prstGeom>
          <a:noFill/>
        </p:spPr>
        <p:txBody>
          <a:bodyPr wrap="square" rtlCol="0">
            <a:spAutoFit/>
          </a:bodyPr>
          <a:lstStyle/>
          <a:p>
            <a:r>
              <a:rPr lang="en-US" sz="2400" dirty="0"/>
              <a:t>I clearly remember the school concert.</a:t>
            </a:r>
          </a:p>
          <a:p>
            <a:endParaRPr lang="en-US" sz="2400" dirty="0"/>
          </a:p>
          <a:p>
            <a:r>
              <a:rPr lang="en-US" sz="2400" dirty="0"/>
              <a:t>My best friend, Dorothy, was the bride and I was the bridesmaid.</a:t>
            </a:r>
          </a:p>
          <a:p>
            <a:endParaRPr lang="en-US" sz="2400" dirty="0"/>
          </a:p>
          <a:p>
            <a:r>
              <a:rPr lang="en-US" sz="2400" dirty="0"/>
              <a:t>I don’t look very happy about that, do I?</a:t>
            </a:r>
          </a:p>
        </p:txBody>
      </p:sp>
      <p:sp>
        <p:nvSpPr>
          <p:cNvPr id="5" name="TextBox 4">
            <a:extLst>
              <a:ext uri="{FF2B5EF4-FFF2-40B4-BE49-F238E27FC236}">
                <a16:creationId xmlns:a16="http://schemas.microsoft.com/office/drawing/2014/main" id="{36F1DEEC-D876-4F78-AA90-6F61D12B0DC9}"/>
              </a:ext>
            </a:extLst>
          </p:cNvPr>
          <p:cNvSpPr txBox="1"/>
          <p:nvPr/>
        </p:nvSpPr>
        <p:spPr>
          <a:xfrm>
            <a:off x="393443" y="7021902"/>
            <a:ext cx="3610781" cy="3046988"/>
          </a:xfrm>
          <a:prstGeom prst="rect">
            <a:avLst/>
          </a:prstGeom>
          <a:noFill/>
        </p:spPr>
        <p:txBody>
          <a:bodyPr wrap="square" rtlCol="0">
            <a:spAutoFit/>
          </a:bodyPr>
          <a:lstStyle/>
          <a:p>
            <a:r>
              <a:rPr lang="en-US" sz="2400" dirty="0"/>
              <a:t>Later on in Primary School, my best friend Claire not only had a full  set of 72 Derwent Pencils but she also had her own pony.   Life can be disappointing sometimes!!!   But Claire was nice.</a:t>
            </a:r>
          </a:p>
        </p:txBody>
      </p:sp>
      <p:sp>
        <p:nvSpPr>
          <p:cNvPr id="7" name="Slide Number Placeholder 6">
            <a:extLst>
              <a:ext uri="{FF2B5EF4-FFF2-40B4-BE49-F238E27FC236}">
                <a16:creationId xmlns:a16="http://schemas.microsoft.com/office/drawing/2014/main" id="{E93D5276-8384-42E9-82C7-ECCAA4923859}"/>
              </a:ext>
            </a:extLst>
          </p:cNvPr>
          <p:cNvSpPr>
            <a:spLocks noGrp="1"/>
          </p:cNvSpPr>
          <p:nvPr>
            <p:ph type="sldNum" sz="quarter" idx="12"/>
          </p:nvPr>
        </p:nvSpPr>
        <p:spPr/>
        <p:txBody>
          <a:bodyPr/>
          <a:lstStyle/>
          <a:p>
            <a:fld id="{DC56C17F-E5A4-4123-831E-B6BE4BD60FE1}" type="slidenum">
              <a:rPr lang="en-US" smtClean="0"/>
              <a:t>8</a:t>
            </a:fld>
            <a:endParaRPr lang="en-US"/>
          </a:p>
        </p:txBody>
      </p:sp>
      <p:pic>
        <p:nvPicPr>
          <p:cNvPr id="3104" name="Picture 32" descr="Vintage Derwent Coloured Pencils Series No. 19 | #521884671">
            <a:extLst>
              <a:ext uri="{FF2B5EF4-FFF2-40B4-BE49-F238E27FC236}">
                <a16:creationId xmlns:a16="http://schemas.microsoft.com/office/drawing/2014/main" id="{D59F8168-637E-44D2-8943-9807DEE2C0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7751" y="7665220"/>
            <a:ext cx="3063812" cy="22949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8" name="Footer Placeholder 7">
            <a:extLst>
              <a:ext uri="{FF2B5EF4-FFF2-40B4-BE49-F238E27FC236}">
                <a16:creationId xmlns:a16="http://schemas.microsoft.com/office/drawing/2014/main" id="{1523A848-1BFC-2749-9520-24BEFB609B34}"/>
              </a:ext>
            </a:extLst>
          </p:cNvPr>
          <p:cNvSpPr>
            <a:spLocks noGrp="1"/>
          </p:cNvSpPr>
          <p:nvPr>
            <p:ph type="ftr" sz="quarter" idx="11"/>
          </p:nvPr>
        </p:nvSpPr>
        <p:spPr>
          <a:xfrm>
            <a:off x="20804" y="9915615"/>
            <a:ext cx="3902512" cy="569578"/>
          </a:xfrm>
        </p:spPr>
        <p:txBody>
          <a:bodyPr/>
          <a:lstStyle/>
          <a:p>
            <a:r>
              <a:rPr lang="en-US" dirty="0"/>
              <a:t>Rotary Club of Canterbury Let's Stay Connected Project</a:t>
            </a:r>
          </a:p>
        </p:txBody>
      </p:sp>
      <p:pic>
        <p:nvPicPr>
          <p:cNvPr id="10" name="Picture 9">
            <a:extLst>
              <a:ext uri="{FF2B5EF4-FFF2-40B4-BE49-F238E27FC236}">
                <a16:creationId xmlns:a16="http://schemas.microsoft.com/office/drawing/2014/main" id="{027C205E-5D74-F84A-BD9B-41F443047237}"/>
              </a:ext>
            </a:extLst>
          </p:cNvPr>
          <p:cNvPicPr>
            <a:picLocks noChangeAspect="1"/>
          </p:cNvPicPr>
          <p:nvPr/>
        </p:nvPicPr>
        <p:blipFill rotWithShape="1">
          <a:blip r:embed="rId4"/>
          <a:srcRect l="21423" r="16084" b="1"/>
          <a:stretch/>
        </p:blipFill>
        <p:spPr>
          <a:xfrm>
            <a:off x="6088045" y="4912131"/>
            <a:ext cx="1457153" cy="305795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pic>
        <p:nvPicPr>
          <p:cNvPr id="11" name="Picture 10" descr="A vintage photo of a child posing for a picture&#10;&#10;Description automatically generated">
            <a:extLst>
              <a:ext uri="{FF2B5EF4-FFF2-40B4-BE49-F238E27FC236}">
                <a16:creationId xmlns:a16="http://schemas.microsoft.com/office/drawing/2014/main" id="{ED43EE58-A4FA-C74C-A8F0-7F21C63F19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275" y="1233377"/>
            <a:ext cx="3847829" cy="5383794"/>
          </a:xfrm>
          <a:prstGeom prst="rect">
            <a:avLst/>
          </a:prstGeom>
        </p:spPr>
      </p:pic>
    </p:spTree>
    <p:extLst>
      <p:ext uri="{BB962C8B-B14F-4D97-AF65-F5344CB8AC3E}">
        <p14:creationId xmlns:p14="http://schemas.microsoft.com/office/powerpoint/2010/main" val="3955367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5B668B-638B-4A02-83B0-4048C16660E8}"/>
              </a:ext>
            </a:extLst>
          </p:cNvPr>
          <p:cNvSpPr txBox="1"/>
          <p:nvPr/>
        </p:nvSpPr>
        <p:spPr>
          <a:xfrm>
            <a:off x="890053" y="470545"/>
            <a:ext cx="5676737" cy="523220"/>
          </a:xfrm>
          <a:prstGeom prst="rect">
            <a:avLst/>
          </a:prstGeom>
          <a:noFill/>
        </p:spPr>
        <p:txBody>
          <a:bodyPr wrap="square" rtlCol="0">
            <a:spAutoFit/>
          </a:bodyPr>
          <a:lstStyle/>
          <a:p>
            <a:pPr algn="ctr"/>
            <a:r>
              <a:rPr lang="en-US" sz="2800" b="1" dirty="0">
                <a:solidFill>
                  <a:srgbClr val="7030A0"/>
                </a:solidFill>
              </a:rPr>
              <a:t>Special Events</a:t>
            </a:r>
          </a:p>
        </p:txBody>
      </p:sp>
      <p:pic>
        <p:nvPicPr>
          <p:cNvPr id="4098" name="Picture 2" descr="Booklet - The Royal Visit, Commonwealth of Australia, 1954">
            <a:extLst>
              <a:ext uri="{FF2B5EF4-FFF2-40B4-BE49-F238E27FC236}">
                <a16:creationId xmlns:a16="http://schemas.microsoft.com/office/drawing/2014/main" id="{91F09DC8-2DDE-4D65-A208-BCC6FF6EE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9096" y="1365670"/>
            <a:ext cx="3918649" cy="266525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540F3BA-C60D-4F76-85A3-18A34E3DB050}"/>
              </a:ext>
            </a:extLst>
          </p:cNvPr>
          <p:cNvSpPr txBox="1"/>
          <p:nvPr/>
        </p:nvSpPr>
        <p:spPr>
          <a:xfrm>
            <a:off x="1054722" y="4479784"/>
            <a:ext cx="5468275" cy="1200329"/>
          </a:xfrm>
          <a:prstGeom prst="rect">
            <a:avLst/>
          </a:prstGeom>
          <a:noFill/>
        </p:spPr>
        <p:txBody>
          <a:bodyPr wrap="square" rtlCol="0">
            <a:spAutoFit/>
          </a:bodyPr>
          <a:lstStyle/>
          <a:p>
            <a:r>
              <a:rPr lang="en-US" sz="2400" dirty="0"/>
              <a:t>In 1954 the Queen came to Melbourne.  We lined the street and waved our flags as she drove by.  </a:t>
            </a:r>
          </a:p>
        </p:txBody>
      </p:sp>
      <p:sp>
        <p:nvSpPr>
          <p:cNvPr id="3" name="Slide Number Placeholder 2">
            <a:extLst>
              <a:ext uri="{FF2B5EF4-FFF2-40B4-BE49-F238E27FC236}">
                <a16:creationId xmlns:a16="http://schemas.microsoft.com/office/drawing/2014/main" id="{649DAD6C-2E73-49DD-B695-23B09A8484F3}"/>
              </a:ext>
            </a:extLst>
          </p:cNvPr>
          <p:cNvSpPr>
            <a:spLocks noGrp="1"/>
          </p:cNvSpPr>
          <p:nvPr>
            <p:ph type="sldNum" sz="quarter" idx="12"/>
          </p:nvPr>
        </p:nvSpPr>
        <p:spPr/>
        <p:txBody>
          <a:bodyPr/>
          <a:lstStyle/>
          <a:p>
            <a:fld id="{DC56C17F-E5A4-4123-831E-B6BE4BD60FE1}" type="slidenum">
              <a:rPr lang="en-US" smtClean="0"/>
              <a:t>9</a:t>
            </a:fld>
            <a:endParaRPr lang="en-US"/>
          </a:p>
        </p:txBody>
      </p:sp>
      <p:pic>
        <p:nvPicPr>
          <p:cNvPr id="9218" name="Picture 2" descr="On the Queen's 90th birthday, we remember the royal visits Victorians  adored | Herald Sun">
            <a:extLst>
              <a:ext uri="{FF2B5EF4-FFF2-40B4-BE49-F238E27FC236}">
                <a16:creationId xmlns:a16="http://schemas.microsoft.com/office/drawing/2014/main" id="{EB7B8C6D-4017-4B51-8B91-062D5DA5A0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4721" y="6218378"/>
            <a:ext cx="5468276" cy="30790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4053499D-67CF-E547-8437-1844209D9EA7}"/>
              </a:ext>
            </a:extLst>
          </p:cNvPr>
          <p:cNvSpPr>
            <a:spLocks noGrp="1"/>
          </p:cNvSpPr>
          <p:nvPr>
            <p:ph type="ftr" sz="quarter" idx="11"/>
          </p:nvPr>
        </p:nvSpPr>
        <p:spPr>
          <a:xfrm>
            <a:off x="168453" y="9945358"/>
            <a:ext cx="3626466"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18672855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1550</TotalTime>
  <Words>2748</Words>
  <Application>Microsoft Macintosh PowerPoint</Application>
  <PresentationFormat>Custom</PresentationFormat>
  <Paragraphs>277</Paragraphs>
  <Slides>27</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Lucida Handwriting</vt:lpstr>
      <vt:lpstr>Office Theme</vt:lpstr>
      <vt:lpstr>GROWING UP IN MELBOURNE</vt:lpstr>
      <vt:lpstr>The Rotary Club of Canterbury “Let’s Stay Connected Project” has been developed as a response to an identified need within the Aged Care sector.   At times when it’s difficult to connect in person with family and friends, the Rotary Club of Canterbury has pleasure in offering you this booklet, designed to promote conversation, recollection and engagement for those who are in isolation and without their usual social activities.   The booklets have been designed for people in an aged care residence, village or at home to read by themselves, or to have a family or staff member share the booklet with them.    You can download this and other booklets from the Rotary Club of Canterbury website (www.canterburyrotary.org).   Source references for this book are held at the Rotary Club of Canterbury. Contact president@caterburyrotary.org for further details.     Material in this book was reproduced in accordance with Section 113F of the Copyright Act (1968). </vt:lpstr>
      <vt:lpstr>  Growing up in Melbourne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fondly remember my favourite….. </vt:lpstr>
      <vt:lpstr>PowerPoint Presentation</vt:lpstr>
      <vt:lpstr>I remember that one year my brother and I found our Christmas gifts early and we played with them while our parents were 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UP IN MELBOURNE</dc:title>
  <dc:creator>edda williams</dc:creator>
  <cp:lastModifiedBy>edda williams</cp:lastModifiedBy>
  <cp:revision>31</cp:revision>
  <dcterms:created xsi:type="dcterms:W3CDTF">2020-10-20T03:21:52Z</dcterms:created>
  <dcterms:modified xsi:type="dcterms:W3CDTF">2020-10-22T23:41:23Z</dcterms:modified>
</cp:coreProperties>
</file>