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8" r:id="rId2"/>
    <p:sldId id="477" r:id="rId3"/>
    <p:sldId id="478" r:id="rId4"/>
    <p:sldId id="277" r:id="rId5"/>
    <p:sldId id="293" r:id="rId6"/>
    <p:sldId id="294" r:id="rId7"/>
    <p:sldId id="279" r:id="rId8"/>
    <p:sldId id="295" r:id="rId9"/>
    <p:sldId id="296" r:id="rId10"/>
    <p:sldId id="297" r:id="rId11"/>
    <p:sldId id="479" r:id="rId12"/>
    <p:sldId id="299" r:id="rId13"/>
    <p:sldId id="300" r:id="rId14"/>
    <p:sldId id="301" r:id="rId15"/>
    <p:sldId id="302" r:id="rId16"/>
    <p:sldId id="303" r:id="rId17"/>
    <p:sldId id="292" r:id="rId18"/>
    <p:sldId id="305" r:id="rId19"/>
    <p:sldId id="306" r:id="rId20"/>
    <p:sldId id="307" r:id="rId21"/>
    <p:sldId id="308" r:id="rId22"/>
    <p:sldId id="309" r:id="rId23"/>
    <p:sldId id="310" r:id="rId24"/>
    <p:sldId id="311" r:id="rId25"/>
    <p:sldId id="312" r:id="rId26"/>
    <p:sldId id="313" r:id="rId27"/>
    <p:sldId id="314" r:id="rId28"/>
    <p:sldId id="316" r:id="rId29"/>
    <p:sldId id="317" r:id="rId30"/>
    <p:sldId id="318" r:id="rId31"/>
    <p:sldId id="319" r:id="rId32"/>
    <p:sldId id="320" r:id="rId33"/>
    <p:sldId id="321" r:id="rId34"/>
    <p:sldId id="322" r:id="rId35"/>
    <p:sldId id="32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112"/>
    <p:restoredTop sz="96208"/>
  </p:normalViewPr>
  <p:slideViewPr>
    <p:cSldViewPr snapToGrid="0" snapToObjects="1">
      <p:cViewPr varScale="1">
        <p:scale>
          <a:sx n="83" d="100"/>
          <a:sy n="83" d="100"/>
        </p:scale>
        <p:origin x="224" y="9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5EAD8-9C05-2344-A468-9905889903E8}" type="datetimeFigureOut">
              <a:rPr lang="en-US" smtClean="0"/>
              <a:t>10/19/20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AFB4C0-B0B6-4044-A215-24FE821248B4}" type="slidenum">
              <a:rPr lang="en-US" smtClean="0"/>
              <a:t>‹#›</a:t>
            </a:fld>
            <a:endParaRPr lang="en-US"/>
          </a:p>
        </p:txBody>
      </p:sp>
    </p:spTree>
    <p:extLst>
      <p:ext uri="{BB962C8B-B14F-4D97-AF65-F5344CB8AC3E}">
        <p14:creationId xmlns:p14="http://schemas.microsoft.com/office/powerpoint/2010/main" val="491103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flickr.com/photos/29708259@N04/3107669705" TargetMode="External"/><Relationship Id="rId2" Type="http://schemas.openxmlformats.org/officeDocument/2006/relationships/slide" Target="../slides/slide12.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29708259@N04"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lickr.com/photos/11454687@N03/11883548443"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11454687@N03"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lickr.com/photos/52257130@N00/320657769"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creativecommons.org/licenses/by-nc/2.0/?ref=ccsearch&amp;atype=rich" TargetMode="External"/><Relationship Id="rId4" Type="http://schemas.openxmlformats.org/officeDocument/2006/relationships/hyperlink" Target="https://www.flickr.com/photos/52257130@N00" TargetMode="Externa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flickr.com/photos/11250735@N07/11338452985" TargetMode="External"/><Relationship Id="rId2" Type="http://schemas.openxmlformats.org/officeDocument/2006/relationships/slide" Target="../slides/slide3.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1250735@N07"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flickr.com/photos/15216811@N06/6527569819" TargetMode="External"/><Relationship Id="rId7" Type="http://schemas.openxmlformats.org/officeDocument/2006/relationships/hyperlink" Target="https://www.flickr.com/photos/79841314@N07"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www.flickr.com/photos/79841314@N07/7318395650" TargetMode="Externa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5216811@N06" TargetMode="Externa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flickr.com/photos/44095870@N00/66473478"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44095870@N00"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historydaily.org/santa-claus-father-christma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flickr.com/photos/145461080@N03/31542686861" TargetMode="External"/><Relationship Id="rId2" Type="http://schemas.openxmlformats.org/officeDocument/2006/relationships/slide" Target="../slides/slide30.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145461080@N03" TargetMode="Externa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flickr.com/photos/127294011@N07/15417323923" TargetMode="External"/><Relationship Id="rId2" Type="http://schemas.openxmlformats.org/officeDocument/2006/relationships/slide" Target="../slides/slide31.xml"/><Relationship Id="rId1" Type="http://schemas.openxmlformats.org/officeDocument/2006/relationships/notesMaster" Target="../notesMasters/notesMaster1.xml"/><Relationship Id="rId5" Type="http://schemas.openxmlformats.org/officeDocument/2006/relationships/hyperlink" Target="https://creativecommons.org/licenses/by/2.0/?ref=ccsearch&amp;atype=rich" TargetMode="External"/><Relationship Id="rId4" Type="http://schemas.openxmlformats.org/officeDocument/2006/relationships/hyperlink" Target="https://www.flickr.com/photos/127294011@N07"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uzhgorod.in/en/news/2014/dekabr/uzhgorod_children_received_new_year_s_gifts_but_there_is_one_but"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flickr.com/photos/43989966@N03/10543871434" TargetMode="External"/><Relationship Id="rId2" Type="http://schemas.openxmlformats.org/officeDocument/2006/relationships/slide" Target="../slides/slide33.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43989966@N03" TargetMode="Externa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commons.wikimedia.org/w/index.php?curid=30446545"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creativecommons.org/licenses/by-sa/3.0?ref=ccsearch&amp;atype=rich" TargetMode="External"/><Relationship Id="rId4" Type="http://schemas.openxmlformats.org/officeDocument/2006/relationships/hyperlink" Target="https://commons.wikimedia.org/wiki/User:Mrjohncummings" TargetMode="Externa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flickr.com/photos/61396214@N07/49269601656" TargetMode="External"/><Relationship Id="rId2" Type="http://schemas.openxmlformats.org/officeDocument/2006/relationships/slide" Target="../slides/slide35.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61396214@N07"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flickr.com/photos/87688819@N04/23651971910"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creativecommons.org/licenses/by-sa/2.0/?ref=ccsearch&amp;atype=rich" TargetMode="External"/><Relationship Id="rId4" Type="http://schemas.openxmlformats.org/officeDocument/2006/relationships/hyperlink" Target="https://www.flickr.com/photos/87688819@N04"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flickr.com/photos/94937042@N00/5379508117"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creativecommons.org/licenses/by-nc-sa/2.0/?ref=ccsearch&amp;atype=rich" TargetMode="External"/><Relationship Id="rId4" Type="http://schemas.openxmlformats.org/officeDocument/2006/relationships/hyperlink" Target="https://www.flickr.com/photos/94937042@N00" TargetMode="Externa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flickr.com/photos/24257141@N05/4123041796" TargetMode="External"/><Relationship Id="rId2" Type="http://schemas.openxmlformats.org/officeDocument/2006/relationships/slide" Target="../slides/slide10.xml"/><Relationship Id="rId1" Type="http://schemas.openxmlformats.org/officeDocument/2006/relationships/notesMaster" Target="../notesMasters/notesMaster1.xml"/><Relationship Id="rId5" Type="http://schemas.openxmlformats.org/officeDocument/2006/relationships/hyperlink" Target="https://creativecommons.org/licenses/by-nc-nd/2.0/?ref=ccsearch&amp;atype=rich" TargetMode="External"/><Relationship Id="rId4" Type="http://schemas.openxmlformats.org/officeDocument/2006/relationships/hyperlink" Target="https://www.flickr.com/photos/24257141@N05"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www.potterybarnkids.com</a:t>
            </a:r>
            <a:r>
              <a:rPr lang="en-US" dirty="0"/>
              <a:t>/products/luxe-velvet-stocking-collection/  </a:t>
            </a:r>
          </a:p>
          <a:p>
            <a:endParaRPr lang="en-US" dirty="0"/>
          </a:p>
          <a:p>
            <a:r>
              <a:rPr lang="en-US" dirty="0"/>
              <a:t>2. Photo provided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a:t>
            </a:fld>
            <a:endParaRPr lang="en-US"/>
          </a:p>
        </p:txBody>
      </p:sp>
    </p:spTree>
    <p:extLst>
      <p:ext uri="{BB962C8B-B14F-4D97-AF65-F5344CB8AC3E}">
        <p14:creationId xmlns:p14="http://schemas.microsoft.com/office/powerpoint/2010/main" val="27680850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"holly tree"</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nannetteturner</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12</a:t>
            </a:fld>
            <a:endParaRPr lang="en-US"/>
          </a:p>
        </p:txBody>
      </p:sp>
    </p:spTree>
    <p:extLst>
      <p:ext uri="{BB962C8B-B14F-4D97-AF65-F5344CB8AC3E}">
        <p14:creationId xmlns:p14="http://schemas.microsoft.com/office/powerpoint/2010/main" val="1116556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13</a:t>
            </a:fld>
            <a:endParaRPr lang="en-US"/>
          </a:p>
        </p:txBody>
      </p:sp>
    </p:spTree>
    <p:extLst>
      <p:ext uri="{BB962C8B-B14F-4D97-AF65-F5344CB8AC3E}">
        <p14:creationId xmlns:p14="http://schemas.microsoft.com/office/powerpoint/2010/main" val="843690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"'Paper' Lanterns"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partymonstrrrr</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BY-NC-ND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14</a:t>
            </a:fld>
            <a:endParaRPr lang="en-US"/>
          </a:p>
        </p:txBody>
      </p:sp>
    </p:spTree>
    <p:extLst>
      <p:ext uri="{BB962C8B-B14F-4D97-AF65-F5344CB8AC3E}">
        <p14:creationId xmlns:p14="http://schemas.microsoft.com/office/powerpoint/2010/main" val="41440756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15</a:t>
            </a:fld>
            <a:endParaRPr lang="en-US"/>
          </a:p>
        </p:txBody>
      </p:sp>
    </p:spTree>
    <p:extLst>
      <p:ext uri="{BB962C8B-B14F-4D97-AF65-F5344CB8AC3E}">
        <p14:creationId xmlns:p14="http://schemas.microsoft.com/office/powerpoint/2010/main" val="3664249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16</a:t>
            </a:fld>
            <a:endParaRPr lang="en-US"/>
          </a:p>
        </p:txBody>
      </p:sp>
    </p:spTree>
    <p:extLst>
      <p:ext uri="{BB962C8B-B14F-4D97-AF65-F5344CB8AC3E}">
        <p14:creationId xmlns:p14="http://schemas.microsoft.com/office/powerpoint/2010/main" val="2163156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https://</a:t>
            </a:r>
            <a:r>
              <a:rPr lang="en-US" dirty="0" err="1"/>
              <a:t>www.delicious.com.au</a:t>
            </a:r>
            <a:r>
              <a:rPr lang="en-US" dirty="0"/>
              <a:t>/recipes/collections/gallery/14-ways-with-ham-for-a-classic-christmas-this-year/jhgi2pqu?page=10</a:t>
            </a:r>
          </a:p>
          <a:p>
            <a:pPr marL="228600" indent="-228600">
              <a:buAutoNum type="arabicPeriod"/>
            </a:pPr>
            <a:endParaRPr lang="en-US" dirty="0"/>
          </a:p>
          <a:p>
            <a:pPr marL="228600" indent="-228600">
              <a:buAutoNum type="arabicPeriod"/>
            </a:pPr>
            <a:r>
              <a:rPr lang="en-US" dirty="0"/>
              <a:t>https://</a:t>
            </a:r>
            <a:r>
              <a:rPr lang="en-US" dirty="0" err="1"/>
              <a:t>www.facebook.com</a:t>
            </a:r>
            <a:r>
              <a:rPr lang="en-US" dirty="0"/>
              <a:t>/</a:t>
            </a:r>
            <a:r>
              <a:rPr lang="en-US" dirty="0" err="1"/>
              <a:t>lugarnogourmetmeats</a:t>
            </a:r>
            <a:r>
              <a:rPr lang="en-US" dirty="0"/>
              <a:t>/photos/a.309226105907930/1535667429930452/?type=3&amp;theater</a:t>
            </a:r>
          </a:p>
        </p:txBody>
      </p:sp>
      <p:sp>
        <p:nvSpPr>
          <p:cNvPr id="4" name="Slide Number Placeholder 3"/>
          <p:cNvSpPr>
            <a:spLocks noGrp="1"/>
          </p:cNvSpPr>
          <p:nvPr>
            <p:ph type="sldNum" sz="quarter" idx="5"/>
          </p:nvPr>
        </p:nvSpPr>
        <p:spPr/>
        <p:txBody>
          <a:bodyPr/>
          <a:lstStyle/>
          <a:p>
            <a:fld id="{41AFB4C0-B0B6-4044-A215-24FE821248B4}" type="slidenum">
              <a:rPr lang="en-US" smtClean="0"/>
              <a:t>17</a:t>
            </a:fld>
            <a:endParaRPr lang="en-US"/>
          </a:p>
        </p:txBody>
      </p:sp>
    </p:spTree>
    <p:extLst>
      <p:ext uri="{BB962C8B-B14F-4D97-AF65-F5344CB8AC3E}">
        <p14:creationId xmlns:p14="http://schemas.microsoft.com/office/powerpoint/2010/main" val="507952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18</a:t>
            </a:fld>
            <a:endParaRPr lang="en-US"/>
          </a:p>
        </p:txBody>
      </p:sp>
    </p:spTree>
    <p:extLst>
      <p:ext uri="{BB962C8B-B14F-4D97-AF65-F5344CB8AC3E}">
        <p14:creationId xmlns:p14="http://schemas.microsoft.com/office/powerpoint/2010/main" val="19413070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20</a:t>
            </a:fld>
            <a:endParaRPr lang="en-US"/>
          </a:p>
        </p:txBody>
      </p:sp>
    </p:spTree>
    <p:extLst>
      <p:ext uri="{BB962C8B-B14F-4D97-AF65-F5344CB8AC3E}">
        <p14:creationId xmlns:p14="http://schemas.microsoft.com/office/powerpoint/2010/main" val="30962124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21</a:t>
            </a:fld>
            <a:endParaRPr lang="en-US"/>
          </a:p>
        </p:txBody>
      </p:sp>
    </p:spTree>
    <p:extLst>
      <p:ext uri="{BB962C8B-B14F-4D97-AF65-F5344CB8AC3E}">
        <p14:creationId xmlns:p14="http://schemas.microsoft.com/office/powerpoint/2010/main" val="698745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"Dried Cranberry Shortbread Cookies"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Vita Arina</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 2.0</a:t>
            </a:r>
            <a:endParaRPr lang="en-AU" sz="1200" b="0" i="0" u="none" strike="noStrike" kern="1200" cap="all" dirty="0">
              <a:solidFill>
                <a:schemeClr val="tx1"/>
              </a:solidFill>
              <a:effectLst/>
              <a:latin typeface="+mn-lt"/>
              <a:ea typeface="+mn-ea"/>
              <a:cs typeface="+mn-cs"/>
            </a:endParaRPr>
          </a:p>
          <a:p>
            <a:endParaRPr lang="en-AU" sz="1200" b="0" i="0" u="none" strike="noStrike" kern="1200" cap="all"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cap="all" dirty="0">
                <a:solidFill>
                  <a:schemeClr val="tx1"/>
                </a:solidFill>
                <a:effectLst/>
                <a:latin typeface="+mn-lt"/>
                <a:ea typeface="+mn-ea"/>
                <a:cs typeface="+mn-cs"/>
              </a:rPr>
              <a:t>x</a:t>
            </a: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22</a:t>
            </a:fld>
            <a:endParaRPr lang="en-US"/>
          </a:p>
        </p:txBody>
      </p:sp>
    </p:spTree>
    <p:extLst>
      <p:ext uri="{BB962C8B-B14F-4D97-AF65-F5344CB8AC3E}">
        <p14:creationId xmlns:p14="http://schemas.microsoft.com/office/powerpoint/2010/main" val="3240337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hlinkClick r:id="rId3"/>
              </a:rPr>
              <a:t>"christmas tree ornament"</a:t>
            </a:r>
            <a:r>
              <a:rPr lang="en-AU" dirty="0"/>
              <a:t> by </a:t>
            </a:r>
            <a:r>
              <a:rPr lang="en-AU" dirty="0">
                <a:hlinkClick r:id="rId4"/>
              </a:rPr>
              <a:t>zaimoku_woodpile</a:t>
            </a:r>
            <a:r>
              <a:rPr lang="en-AU" dirty="0"/>
              <a:t> is licensed under </a:t>
            </a:r>
            <a:r>
              <a:rPr lang="en-AU" cap="all" dirty="0">
                <a:hlinkClick r:id="rId5"/>
              </a:rPr>
              <a:t>CC BY 2.0</a:t>
            </a:r>
            <a:endParaRPr lang="en-US" dirty="0"/>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a:t>
            </a:fld>
            <a:endParaRPr lang="en-US"/>
          </a:p>
        </p:txBody>
      </p:sp>
    </p:spTree>
    <p:extLst>
      <p:ext uri="{BB962C8B-B14F-4D97-AF65-F5344CB8AC3E}">
        <p14:creationId xmlns:p14="http://schemas.microsoft.com/office/powerpoint/2010/main" val="21308463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23</a:t>
            </a:fld>
            <a:endParaRPr lang="en-US"/>
          </a:p>
        </p:txBody>
      </p:sp>
    </p:spTree>
    <p:extLst>
      <p:ext uri="{BB962C8B-B14F-4D97-AF65-F5344CB8AC3E}">
        <p14:creationId xmlns:p14="http://schemas.microsoft.com/office/powerpoint/2010/main" val="35812596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"Nicol-Ettone 2011 edition - IMG_2261"</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Nicola since 1972</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AU" sz="1200" b="0" i="0" u="none" strike="noStrike" kern="1200" cap="all" dirty="0">
              <a:solidFill>
                <a:schemeClr val="tx1"/>
              </a:solidFill>
              <a:effectLst/>
              <a:latin typeface="+mn-lt"/>
              <a:ea typeface="+mn-ea"/>
              <a:cs typeface="+mn-cs"/>
            </a:endParaRPr>
          </a:p>
          <a:p>
            <a:endParaRPr lang="en-AU" sz="1200" b="0" i="0" u="none" strike="noStrike" kern="1200" cap="all"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hlinkClick r:id="rId6"/>
              </a:rPr>
              <a:t>"The biggest antipasto in Colorado."</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7"/>
              </a:rPr>
              <a:t>BuzzFarmers</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24</a:t>
            </a:fld>
            <a:endParaRPr lang="en-US"/>
          </a:p>
        </p:txBody>
      </p:sp>
    </p:spTree>
    <p:extLst>
      <p:ext uri="{BB962C8B-B14F-4D97-AF65-F5344CB8AC3E}">
        <p14:creationId xmlns:p14="http://schemas.microsoft.com/office/powerpoint/2010/main" val="2482898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"christmas tree 2004"</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scottfeldstein</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25</a:t>
            </a:fld>
            <a:endParaRPr lang="en-US"/>
          </a:p>
        </p:txBody>
      </p:sp>
    </p:spTree>
    <p:extLst>
      <p:ext uri="{BB962C8B-B14F-4D97-AF65-F5344CB8AC3E}">
        <p14:creationId xmlns:p14="http://schemas.microsoft.com/office/powerpoint/2010/main" val="1298333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26</a:t>
            </a:fld>
            <a:endParaRPr lang="en-US"/>
          </a:p>
        </p:txBody>
      </p:sp>
    </p:spTree>
    <p:extLst>
      <p:ext uri="{BB962C8B-B14F-4D97-AF65-F5344CB8AC3E}">
        <p14:creationId xmlns:p14="http://schemas.microsoft.com/office/powerpoint/2010/main" val="49568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27</a:t>
            </a:fld>
            <a:endParaRPr lang="en-US"/>
          </a:p>
        </p:txBody>
      </p:sp>
    </p:spTree>
    <p:extLst>
      <p:ext uri="{BB962C8B-B14F-4D97-AF65-F5344CB8AC3E}">
        <p14:creationId xmlns:p14="http://schemas.microsoft.com/office/powerpoint/2010/main" val="30621766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supplied by author</a:t>
            </a:r>
          </a:p>
          <a:p>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28</a:t>
            </a:fld>
            <a:endParaRPr lang="en-US"/>
          </a:p>
        </p:txBody>
      </p:sp>
    </p:spTree>
    <p:extLst>
      <p:ext uri="{BB962C8B-B14F-4D97-AF65-F5344CB8AC3E}">
        <p14:creationId xmlns:p14="http://schemas.microsoft.com/office/powerpoint/2010/main" val="1295912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https://historydaily.org/santa-claus-father-christmas</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29</a:t>
            </a:fld>
            <a:endParaRPr lang="en-US"/>
          </a:p>
        </p:txBody>
      </p:sp>
    </p:spTree>
    <p:extLst>
      <p:ext uri="{BB962C8B-B14F-4D97-AF65-F5344CB8AC3E}">
        <p14:creationId xmlns:p14="http://schemas.microsoft.com/office/powerpoint/2010/main" val="21747140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"Netherlands clogs"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Photography Love Travel</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30</a:t>
            </a:fld>
            <a:endParaRPr lang="en-US"/>
          </a:p>
        </p:txBody>
      </p:sp>
    </p:spTree>
    <p:extLst>
      <p:ext uri="{BB962C8B-B14F-4D97-AF65-F5344CB8AC3E}">
        <p14:creationId xmlns:p14="http://schemas.microsoft.com/office/powerpoint/2010/main" val="32148043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"carrots for reindeer in a ceramic mug on a wood table next to a plate with pine cones in the background"</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PersonalCreations.com</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31</a:t>
            </a:fld>
            <a:endParaRPr lang="en-US"/>
          </a:p>
        </p:txBody>
      </p:sp>
    </p:spTree>
    <p:extLst>
      <p:ext uri="{BB962C8B-B14F-4D97-AF65-F5344CB8AC3E}">
        <p14:creationId xmlns:p14="http://schemas.microsoft.com/office/powerpoint/2010/main" val="41385028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hlinkClick r:id="rId3"/>
              </a:rPr>
              <a:t>http://uzhgorod.in/en/news/2014/dekabr/uzhgorod_children_received_new_year_s_gifts_but_there_is_one_but</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32</a:t>
            </a:fld>
            <a:endParaRPr lang="en-US"/>
          </a:p>
        </p:txBody>
      </p:sp>
    </p:spTree>
    <p:extLst>
      <p:ext uri="{BB962C8B-B14F-4D97-AF65-F5344CB8AC3E}">
        <p14:creationId xmlns:p14="http://schemas.microsoft.com/office/powerpoint/2010/main" val="2365638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a:t>
            </a:r>
            <a:r>
              <a:rPr lang="en-US" dirty="0" err="1"/>
              <a:t>www.bbc.co.uk</a:t>
            </a:r>
            <a:r>
              <a:rPr lang="en-US" dirty="0"/>
              <a:t>/</a:t>
            </a:r>
            <a:r>
              <a:rPr lang="en-US" dirty="0" err="1"/>
              <a:t>cornwall</a:t>
            </a:r>
            <a:r>
              <a:rPr lang="en-US" dirty="0"/>
              <a:t>/content/images/2007/11/28/1_colanchurch_470x350.jpg</a:t>
            </a:r>
          </a:p>
        </p:txBody>
      </p:sp>
      <p:sp>
        <p:nvSpPr>
          <p:cNvPr id="4" name="Slide Number Placeholder 3"/>
          <p:cNvSpPr>
            <a:spLocks noGrp="1"/>
          </p:cNvSpPr>
          <p:nvPr>
            <p:ph type="sldNum" sz="quarter" idx="5"/>
          </p:nvPr>
        </p:nvSpPr>
        <p:spPr/>
        <p:txBody>
          <a:bodyPr/>
          <a:lstStyle/>
          <a:p>
            <a:fld id="{41AFB4C0-B0B6-4044-A215-24FE821248B4}" type="slidenum">
              <a:rPr lang="en-US" smtClean="0"/>
              <a:t>4</a:t>
            </a:fld>
            <a:endParaRPr lang="en-US"/>
          </a:p>
        </p:txBody>
      </p:sp>
    </p:spTree>
    <p:extLst>
      <p:ext uri="{BB962C8B-B14F-4D97-AF65-F5344CB8AC3E}">
        <p14:creationId xmlns:p14="http://schemas.microsoft.com/office/powerpoint/2010/main" val="10629712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"merry christmas crackers"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athriftymrs.com</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33</a:t>
            </a:fld>
            <a:endParaRPr lang="en-US"/>
          </a:p>
        </p:txBody>
      </p:sp>
    </p:spTree>
    <p:extLst>
      <p:ext uri="{BB962C8B-B14F-4D97-AF65-F5344CB8AC3E}">
        <p14:creationId xmlns:p14="http://schemas.microsoft.com/office/powerpoint/2010/main" val="31213618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"File:A choir of Natural History Museum, Science Museum and Victoria and Albert Museum staff members sing carols in the central hall of the Natural History Museum 02.jpg"</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John Cummings</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3.0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34</a:t>
            </a:fld>
            <a:endParaRPr lang="en-US"/>
          </a:p>
        </p:txBody>
      </p:sp>
    </p:spTree>
    <p:extLst>
      <p:ext uri="{BB962C8B-B14F-4D97-AF65-F5344CB8AC3E}">
        <p14:creationId xmlns:p14="http://schemas.microsoft.com/office/powerpoint/2010/main" val="3553797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"joyeux Noel! Mery Christmas!"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Y.O.T.O</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35</a:t>
            </a:fld>
            <a:endParaRPr lang="en-US"/>
          </a:p>
        </p:txBody>
      </p:sp>
    </p:spTree>
    <p:extLst>
      <p:ext uri="{BB962C8B-B14F-4D97-AF65-F5344CB8AC3E}">
        <p14:creationId xmlns:p14="http://schemas.microsoft.com/office/powerpoint/2010/main" val="3029885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"Christian Christmas Nativity Scene"</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johndillon77</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5</a:t>
            </a:fld>
            <a:endParaRPr lang="en-US"/>
          </a:p>
        </p:txBody>
      </p:sp>
    </p:spTree>
    <p:extLst>
      <p:ext uri="{BB962C8B-B14F-4D97-AF65-F5344CB8AC3E}">
        <p14:creationId xmlns:p14="http://schemas.microsoft.com/office/powerpoint/2010/main" val="459647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"Christmas Star"</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kahunapulej</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BY-NC-SA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6</a:t>
            </a:fld>
            <a:endParaRPr lang="en-US"/>
          </a:p>
        </p:txBody>
      </p:sp>
    </p:spTree>
    <p:extLst>
      <p:ext uri="{BB962C8B-B14F-4D97-AF65-F5344CB8AC3E}">
        <p14:creationId xmlns:p14="http://schemas.microsoft.com/office/powerpoint/2010/main" val="1615901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 https://</a:t>
            </a:r>
            <a:r>
              <a:rPr lang="en-US" dirty="0" err="1"/>
              <a:t>www.thegoodbook.com</a:t>
            </a:r>
            <a:r>
              <a:rPr lang="en-US" dirty="0"/>
              <a:t>/media/</a:t>
            </a:r>
            <a:r>
              <a:rPr lang="en-US" dirty="0" err="1"/>
              <a:t>blog_posts</a:t>
            </a:r>
            <a:r>
              <a:rPr lang="en-US" dirty="0"/>
              <a:t>/</a:t>
            </a:r>
            <a:r>
              <a:rPr lang="en-US" dirty="0" err="1"/>
              <a:t>carol.jpg</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7</a:t>
            </a:fld>
            <a:endParaRPr lang="en-US"/>
          </a:p>
        </p:txBody>
      </p:sp>
    </p:spTree>
    <p:extLst>
      <p:ext uri="{BB962C8B-B14F-4D97-AF65-F5344CB8AC3E}">
        <p14:creationId xmlns:p14="http://schemas.microsoft.com/office/powerpoint/2010/main" val="30996978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8</a:t>
            </a:fld>
            <a:endParaRPr lang="en-US"/>
          </a:p>
        </p:txBody>
      </p:sp>
    </p:spTree>
    <p:extLst>
      <p:ext uri="{BB962C8B-B14F-4D97-AF65-F5344CB8AC3E}">
        <p14:creationId xmlns:p14="http://schemas.microsoft.com/office/powerpoint/2010/main" val="4209858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supplied by the author</a:t>
            </a:r>
          </a:p>
        </p:txBody>
      </p:sp>
      <p:sp>
        <p:nvSpPr>
          <p:cNvPr id="4" name="Slide Number Placeholder 3"/>
          <p:cNvSpPr>
            <a:spLocks noGrp="1"/>
          </p:cNvSpPr>
          <p:nvPr>
            <p:ph type="sldNum" sz="quarter" idx="5"/>
          </p:nvPr>
        </p:nvSpPr>
        <p:spPr/>
        <p:txBody>
          <a:bodyPr/>
          <a:lstStyle/>
          <a:p>
            <a:fld id="{41AFB4C0-B0B6-4044-A215-24FE821248B4}" type="slidenum">
              <a:rPr lang="en-US" smtClean="0"/>
              <a:t>9</a:t>
            </a:fld>
            <a:endParaRPr lang="en-US"/>
          </a:p>
        </p:txBody>
      </p:sp>
    </p:spTree>
    <p:extLst>
      <p:ext uri="{BB962C8B-B14F-4D97-AF65-F5344CB8AC3E}">
        <p14:creationId xmlns:p14="http://schemas.microsoft.com/office/powerpoint/2010/main" val="13981715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hlinkClick r:id="rId3"/>
              </a:rPr>
              <a:t>"tiny cute Christmas gifts"</a:t>
            </a:r>
            <a:r>
              <a:rPr lang="en-AU" sz="1200" b="0" i="0" kern="1200" dirty="0">
                <a:solidFill>
                  <a:schemeClr val="tx1"/>
                </a:solidFill>
                <a:effectLst/>
                <a:latin typeface="+mn-lt"/>
                <a:ea typeface="+mn-ea"/>
                <a:cs typeface="+mn-cs"/>
              </a:rPr>
              <a:t> by </a:t>
            </a:r>
            <a:r>
              <a:rPr lang="en-AU" sz="1200" b="0" i="0" u="none" strike="noStrike" kern="1200" dirty="0">
                <a:solidFill>
                  <a:schemeClr val="tx1"/>
                </a:solidFill>
                <a:effectLst/>
                <a:latin typeface="+mn-lt"/>
                <a:ea typeface="+mn-ea"/>
                <a:cs typeface="+mn-cs"/>
                <a:hlinkClick r:id="rId4"/>
              </a:rPr>
              <a:t>PetitPlat - Stephanie Kilgast</a:t>
            </a:r>
            <a:r>
              <a:rPr lang="en-AU" sz="1200" b="0" i="0" kern="1200" dirty="0">
                <a:solidFill>
                  <a:schemeClr val="tx1"/>
                </a:solidFill>
                <a:effectLst/>
                <a:latin typeface="+mn-lt"/>
                <a:ea typeface="+mn-ea"/>
                <a:cs typeface="+mn-cs"/>
              </a:rPr>
              <a:t> is licensed under </a:t>
            </a:r>
            <a:r>
              <a:rPr lang="en-AU" sz="1200" b="0" i="0" u="none" strike="noStrike" kern="1200" cap="all" dirty="0">
                <a:solidFill>
                  <a:schemeClr val="tx1"/>
                </a:solidFill>
                <a:effectLst/>
                <a:latin typeface="+mn-lt"/>
                <a:ea typeface="+mn-ea"/>
                <a:cs typeface="+mn-cs"/>
                <a:hlinkClick r:id="rId5"/>
              </a:rPr>
              <a:t>CC BY-NC-ND 2.0</a:t>
            </a:r>
            <a:endParaRPr lang="en-US" dirty="0"/>
          </a:p>
        </p:txBody>
      </p:sp>
      <p:sp>
        <p:nvSpPr>
          <p:cNvPr id="4" name="Slide Number Placeholder 3"/>
          <p:cNvSpPr>
            <a:spLocks noGrp="1"/>
          </p:cNvSpPr>
          <p:nvPr>
            <p:ph type="sldNum" sz="quarter" idx="5"/>
          </p:nvPr>
        </p:nvSpPr>
        <p:spPr/>
        <p:txBody>
          <a:bodyPr/>
          <a:lstStyle/>
          <a:p>
            <a:fld id="{41AFB4C0-B0B6-4044-A215-24FE821248B4}" type="slidenum">
              <a:rPr lang="en-US" smtClean="0"/>
              <a:t>10</a:t>
            </a:fld>
            <a:endParaRPr lang="en-US"/>
          </a:p>
        </p:txBody>
      </p:sp>
    </p:spTree>
    <p:extLst>
      <p:ext uri="{BB962C8B-B14F-4D97-AF65-F5344CB8AC3E}">
        <p14:creationId xmlns:p14="http://schemas.microsoft.com/office/powerpoint/2010/main" val="3187945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399E5-AED9-484E-95E5-5C3D3116ACA5}"/>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406E4EC-97E4-7140-A64B-AE28CC6108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A8C7B349-5C35-0B42-9FA8-560C4A648E2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FAA8962-C529-7B4C-9B1C-8A7CF7855233}"/>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4A4017D9-294F-774A-A68D-AB21CE735E4F}"/>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2142129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61ED7-28EA-3F45-AEE3-199205466450}"/>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F3B0908A-8C9B-9946-851C-4CC0C48068D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9ED8D09-041D-6A43-B947-5BACAF0556B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932D637-26B7-0240-B466-7F670370F2A1}"/>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BA145A66-80BF-5F48-9556-BFD5A146FA56}"/>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654728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CBEBB0-6FC9-C040-98F4-8EDD95E32A5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1096431-44B1-E049-A31B-BCC6DDCA5B9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93F4B03-E54A-EE4F-822E-7393EF9EFC27}"/>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2A5F633-FFDB-EB40-A6EA-F08B38B98485}"/>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9765DD84-B885-514A-8F7E-95A091E110FE}"/>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911089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48D9D-E774-3548-89DF-52C310D3BE49}"/>
              </a:ext>
            </a:extLst>
          </p:cNvPr>
          <p:cNvSpPr>
            <a:spLocks noGrp="1"/>
          </p:cNvSpPr>
          <p:nvPr>
            <p:ph type="title"/>
          </p:nvPr>
        </p:nvSpPr>
        <p:spPr>
          <a:xfrm>
            <a:off x="838200" y="365125"/>
            <a:ext cx="10515600" cy="1325563"/>
          </a:xfrm>
          <a:prstGeom prst="rect">
            <a:avLst/>
          </a:prstGeo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4206AE4-4C75-CE4A-88E2-05CBF0F02830}"/>
              </a:ext>
            </a:extLst>
          </p:cNvPr>
          <p:cNvSpPr>
            <a:spLocks noGrp="1"/>
          </p:cNvSpPr>
          <p:nvPr>
            <p:ph type="body"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481441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F50C5-7487-5F44-938A-4922DB2DD14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13002B-9EA2-6645-BA0C-45FA007DE5D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2FCBF5C-A276-554D-9E94-ECA0C924890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58916D2-8306-C943-9B59-6A2F304C2F7F}"/>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6EC74278-AEBF-734D-B65D-0134A531E24C}"/>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839872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60DF2-D8DE-9B46-8584-B0535760B6C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25B04F0-F64A-A149-B370-60F81E0091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7F762B0-B45E-8846-BBDB-25EDC663E66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1865DD6-58CD-2F4C-AAEA-3BBF8EEBDF64}"/>
              </a:ext>
            </a:extLst>
          </p:cNvPr>
          <p:cNvSpPr>
            <a:spLocks noGrp="1"/>
          </p:cNvSpPr>
          <p:nvPr>
            <p:ph type="ftr" sz="quarter" idx="11"/>
          </p:nvPr>
        </p:nvSpPr>
        <p:spPr/>
        <p:txBody>
          <a:body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7C22748F-C585-5341-8D75-BC157B0563D1}"/>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259834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B953F-6FF8-EE49-8BB9-96BB6C1B6D3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BFC65B03-6B2E-4D4D-B86C-0600AD787FC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0DBDD6D7-04F5-8E4A-9B2F-F7E573BFEE1E}"/>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4ECB25C-4A48-9947-85B0-EEB2AAC44076}"/>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F9B0B9C-DE3F-794C-8550-8F1F0517AA01}"/>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3ED46544-92B6-4347-88D1-FCE4089141C6}"/>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330051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3E84-5D02-4240-BCAA-2EC40BACBF1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95F0369-1E57-6049-9C1B-062300C5DC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2AE99D9-AE4D-4E48-948D-0467DA88193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E015051-E84F-F645-B330-CD995962E0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4034287-5A43-DF4F-B149-52E2B276E4C0}"/>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8E5E716E-9A30-3D40-BE3E-655D6AAFD17C}"/>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ADD5C2B-470E-4A4E-B1D7-8165DABE99E5}"/>
              </a:ext>
            </a:extLst>
          </p:cNvPr>
          <p:cNvSpPr>
            <a:spLocks noGrp="1"/>
          </p:cNvSpPr>
          <p:nvPr>
            <p:ph type="ftr" sz="quarter" idx="11"/>
          </p:nvPr>
        </p:nvSpPr>
        <p:spPr/>
        <p:txBody>
          <a:bodyPr/>
          <a:lstStyle/>
          <a:p>
            <a:r>
              <a:rPr lang="en-US"/>
              <a:t>Rotaray Club of Canterbury Let's Stay Connected Project</a:t>
            </a:r>
          </a:p>
        </p:txBody>
      </p:sp>
      <p:sp>
        <p:nvSpPr>
          <p:cNvPr id="9" name="Slide Number Placeholder 8">
            <a:extLst>
              <a:ext uri="{FF2B5EF4-FFF2-40B4-BE49-F238E27FC236}">
                <a16:creationId xmlns:a16="http://schemas.microsoft.com/office/drawing/2014/main" id="{B6E57D69-45B1-194F-ADB6-8F1AC682E89B}"/>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4088198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36B756-F261-CA42-A2BF-81930D7807A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4E63AAD-56F5-2D47-B781-2176661DBB68}"/>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B19AD5D5-DA1C-8142-B820-FA044DC74BD0}"/>
              </a:ext>
            </a:extLst>
          </p:cNvPr>
          <p:cNvSpPr>
            <a:spLocks noGrp="1"/>
          </p:cNvSpPr>
          <p:nvPr>
            <p:ph type="ftr" sz="quarter" idx="11"/>
          </p:nvPr>
        </p:nvSpPr>
        <p:spPr/>
        <p:txBody>
          <a:bodyPr/>
          <a:lstStyle/>
          <a:p>
            <a:r>
              <a:rPr lang="en-US"/>
              <a:t>Rotaray Club of Canterbury Let's Stay Connected Project</a:t>
            </a:r>
          </a:p>
        </p:txBody>
      </p:sp>
      <p:sp>
        <p:nvSpPr>
          <p:cNvPr id="5" name="Slide Number Placeholder 4">
            <a:extLst>
              <a:ext uri="{FF2B5EF4-FFF2-40B4-BE49-F238E27FC236}">
                <a16:creationId xmlns:a16="http://schemas.microsoft.com/office/drawing/2014/main" id="{5B5E930D-463E-334C-8B49-F0A80000EF63}"/>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8075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F490A6-25F8-274A-B94C-21A7EC47390D}"/>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A7BB961E-11C7-F948-8B27-4CE3A900A094}"/>
              </a:ext>
            </a:extLst>
          </p:cNvPr>
          <p:cNvSpPr>
            <a:spLocks noGrp="1"/>
          </p:cNvSpPr>
          <p:nvPr>
            <p:ph type="ftr" sz="quarter" idx="11"/>
          </p:nvPr>
        </p:nvSpPr>
        <p:spPr/>
        <p:txBody>
          <a:bodyPr/>
          <a:lstStyle/>
          <a:p>
            <a:r>
              <a:rPr lang="en-US"/>
              <a:t>Rotaray Club of Canterbury Let's Stay Connected Project</a:t>
            </a:r>
          </a:p>
        </p:txBody>
      </p:sp>
      <p:sp>
        <p:nvSpPr>
          <p:cNvPr id="4" name="Slide Number Placeholder 3">
            <a:extLst>
              <a:ext uri="{FF2B5EF4-FFF2-40B4-BE49-F238E27FC236}">
                <a16:creationId xmlns:a16="http://schemas.microsoft.com/office/drawing/2014/main" id="{1F0E93D6-E6B0-B64F-A421-62655EC56B04}"/>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1718835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A728E-4E20-5B4A-93AB-CB395A82F9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A7221FB-9286-7941-B8FF-416348FC0E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8FAA5691-E0C9-F049-8FCB-131F0D69E5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6A727F3-EFD2-0549-BEA4-25A61DD1299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2DADC86C-7825-0D40-A2E3-17475B3E302B}"/>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240E4E78-3270-3C4A-892E-021410338513}"/>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3145672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D9F0DA-307A-EF49-967A-B031F5DFA3A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5A3163D-86FB-F944-99A0-DF8D468544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D4B6FC-FA9A-3145-8FD0-3A038AB8F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30E0A9C-82A9-DB41-A7FD-640D8D0DC14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8430930B-EBF6-8744-8E10-62A86710D0C8}"/>
              </a:ext>
            </a:extLst>
          </p:cNvPr>
          <p:cNvSpPr>
            <a:spLocks noGrp="1"/>
          </p:cNvSpPr>
          <p:nvPr>
            <p:ph type="ftr" sz="quarter" idx="11"/>
          </p:nvPr>
        </p:nvSpPr>
        <p:spPr/>
        <p:txBody>
          <a:bodyPr/>
          <a:lstStyle/>
          <a:p>
            <a:r>
              <a:rPr lang="en-US"/>
              <a:t>Rotaray Club of Canterbury Let's Stay Connected Project</a:t>
            </a:r>
          </a:p>
        </p:txBody>
      </p:sp>
      <p:sp>
        <p:nvSpPr>
          <p:cNvPr id="7" name="Slide Number Placeholder 6">
            <a:extLst>
              <a:ext uri="{FF2B5EF4-FFF2-40B4-BE49-F238E27FC236}">
                <a16:creationId xmlns:a16="http://schemas.microsoft.com/office/drawing/2014/main" id="{A3282D68-206B-074B-A089-38A3C01D305D}"/>
              </a:ext>
            </a:extLst>
          </p:cNvPr>
          <p:cNvSpPr>
            <a:spLocks noGrp="1"/>
          </p:cNvSpPr>
          <p:nvPr>
            <p:ph type="sldNum" sz="quarter" idx="12"/>
          </p:nvPr>
        </p:nvSpPr>
        <p:spPr/>
        <p:txBody>
          <a:bodyPr/>
          <a:lstStyle/>
          <a:p>
            <a:fld id="{BD388E53-0E84-1646-BF9B-E720C52857BE}" type="slidenum">
              <a:rPr lang="en-US" smtClean="0"/>
              <a:t>‹#›</a:t>
            </a:fld>
            <a:endParaRPr lang="en-US"/>
          </a:p>
        </p:txBody>
      </p:sp>
    </p:spTree>
    <p:extLst>
      <p:ext uri="{BB962C8B-B14F-4D97-AF65-F5344CB8AC3E}">
        <p14:creationId xmlns:p14="http://schemas.microsoft.com/office/powerpoint/2010/main" val="1258490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DE721F-715E-3B4D-AED8-30CA20010D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8A4120A-A31B-2942-929B-A62E3FAF06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03AA393-DB38-D94D-B736-0D3FC4343D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3977A4F-E989-1A40-B16F-A501BFEC1B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Rotaray Club of Canterbury Let's Stay Connected Project</a:t>
            </a:r>
          </a:p>
        </p:txBody>
      </p:sp>
      <p:sp>
        <p:nvSpPr>
          <p:cNvPr id="6" name="Slide Number Placeholder 5">
            <a:extLst>
              <a:ext uri="{FF2B5EF4-FFF2-40B4-BE49-F238E27FC236}">
                <a16:creationId xmlns:a16="http://schemas.microsoft.com/office/drawing/2014/main" id="{E14C2D2D-C339-A049-A06A-BDD1FC86A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388E53-0E84-1646-BF9B-E720C52857BE}" type="slidenum">
              <a:rPr lang="en-US" smtClean="0"/>
              <a:t>‹#›</a:t>
            </a:fld>
            <a:endParaRPr lang="en-US"/>
          </a:p>
        </p:txBody>
      </p:sp>
    </p:spTree>
    <p:extLst>
      <p:ext uri="{BB962C8B-B14F-4D97-AF65-F5344CB8AC3E}">
        <p14:creationId xmlns:p14="http://schemas.microsoft.com/office/powerpoint/2010/main" val="753293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www.canterburyrotary.org/" TargetMode="External"/><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hyperlink" Target="mailto:president@caterburyrotary.or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27.pn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4.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37.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23D82F2-8828-4C80-AF95-242810EB9A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7FD0D34F-65E4-4896-8016-F401017B67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4" name="Rectangle 13">
            <a:extLst>
              <a:ext uri="{FF2B5EF4-FFF2-40B4-BE49-F238E27FC236}">
                <a16:creationId xmlns:a16="http://schemas.microsoft.com/office/drawing/2014/main" id="{27A25769-8A6A-4983-92E9-E41BEB5309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CB7AE1C-0DB0-194C-B5FA-85FABA92B6AB}"/>
              </a:ext>
            </a:extLst>
          </p:cNvPr>
          <p:cNvSpPr>
            <a:spLocks noGrp="1"/>
          </p:cNvSpPr>
          <p:nvPr>
            <p:ph type="title"/>
          </p:nvPr>
        </p:nvSpPr>
        <p:spPr>
          <a:xfrm>
            <a:off x="1115568" y="548640"/>
            <a:ext cx="10168128" cy="1179576"/>
          </a:xfrm>
        </p:spPr>
        <p:txBody>
          <a:bodyPr vert="horz" lIns="91440" tIns="45720" rIns="91440" bIns="45720" rtlCol="0" anchor="ctr">
            <a:normAutofit/>
          </a:bodyPr>
          <a:lstStyle/>
          <a:p>
            <a:pPr marR="0"/>
            <a:r>
              <a:rPr lang="en-US" sz="4000" b="0" i="0" u="none" strike="noStrike" kern="1200" baseline="0" dirty="0">
                <a:solidFill>
                  <a:schemeClr val="tx1"/>
                </a:solidFill>
                <a:latin typeface="+mj-lt"/>
                <a:ea typeface="+mj-ea"/>
                <a:cs typeface="+mj-cs"/>
              </a:rPr>
              <a:t>CHRISTMAS TRADITIONS by Carolyn</a:t>
            </a:r>
          </a:p>
        </p:txBody>
      </p:sp>
      <p:sp>
        <p:nvSpPr>
          <p:cNvPr id="16" name="Rectangle 15">
            <a:extLst>
              <a:ext uri="{FF2B5EF4-FFF2-40B4-BE49-F238E27FC236}">
                <a16:creationId xmlns:a16="http://schemas.microsoft.com/office/drawing/2014/main" id="{D6669D83-0E36-4F8C-B68A-D549AC194A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6711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Picture 3" descr="A picture containing indoor, sitting, piece, wooden&#10;&#10;Description automatically generated">
            <a:extLst>
              <a:ext uri="{FF2B5EF4-FFF2-40B4-BE49-F238E27FC236}">
                <a16:creationId xmlns:a16="http://schemas.microsoft.com/office/drawing/2014/main" id="{EECDBAB5-49D4-B644-8FBF-79E123C48EA1}"/>
              </a:ext>
            </a:extLst>
          </p:cNvPr>
          <p:cNvPicPr/>
          <p:nvPr/>
        </p:nvPicPr>
        <p:blipFill rotWithShape="1">
          <a:blip r:embed="rId3" cstate="screen">
            <a:extLst>
              <a:ext uri="{28A0092B-C50C-407E-A947-70E740481C1C}">
                <a14:useLocalDpi xmlns:a14="http://schemas.microsoft.com/office/drawing/2010/main"/>
              </a:ext>
            </a:extLst>
          </a:blip>
          <a:srcRect/>
          <a:stretch/>
        </p:blipFill>
        <p:spPr>
          <a:xfrm rot="5400000">
            <a:off x="785986" y="2807605"/>
            <a:ext cx="3694176" cy="3035013"/>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EFD4177D-47E6-EF47-892A-1F2D3E4F9069}"/>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4507437" y="2478024"/>
            <a:ext cx="3039303" cy="3694176"/>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pic>
        <p:nvPicPr>
          <p:cNvPr id="11" name="Picture 10" descr="A picture containing drawing&#10;&#10;Description automatically generated">
            <a:extLst>
              <a:ext uri="{FF2B5EF4-FFF2-40B4-BE49-F238E27FC236}">
                <a16:creationId xmlns:a16="http://schemas.microsoft.com/office/drawing/2014/main" id="{6C9D5AB7-B1A7-C74D-8FC4-BE506968262A}"/>
              </a:ext>
            </a:extLst>
          </p:cNvPr>
          <p:cNvPicPr/>
          <p:nvPr/>
        </p:nvPicPr>
        <p:blipFill>
          <a:blip r:embed="rId5" cstate="screen">
            <a:extLst>
              <a:ext uri="{28A0092B-C50C-407E-A947-70E740481C1C}">
                <a14:useLocalDpi xmlns:a14="http://schemas.microsoft.com/office/drawing/2010/main"/>
              </a:ext>
            </a:extLst>
          </a:blip>
          <a:stretch>
            <a:fillRect/>
          </a:stretch>
        </p:blipFill>
        <p:spPr>
          <a:xfrm>
            <a:off x="466344" y="124251"/>
            <a:ext cx="1443355" cy="561340"/>
          </a:xfrm>
          <a:prstGeom prst="rect">
            <a:avLst/>
          </a:prstGeom>
        </p:spPr>
      </p:pic>
      <p:sp>
        <p:nvSpPr>
          <p:cNvPr id="13" name="TextBox 12">
            <a:extLst>
              <a:ext uri="{FF2B5EF4-FFF2-40B4-BE49-F238E27FC236}">
                <a16:creationId xmlns:a16="http://schemas.microsoft.com/office/drawing/2014/main" id="{AA726BBE-2AF5-4444-B90E-39638665ADB2}"/>
              </a:ext>
            </a:extLst>
          </p:cNvPr>
          <p:cNvSpPr txBox="1"/>
          <p:nvPr/>
        </p:nvSpPr>
        <p:spPr>
          <a:xfrm>
            <a:off x="336883" y="6364417"/>
            <a:ext cx="670560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147376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CD2BBCB-B54B-3444-8595-66AEDA0B41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D869131-3B35-4847-A9B3-30E2E4C0E395}"/>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400"/>
              <a:t>Christkindl or Kris Kringle.</a:t>
            </a:r>
            <a:br>
              <a:rPr lang="en-US" sz="2400"/>
            </a:br>
            <a:endParaRPr lang="en-US" sz="2400" b="0" i="0" u="none" strike="noStrike" baseline="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B9DE9DCD-AB97-004F-BB6E-C41DB4C97D5E}"/>
              </a:ext>
            </a:extLst>
          </p:cNvPr>
          <p:cNvSpPr>
            <a:spLocks noGrp="1"/>
          </p:cNvSpPr>
          <p:nvPr>
            <p:ph type="body" idx="1"/>
          </p:nvPr>
        </p:nvSpPr>
        <p:spPr>
          <a:xfrm>
            <a:off x="371094" y="2718054"/>
            <a:ext cx="3438906" cy="3207258"/>
          </a:xfrm>
        </p:spPr>
        <p:txBody>
          <a:bodyPr vert="horz" lIns="91440" tIns="45720" rIns="91440" bIns="45720" rtlCol="0" anchor="t">
            <a:normAutofit lnSpcReduction="10000"/>
          </a:bodyPr>
          <a:lstStyle/>
          <a:p>
            <a:pPr marL="0" indent="0">
              <a:buNone/>
            </a:pPr>
            <a:r>
              <a:rPr lang="en-US" sz="2400" dirty="0"/>
              <a:t>Kris Kringle is derived from German for Christ child, sometimes spelled Christkindl. Nowadays, it often means we give a present to the name drawn from a hat. Kris Kringle presents can be good fun.</a:t>
            </a:r>
          </a:p>
          <a:p>
            <a:pPr marL="0" indent="0">
              <a:buNone/>
            </a:pPr>
            <a:r>
              <a:rPr lang="en-US" sz="2400" dirty="0"/>
              <a:t> </a:t>
            </a:r>
          </a:p>
        </p:txBody>
      </p:sp>
      <p:sp>
        <p:nvSpPr>
          <p:cNvPr id="10" name="TextBox 9">
            <a:extLst>
              <a:ext uri="{FF2B5EF4-FFF2-40B4-BE49-F238E27FC236}">
                <a16:creationId xmlns:a16="http://schemas.microsoft.com/office/drawing/2014/main" id="{DEC58D22-704D-9340-B05F-56F6511969CE}"/>
              </a:ext>
            </a:extLst>
          </p:cNvPr>
          <p:cNvSpPr txBox="1"/>
          <p:nvPr/>
        </p:nvSpPr>
        <p:spPr>
          <a:xfrm>
            <a:off x="336883" y="6245498"/>
            <a:ext cx="593558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42173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B4C810D-9894-7E47-A654-F4AD821DAC2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 y="10"/>
            <a:ext cx="8668492" cy="6857990"/>
          </a:xfrm>
          <a:prstGeom prst="rect">
            <a:avLst/>
          </a:prstGeom>
        </p:spPr>
      </p:pic>
      <p:sp>
        <p:nvSpPr>
          <p:cNvPr id="11" name="Rectangle 10">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078E34B2-7F7D-7344-ABBA-C5E7897BDBC2}"/>
              </a:ext>
            </a:extLst>
          </p:cNvPr>
          <p:cNvSpPr>
            <a:spLocks noGrp="1"/>
          </p:cNvSpPr>
          <p:nvPr>
            <p:ph type="body" idx="1"/>
          </p:nvPr>
        </p:nvSpPr>
        <p:spPr>
          <a:xfrm>
            <a:off x="6096000" y="1152625"/>
            <a:ext cx="5905882" cy="4861841"/>
          </a:xfrm>
        </p:spPr>
        <p:txBody>
          <a:bodyPr vert="horz" lIns="91440" tIns="45720" rIns="91440" bIns="45720" rtlCol="0" anchor="t">
            <a:normAutofit lnSpcReduction="10000"/>
          </a:bodyPr>
          <a:lstStyle/>
          <a:p>
            <a:pPr marL="0" lvl="0" indent="0" fontAlgn="base">
              <a:spcBef>
                <a:spcPct val="0"/>
              </a:spcBef>
              <a:spcAft>
                <a:spcPct val="0"/>
              </a:spcAft>
              <a:buNone/>
            </a:pPr>
            <a:r>
              <a:rPr lang="en-US" altLang="en-US" sz="2400" dirty="0"/>
              <a:t>In England, we visited a Church for a Christkindl service - the Sunday before Christmas. </a:t>
            </a:r>
          </a:p>
          <a:p>
            <a:pPr marL="0" lvl="0" indent="0" fontAlgn="base">
              <a:spcBef>
                <a:spcPct val="0"/>
              </a:spcBef>
              <a:spcAft>
                <a:spcPct val="0"/>
              </a:spcAft>
              <a:buNone/>
            </a:pPr>
            <a:endParaRPr lang="en-US" altLang="en-US" sz="2400" dirty="0"/>
          </a:p>
          <a:p>
            <a:pPr marL="0" lvl="0" indent="0" fontAlgn="base">
              <a:spcBef>
                <a:spcPct val="0"/>
              </a:spcBef>
              <a:spcAft>
                <a:spcPct val="0"/>
              </a:spcAft>
              <a:buNone/>
            </a:pPr>
            <a:endParaRPr lang="en-US" altLang="en-US" sz="2400" dirty="0"/>
          </a:p>
          <a:p>
            <a:pPr marL="0" lvl="0" indent="0" fontAlgn="base">
              <a:spcBef>
                <a:spcPct val="0"/>
              </a:spcBef>
              <a:spcAft>
                <a:spcPct val="0"/>
              </a:spcAft>
              <a:buNone/>
            </a:pPr>
            <a:r>
              <a:rPr lang="en-US" altLang="en-US" sz="2400" dirty="0"/>
              <a:t>The 17</a:t>
            </a:r>
            <a:r>
              <a:rPr lang="en-US" altLang="en-US" sz="2400" baseline="30000" dirty="0"/>
              <a:t>th</a:t>
            </a:r>
            <a:r>
              <a:rPr lang="en-US" altLang="en-US" sz="2400" dirty="0"/>
              <a:t> century Church was candlelit. Upon entering, the children were each given five things. An orange represented the world. </a:t>
            </a:r>
          </a:p>
          <a:p>
            <a:pPr marL="0" lvl="0" indent="0" fontAlgn="base">
              <a:spcBef>
                <a:spcPct val="0"/>
              </a:spcBef>
              <a:spcAft>
                <a:spcPct val="0"/>
              </a:spcAft>
              <a:buNone/>
            </a:pPr>
            <a:endParaRPr lang="en-US" altLang="en-US" sz="2400" dirty="0"/>
          </a:p>
          <a:p>
            <a:pPr lvl="0" fontAlgn="base">
              <a:spcBef>
                <a:spcPct val="0"/>
              </a:spcBef>
              <a:spcAft>
                <a:spcPct val="0"/>
              </a:spcAft>
            </a:pPr>
            <a:r>
              <a:rPr lang="en-US" altLang="en-US" sz="2400" dirty="0"/>
              <a:t>A candle was symbolic of giving light in the dark. </a:t>
            </a:r>
          </a:p>
          <a:p>
            <a:pPr lvl="0" fontAlgn="base">
              <a:spcBef>
                <a:spcPct val="0"/>
              </a:spcBef>
              <a:spcAft>
                <a:spcPct val="0"/>
              </a:spcAft>
            </a:pPr>
            <a:r>
              <a:rPr lang="en-US" altLang="en-US" sz="2400" dirty="0"/>
              <a:t>A red ribbon represented the blood of Christ. </a:t>
            </a:r>
          </a:p>
          <a:p>
            <a:pPr lvl="0" fontAlgn="base">
              <a:spcBef>
                <a:spcPct val="0"/>
              </a:spcBef>
              <a:spcAft>
                <a:spcPct val="0"/>
              </a:spcAft>
            </a:pPr>
            <a:r>
              <a:rPr lang="en-US" altLang="en-US" sz="2400" dirty="0"/>
              <a:t>Salt represented that which is essential for life. </a:t>
            </a:r>
          </a:p>
          <a:p>
            <a:pPr lvl="0" fontAlgn="base">
              <a:spcBef>
                <a:spcPct val="0"/>
              </a:spcBef>
              <a:spcAft>
                <a:spcPct val="0"/>
              </a:spcAft>
            </a:pPr>
            <a:r>
              <a:rPr lang="en-US" altLang="en-US" sz="2400" dirty="0"/>
              <a:t>Fruit and nuts </a:t>
            </a:r>
            <a:r>
              <a:rPr lang="en-US" altLang="en-US" sz="2400" dirty="0" err="1"/>
              <a:t>symbolised</a:t>
            </a:r>
            <a:r>
              <a:rPr lang="en-US" altLang="en-US" sz="2400" dirty="0"/>
              <a:t> food. </a:t>
            </a:r>
          </a:p>
          <a:p>
            <a:endParaRPr lang="en-US" sz="2400" dirty="0"/>
          </a:p>
        </p:txBody>
      </p:sp>
      <p:sp>
        <p:nvSpPr>
          <p:cNvPr id="10" name="TextBox 9">
            <a:extLst>
              <a:ext uri="{FF2B5EF4-FFF2-40B4-BE49-F238E27FC236}">
                <a16:creationId xmlns:a16="http://schemas.microsoft.com/office/drawing/2014/main" id="{839A676A-080E-CB49-A8CB-8005E06D22D6}"/>
              </a:ext>
            </a:extLst>
          </p:cNvPr>
          <p:cNvSpPr txBox="1"/>
          <p:nvPr/>
        </p:nvSpPr>
        <p:spPr>
          <a:xfrm>
            <a:off x="336883" y="6245498"/>
            <a:ext cx="670560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738600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3321E61-6E5E-FD42-AC0A-DEA7A7E81A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F09290F4-59FC-5A48-9DB2-F7EAB8301BA5}"/>
              </a:ext>
            </a:extLst>
          </p:cNvPr>
          <p:cNvSpPr>
            <a:spLocks noGrp="1"/>
          </p:cNvSpPr>
          <p:nvPr>
            <p:ph type="title"/>
          </p:nvPr>
        </p:nvSpPr>
        <p:spPr>
          <a:xfrm>
            <a:off x="709448" y="1913950"/>
            <a:ext cx="4204137" cy="1342754"/>
          </a:xfrm>
        </p:spPr>
        <p:txBody>
          <a:bodyPr vert="horz" lIns="91440" tIns="45720" rIns="91440" bIns="45720" rtlCol="0" anchor="ctr">
            <a:normAutofit/>
          </a:bodyPr>
          <a:lstStyle/>
          <a:p>
            <a:pPr algn="ctr"/>
            <a:r>
              <a:rPr lang="en-US" sz="3600"/>
              <a:t>Holly and ivy</a:t>
            </a:r>
            <a:br>
              <a:rPr lang="en-US" sz="3600"/>
            </a:br>
            <a:endParaRPr lang="en-US" sz="3600" b="0" i="0" u="none" strike="noStrike" baseline="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68B93A38-B473-224B-A522-CA8EE212AD5E}"/>
              </a:ext>
            </a:extLst>
          </p:cNvPr>
          <p:cNvSpPr>
            <a:spLocks noGrp="1"/>
          </p:cNvSpPr>
          <p:nvPr>
            <p:ph type="body" idx="1"/>
          </p:nvPr>
        </p:nvSpPr>
        <p:spPr>
          <a:xfrm>
            <a:off x="525516" y="3256705"/>
            <a:ext cx="4864631" cy="2780708"/>
          </a:xfrm>
        </p:spPr>
        <p:txBody>
          <a:bodyPr vert="horz" lIns="91440" tIns="45720" rIns="91440" bIns="45720" rtlCol="0" anchor="ctr">
            <a:normAutofit/>
          </a:bodyPr>
          <a:lstStyle/>
          <a:p>
            <a:pPr marL="0" indent="0">
              <a:buNone/>
            </a:pPr>
            <a:r>
              <a:rPr lang="en-US" sz="2400" dirty="0"/>
              <a:t>Holly </a:t>
            </a:r>
            <a:r>
              <a:rPr lang="en-US" sz="2400" dirty="0" err="1"/>
              <a:t>symbolises</a:t>
            </a:r>
            <a:r>
              <a:rPr lang="en-US" sz="2400" dirty="0"/>
              <a:t> the thorns of the garland Christ wore on the way to his crucifixion. Ivy represents the need to cling to God for support. Wreaths which we hang on the door began in Roman times and were for special occasions. They often have holly and ivy woven into them. </a:t>
            </a:r>
          </a:p>
        </p:txBody>
      </p:sp>
      <p:sp>
        <p:nvSpPr>
          <p:cNvPr id="7" name="TextBox 6">
            <a:extLst>
              <a:ext uri="{FF2B5EF4-FFF2-40B4-BE49-F238E27FC236}">
                <a16:creationId xmlns:a16="http://schemas.microsoft.com/office/drawing/2014/main" id="{CA4971D4-09E6-8F4D-B2D8-77D82B048F35}"/>
              </a:ext>
            </a:extLst>
          </p:cNvPr>
          <p:cNvSpPr txBox="1"/>
          <p:nvPr/>
        </p:nvSpPr>
        <p:spPr>
          <a:xfrm>
            <a:off x="525516" y="6211659"/>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449814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15A09B0C-3380-C148-8AA9-4D35E62B9C0A}"/>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2800"/>
              <a:t>Traditions in other countries</a:t>
            </a:r>
            <a:br>
              <a:rPr lang="en-US" sz="2800"/>
            </a:br>
            <a:endParaRPr lang="en-US" sz="2800"/>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3E020F0F-EAC5-F741-95C7-F702B37CA7E1}"/>
              </a:ext>
            </a:extLst>
          </p:cNvPr>
          <p:cNvSpPr>
            <a:spLocks noGrp="1"/>
          </p:cNvSpPr>
          <p:nvPr>
            <p:ph type="body" idx="1"/>
          </p:nvPr>
        </p:nvSpPr>
        <p:spPr>
          <a:xfrm>
            <a:off x="590719" y="1984249"/>
            <a:ext cx="4851403" cy="4325842"/>
          </a:xfrm>
        </p:spPr>
        <p:txBody>
          <a:bodyPr vert="horz" lIns="91440" tIns="45720" rIns="91440" bIns="45720" rtlCol="0" anchor="ctr">
            <a:normAutofit/>
          </a:bodyPr>
          <a:lstStyle/>
          <a:p>
            <a:pPr marL="0" indent="0">
              <a:buNone/>
            </a:pPr>
            <a:r>
              <a:rPr lang="en-US" sz="2400" dirty="0"/>
              <a:t>In Sweden, Gavle or the Yule goat is based on a 19</a:t>
            </a:r>
            <a:r>
              <a:rPr lang="en-US" sz="2400" baseline="30000" dirty="0"/>
              <a:t>th</a:t>
            </a:r>
            <a:r>
              <a:rPr lang="en-US" sz="2400" dirty="0"/>
              <a:t> Century tradition of men dressing as goats to give gifts to their families. The Gavle is burned at the end of the Christmas celebrations </a:t>
            </a: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BA96286-DD86-6843-816E-FD15C208B28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5977788" y="799352"/>
            <a:ext cx="5425410" cy="5259296"/>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7" name="TextBox 6">
            <a:extLst>
              <a:ext uri="{FF2B5EF4-FFF2-40B4-BE49-F238E27FC236}">
                <a16:creationId xmlns:a16="http://schemas.microsoft.com/office/drawing/2014/main" id="{601F9BB7-D038-C446-95DB-31308AE75F73}"/>
              </a:ext>
            </a:extLst>
          </p:cNvPr>
          <p:cNvSpPr txBox="1"/>
          <p:nvPr/>
        </p:nvSpPr>
        <p:spPr>
          <a:xfrm>
            <a:off x="665085" y="2317208"/>
            <a:ext cx="2759242" cy="523220"/>
          </a:xfrm>
          <a:prstGeom prst="rect">
            <a:avLst/>
          </a:prstGeom>
          <a:noFill/>
        </p:spPr>
        <p:txBody>
          <a:bodyPr wrap="square" rtlCol="0">
            <a:spAutoFit/>
          </a:bodyPr>
          <a:lstStyle/>
          <a:p>
            <a:r>
              <a:rPr lang="en-US" sz="2800" dirty="0"/>
              <a:t>Sweden</a:t>
            </a:r>
          </a:p>
        </p:txBody>
      </p:sp>
      <p:sp>
        <p:nvSpPr>
          <p:cNvPr id="16" name="TextBox 15">
            <a:extLst>
              <a:ext uri="{FF2B5EF4-FFF2-40B4-BE49-F238E27FC236}">
                <a16:creationId xmlns:a16="http://schemas.microsoft.com/office/drawing/2014/main" id="{2DC3DA71-5DEB-D844-9DE5-02CC192693B7}"/>
              </a:ext>
            </a:extLst>
          </p:cNvPr>
          <p:cNvSpPr txBox="1"/>
          <p:nvPr/>
        </p:nvSpPr>
        <p:spPr>
          <a:xfrm>
            <a:off x="257268" y="6360513"/>
            <a:ext cx="6009365"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138495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06FF57C-5F91-4E48-8ED8-4DC24E14150A}"/>
              </a:ext>
            </a:extLst>
          </p:cNvPr>
          <p:cNvPicPr>
            <a:picLocks noChangeAspect="1"/>
          </p:cNvPicPr>
          <p:nvPr/>
        </p:nvPicPr>
        <p:blipFill rotWithShape="1">
          <a:blip r:embed="rId3">
            <a:alphaModFix/>
          </a:blip>
          <a:srcRect l="7395" r="18247" b="-2"/>
          <a:stretch/>
        </p:blipFill>
        <p:spPr>
          <a:xfrm>
            <a:off x="5797543"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CC01B270-ECF5-5E48-ABEF-D07FC935C858}"/>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dirty="0">
                <a:solidFill>
                  <a:srgbClr val="000000"/>
                </a:solidFill>
              </a:rPr>
              <a:t>China</a:t>
            </a:r>
          </a:p>
        </p:txBody>
      </p:sp>
      <p:sp>
        <p:nvSpPr>
          <p:cNvPr id="3" name="Text Placeholder 2">
            <a:extLst>
              <a:ext uri="{FF2B5EF4-FFF2-40B4-BE49-F238E27FC236}">
                <a16:creationId xmlns:a16="http://schemas.microsoft.com/office/drawing/2014/main" id="{73EAE29B-663B-EB4F-90B5-E2ED1F14F65E}"/>
              </a:ext>
            </a:extLst>
          </p:cNvPr>
          <p:cNvSpPr>
            <a:spLocks noGrp="1"/>
          </p:cNvSpPr>
          <p:nvPr>
            <p:ph type="body" idx="1"/>
          </p:nvPr>
        </p:nvSpPr>
        <p:spPr>
          <a:xfrm>
            <a:off x="804997" y="2272143"/>
            <a:ext cx="4706803" cy="3788830"/>
          </a:xfrm>
        </p:spPr>
        <p:txBody>
          <a:bodyPr vert="horz" lIns="91440" tIns="45720" rIns="91440" bIns="45720" rtlCol="0" anchor="ctr">
            <a:normAutofit/>
          </a:bodyPr>
          <a:lstStyle/>
          <a:p>
            <a:pPr marL="0" indent="0">
              <a:buNone/>
            </a:pPr>
            <a:r>
              <a:rPr lang="en-US" sz="2000" dirty="0">
                <a:solidFill>
                  <a:srgbClr val="000000"/>
                </a:solidFill>
              </a:rPr>
              <a:t>In China, muslin stockings are hung to receive gifts. These are called ‘Christmas old men.’ Santa is called ‘Lan </a:t>
            </a:r>
            <a:r>
              <a:rPr lang="en-US" sz="2000" dirty="0" err="1">
                <a:solidFill>
                  <a:srgbClr val="000000"/>
                </a:solidFill>
              </a:rPr>
              <a:t>Khoong-Khoong</a:t>
            </a:r>
            <a:r>
              <a:rPr lang="en-US" sz="2000" dirty="0">
                <a:solidFill>
                  <a:srgbClr val="000000"/>
                </a:solidFill>
              </a:rPr>
              <a:t>’ or Nice old Father. </a:t>
            </a:r>
          </a:p>
          <a:p>
            <a:pPr marL="0" indent="0">
              <a:buNone/>
            </a:pPr>
            <a:r>
              <a:rPr lang="en-US" sz="2000" dirty="0">
                <a:solidFill>
                  <a:srgbClr val="000000"/>
                </a:solidFill>
              </a:rPr>
              <a:t>The Christmas tree is decorated with red paper, paper flowers and lanterns to </a:t>
            </a:r>
            <a:r>
              <a:rPr lang="en-US" sz="2000" dirty="0" err="1">
                <a:solidFill>
                  <a:srgbClr val="000000"/>
                </a:solidFill>
              </a:rPr>
              <a:t>symbolise</a:t>
            </a:r>
            <a:r>
              <a:rPr lang="en-US" sz="2000" dirty="0">
                <a:solidFill>
                  <a:srgbClr val="000000"/>
                </a:solidFill>
              </a:rPr>
              <a:t> happiness. </a:t>
            </a:r>
          </a:p>
        </p:txBody>
      </p:sp>
      <p:sp>
        <p:nvSpPr>
          <p:cNvPr id="7" name="TextBox 6">
            <a:extLst>
              <a:ext uri="{FF2B5EF4-FFF2-40B4-BE49-F238E27FC236}">
                <a16:creationId xmlns:a16="http://schemas.microsoft.com/office/drawing/2014/main" id="{94AD7C07-0EEF-6443-810D-301C7E74F457}"/>
              </a:ext>
            </a:extLst>
          </p:cNvPr>
          <p:cNvSpPr txBox="1"/>
          <p:nvPr/>
        </p:nvSpPr>
        <p:spPr>
          <a:xfrm>
            <a:off x="336883" y="6245498"/>
            <a:ext cx="5951622" cy="369332"/>
          </a:xfrm>
          <a:prstGeom prst="rect">
            <a:avLst/>
          </a:prstGeom>
          <a:noFill/>
        </p:spPr>
        <p:txBody>
          <a:bodyPr wrap="square" rtlCol="0">
            <a:spAutoFit/>
          </a:bodyPr>
          <a:lstStyle/>
          <a:p>
            <a:pPr>
              <a:spcAft>
                <a:spcPts val="600"/>
              </a:spcAft>
            </a:pPr>
            <a:r>
              <a:rPr lang="en-US" dirty="0">
                <a:solidFill>
                  <a:schemeClr val="bg1">
                    <a:lumMod val="65000"/>
                  </a:schemeClr>
                </a:solidFill>
              </a:rPr>
              <a:t>The Rotary Club of Canterbury Let’s Stay Connected Project</a:t>
            </a:r>
            <a:endParaRPr lang="en-US">
              <a:solidFill>
                <a:schemeClr val="bg1">
                  <a:lumMod val="65000"/>
                </a:schemeClr>
              </a:solidFill>
            </a:endParaRPr>
          </a:p>
        </p:txBody>
      </p:sp>
    </p:spTree>
    <p:extLst>
      <p:ext uri="{BB962C8B-B14F-4D97-AF65-F5344CB8AC3E}">
        <p14:creationId xmlns:p14="http://schemas.microsoft.com/office/powerpoint/2010/main" val="23594829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2"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Title 4">
            <a:extLst>
              <a:ext uri="{FF2B5EF4-FFF2-40B4-BE49-F238E27FC236}">
                <a16:creationId xmlns:a16="http://schemas.microsoft.com/office/drawing/2014/main" id="{394E7D48-8DCB-144E-8B98-87D6FF07BB9E}"/>
              </a:ext>
            </a:extLst>
          </p:cNvPr>
          <p:cNvSpPr>
            <a:spLocks noGrp="1"/>
          </p:cNvSpPr>
          <p:nvPr>
            <p:ph type="title"/>
          </p:nvPr>
        </p:nvSpPr>
        <p:spPr>
          <a:xfrm>
            <a:off x="8557785" y="-788349"/>
            <a:ext cx="2926080" cy="2468880"/>
          </a:xfrm>
        </p:spPr>
        <p:txBody>
          <a:bodyPr vert="horz" lIns="91440" tIns="45720" rIns="91440" bIns="45720" rtlCol="0" anchor="b">
            <a:normAutofit/>
          </a:bodyPr>
          <a:lstStyle/>
          <a:p>
            <a:r>
              <a:rPr lang="en-US" sz="4000" dirty="0"/>
              <a:t>The Philippines</a:t>
            </a:r>
          </a:p>
        </p:txBody>
      </p:sp>
      <p:sp>
        <p:nvSpPr>
          <p:cNvPr id="3" name="Text Placeholder 2">
            <a:extLst>
              <a:ext uri="{FF2B5EF4-FFF2-40B4-BE49-F238E27FC236}">
                <a16:creationId xmlns:a16="http://schemas.microsoft.com/office/drawing/2014/main" id="{2F8C2313-38D5-A04A-8234-5467BA1245A0}"/>
              </a:ext>
            </a:extLst>
          </p:cNvPr>
          <p:cNvSpPr>
            <a:spLocks noGrp="1"/>
          </p:cNvSpPr>
          <p:nvPr>
            <p:ph type="body" idx="1"/>
          </p:nvPr>
        </p:nvSpPr>
        <p:spPr>
          <a:xfrm>
            <a:off x="8621939" y="1800933"/>
            <a:ext cx="2926080" cy="1616723"/>
          </a:xfrm>
        </p:spPr>
        <p:txBody>
          <a:bodyPr vert="horz" lIns="91440" tIns="45720" rIns="91440" bIns="45720" rtlCol="0">
            <a:normAutofit/>
          </a:bodyPr>
          <a:lstStyle/>
          <a:p>
            <a:pPr marL="0" indent="0">
              <a:buNone/>
            </a:pPr>
            <a:r>
              <a:rPr lang="en-US" sz="2400" dirty="0"/>
              <a:t>In the Philippines, the Festival of Lights </a:t>
            </a:r>
            <a:r>
              <a:rPr lang="en-US" sz="2400" dirty="0" err="1"/>
              <a:t>symbolises</a:t>
            </a:r>
            <a:r>
              <a:rPr lang="en-US" sz="2400" dirty="0"/>
              <a:t> Christ in our lives. </a:t>
            </a:r>
          </a:p>
        </p:txBody>
      </p:sp>
      <p:sp>
        <p:nvSpPr>
          <p:cNvPr id="34"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Shape 37">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7" name="Picture 6">
            <a:extLst>
              <a:ext uri="{FF2B5EF4-FFF2-40B4-BE49-F238E27FC236}">
                <a16:creationId xmlns:a16="http://schemas.microsoft.com/office/drawing/2014/main" id="{E1B536B1-632E-6B4C-AB87-09CB8FDABF42}"/>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921910" y="465243"/>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23" name="TextBox 22">
            <a:extLst>
              <a:ext uri="{FF2B5EF4-FFF2-40B4-BE49-F238E27FC236}">
                <a16:creationId xmlns:a16="http://schemas.microsoft.com/office/drawing/2014/main" id="{1E94B55E-1852-894D-B159-53B6D953D934}"/>
              </a:ext>
            </a:extLst>
          </p:cNvPr>
          <p:cNvSpPr txBox="1"/>
          <p:nvPr/>
        </p:nvSpPr>
        <p:spPr>
          <a:xfrm>
            <a:off x="335788" y="6347783"/>
            <a:ext cx="6079959"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272317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AEEA0A-9AC9-BD4B-A6FA-FB1CFAC8033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0" name="Freeform: Shape 9">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50141"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0B597C4-5B3B-F64E-B9E1-F963FB024524}"/>
              </a:ext>
            </a:extLst>
          </p:cNvPr>
          <p:cNvSpPr>
            <a:spLocks noGrp="1"/>
          </p:cNvSpPr>
          <p:nvPr>
            <p:ph type="title"/>
          </p:nvPr>
        </p:nvSpPr>
        <p:spPr>
          <a:xfrm>
            <a:off x="7851031" y="632990"/>
            <a:ext cx="4062643" cy="1043409"/>
          </a:xfrm>
        </p:spPr>
        <p:txBody>
          <a:bodyPr vert="horz" lIns="91440" tIns="45720" rIns="91440" bIns="45720" rtlCol="0" anchor="ctr">
            <a:normAutofit/>
          </a:bodyPr>
          <a:lstStyle/>
          <a:p>
            <a:pPr marR="0"/>
            <a:r>
              <a:rPr lang="en-US" sz="3600" b="0" i="0" u="none" strike="noStrike" baseline="0"/>
              <a:t>USA</a:t>
            </a:r>
          </a:p>
        </p:txBody>
      </p:sp>
      <p:sp>
        <p:nvSpPr>
          <p:cNvPr id="3" name="Text Placeholder 2">
            <a:extLst>
              <a:ext uri="{FF2B5EF4-FFF2-40B4-BE49-F238E27FC236}">
                <a16:creationId xmlns:a16="http://schemas.microsoft.com/office/drawing/2014/main" id="{4C26F1BD-17DD-CE46-9856-74E4B8B4FDE7}"/>
              </a:ext>
            </a:extLst>
          </p:cNvPr>
          <p:cNvSpPr>
            <a:spLocks noGrp="1"/>
          </p:cNvSpPr>
          <p:nvPr>
            <p:ph type="body" idx="1"/>
          </p:nvPr>
        </p:nvSpPr>
        <p:spPr>
          <a:xfrm>
            <a:off x="7621031" y="1774372"/>
            <a:ext cx="4062642" cy="3038260"/>
          </a:xfrm>
        </p:spPr>
        <p:txBody>
          <a:bodyPr vert="horz" lIns="91440" tIns="45720" rIns="91440" bIns="45720" rtlCol="0" anchor="t">
            <a:normAutofit/>
          </a:bodyPr>
          <a:lstStyle/>
          <a:p>
            <a:pPr marL="0" indent="0">
              <a:buNone/>
            </a:pPr>
            <a:r>
              <a:rPr lang="en-US" sz="2400" dirty="0"/>
              <a:t>In the USA, many people like to decorate the outside of their homes, too. </a:t>
            </a:r>
          </a:p>
          <a:p>
            <a:pPr marL="0" indent="0">
              <a:buNone/>
            </a:pPr>
            <a:endParaRPr lang="en-US" sz="2400" dirty="0"/>
          </a:p>
          <a:p>
            <a:pPr marL="0" indent="0">
              <a:buNone/>
            </a:pPr>
            <a:r>
              <a:rPr lang="en-US" sz="2400" dirty="0"/>
              <a:t>We have more of that happening here now.</a:t>
            </a:r>
          </a:p>
          <a:p>
            <a:pPr marL="0" indent="0">
              <a:buNone/>
            </a:pPr>
            <a:endParaRPr lang="en-US" sz="2400" dirty="0"/>
          </a:p>
        </p:txBody>
      </p:sp>
      <p:sp>
        <p:nvSpPr>
          <p:cNvPr id="8" name="TextBox 7">
            <a:extLst>
              <a:ext uri="{FF2B5EF4-FFF2-40B4-BE49-F238E27FC236}">
                <a16:creationId xmlns:a16="http://schemas.microsoft.com/office/drawing/2014/main" id="{CB894800-6132-5B40-A8A8-DD7C186C1FBF}"/>
              </a:ext>
            </a:extLst>
          </p:cNvPr>
          <p:cNvSpPr txBox="1"/>
          <p:nvPr/>
        </p:nvSpPr>
        <p:spPr>
          <a:xfrm>
            <a:off x="336883" y="6245498"/>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59029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ECA6DCB-B7E1-40A9-9524-540C6DA40B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11DD73-BFA0-ED4E-A68E-E7B5BFB0C4A0}"/>
              </a:ext>
            </a:extLst>
          </p:cNvPr>
          <p:cNvSpPr>
            <a:spLocks noGrp="1"/>
          </p:cNvSpPr>
          <p:nvPr>
            <p:ph type="title"/>
          </p:nvPr>
        </p:nvSpPr>
        <p:spPr>
          <a:xfrm>
            <a:off x="589560" y="856180"/>
            <a:ext cx="5279408" cy="1128068"/>
          </a:xfrm>
        </p:spPr>
        <p:txBody>
          <a:bodyPr vert="horz" lIns="91440" tIns="45720" rIns="91440" bIns="45720" rtlCol="0" anchor="ctr">
            <a:normAutofit/>
          </a:bodyPr>
          <a:lstStyle/>
          <a:p>
            <a:pPr marR="0"/>
            <a:r>
              <a:rPr lang="en-US" sz="3400" b="0" i="0" u="none" strike="noStrike" kern="1200" baseline="0">
                <a:solidFill>
                  <a:schemeClr val="tx1"/>
                </a:solidFill>
                <a:latin typeface="+mj-lt"/>
                <a:ea typeface="+mj-ea"/>
                <a:cs typeface="+mj-cs"/>
              </a:rPr>
              <a:t>THERE IS ALWAYS A SPECIAL CHRISTMAS DINNER TO EAT</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6"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E5E0BA29-3AF0-FA4F-9F9A-014281DD630B}"/>
              </a:ext>
            </a:extLst>
          </p:cNvPr>
          <p:cNvSpPr>
            <a:spLocks noGrp="1"/>
          </p:cNvSpPr>
          <p:nvPr>
            <p:ph type="body" idx="1"/>
          </p:nvPr>
        </p:nvSpPr>
        <p:spPr>
          <a:xfrm>
            <a:off x="590719" y="2330505"/>
            <a:ext cx="5278066" cy="3979585"/>
          </a:xfrm>
        </p:spPr>
        <p:txBody>
          <a:bodyPr vert="horz" lIns="91440" tIns="45720" rIns="91440" bIns="45720" rtlCol="0" anchor="ctr">
            <a:normAutofit/>
          </a:bodyPr>
          <a:lstStyle/>
          <a:p>
            <a:pPr marL="0" indent="0">
              <a:buNone/>
            </a:pPr>
            <a:r>
              <a:rPr lang="en-US" sz="2400" dirty="0"/>
              <a:t>Traditionally, many Australians like to have a hot Christmas dinner, whatever the weather. This often includes a turkey and baked ham with cranberry sauce.</a:t>
            </a:r>
            <a:r>
              <a:rPr lang="en-US" sz="2400" dirty="0">
                <a:effectLst/>
              </a:rPr>
              <a:t> </a:t>
            </a:r>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7"/>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9DE6CA03-C29F-0D41-9990-EF6313388753}"/>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7083423" y="581892"/>
            <a:ext cx="4397433" cy="2518756"/>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22" name="Rectangle 21">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79"/>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B1A1D8A-A374-C945-B911-63950ECC0163}"/>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7083423" y="3707894"/>
            <a:ext cx="4395569" cy="2518756"/>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5" name="TextBox 14">
            <a:extLst>
              <a:ext uri="{FF2B5EF4-FFF2-40B4-BE49-F238E27FC236}">
                <a16:creationId xmlns:a16="http://schemas.microsoft.com/office/drawing/2014/main" id="{7C62F901-88A4-3741-AD8E-80A3A0761506}"/>
              </a:ext>
            </a:extLst>
          </p:cNvPr>
          <p:cNvSpPr txBox="1"/>
          <p:nvPr/>
        </p:nvSpPr>
        <p:spPr>
          <a:xfrm>
            <a:off x="336883" y="6245498"/>
            <a:ext cx="5986334"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3840154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9BB7A488-55DD-FA45-A34D-4F9BB76FCC8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12" name="Rectangle 11">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1DAD9C6-04CE-2E40-AD70-8890A0145270}"/>
              </a:ext>
            </a:extLst>
          </p:cNvPr>
          <p:cNvSpPr>
            <a:spLocks noGrp="1"/>
          </p:cNvSpPr>
          <p:nvPr>
            <p:ph type="title"/>
          </p:nvPr>
        </p:nvSpPr>
        <p:spPr>
          <a:xfrm>
            <a:off x="371094" y="1161288"/>
            <a:ext cx="3438144" cy="1124712"/>
          </a:xfrm>
        </p:spPr>
        <p:txBody>
          <a:bodyPr vert="horz" lIns="91440" tIns="45720" rIns="91440" bIns="45720" rtlCol="0" anchor="b">
            <a:normAutofit/>
          </a:bodyPr>
          <a:lstStyle/>
          <a:p>
            <a:pPr marR="0"/>
            <a:r>
              <a:rPr lang="en-US" sz="2800" b="0" i="0" u="none" strike="noStrike" baseline="0"/>
              <a:t>Cranberries</a:t>
            </a:r>
          </a:p>
        </p:txBody>
      </p:sp>
      <p:sp>
        <p:nvSpPr>
          <p:cNvPr id="14" name="Rectangle 13">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10A571D3-07F9-7849-A00B-E263CCF0149D}"/>
              </a:ext>
            </a:extLst>
          </p:cNvPr>
          <p:cNvSpPr>
            <a:spLocks noGrp="1"/>
          </p:cNvSpPr>
          <p:nvPr>
            <p:ph type="body" idx="1"/>
          </p:nvPr>
        </p:nvSpPr>
        <p:spPr>
          <a:xfrm>
            <a:off x="371094" y="2718054"/>
            <a:ext cx="3438906" cy="3432970"/>
          </a:xfrm>
        </p:spPr>
        <p:txBody>
          <a:bodyPr vert="horz" lIns="91440" tIns="45720" rIns="91440" bIns="45720" rtlCol="0" anchor="t">
            <a:normAutofit/>
          </a:bodyPr>
          <a:lstStyle/>
          <a:p>
            <a:pPr marL="0" indent="0">
              <a:buNone/>
            </a:pPr>
            <a:r>
              <a:rPr lang="en-US" sz="2400" dirty="0"/>
              <a:t>When we were in the USA, we saw cranberries being harvested. When the berries are ripe, the farmers flood the ponds in which the berries grow, then rake them into a pile. A machine scoops them up like a vacuum cleaner.</a:t>
            </a:r>
          </a:p>
          <a:p>
            <a:pPr marL="0"/>
            <a:endParaRPr lang="en-US" sz="2400" dirty="0"/>
          </a:p>
        </p:txBody>
      </p:sp>
      <p:sp>
        <p:nvSpPr>
          <p:cNvPr id="11" name="TextBox 10">
            <a:extLst>
              <a:ext uri="{FF2B5EF4-FFF2-40B4-BE49-F238E27FC236}">
                <a16:creationId xmlns:a16="http://schemas.microsoft.com/office/drawing/2014/main" id="{F6CE6D01-95DB-2343-A047-3370903E4102}"/>
              </a:ext>
            </a:extLst>
          </p:cNvPr>
          <p:cNvSpPr txBox="1"/>
          <p:nvPr/>
        </p:nvSpPr>
        <p:spPr>
          <a:xfrm>
            <a:off x="336883" y="6245498"/>
            <a:ext cx="6288506"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0438329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035A9836-5DE5-654F-BC77-75077C46650E}"/>
              </a:ext>
            </a:extLst>
          </p:cNvPr>
          <p:cNvSpPr>
            <a:spLocks noGrp="1"/>
          </p:cNvSpPr>
          <p:nvPr>
            <p:ph type="title"/>
          </p:nvPr>
        </p:nvSpPr>
        <p:spPr>
          <a:xfrm>
            <a:off x="6094105" y="802955"/>
            <a:ext cx="4977976" cy="1454051"/>
          </a:xfrm>
        </p:spPr>
        <p:txBody>
          <a:bodyPr vert="horz" lIns="91440" tIns="45720" rIns="91440" bIns="45720" rtlCol="0" anchor="ctr">
            <a:normAutofit/>
          </a:bodyPr>
          <a:lstStyle/>
          <a:p>
            <a:pPr marR="0"/>
            <a:r>
              <a:rPr lang="en-US" b="0" i="0" u="none" strike="noStrike" baseline="0">
                <a:solidFill>
                  <a:srgbClr val="000000"/>
                </a:solidFill>
              </a:rPr>
              <a:t>Seafood anyone?</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3EDAFEF7-EFA8-7541-B9AD-A89E63754A67}"/>
              </a:ext>
            </a:extLst>
          </p:cNvPr>
          <p:cNvPicPr/>
          <p:nvPr/>
        </p:nvPicPr>
        <p:blipFill rotWithShape="1">
          <a:blip r:embed="rId3"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642B30FE-EF6D-CE4B-AB88-495F3B3800EF}"/>
              </a:ext>
            </a:extLst>
          </p:cNvPr>
          <p:cNvSpPr>
            <a:spLocks noGrp="1"/>
          </p:cNvSpPr>
          <p:nvPr>
            <p:ph type="body" idx="1"/>
          </p:nvPr>
        </p:nvSpPr>
        <p:spPr>
          <a:xfrm>
            <a:off x="6090574" y="1732548"/>
            <a:ext cx="4977578" cy="4328424"/>
          </a:xfrm>
        </p:spPr>
        <p:txBody>
          <a:bodyPr vert="horz" lIns="91440" tIns="45720" rIns="91440" bIns="45720" rtlCol="0" anchor="ctr">
            <a:normAutofit/>
          </a:bodyPr>
          <a:lstStyle/>
          <a:p>
            <a:pPr marL="0" indent="0">
              <a:buNone/>
            </a:pPr>
            <a:r>
              <a:rPr lang="en-US" sz="2400" dirty="0">
                <a:solidFill>
                  <a:srgbClr val="000000"/>
                </a:solidFill>
              </a:rPr>
              <a:t>Certainly, a cold Christmas lunch suits our weather better and is easier for the cook, usually, ‘Mum’. </a:t>
            </a:r>
          </a:p>
          <a:p>
            <a:pPr marL="0" indent="0">
              <a:buNone/>
            </a:pPr>
            <a:r>
              <a:rPr lang="en-US" sz="2400" dirty="0">
                <a:solidFill>
                  <a:srgbClr val="000000"/>
                </a:solidFill>
              </a:rPr>
              <a:t> </a:t>
            </a:r>
          </a:p>
          <a:p>
            <a:pPr marL="0" indent="0">
              <a:buNone/>
            </a:pPr>
            <a:r>
              <a:rPr lang="en-US" sz="2400" dirty="0">
                <a:solidFill>
                  <a:srgbClr val="000000"/>
                </a:solidFill>
              </a:rPr>
              <a:t>When our extended family gets together, we have a cold buffet and everyone brings meats, seafood and salads. The work is shared and there is something for everybody’s taste. </a:t>
            </a:r>
          </a:p>
          <a:p>
            <a:pPr marL="0"/>
            <a:endParaRPr lang="en-US" sz="2400" dirty="0">
              <a:solidFill>
                <a:srgbClr val="000000"/>
              </a:solidFill>
            </a:endParaRPr>
          </a:p>
        </p:txBody>
      </p:sp>
      <p:sp>
        <p:nvSpPr>
          <p:cNvPr id="11" name="TextBox 10">
            <a:extLst>
              <a:ext uri="{FF2B5EF4-FFF2-40B4-BE49-F238E27FC236}">
                <a16:creationId xmlns:a16="http://schemas.microsoft.com/office/drawing/2014/main" id="{B8F83F71-C327-5B44-B181-D750CA83D603}"/>
              </a:ext>
            </a:extLst>
          </p:cNvPr>
          <p:cNvSpPr txBox="1"/>
          <p:nvPr/>
        </p:nvSpPr>
        <p:spPr>
          <a:xfrm>
            <a:off x="336883" y="6245498"/>
            <a:ext cx="624024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815801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drawing&#10;&#10;Description automatically generated">
            <a:extLst>
              <a:ext uri="{FF2B5EF4-FFF2-40B4-BE49-F238E27FC236}">
                <a16:creationId xmlns:a16="http://schemas.microsoft.com/office/drawing/2014/main" id="{B131AF8B-907E-7341-8492-67562931CC2D}"/>
              </a:ext>
            </a:extLst>
          </p:cNvPr>
          <p:cNvPicPr/>
          <p:nvPr/>
        </p:nvPicPr>
        <p:blipFill>
          <a:blip r:embed="rId2" cstate="screen">
            <a:extLst>
              <a:ext uri="{28A0092B-C50C-407E-A947-70E740481C1C}">
                <a14:useLocalDpi xmlns:a14="http://schemas.microsoft.com/office/drawing/2010/main"/>
              </a:ext>
            </a:extLst>
          </a:blip>
          <a:stretch>
            <a:fillRect/>
          </a:stretch>
        </p:blipFill>
        <p:spPr>
          <a:xfrm>
            <a:off x="835008" y="441831"/>
            <a:ext cx="1443355" cy="561340"/>
          </a:xfrm>
          <a:prstGeom prst="rect">
            <a:avLst/>
          </a:prstGeom>
        </p:spPr>
      </p:pic>
      <p:sp>
        <p:nvSpPr>
          <p:cNvPr id="9" name="TextBox 8">
            <a:extLst>
              <a:ext uri="{FF2B5EF4-FFF2-40B4-BE49-F238E27FC236}">
                <a16:creationId xmlns:a16="http://schemas.microsoft.com/office/drawing/2014/main" id="{8D6DCB0F-4A38-BC4F-B827-9BE97A5E96F1}"/>
              </a:ext>
            </a:extLst>
          </p:cNvPr>
          <p:cNvSpPr txBox="1"/>
          <p:nvPr/>
        </p:nvSpPr>
        <p:spPr>
          <a:xfrm>
            <a:off x="1891904" y="1289953"/>
            <a:ext cx="8608642" cy="4278094"/>
          </a:xfrm>
          <a:prstGeom prst="rect">
            <a:avLst/>
          </a:prstGeom>
          <a:noFill/>
        </p:spPr>
        <p:txBody>
          <a:bodyPr wrap="square" rtlCol="0">
            <a:spAutoFit/>
          </a:bodyPr>
          <a:lstStyle/>
          <a:p>
            <a:r>
              <a:rPr lang="en-US" sz="1600" dirty="0">
                <a:ea typeface="Times New Roman" panose="02020603050405020304" pitchFamily="18" charset="0"/>
              </a:rPr>
              <a:t>The Rotary Club of Canterbury “Let’s Stay Connected Project” has been developed as a response to an identified need within the Aged Care sector.</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At times when it’s difficult to connect in person with family and friends, the Rotary Club of Canterbury has pleasure in offering you this booklet, designed to promote conversation, recollection and engagement for those who are in isolation and without their usual social activities.</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The booklets have been designed for people in an aged care residence, village or at home to read by themselves, or to have a family or staff member share the booklet with them. </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ea typeface="Times New Roman" panose="02020603050405020304" pitchFamily="18" charset="0"/>
              </a:rPr>
              <a:t>You can download this and other booklets from the Rotary Club of Canterbury website (</a:t>
            </a:r>
            <a:r>
              <a:rPr lang="en-US" sz="1600" u="sng" dirty="0">
                <a:solidFill>
                  <a:srgbClr val="0000FF"/>
                </a:solidFill>
                <a:ea typeface="Times New Roman" panose="02020603050405020304" pitchFamily="18" charset="0"/>
                <a:hlinkClick r:id="rId3"/>
              </a:rPr>
              <a:t>www.canterburyrotary.org</a:t>
            </a:r>
            <a:r>
              <a:rPr lang="en-US" sz="1600" dirty="0">
                <a:ea typeface="Times New Roman" panose="02020603050405020304" pitchFamily="18" charset="0"/>
              </a:rPr>
              <a:t>).</a:t>
            </a:r>
            <a:endParaRPr lang="en-AU" sz="1600" dirty="0">
              <a:ea typeface="Arial Unicode MS"/>
            </a:endParaRPr>
          </a:p>
          <a:p>
            <a:r>
              <a:rPr lang="en-US" sz="1600" dirty="0">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Source references for this book are held at the Rotary Club of Canterbury. Contact </a:t>
            </a:r>
            <a:r>
              <a:rPr lang="en-US" sz="1600" u="sng" dirty="0">
                <a:solidFill>
                  <a:srgbClr val="0000FF"/>
                </a:solidFill>
                <a:ea typeface="Times New Roman" panose="02020603050405020304" pitchFamily="18" charset="0"/>
                <a:hlinkClick r:id="rId4"/>
              </a:rPr>
              <a:t>president@caterburyrotary.org</a:t>
            </a:r>
            <a:r>
              <a:rPr lang="en-US" sz="1600" u="sng" dirty="0">
                <a:solidFill>
                  <a:srgbClr val="0000FF"/>
                </a:solidFill>
                <a:ea typeface="Times New Roman" panose="02020603050405020304" pitchFamily="18" charset="0"/>
              </a:rPr>
              <a:t> </a:t>
            </a:r>
            <a:r>
              <a:rPr lang="en-US" sz="1600" dirty="0">
                <a:solidFill>
                  <a:srgbClr val="000000"/>
                </a:solidFill>
                <a:ea typeface="Times New Roman" panose="02020603050405020304" pitchFamily="18" charset="0"/>
              </a:rPr>
              <a:t>for further details.  </a:t>
            </a:r>
            <a:endParaRPr lang="en-AU" sz="1600" dirty="0">
              <a:ea typeface="Arial Unicode MS"/>
            </a:endParaRPr>
          </a:p>
          <a:p>
            <a:r>
              <a:rPr lang="en-US" sz="1600" dirty="0">
                <a:solidFill>
                  <a:srgbClr val="000000"/>
                </a:solidFill>
                <a:ea typeface="Times New Roman" panose="02020603050405020304" pitchFamily="18" charset="0"/>
              </a:rPr>
              <a:t> </a:t>
            </a:r>
            <a:endParaRPr lang="en-AU" sz="1600" dirty="0">
              <a:ea typeface="Arial Unicode MS"/>
            </a:endParaRPr>
          </a:p>
          <a:p>
            <a:r>
              <a:rPr lang="en-US" sz="1600" dirty="0">
                <a:solidFill>
                  <a:srgbClr val="000000"/>
                </a:solidFill>
                <a:ea typeface="Times New Roman" panose="02020603050405020304" pitchFamily="18" charset="0"/>
              </a:rPr>
              <a:t>Material in this book was reproduced in accordance with Section 113F of the Copyright Act (1968). </a:t>
            </a:r>
            <a:endParaRPr lang="en-AU" sz="1600" dirty="0">
              <a:ea typeface="Arial Unicode MS"/>
            </a:endParaRPr>
          </a:p>
        </p:txBody>
      </p:sp>
      <p:sp>
        <p:nvSpPr>
          <p:cNvPr id="11" name="TextBox 10">
            <a:extLst>
              <a:ext uri="{FF2B5EF4-FFF2-40B4-BE49-F238E27FC236}">
                <a16:creationId xmlns:a16="http://schemas.microsoft.com/office/drawing/2014/main" id="{6225E529-FBD0-314D-9A24-3ED0C932DC34}"/>
              </a:ext>
            </a:extLst>
          </p:cNvPr>
          <p:cNvSpPr txBox="1"/>
          <p:nvPr/>
        </p:nvSpPr>
        <p:spPr>
          <a:xfrm>
            <a:off x="336883" y="6245498"/>
            <a:ext cx="648101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975468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BC1E073-801E-884D-B2BF-9175B4E93372}"/>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a:t>Christmas pudding</a:t>
            </a:r>
            <a:br>
              <a:rPr lang="en-US" sz="3700"/>
            </a:br>
            <a:endParaRPr lang="en-US" sz="3700" b="0" i="0" u="none" strike="noStrike" baseline="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46809D15-2039-8A4D-97A7-7AD956E06C9D}"/>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Every year I make several Christmas puddings. I am the pudding maker for our family. Below is a photo of me, my daughter Joanna and my granddaughter Eliza, stirring the pudding and making a wish. </a:t>
            </a:r>
          </a:p>
          <a:p>
            <a:pPr marL="0" indent="0">
              <a:buNone/>
            </a:pPr>
            <a:r>
              <a:rPr lang="en-US" sz="2400" dirty="0"/>
              <a:t> </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C9BC7C4C-DDD6-484D-9473-E53B8C11CAD5}"/>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5977788" y="799352"/>
            <a:ext cx="5425410" cy="5259296"/>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DAE2D063-E6A9-5046-BDFF-EB996E8E50AA}"/>
              </a:ext>
            </a:extLst>
          </p:cNvPr>
          <p:cNvSpPr txBox="1"/>
          <p:nvPr/>
        </p:nvSpPr>
        <p:spPr>
          <a:xfrm>
            <a:off x="161751" y="6272151"/>
            <a:ext cx="6009366"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714511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3AB00AE-4340-440F-82E1-9F69D1D55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5561176-F73B-A942-8844-261B1C4F30D4}"/>
              </a:ext>
            </a:extLst>
          </p:cNvPr>
          <p:cNvPicPr/>
          <p:nvPr/>
        </p:nvPicPr>
        <p:blipFill rotWithShape="1">
          <a:blip r:embed="rId3" cstate="screen">
            <a:alphaModFix/>
            <a:extLst>
              <a:ext uri="{28A0092B-C50C-407E-A947-70E740481C1C}">
                <a14:useLocalDpi xmlns:a14="http://schemas.microsoft.com/office/drawing/2010/main"/>
              </a:ext>
            </a:extLst>
          </a:blip>
          <a:srcRect/>
          <a:stretch/>
        </p:blipFill>
        <p:spPr>
          <a:xfrm>
            <a:off x="6083786" y="-168316"/>
            <a:ext cx="6261330" cy="3932313"/>
          </a:xfrm>
          <a:prstGeom prst="rect">
            <a:avLst/>
          </a:prstGeom>
          <a:solidFill>
            <a:srgbClr val="FFFFFF">
              <a:shade val="85000"/>
            </a:srgbClr>
          </a:solidFill>
          <a:effectLst>
            <a:softEdge rad="533400"/>
          </a:effectLst>
          <a:scene3d>
            <a:camera prst="orthographicFront"/>
            <a:lightRig rig="twoPt" dir="t">
              <a:rot lat="0" lon="0" rev="7800000"/>
            </a:lightRig>
          </a:scene3d>
          <a:sp3d contourW="6350">
            <a:bevelT w="50800" h="16510"/>
            <a:contourClr>
              <a:srgbClr val="C0C0C0"/>
            </a:contourClr>
          </a:sp3d>
        </p:spPr>
      </p:pic>
      <p:pic>
        <p:nvPicPr>
          <p:cNvPr id="5" name="Picture 4">
            <a:extLst>
              <a:ext uri="{FF2B5EF4-FFF2-40B4-BE49-F238E27FC236}">
                <a16:creationId xmlns:a16="http://schemas.microsoft.com/office/drawing/2014/main" id="{13583838-0E7F-4142-ACC7-70965FD31B1A}"/>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089904" y="2487166"/>
            <a:ext cx="6263640" cy="4215384"/>
          </a:xfrm>
          <a:prstGeom prst="rect">
            <a:avLst/>
          </a:prstGeom>
          <a:solidFill>
            <a:srgbClr val="FFFFFF">
              <a:shade val="85000"/>
            </a:srgbClr>
          </a:solidFill>
          <a:effectLst>
            <a:softEdge rad="533400"/>
          </a:effectLst>
          <a:scene3d>
            <a:camera prst="orthographicFront"/>
            <a:lightRig rig="twoPt" dir="t">
              <a:rot lat="0" lon="0" rev="7800000"/>
            </a:lightRig>
          </a:scene3d>
          <a:sp3d contourW="6350">
            <a:bevelT w="50800" h="16510"/>
            <a:contourClr>
              <a:srgbClr val="C0C0C0"/>
            </a:contourClr>
          </a:sp3d>
        </p:spPr>
      </p:pic>
      <p:pic>
        <p:nvPicPr>
          <p:cNvPr id="14" name="Picture 13">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580622D-26A2-284B-A760-994FE36B26B0}"/>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sz="4000" b="0" i="0" u="none" strike="noStrike" kern="1200" baseline="0">
                <a:solidFill>
                  <a:srgbClr val="000000"/>
                </a:solidFill>
                <a:latin typeface="+mj-lt"/>
                <a:ea typeface="+mj-ea"/>
                <a:cs typeface="+mj-cs"/>
              </a:rPr>
              <a:t>Sweet treats</a:t>
            </a:r>
          </a:p>
        </p:txBody>
      </p:sp>
      <p:sp>
        <p:nvSpPr>
          <p:cNvPr id="3" name="Text Placeholder 2">
            <a:extLst>
              <a:ext uri="{FF2B5EF4-FFF2-40B4-BE49-F238E27FC236}">
                <a16:creationId xmlns:a16="http://schemas.microsoft.com/office/drawing/2014/main" id="{AA91E4BA-D218-3343-9B12-94B14820FF3B}"/>
              </a:ext>
            </a:extLst>
          </p:cNvPr>
          <p:cNvSpPr>
            <a:spLocks noGrp="1"/>
          </p:cNvSpPr>
          <p:nvPr>
            <p:ph type="body" idx="1"/>
          </p:nvPr>
        </p:nvSpPr>
        <p:spPr>
          <a:xfrm>
            <a:off x="804997" y="1845589"/>
            <a:ext cx="4803637" cy="4215384"/>
          </a:xfrm>
        </p:spPr>
        <p:txBody>
          <a:bodyPr vert="horz" lIns="91440" tIns="45720" rIns="91440" bIns="45720" rtlCol="0" anchor="ctr">
            <a:normAutofit/>
          </a:bodyPr>
          <a:lstStyle/>
          <a:p>
            <a:pPr marL="0" indent="0">
              <a:buNone/>
            </a:pPr>
            <a:r>
              <a:rPr lang="en-US" sz="2400" dirty="0">
                <a:solidFill>
                  <a:srgbClr val="000000"/>
                </a:solidFill>
              </a:rPr>
              <a:t>No Christmas is right for me without mince pies. I love them. So does my husband . </a:t>
            </a:r>
          </a:p>
          <a:p>
            <a:pPr marL="0" indent="0">
              <a:buNone/>
            </a:pPr>
            <a:r>
              <a:rPr lang="en-US" sz="2400" dirty="0">
                <a:solidFill>
                  <a:srgbClr val="000000"/>
                </a:solidFill>
              </a:rPr>
              <a:t>Every year I make a Christmas cake. I used to ice them like this one because a dear relative loved it like this. It reminded her of home in England. Now I put almonds on top instead of icing. Originally the cakes were twelfth night cakes and eaten on the 5</a:t>
            </a:r>
            <a:r>
              <a:rPr lang="en-US" sz="2400" baseline="30000" dirty="0">
                <a:solidFill>
                  <a:srgbClr val="000000"/>
                </a:solidFill>
              </a:rPr>
              <a:t>th</a:t>
            </a:r>
            <a:r>
              <a:rPr lang="en-US" sz="2400" dirty="0">
                <a:solidFill>
                  <a:srgbClr val="000000"/>
                </a:solidFill>
              </a:rPr>
              <a:t> January.</a:t>
            </a:r>
          </a:p>
          <a:p>
            <a:pPr marL="0"/>
            <a:endParaRPr lang="en-US" sz="2400" dirty="0">
              <a:solidFill>
                <a:srgbClr val="000000"/>
              </a:solidFill>
            </a:endParaRPr>
          </a:p>
        </p:txBody>
      </p:sp>
      <p:sp>
        <p:nvSpPr>
          <p:cNvPr id="11" name="TextBox 10">
            <a:extLst>
              <a:ext uri="{FF2B5EF4-FFF2-40B4-BE49-F238E27FC236}">
                <a16:creationId xmlns:a16="http://schemas.microsoft.com/office/drawing/2014/main" id="{6ED301C9-B5B1-0B4B-9393-FCDF0105A566}"/>
              </a:ext>
            </a:extLst>
          </p:cNvPr>
          <p:cNvSpPr txBox="1"/>
          <p:nvPr/>
        </p:nvSpPr>
        <p:spPr>
          <a:xfrm>
            <a:off x="336883" y="6245498"/>
            <a:ext cx="626133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08972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11">
            <a:extLst>
              <a:ext uri="{FF2B5EF4-FFF2-40B4-BE49-F238E27FC236}">
                <a16:creationId xmlns:a16="http://schemas.microsoft.com/office/drawing/2014/main" id="{B430338F-E2FD-4573-B0B7-E2EB12CC9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6AD933-F5EB-104F-9677-5B9AE26124EF}"/>
              </a:ext>
            </a:extLst>
          </p:cNvPr>
          <p:cNvSpPr>
            <a:spLocks noGrp="1"/>
          </p:cNvSpPr>
          <p:nvPr>
            <p:ph type="title"/>
          </p:nvPr>
        </p:nvSpPr>
        <p:spPr>
          <a:xfrm>
            <a:off x="532015" y="4495568"/>
            <a:ext cx="3861960" cy="1905232"/>
          </a:xfrm>
        </p:spPr>
        <p:txBody>
          <a:bodyPr vert="horz" lIns="91440" tIns="45720" rIns="91440" bIns="45720" rtlCol="0" anchor="ctr">
            <a:normAutofit/>
          </a:bodyPr>
          <a:lstStyle/>
          <a:p>
            <a:pPr marR="0"/>
            <a:r>
              <a:rPr lang="en-US" sz="3200" b="0" i="0" u="none" strike="noStrike" kern="1200" baseline="0">
                <a:solidFill>
                  <a:schemeClr val="tx1"/>
                </a:solidFill>
                <a:latin typeface="+mj-lt"/>
                <a:ea typeface="+mj-ea"/>
                <a:cs typeface="+mj-cs"/>
              </a:rPr>
              <a:t>Scotland</a:t>
            </a:r>
          </a:p>
        </p:txBody>
      </p:sp>
      <p:sp>
        <p:nvSpPr>
          <p:cNvPr id="41" name="Rectangle 13">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5">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1"/>
            <a:ext cx="11231745" cy="413142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357AE28-B650-E14A-B0D1-BEFF6C76BE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838200" y="364143"/>
            <a:ext cx="5136795" cy="3426462"/>
          </a:xfrm>
          <a:prstGeom prst="rect">
            <a:avLst/>
          </a:prstGeom>
        </p:spPr>
      </p:pic>
      <p:pic>
        <p:nvPicPr>
          <p:cNvPr id="5" name="Picture 4">
            <a:extLst>
              <a:ext uri="{FF2B5EF4-FFF2-40B4-BE49-F238E27FC236}">
                <a16:creationId xmlns:a16="http://schemas.microsoft.com/office/drawing/2014/main" id="{AA7BE2D7-381B-5840-9880-4C10D429AA70}"/>
              </a:ext>
            </a:extLst>
          </p:cNvPr>
          <p:cNvPicPr/>
          <p:nvPr/>
        </p:nvPicPr>
        <p:blipFill rotWithShape="1">
          <a:blip r:embed="rId4" cstate="screen">
            <a:extLst>
              <a:ext uri="{28A0092B-C50C-407E-A947-70E740481C1C}">
                <a14:useLocalDpi xmlns:a14="http://schemas.microsoft.com/office/drawing/2010/main"/>
              </a:ext>
            </a:extLst>
          </a:blip>
          <a:srcRect/>
          <a:stretch/>
        </p:blipFill>
        <p:spPr>
          <a:xfrm>
            <a:off x="6297264" y="364142"/>
            <a:ext cx="5136795" cy="3426462"/>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43" name="Rectangle 17">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37444" y="5460209"/>
            <a:ext cx="1790365"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FA16B4A1-38E4-2B4E-83DF-BB223B284D02}"/>
              </a:ext>
            </a:extLst>
          </p:cNvPr>
          <p:cNvSpPr>
            <a:spLocks noGrp="1"/>
          </p:cNvSpPr>
          <p:nvPr>
            <p:ph type="body" idx="1"/>
          </p:nvPr>
        </p:nvSpPr>
        <p:spPr>
          <a:xfrm>
            <a:off x="5162719" y="4131424"/>
            <a:ext cx="6586915" cy="2269376"/>
          </a:xfrm>
        </p:spPr>
        <p:txBody>
          <a:bodyPr vert="horz" lIns="91440" tIns="45720" rIns="91440" bIns="45720" rtlCol="0" anchor="ctr">
            <a:normAutofit/>
          </a:bodyPr>
          <a:lstStyle/>
          <a:p>
            <a:pPr marL="0" indent="0">
              <a:buNone/>
            </a:pPr>
            <a:r>
              <a:rPr lang="en-US" sz="2400" dirty="0"/>
              <a:t>I bought this shortbread </a:t>
            </a:r>
            <a:r>
              <a:rPr lang="en-US" sz="2400" dirty="0" err="1"/>
              <a:t>mould</a:t>
            </a:r>
            <a:r>
              <a:rPr lang="en-US" sz="2400" dirty="0"/>
              <a:t> in Scotland. Mostly I make shortbread biscuits in the usual way. </a:t>
            </a:r>
          </a:p>
          <a:p>
            <a:pPr marL="0" indent="0">
              <a:buNone/>
            </a:pPr>
            <a:endParaRPr lang="en-US" sz="2400" dirty="0"/>
          </a:p>
        </p:txBody>
      </p:sp>
      <p:sp>
        <p:nvSpPr>
          <p:cNvPr id="37" name="TextBox 36">
            <a:extLst>
              <a:ext uri="{FF2B5EF4-FFF2-40B4-BE49-F238E27FC236}">
                <a16:creationId xmlns:a16="http://schemas.microsoft.com/office/drawing/2014/main" id="{54741740-9F5A-614F-BB5E-D4FB29F44A1D}"/>
              </a:ext>
            </a:extLst>
          </p:cNvPr>
          <p:cNvSpPr txBox="1"/>
          <p:nvPr/>
        </p:nvSpPr>
        <p:spPr>
          <a:xfrm>
            <a:off x="336883" y="6245498"/>
            <a:ext cx="632059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647265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6"/>
              </a:gs>
              <a:gs pos="25000">
                <a:schemeClr val="accent6"/>
              </a:gs>
              <a:gs pos="94000">
                <a:schemeClr val="accent1"/>
              </a:gs>
              <a:gs pos="100000">
                <a:schemeClr val="accent1"/>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0DE138F-2E31-5742-B83A-1803121A5D3C}"/>
              </a:ext>
            </a:extLst>
          </p:cNvPr>
          <p:cNvSpPr>
            <a:spLocks noGrp="1"/>
          </p:cNvSpPr>
          <p:nvPr>
            <p:ph type="title"/>
          </p:nvPr>
        </p:nvSpPr>
        <p:spPr>
          <a:xfrm>
            <a:off x="6094105" y="802955"/>
            <a:ext cx="4977976" cy="1454051"/>
          </a:xfrm>
        </p:spPr>
        <p:txBody>
          <a:bodyPr vert="horz" lIns="91440" tIns="45720" rIns="91440" bIns="45720" rtlCol="0" anchor="ctr">
            <a:normAutofit/>
          </a:bodyPr>
          <a:lstStyle/>
          <a:p>
            <a:pPr marR="0"/>
            <a:r>
              <a:rPr lang="en-US" b="0" i="0" u="none" strike="noStrike" baseline="0">
                <a:solidFill>
                  <a:srgbClr val="000000"/>
                </a:solidFill>
              </a:rPr>
              <a:t>France</a:t>
            </a: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DDBC99F8-C5BC-F945-8619-33E8E2DE1006}"/>
              </a:ext>
            </a:extLst>
          </p:cNvPr>
          <p:cNvPicPr/>
          <p:nvPr/>
        </p:nvPicPr>
        <p:blipFill rotWithShape="1">
          <a:blip r:embed="rId4" cstate="screen">
            <a:alphaModFix/>
            <a:extLst>
              <a:ext uri="{28A0092B-C50C-407E-A947-70E740481C1C}">
                <a14:useLocalDpi xmlns:a14="http://schemas.microsoft.com/office/drawing/2010/main"/>
              </a:ext>
            </a:extLst>
          </a:blip>
          <a:srcRect b="-1"/>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6F339A00-C39D-7C43-A51D-7EE1B3CC93E3}"/>
              </a:ext>
            </a:extLst>
          </p:cNvPr>
          <p:cNvSpPr>
            <a:spLocks noGrp="1"/>
          </p:cNvSpPr>
          <p:nvPr>
            <p:ph type="body" idx="1"/>
          </p:nvPr>
        </p:nvSpPr>
        <p:spPr>
          <a:xfrm>
            <a:off x="6090574" y="2069432"/>
            <a:ext cx="4977578" cy="3991539"/>
          </a:xfrm>
        </p:spPr>
        <p:txBody>
          <a:bodyPr vert="horz" lIns="91440" tIns="45720" rIns="91440" bIns="45720" rtlCol="0" anchor="ctr">
            <a:normAutofit/>
          </a:bodyPr>
          <a:lstStyle/>
          <a:p>
            <a:pPr marL="0" indent="0">
              <a:buNone/>
            </a:pPr>
            <a:r>
              <a:rPr lang="en-US" sz="2400" dirty="0">
                <a:solidFill>
                  <a:srgbClr val="000000"/>
                </a:solidFill>
              </a:rPr>
              <a:t>This chocolate cake is a French </a:t>
            </a:r>
            <a:r>
              <a:rPr lang="en-US" sz="2400" dirty="0" err="1">
                <a:solidFill>
                  <a:srgbClr val="000000"/>
                </a:solidFill>
              </a:rPr>
              <a:t>Bûche</a:t>
            </a:r>
            <a:r>
              <a:rPr lang="en-US" sz="2400" dirty="0">
                <a:solidFill>
                  <a:srgbClr val="000000"/>
                </a:solidFill>
              </a:rPr>
              <a:t> de Noel. In English we would call it a Yule Log. The mushrooms are made from meringue. </a:t>
            </a:r>
          </a:p>
          <a:p>
            <a:pPr marL="0" indent="0">
              <a:buNone/>
            </a:pPr>
            <a:endParaRPr lang="en-US" sz="2400" dirty="0">
              <a:solidFill>
                <a:srgbClr val="000000"/>
              </a:solidFill>
            </a:endParaRPr>
          </a:p>
        </p:txBody>
      </p:sp>
      <p:sp>
        <p:nvSpPr>
          <p:cNvPr id="11" name="TextBox 10">
            <a:extLst>
              <a:ext uri="{FF2B5EF4-FFF2-40B4-BE49-F238E27FC236}">
                <a16:creationId xmlns:a16="http://schemas.microsoft.com/office/drawing/2014/main" id="{AC6250D4-D099-A24F-89C6-D7FCE1EEF733}"/>
              </a:ext>
            </a:extLst>
          </p:cNvPr>
          <p:cNvSpPr txBox="1"/>
          <p:nvPr/>
        </p:nvSpPr>
        <p:spPr>
          <a:xfrm>
            <a:off x="224589" y="6381940"/>
            <a:ext cx="609600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9191581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8468727-63BE-4191-B4A6-C30C82C0E9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C465F6-07E7-A64F-94CD-3B8B8E9A6F34}"/>
              </a:ext>
            </a:extLst>
          </p:cNvPr>
          <p:cNvSpPr>
            <a:spLocks noGrp="1"/>
          </p:cNvSpPr>
          <p:nvPr>
            <p:ph type="title"/>
          </p:nvPr>
        </p:nvSpPr>
        <p:spPr>
          <a:xfrm>
            <a:off x="457201" y="412454"/>
            <a:ext cx="2381250" cy="2101850"/>
          </a:xfrm>
        </p:spPr>
        <p:txBody>
          <a:bodyPr vert="horz" lIns="91440" tIns="45720" rIns="91440" bIns="45720" rtlCol="0" anchor="ctr">
            <a:normAutofit/>
          </a:bodyPr>
          <a:lstStyle/>
          <a:p>
            <a:pPr marR="0"/>
            <a:r>
              <a:rPr lang="en-US" sz="2800" b="0" i="0" u="none" strike="noStrike" kern="1200" baseline="0">
                <a:solidFill>
                  <a:schemeClr val="tx1"/>
                </a:solidFill>
                <a:latin typeface="+mj-lt"/>
                <a:ea typeface="+mj-ea"/>
                <a:cs typeface="+mj-cs"/>
              </a:rPr>
              <a:t>Italy</a:t>
            </a:r>
          </a:p>
        </p:txBody>
      </p:sp>
      <p:sp>
        <p:nvSpPr>
          <p:cNvPr id="12" name="Rectangle 11">
            <a:extLst>
              <a:ext uri="{FF2B5EF4-FFF2-40B4-BE49-F238E27FC236}">
                <a16:creationId xmlns:a16="http://schemas.microsoft.com/office/drawing/2014/main" id="{9D355BB6-1BB8-4828-B246-CFB31742D7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34839"/>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CA52A9B9-B2B3-46F0-9D53-0EFF9905BF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45238" y="1452646"/>
            <a:ext cx="14630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767A907E-24BF-A146-9B85-081E36357F23}"/>
              </a:ext>
            </a:extLst>
          </p:cNvPr>
          <p:cNvSpPr>
            <a:spLocks noGrp="1"/>
          </p:cNvSpPr>
          <p:nvPr>
            <p:ph type="body" idx="1"/>
          </p:nvPr>
        </p:nvSpPr>
        <p:spPr>
          <a:xfrm>
            <a:off x="1652337" y="412453"/>
            <a:ext cx="4748463" cy="2426999"/>
          </a:xfrm>
        </p:spPr>
        <p:txBody>
          <a:bodyPr vert="horz" lIns="91440" tIns="45720" rIns="91440" bIns="45720" rtlCol="0" anchor="ctr">
            <a:normAutofit fontScale="92500" lnSpcReduction="10000"/>
          </a:bodyPr>
          <a:lstStyle/>
          <a:p>
            <a:pPr marL="0" indent="0">
              <a:buNone/>
            </a:pPr>
            <a:r>
              <a:rPr lang="en-US" sz="2400" dirty="0"/>
              <a:t>My daughter-in-law is Italian. For their Christmas dinner, they have an anti-</a:t>
            </a:r>
            <a:r>
              <a:rPr lang="en-US" sz="2400" dirty="0" err="1"/>
              <a:t>pasti</a:t>
            </a:r>
            <a:r>
              <a:rPr lang="en-US" sz="2400" dirty="0"/>
              <a:t> platter, then filled pasta like ravioli for an entrée, roast meat and vegetables then a dessert like Tiramisu. The meal lasts for hours. The traditional cake is </a:t>
            </a:r>
            <a:r>
              <a:rPr lang="en-US" sz="2400" dirty="0" err="1"/>
              <a:t>Pannetone</a:t>
            </a:r>
            <a:r>
              <a:rPr lang="en-US" sz="2400" dirty="0"/>
              <a:t> which is dipped in coffee.</a:t>
            </a:r>
          </a:p>
          <a:p>
            <a:pPr marL="0" indent="0">
              <a:buNone/>
            </a:pPr>
            <a:endParaRPr lang="en-US" sz="2400" dirty="0"/>
          </a:p>
        </p:txBody>
      </p:sp>
      <p:pic>
        <p:nvPicPr>
          <p:cNvPr id="4" name="Picture 3">
            <a:extLst>
              <a:ext uri="{FF2B5EF4-FFF2-40B4-BE49-F238E27FC236}">
                <a16:creationId xmlns:a16="http://schemas.microsoft.com/office/drawing/2014/main" id="{84C0540E-03B6-3848-ABC4-24FEE25B63E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20" y="2959630"/>
            <a:ext cx="6400781" cy="3898370"/>
          </a:xfrm>
          <a:prstGeom prst="rect">
            <a:avLst/>
          </a:prstGeom>
        </p:spPr>
      </p:pic>
      <p:pic>
        <p:nvPicPr>
          <p:cNvPr id="5" name="Picture 4">
            <a:extLst>
              <a:ext uri="{FF2B5EF4-FFF2-40B4-BE49-F238E27FC236}">
                <a16:creationId xmlns:a16="http://schemas.microsoft.com/office/drawing/2014/main" id="{30603A84-F397-BC4C-8EAC-0A52FA4AB35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591299" y="1"/>
            <a:ext cx="5600701" cy="6857999"/>
          </a:xfrm>
          <a:prstGeom prst="rect">
            <a:avLst/>
          </a:prstGeom>
        </p:spPr>
      </p:pic>
      <p:sp>
        <p:nvSpPr>
          <p:cNvPr id="9" name="TextBox 8">
            <a:extLst>
              <a:ext uri="{FF2B5EF4-FFF2-40B4-BE49-F238E27FC236}">
                <a16:creationId xmlns:a16="http://schemas.microsoft.com/office/drawing/2014/main" id="{9F3A9FC6-BF83-604E-9A63-0D22CC580697}"/>
              </a:ext>
            </a:extLst>
          </p:cNvPr>
          <p:cNvSpPr txBox="1"/>
          <p:nvPr/>
        </p:nvSpPr>
        <p:spPr>
          <a:xfrm>
            <a:off x="128016" y="6408103"/>
            <a:ext cx="6400781"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848458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A2DA2EE-74C1-9B48-97BE-59E0E828BEE1}"/>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3100">
                <a:solidFill>
                  <a:srgbClr val="000000"/>
                </a:solidFill>
              </a:rPr>
              <a:t>The Christmas tree and decorations</a:t>
            </a:r>
            <a:br>
              <a:rPr lang="en-US" sz="3100">
                <a:solidFill>
                  <a:srgbClr val="000000"/>
                </a:solidFill>
              </a:rPr>
            </a:br>
            <a:endParaRPr lang="en-US" sz="3100" b="0" i="0" u="none" strike="noStrike" baseline="0">
              <a:solidFill>
                <a:srgbClr val="000000"/>
              </a:solidFill>
            </a:endParaRPr>
          </a:p>
        </p:txBody>
      </p:sp>
      <p:sp>
        <p:nvSpPr>
          <p:cNvPr id="16"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00D9FC26-FC60-044B-B1F9-004CC9BE6408}"/>
              </a:ext>
            </a:extLst>
          </p:cNvPr>
          <p:cNvPicPr/>
          <p:nvPr/>
        </p:nvPicPr>
        <p:blipFill rotWithShape="1">
          <a:blip r:embed="rId4"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300D2950-71F9-AE49-A279-890BC78AE834}"/>
              </a:ext>
            </a:extLst>
          </p:cNvPr>
          <p:cNvSpPr>
            <a:spLocks noGrp="1"/>
          </p:cNvSpPr>
          <p:nvPr>
            <p:ph type="body" idx="1"/>
          </p:nvPr>
        </p:nvSpPr>
        <p:spPr>
          <a:xfrm>
            <a:off x="6090574" y="1844842"/>
            <a:ext cx="4977578" cy="4216129"/>
          </a:xfrm>
        </p:spPr>
        <p:txBody>
          <a:bodyPr vert="horz" lIns="91440" tIns="45720" rIns="91440" bIns="45720" rtlCol="0" anchor="ctr">
            <a:normAutofit/>
          </a:bodyPr>
          <a:lstStyle/>
          <a:p>
            <a:pPr marL="0" indent="0">
              <a:buNone/>
            </a:pPr>
            <a:r>
              <a:rPr lang="en-US" sz="2400" dirty="0">
                <a:solidFill>
                  <a:srgbClr val="000000"/>
                </a:solidFill>
              </a:rPr>
              <a:t>I love decorating the tree. My decorations are from my childhood, from my children’s childhood and one special one for each of my grandchildren. Mostly my ornaments are red and green. I like tradition! </a:t>
            </a:r>
          </a:p>
          <a:p>
            <a:pPr marL="0" indent="0">
              <a:buNone/>
            </a:pPr>
            <a:endParaRPr lang="en-US" sz="2400" dirty="0">
              <a:solidFill>
                <a:srgbClr val="000000"/>
              </a:solidFill>
            </a:endParaRPr>
          </a:p>
          <a:p>
            <a:pPr marL="0" indent="0">
              <a:buNone/>
            </a:pPr>
            <a:r>
              <a:rPr lang="en-AU" sz="2400" dirty="0"/>
              <a:t>The evergreen tree has been used to celebrate winter festivals since before Christian times.</a:t>
            </a:r>
            <a:endParaRPr lang="en-US" sz="2000" dirty="0">
              <a:solidFill>
                <a:srgbClr val="000000"/>
              </a:solidFill>
            </a:endParaRPr>
          </a:p>
          <a:p>
            <a:pPr marL="0"/>
            <a:endParaRPr lang="en-US" sz="2400" dirty="0">
              <a:solidFill>
                <a:srgbClr val="000000"/>
              </a:solidFill>
            </a:endParaRPr>
          </a:p>
        </p:txBody>
      </p:sp>
      <p:sp>
        <p:nvSpPr>
          <p:cNvPr id="13" name="TextBox 12">
            <a:extLst>
              <a:ext uri="{FF2B5EF4-FFF2-40B4-BE49-F238E27FC236}">
                <a16:creationId xmlns:a16="http://schemas.microsoft.com/office/drawing/2014/main" id="{20301163-5F2F-3C42-B25E-8C26237D2C91}"/>
              </a:ext>
            </a:extLst>
          </p:cNvPr>
          <p:cNvSpPr txBox="1"/>
          <p:nvPr/>
        </p:nvSpPr>
        <p:spPr>
          <a:xfrm>
            <a:off x="272715" y="6438003"/>
            <a:ext cx="60318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546133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A8E669-EC8C-3843-BCDE-11ED400DE6B2}"/>
              </a:ext>
            </a:extLst>
          </p:cNvPr>
          <p:cNvPicPr/>
          <p:nvPr/>
        </p:nvPicPr>
        <p:blipFill rotWithShape="1">
          <a:blip r:embed="rId3" cstate="screen">
            <a:alphaModFix/>
            <a:extLst>
              <a:ext uri="{28A0092B-C50C-407E-A947-70E740481C1C}">
                <a14:useLocalDpi xmlns:a14="http://schemas.microsoft.com/office/drawing/2010/main"/>
              </a:ext>
            </a:extLst>
          </a:blip>
          <a:srcRect/>
          <a:stretch/>
        </p:blipFill>
        <p:spPr>
          <a:xfrm rot="5400000">
            <a:off x="5565619" y="231924"/>
            <a:ext cx="6858000" cy="6394152"/>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10" name="Picture 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21B574BC-7568-C04E-B466-CC2E747220D9}"/>
              </a:ext>
            </a:extLst>
          </p:cNvPr>
          <p:cNvSpPr>
            <a:spLocks noGrp="1"/>
          </p:cNvSpPr>
          <p:nvPr>
            <p:ph type="title"/>
          </p:nvPr>
        </p:nvSpPr>
        <p:spPr>
          <a:xfrm>
            <a:off x="804998" y="798445"/>
            <a:ext cx="4803636" cy="1311664"/>
          </a:xfrm>
        </p:spPr>
        <p:txBody>
          <a:bodyPr vert="horz" lIns="91440" tIns="45720" rIns="91440" bIns="45720" rtlCol="0" anchor="ctr">
            <a:normAutofit/>
          </a:bodyPr>
          <a:lstStyle/>
          <a:p>
            <a:r>
              <a:rPr lang="en-US" sz="2800">
                <a:solidFill>
                  <a:srgbClr val="000000"/>
                </a:solidFill>
              </a:rPr>
              <a:t>Some of my favourite decorations</a:t>
            </a:r>
            <a:br>
              <a:rPr lang="en-US" sz="2800">
                <a:solidFill>
                  <a:srgbClr val="000000"/>
                </a:solidFill>
              </a:rPr>
            </a:br>
            <a:endParaRPr lang="en-US" sz="2800" b="0" i="0" u="none" strike="noStrike" baseline="0">
              <a:solidFill>
                <a:srgbClr val="000000"/>
              </a:solidFill>
            </a:endParaRPr>
          </a:p>
        </p:txBody>
      </p:sp>
      <p:sp>
        <p:nvSpPr>
          <p:cNvPr id="9" name="TextBox 8">
            <a:extLst>
              <a:ext uri="{FF2B5EF4-FFF2-40B4-BE49-F238E27FC236}">
                <a16:creationId xmlns:a16="http://schemas.microsoft.com/office/drawing/2014/main" id="{BFC795DA-37FC-5345-99FD-DC9B2FACDCE6}"/>
              </a:ext>
            </a:extLst>
          </p:cNvPr>
          <p:cNvSpPr txBox="1"/>
          <p:nvPr/>
        </p:nvSpPr>
        <p:spPr>
          <a:xfrm>
            <a:off x="336883" y="6245498"/>
            <a:ext cx="6192254"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5510603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E00C2D7-F0E3-AC4C-8492-8807BD9A6894}"/>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11909" y="10"/>
            <a:ext cx="6324601" cy="6857990"/>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pic>
        <p:nvPicPr>
          <p:cNvPr id="11" name="Picture 10">
            <a:extLst>
              <a:ext uri="{FF2B5EF4-FFF2-40B4-BE49-F238E27FC236}">
                <a16:creationId xmlns:a16="http://schemas.microsoft.com/office/drawing/2014/main" id="{19AE98B8-B73A-4724-B639-017087F9239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49C33EF-8D85-FA45-B8FF-BBB07B0BC265}"/>
              </a:ext>
            </a:extLst>
          </p:cNvPr>
          <p:cNvSpPr>
            <a:spLocks noGrp="1"/>
          </p:cNvSpPr>
          <p:nvPr>
            <p:ph type="title"/>
          </p:nvPr>
        </p:nvSpPr>
        <p:spPr>
          <a:xfrm>
            <a:off x="6751320" y="4560914"/>
            <a:ext cx="4869179" cy="1325563"/>
          </a:xfrm>
        </p:spPr>
        <p:txBody>
          <a:bodyPr vert="horz" lIns="91440" tIns="45720" rIns="91440" bIns="45720" rtlCol="0" anchor="ctr">
            <a:normAutofit/>
          </a:bodyPr>
          <a:lstStyle/>
          <a:p>
            <a:pPr marR="0"/>
            <a:r>
              <a:rPr lang="en-US">
                <a:solidFill>
                  <a:srgbClr val="000000"/>
                </a:solidFill>
              </a:rPr>
              <a:t>My special decorations</a:t>
            </a:r>
            <a:endParaRPr lang="en-US" b="0" i="0" u="none" strike="noStrike" baseline="0">
              <a:solidFill>
                <a:srgbClr val="000000"/>
              </a:solidFill>
            </a:endParaRPr>
          </a:p>
        </p:txBody>
      </p:sp>
      <p:sp>
        <p:nvSpPr>
          <p:cNvPr id="4" name="Text Placeholder 3">
            <a:extLst>
              <a:ext uri="{FF2B5EF4-FFF2-40B4-BE49-F238E27FC236}">
                <a16:creationId xmlns:a16="http://schemas.microsoft.com/office/drawing/2014/main" id="{458BD769-B0C0-A240-A4AC-1AD063B91490}"/>
              </a:ext>
            </a:extLst>
          </p:cNvPr>
          <p:cNvSpPr txBox="1">
            <a:spLocks noGrp="1"/>
          </p:cNvSpPr>
          <p:nvPr>
            <p:ph type="body" idx="1"/>
          </p:nvPr>
        </p:nvSpPr>
        <p:spPr>
          <a:xfrm>
            <a:off x="6751321" y="971523"/>
            <a:ext cx="4869179" cy="3458588"/>
          </a:xfrm>
          <a:prstGeom prst="rect">
            <a:avLst/>
          </a:prstGeom>
        </p:spPr>
        <p:txBody>
          <a:bodyPr vert="horz" lIns="91440" tIns="45720" rIns="91440" bIns="45720" rtlCol="0" anchor="b">
            <a:normAutofit/>
          </a:bodyPr>
          <a:lstStyle/>
          <a:p>
            <a:pPr marL="0" indent="0">
              <a:buNone/>
            </a:pPr>
            <a:r>
              <a:rPr lang="en-US" sz="2400" dirty="0">
                <a:solidFill>
                  <a:srgbClr val="000000"/>
                </a:solidFill>
              </a:rPr>
              <a:t>The snowdome, the stockings, the pinecone Christmas tree, the bells, the raffia angel and the wooden ornaments are from my children’s childhood. The tiny wooden angels on the right and the plain bells are from my own childhood. I treasure them.</a:t>
            </a:r>
          </a:p>
          <a:p>
            <a:pPr marL="0"/>
            <a:endParaRPr lang="en-US" sz="2400" dirty="0">
              <a:solidFill>
                <a:srgbClr val="000000"/>
              </a:solidFill>
            </a:endParaRPr>
          </a:p>
        </p:txBody>
      </p:sp>
      <p:sp>
        <p:nvSpPr>
          <p:cNvPr id="9" name="TextBox 8">
            <a:extLst>
              <a:ext uri="{FF2B5EF4-FFF2-40B4-BE49-F238E27FC236}">
                <a16:creationId xmlns:a16="http://schemas.microsoft.com/office/drawing/2014/main" id="{77D60A1A-3AE9-C54E-BC6B-65402F0D1BE5}"/>
              </a:ext>
            </a:extLst>
          </p:cNvPr>
          <p:cNvSpPr txBox="1"/>
          <p:nvPr/>
        </p:nvSpPr>
        <p:spPr>
          <a:xfrm>
            <a:off x="0" y="6425045"/>
            <a:ext cx="5759117"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290828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9CE6CF-5986-F14B-A953-8B69925179BF}"/>
              </a:ext>
            </a:extLst>
          </p:cNvPr>
          <p:cNvSpPr>
            <a:spLocks noGrp="1"/>
          </p:cNvSpPr>
          <p:nvPr>
            <p:ph type="title"/>
          </p:nvPr>
        </p:nvSpPr>
        <p:spPr>
          <a:xfrm>
            <a:off x="589560" y="856180"/>
            <a:ext cx="4560584" cy="1128068"/>
          </a:xfrm>
        </p:spPr>
        <p:txBody>
          <a:bodyPr vert="horz" lIns="91440" tIns="45720" rIns="91440" bIns="45720" rtlCol="0" anchor="ctr">
            <a:normAutofit/>
          </a:bodyPr>
          <a:lstStyle/>
          <a:p>
            <a:pPr marR="0"/>
            <a:r>
              <a:rPr lang="en-AU" sz="4000" dirty="0"/>
              <a:t>Candles and bells</a:t>
            </a:r>
            <a:endParaRPr lang="en-US" sz="3700" b="0" i="0" u="none" strike="noStrike" baseline="0" dirty="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8D657A00-1E4F-784E-8261-70F29761D3A0}"/>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I like to have lots of candles and white and dark red Christmas lilies in the house over Christmas.</a:t>
            </a:r>
          </a:p>
          <a:p>
            <a:pPr marL="0" indent="0">
              <a:buNone/>
            </a:pPr>
            <a:r>
              <a:rPr lang="en-US" sz="2400" dirty="0"/>
              <a:t>Candles and bells have long been associated with Christmas. Candles originally lit churches and Christmas trees. An Austrian friend always lights candles on their tree before their traditional Christmas Eve dinner.</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0620F86-19E7-194B-816C-C8E0D31C1EDB}"/>
              </a:ext>
            </a:extLst>
          </p:cNvPr>
          <p:cNvPicPr/>
          <p:nvPr/>
        </p:nvPicPr>
        <p:blipFill rotWithShape="1">
          <a:blip r:embed="rId3" cstate="screen">
            <a:extLst>
              <a:ext uri="{28A0092B-C50C-407E-A947-70E740481C1C}">
                <a14:useLocalDpi xmlns:a14="http://schemas.microsoft.com/office/drawing/2010/main"/>
              </a:ext>
            </a:extLst>
          </a:blip>
          <a:srcRect/>
          <a:stretch/>
        </p:blipFill>
        <p:spPr>
          <a:xfrm rot="5400000">
            <a:off x="6060845" y="716295"/>
            <a:ext cx="5259296" cy="5425410"/>
          </a:xfrm>
          <a:prstGeom prst="rect">
            <a:avLst/>
          </a:prstGeom>
          <a:scene3d>
            <a:camera prst="perspectiveFront" fov="5400000"/>
            <a:lightRig rig="threePt" dir="t">
              <a:rot lat="0" lon="0" rev="2100000"/>
            </a:lightRig>
          </a:scene3d>
          <a:sp3d extrusionH="25400">
            <a:bevelT w="304800" h="152400" prst="hardEdge"/>
            <a:extrusionClr>
              <a:srgbClr val="000000"/>
            </a:extrusionClr>
          </a:sp3d>
        </p:spPr>
      </p:pic>
      <p:sp>
        <p:nvSpPr>
          <p:cNvPr id="15" name="TextBox 14">
            <a:extLst>
              <a:ext uri="{FF2B5EF4-FFF2-40B4-BE49-F238E27FC236}">
                <a16:creationId xmlns:a16="http://schemas.microsoft.com/office/drawing/2014/main" id="{97D391CC-C320-334F-BF35-AC8B1A3908BF}"/>
              </a:ext>
            </a:extLst>
          </p:cNvPr>
          <p:cNvSpPr txBox="1"/>
          <p:nvPr/>
        </p:nvSpPr>
        <p:spPr>
          <a:xfrm>
            <a:off x="106376" y="6388139"/>
            <a:ext cx="587141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2461467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D47BD93-4845-1E4E-9F32-D6B98006DC67}"/>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3100" dirty="0">
                <a:solidFill>
                  <a:srgbClr val="000000"/>
                </a:solidFill>
              </a:rPr>
              <a:t>Santa, Father Christmas or Saint Nicholas</a:t>
            </a:r>
            <a:br>
              <a:rPr lang="en-US" sz="3100" dirty="0">
                <a:solidFill>
                  <a:srgbClr val="000000"/>
                </a:solidFill>
              </a:rPr>
            </a:br>
            <a:endParaRPr lang="en-US" sz="3100" b="0" i="0" u="none" strike="noStrike" baseline="0" dirty="0">
              <a:solidFill>
                <a:srgbClr val="000000"/>
              </a:solidFill>
            </a:endParaRPr>
          </a:p>
        </p:txBody>
      </p:sp>
      <p:sp>
        <p:nvSpPr>
          <p:cNvPr id="14"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B43ABDE9-0096-6446-920B-CB9DAF1A12BB}"/>
              </a:ext>
            </a:extLst>
          </p:cNvPr>
          <p:cNvPicPr/>
          <p:nvPr/>
        </p:nvPicPr>
        <p:blipFill rotWithShape="1">
          <a:blip r:embed="rId4" cstate="screen">
            <a:alphaModFix/>
            <a:extLst>
              <a:ext uri="{28A0092B-C50C-407E-A947-70E740481C1C}">
                <a14:useLocalDpi xmlns:a14="http://schemas.microsoft.com/office/drawing/2010/main"/>
              </a:ext>
            </a:extLst>
          </a:blip>
          <a:srcRect/>
          <a:stretch/>
        </p:blipFill>
        <p:spPr>
          <a:xfrm>
            <a:off x="2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2EC7F79A-6A29-2649-8643-D4C1E06A439F}"/>
              </a:ext>
            </a:extLst>
          </p:cNvPr>
          <p:cNvSpPr>
            <a:spLocks noGrp="1"/>
          </p:cNvSpPr>
          <p:nvPr>
            <p:ph type="body" idx="1"/>
          </p:nvPr>
        </p:nvSpPr>
        <p:spPr>
          <a:xfrm>
            <a:off x="6090574" y="2005264"/>
            <a:ext cx="4977578" cy="4055708"/>
          </a:xfrm>
        </p:spPr>
        <p:txBody>
          <a:bodyPr vert="horz" lIns="91440" tIns="45720" rIns="91440" bIns="45720" rtlCol="0" anchor="ctr">
            <a:normAutofit/>
          </a:bodyPr>
          <a:lstStyle/>
          <a:p>
            <a:pPr marL="0" indent="0">
              <a:buNone/>
            </a:pPr>
            <a:r>
              <a:rPr lang="en-US" sz="3200" dirty="0">
                <a:solidFill>
                  <a:srgbClr val="000000"/>
                </a:solidFill>
              </a:rPr>
              <a:t>Turkey </a:t>
            </a:r>
          </a:p>
          <a:p>
            <a:pPr marL="0" indent="0">
              <a:buNone/>
            </a:pPr>
            <a:endParaRPr lang="en-US" sz="2400" dirty="0">
              <a:solidFill>
                <a:srgbClr val="000000"/>
              </a:solidFill>
            </a:endParaRPr>
          </a:p>
          <a:p>
            <a:pPr marL="0" indent="0">
              <a:buNone/>
            </a:pPr>
            <a:r>
              <a:rPr lang="en-US" sz="2400" dirty="0">
                <a:solidFill>
                  <a:srgbClr val="000000"/>
                </a:solidFill>
              </a:rPr>
              <a:t>In the 4</a:t>
            </a:r>
            <a:r>
              <a:rPr lang="en-US" sz="2400" baseline="30000" dirty="0">
                <a:solidFill>
                  <a:srgbClr val="000000"/>
                </a:solidFill>
              </a:rPr>
              <a:t>th</a:t>
            </a:r>
            <a:r>
              <a:rPr lang="en-US" sz="2400" dirty="0">
                <a:solidFill>
                  <a:srgbClr val="000000"/>
                </a:solidFill>
              </a:rPr>
              <a:t> century, a rich man living in what is now Turkey, gave presents and money to the poor. He gave so much he was named Saint Nicholas. Saint Nicholas’ day is still celebrated on 6</a:t>
            </a:r>
            <a:r>
              <a:rPr lang="en-US" sz="2400" baseline="30000" dirty="0">
                <a:solidFill>
                  <a:srgbClr val="000000"/>
                </a:solidFill>
              </a:rPr>
              <a:t>th</a:t>
            </a:r>
            <a:r>
              <a:rPr lang="en-US" sz="2400" dirty="0">
                <a:solidFill>
                  <a:srgbClr val="000000"/>
                </a:solidFill>
              </a:rPr>
              <a:t> November by some countries, especially in Europe.</a:t>
            </a:r>
          </a:p>
        </p:txBody>
      </p:sp>
      <p:sp>
        <p:nvSpPr>
          <p:cNvPr id="4" name="TextBox 3">
            <a:extLst>
              <a:ext uri="{FF2B5EF4-FFF2-40B4-BE49-F238E27FC236}">
                <a16:creationId xmlns:a16="http://schemas.microsoft.com/office/drawing/2014/main" id="{FB128467-6705-174A-B0CC-9FFC297C0C25}"/>
              </a:ext>
            </a:extLst>
          </p:cNvPr>
          <p:cNvSpPr txBox="1"/>
          <p:nvPr/>
        </p:nvSpPr>
        <p:spPr>
          <a:xfrm>
            <a:off x="8117305" y="4828674"/>
            <a:ext cx="237566" cy="369332"/>
          </a:xfrm>
          <a:prstGeom prst="rect">
            <a:avLst/>
          </a:prstGeom>
          <a:noFill/>
        </p:spPr>
        <p:txBody>
          <a:bodyPr wrap="none" rtlCol="0">
            <a:spAutoFit/>
          </a:bodyPr>
          <a:lstStyle/>
          <a:p>
            <a:pPr>
              <a:spcAft>
                <a:spcPts val="600"/>
              </a:spcAft>
            </a:pPr>
            <a:r>
              <a:rPr lang="en-US" dirty="0"/>
              <a:t> </a:t>
            </a:r>
            <a:endParaRPr lang="en-US"/>
          </a:p>
        </p:txBody>
      </p:sp>
      <p:sp>
        <p:nvSpPr>
          <p:cNvPr id="11" name="TextBox 10">
            <a:extLst>
              <a:ext uri="{FF2B5EF4-FFF2-40B4-BE49-F238E27FC236}">
                <a16:creationId xmlns:a16="http://schemas.microsoft.com/office/drawing/2014/main" id="{48271DBB-EF07-DC49-87FB-FF6D1A5A4B56}"/>
              </a:ext>
            </a:extLst>
          </p:cNvPr>
          <p:cNvSpPr txBox="1"/>
          <p:nvPr/>
        </p:nvSpPr>
        <p:spPr>
          <a:xfrm>
            <a:off x="240631" y="6388308"/>
            <a:ext cx="60318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802919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1" name="Rectangle 90">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6" name="Picture 85">
            <a:extLst>
              <a:ext uri="{FF2B5EF4-FFF2-40B4-BE49-F238E27FC236}">
                <a16:creationId xmlns:a16="http://schemas.microsoft.com/office/drawing/2014/main" id="{E9313644-831F-DA41-B74E-A29EC979DC0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93" name="Rectangle 92">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23389B5-77A1-7F4E-9618-D8185AB10246}"/>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400"/>
              <a:t>By Carolyn</a:t>
            </a:r>
            <a:br>
              <a:rPr lang="en-US" sz="2400"/>
            </a:br>
            <a:r>
              <a:rPr lang="en-US" sz="2400" b="1"/>
              <a:t>I Love Christmas!</a:t>
            </a:r>
            <a:br>
              <a:rPr lang="en-US" sz="2400"/>
            </a:br>
            <a:endParaRPr lang="en-US" sz="2400"/>
          </a:p>
        </p:txBody>
      </p:sp>
      <p:sp>
        <p:nvSpPr>
          <p:cNvPr id="95" name="Rectangle 94">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97" name="Rectangle 96">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1BE96A1-6B0C-4943-9A25-76E887E566EC}"/>
              </a:ext>
            </a:extLst>
          </p:cNvPr>
          <p:cNvSpPr>
            <a:spLocks noGrp="1"/>
          </p:cNvSpPr>
          <p:nvPr>
            <p:ph type="body" idx="1"/>
          </p:nvPr>
        </p:nvSpPr>
        <p:spPr>
          <a:xfrm>
            <a:off x="371094" y="2469893"/>
            <a:ext cx="5988177" cy="5636256"/>
          </a:xfrm>
        </p:spPr>
        <p:txBody>
          <a:bodyPr vert="horz" lIns="91440" tIns="45720" rIns="91440" bIns="45720" rtlCol="0" anchor="t">
            <a:normAutofit/>
          </a:bodyPr>
          <a:lstStyle/>
          <a:p>
            <a:pPr marL="0" indent="0">
              <a:buNone/>
            </a:pPr>
            <a:r>
              <a:rPr lang="en-US" sz="2600" dirty="0"/>
              <a:t>I love the traditions.</a:t>
            </a:r>
          </a:p>
          <a:p>
            <a:pPr marL="0" indent="0">
              <a:buNone/>
            </a:pPr>
            <a:r>
              <a:rPr lang="en-US" sz="2600" dirty="0"/>
              <a:t>I love the family getting together to have a special lunch.</a:t>
            </a:r>
          </a:p>
          <a:p>
            <a:pPr marL="0" indent="0">
              <a:buNone/>
            </a:pPr>
            <a:r>
              <a:rPr lang="en-US" sz="2600" dirty="0"/>
              <a:t>I love the spirit of giving.</a:t>
            </a:r>
          </a:p>
          <a:p>
            <a:pPr marL="0" indent="0">
              <a:buNone/>
            </a:pPr>
            <a:r>
              <a:rPr lang="en-US" sz="2600" dirty="0"/>
              <a:t>I love the tree and the decorations.</a:t>
            </a:r>
          </a:p>
          <a:p>
            <a:pPr marL="0" indent="0">
              <a:buNone/>
            </a:pPr>
            <a:r>
              <a:rPr lang="en-US" sz="2600" dirty="0"/>
              <a:t>I love the carols and music.</a:t>
            </a:r>
          </a:p>
          <a:p>
            <a:pPr marL="0" indent="0">
              <a:buNone/>
            </a:pPr>
            <a:r>
              <a:rPr lang="en-US" sz="2600" dirty="0"/>
              <a:t>I love the food we only have at Christmas like the pudding.</a:t>
            </a:r>
          </a:p>
          <a:p>
            <a:pPr marL="0" indent="0">
              <a:buNone/>
            </a:pPr>
            <a:r>
              <a:rPr lang="en-US" sz="2600" dirty="0"/>
              <a:t>I love the happiness that Christmas brings.</a:t>
            </a:r>
          </a:p>
          <a:p>
            <a:pPr marL="0"/>
            <a:endParaRPr lang="en-US" sz="1600" dirty="0"/>
          </a:p>
        </p:txBody>
      </p:sp>
      <p:sp>
        <p:nvSpPr>
          <p:cNvPr id="92" name="TextBox 91">
            <a:extLst>
              <a:ext uri="{FF2B5EF4-FFF2-40B4-BE49-F238E27FC236}">
                <a16:creationId xmlns:a16="http://schemas.microsoft.com/office/drawing/2014/main" id="{2041CFD3-2650-E943-95E8-732AD868C0BC}"/>
              </a:ext>
            </a:extLst>
          </p:cNvPr>
          <p:cNvSpPr txBox="1"/>
          <p:nvPr/>
        </p:nvSpPr>
        <p:spPr>
          <a:xfrm>
            <a:off x="336883" y="6426303"/>
            <a:ext cx="6022388"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949174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9B18C9F-8DCF-3243-9418-D723DAC437F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21"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F1BEE905-7D24-9546-A228-3CB392CE172C}"/>
              </a:ext>
            </a:extLst>
          </p:cNvPr>
          <p:cNvSpPr>
            <a:spLocks noGrp="1"/>
          </p:cNvSpPr>
          <p:nvPr>
            <p:ph type="title"/>
          </p:nvPr>
        </p:nvSpPr>
        <p:spPr>
          <a:xfrm>
            <a:off x="719957" y="1125953"/>
            <a:ext cx="4204137" cy="1342754"/>
          </a:xfrm>
        </p:spPr>
        <p:txBody>
          <a:bodyPr vert="horz" lIns="91440" tIns="45720" rIns="91440" bIns="45720" rtlCol="0" anchor="ctr">
            <a:normAutofit/>
          </a:bodyPr>
          <a:lstStyle/>
          <a:p>
            <a:pPr marR="0" algn="ctr"/>
            <a:r>
              <a:rPr lang="en-US" sz="3600" b="0" i="0" u="none" strike="noStrike" baseline="0" dirty="0"/>
              <a:t>The Netherlands</a:t>
            </a:r>
          </a:p>
        </p:txBody>
      </p:sp>
      <p:cxnSp>
        <p:nvCxnSpPr>
          <p:cNvPr id="22"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4B887DCD-2BE5-FF49-9562-224E8E64CF58}"/>
              </a:ext>
            </a:extLst>
          </p:cNvPr>
          <p:cNvSpPr>
            <a:spLocks noGrp="1"/>
          </p:cNvSpPr>
          <p:nvPr>
            <p:ph type="body" idx="1"/>
          </p:nvPr>
        </p:nvSpPr>
        <p:spPr>
          <a:xfrm>
            <a:off x="525514" y="2261937"/>
            <a:ext cx="5025054" cy="4337280"/>
          </a:xfrm>
        </p:spPr>
        <p:txBody>
          <a:bodyPr vert="horz" lIns="91440" tIns="45720" rIns="91440" bIns="45720" rtlCol="0" anchor="ctr">
            <a:normAutofit/>
          </a:bodyPr>
          <a:lstStyle/>
          <a:p>
            <a:pPr marL="0" indent="0">
              <a:buNone/>
            </a:pPr>
            <a:r>
              <a:rPr lang="en-US" sz="2400" dirty="0"/>
              <a:t>Netherlands, children put out their clogs or shoes to receive gifts and sweets from St. Nick on the evening of the 5</a:t>
            </a:r>
            <a:r>
              <a:rPr lang="en-US" sz="2400" baseline="30000" dirty="0"/>
              <a:t>th</a:t>
            </a:r>
            <a:r>
              <a:rPr lang="en-US" sz="2400" dirty="0"/>
              <a:t> November. </a:t>
            </a:r>
          </a:p>
          <a:p>
            <a:pPr marL="0" indent="0">
              <a:buNone/>
            </a:pPr>
            <a:r>
              <a:rPr lang="en-US" sz="2400" dirty="0"/>
              <a:t>They also believe in leaving carrots and hay for St. Nick’s horse </a:t>
            </a:r>
            <a:r>
              <a:rPr lang="en-US" sz="2400" dirty="0" err="1"/>
              <a:t>Sinterklaus</a:t>
            </a:r>
            <a:r>
              <a:rPr lang="en-US" sz="2400" dirty="0"/>
              <a:t>. </a:t>
            </a:r>
          </a:p>
          <a:p>
            <a:pPr marL="0" indent="0">
              <a:buNone/>
            </a:pPr>
            <a:r>
              <a:rPr lang="en-US" sz="2400" dirty="0"/>
              <a:t>Over time, </a:t>
            </a:r>
            <a:r>
              <a:rPr lang="en-US" sz="2400" dirty="0" err="1"/>
              <a:t>Sinterklaus</a:t>
            </a:r>
            <a:r>
              <a:rPr lang="en-US" sz="2400" dirty="0"/>
              <a:t> became Santa Klaus. Santa was the name adopted by USA as the many Dutch and German people migrated there.</a:t>
            </a:r>
          </a:p>
          <a:p>
            <a:pPr marL="0"/>
            <a:endParaRPr lang="en-US" sz="2400" dirty="0"/>
          </a:p>
        </p:txBody>
      </p:sp>
      <p:sp>
        <p:nvSpPr>
          <p:cNvPr id="14" name="TextBox 13">
            <a:extLst>
              <a:ext uri="{FF2B5EF4-FFF2-40B4-BE49-F238E27FC236}">
                <a16:creationId xmlns:a16="http://schemas.microsoft.com/office/drawing/2014/main" id="{EFE4C519-1496-9047-AE5C-BB96DF9614AC}"/>
              </a:ext>
            </a:extLst>
          </p:cNvPr>
          <p:cNvSpPr txBox="1"/>
          <p:nvPr/>
        </p:nvSpPr>
        <p:spPr>
          <a:xfrm>
            <a:off x="719957" y="6082277"/>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1546863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3BF24E-2111-FE4C-9EC2-F9226EB5D34A}"/>
              </a:ext>
            </a:extLst>
          </p:cNvPr>
          <p:cNvPicPr>
            <a:picLocks noChangeAspect="1"/>
          </p:cNvPicPr>
          <p:nvPr/>
        </p:nvPicPr>
        <p:blipFill rotWithShape="1">
          <a:blip r:embed="rId3" cstate="screen">
            <a:alphaModFix/>
            <a:extLst>
              <a:ext uri="{28A0092B-C50C-407E-A947-70E740481C1C}">
                <a14:useLocalDpi xmlns:a14="http://schemas.microsoft.com/office/drawing/2010/main"/>
              </a:ext>
            </a:extLst>
          </a:blip>
          <a:srcRect b="-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44E3F86A-86F2-8C4B-B10F-A045A7864445}"/>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a:solidFill>
                  <a:srgbClr val="000000"/>
                </a:solidFill>
              </a:rPr>
              <a:t>United Kingdom and France</a:t>
            </a:r>
          </a:p>
        </p:txBody>
      </p:sp>
      <p:sp>
        <p:nvSpPr>
          <p:cNvPr id="3" name="Text Placeholder 2">
            <a:extLst>
              <a:ext uri="{FF2B5EF4-FFF2-40B4-BE49-F238E27FC236}">
                <a16:creationId xmlns:a16="http://schemas.microsoft.com/office/drawing/2014/main" id="{0319976A-77C6-7142-B103-D88E39337665}"/>
              </a:ext>
            </a:extLst>
          </p:cNvPr>
          <p:cNvSpPr>
            <a:spLocks noGrp="1"/>
          </p:cNvSpPr>
          <p:nvPr>
            <p:ph type="body" idx="1"/>
          </p:nvPr>
        </p:nvSpPr>
        <p:spPr>
          <a:xfrm>
            <a:off x="804997" y="2272142"/>
            <a:ext cx="4706803" cy="4401373"/>
          </a:xfrm>
        </p:spPr>
        <p:txBody>
          <a:bodyPr vert="horz" lIns="91440" tIns="45720" rIns="91440" bIns="45720" rtlCol="0" anchor="ctr">
            <a:normAutofit/>
          </a:bodyPr>
          <a:lstStyle/>
          <a:p>
            <a:pPr marL="0" indent="0">
              <a:buNone/>
            </a:pPr>
            <a:r>
              <a:rPr lang="en-US" sz="2400" dirty="0">
                <a:solidFill>
                  <a:srgbClr val="000000"/>
                </a:solidFill>
              </a:rPr>
              <a:t>In the United Kingdom, in the Middle Ages, Old Man Christmas or Father Christmas was more popular. He brought the children gifts on Christmas Eve. Children left carrots for the reindeer and a drink and biscuits for Father Christmas.  In France, Father Christmas is called Pere Noel.</a:t>
            </a:r>
          </a:p>
          <a:p>
            <a:pPr marL="0"/>
            <a:endParaRPr lang="en-US" sz="2400" dirty="0">
              <a:solidFill>
                <a:srgbClr val="000000"/>
              </a:solidFill>
            </a:endParaRPr>
          </a:p>
        </p:txBody>
      </p:sp>
      <p:sp>
        <p:nvSpPr>
          <p:cNvPr id="7" name="TextBox 6">
            <a:extLst>
              <a:ext uri="{FF2B5EF4-FFF2-40B4-BE49-F238E27FC236}">
                <a16:creationId xmlns:a16="http://schemas.microsoft.com/office/drawing/2014/main" id="{2BA14E16-E5EC-9245-A5E7-3CA309D428B3}"/>
              </a:ext>
            </a:extLst>
          </p:cNvPr>
          <p:cNvSpPr txBox="1"/>
          <p:nvPr/>
        </p:nvSpPr>
        <p:spPr>
          <a:xfrm>
            <a:off x="336883" y="6245498"/>
            <a:ext cx="5887454"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725796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86F9059-0F6E-DF45-A861-46754D0F74C1}"/>
              </a:ext>
            </a:extLst>
          </p:cNvPr>
          <p:cNvSpPr>
            <a:spLocks noGrp="1"/>
          </p:cNvSpPr>
          <p:nvPr>
            <p:ph type="title"/>
          </p:nvPr>
        </p:nvSpPr>
        <p:spPr>
          <a:xfrm>
            <a:off x="589560" y="856180"/>
            <a:ext cx="4560584" cy="1128068"/>
          </a:xfrm>
        </p:spPr>
        <p:txBody>
          <a:bodyPr vert="horz" lIns="91440" tIns="45720" rIns="91440" bIns="45720" rtlCol="0" anchor="ctr">
            <a:normAutofit/>
          </a:bodyPr>
          <a:lstStyle/>
          <a:p>
            <a:r>
              <a:rPr lang="en-US" sz="3700"/>
              <a:t>Christmas gifts</a:t>
            </a:r>
            <a:br>
              <a:rPr lang="en-US" sz="3700"/>
            </a:br>
            <a:endParaRPr lang="en-US" sz="3700" b="0" i="0" u="none" strike="noStrike" baseline="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2304D3E9-7034-C542-AB37-39E0A1E33AD9}"/>
              </a:ext>
            </a:extLst>
          </p:cNvPr>
          <p:cNvSpPr>
            <a:spLocks noGrp="1"/>
          </p:cNvSpPr>
          <p:nvPr>
            <p:ph type="body" idx="1"/>
          </p:nvPr>
        </p:nvSpPr>
        <p:spPr>
          <a:xfrm>
            <a:off x="590719" y="1756945"/>
            <a:ext cx="4559425" cy="4553146"/>
          </a:xfrm>
        </p:spPr>
        <p:txBody>
          <a:bodyPr vert="horz" lIns="91440" tIns="45720" rIns="91440" bIns="45720" rtlCol="0" anchor="ctr">
            <a:normAutofit/>
          </a:bodyPr>
          <a:lstStyle/>
          <a:p>
            <a:pPr marL="0" indent="0">
              <a:buNone/>
            </a:pPr>
            <a:r>
              <a:rPr lang="en-US" sz="2400" dirty="0"/>
              <a:t>The origins of gift giving go back to the three wise men bringing gifts to the Christ child in the manger. Their gifts were gold, frankincense and myrrh. Frankincense is an incense. Myrrh is scented oil. Gifts were also given by richer people to poorer people on Boxing Day.</a:t>
            </a:r>
          </a:p>
          <a:p>
            <a:pPr marL="0"/>
            <a:endParaRPr lang="en-US"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B129D254-ACC6-BA4F-B864-4FA5099AD824}"/>
              </a:ext>
            </a:extLst>
          </p:cNvPr>
          <p:cNvPicPr/>
          <p:nvPr/>
        </p:nvPicPr>
        <p:blipFill rotWithShape="1">
          <a:blip r:embed="rId3" cstate="screen">
            <a:extLst>
              <a:ext uri="{28A0092B-C50C-407E-A947-70E740481C1C}">
                <a14:useLocalDpi xmlns:a14="http://schemas.microsoft.com/office/drawing/2010/main"/>
              </a:ext>
            </a:extLst>
          </a:blip>
          <a:srcRect b="-1"/>
          <a:stretch/>
        </p:blipFill>
        <p:spPr>
          <a:xfrm>
            <a:off x="5977788" y="799352"/>
            <a:ext cx="5425410" cy="5259296"/>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7A361B01-29A4-C14E-8095-B982C3560539}"/>
              </a:ext>
            </a:extLst>
          </p:cNvPr>
          <p:cNvSpPr txBox="1"/>
          <p:nvPr/>
        </p:nvSpPr>
        <p:spPr>
          <a:xfrm>
            <a:off x="257268" y="6334684"/>
            <a:ext cx="6009365"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40925469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09EDE20-5F64-C44D-B08E-76BC59BD72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83D56920-692C-4648-ACAE-6E9F9A9D13AA}"/>
              </a:ext>
            </a:extLst>
          </p:cNvPr>
          <p:cNvSpPr>
            <a:spLocks noGrp="1"/>
          </p:cNvSpPr>
          <p:nvPr>
            <p:ph type="title"/>
          </p:nvPr>
        </p:nvSpPr>
        <p:spPr>
          <a:xfrm>
            <a:off x="7543384" y="326798"/>
            <a:ext cx="4204137" cy="1342754"/>
          </a:xfrm>
        </p:spPr>
        <p:txBody>
          <a:bodyPr vert="horz" lIns="91440" tIns="45720" rIns="91440" bIns="45720" rtlCol="0" anchor="ctr">
            <a:normAutofit/>
          </a:bodyPr>
          <a:lstStyle/>
          <a:p>
            <a:pPr algn="ctr"/>
            <a:r>
              <a:rPr lang="en-US" sz="2800" dirty="0"/>
              <a:t>Christmas crackers or bon bons.</a:t>
            </a:r>
            <a:br>
              <a:rPr lang="en-US" sz="2800" dirty="0"/>
            </a:br>
            <a:endParaRPr lang="en-US" sz="2800" b="0" i="0" u="none" strike="noStrike" baseline="0" dirty="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Text Placeholder 2">
            <a:extLst>
              <a:ext uri="{FF2B5EF4-FFF2-40B4-BE49-F238E27FC236}">
                <a16:creationId xmlns:a16="http://schemas.microsoft.com/office/drawing/2014/main" id="{A3D678C4-D375-A846-A640-4BF3714CA697}"/>
              </a:ext>
            </a:extLst>
          </p:cNvPr>
          <p:cNvSpPr>
            <a:spLocks noGrp="1"/>
          </p:cNvSpPr>
          <p:nvPr>
            <p:ph type="body" idx="1"/>
          </p:nvPr>
        </p:nvSpPr>
        <p:spPr>
          <a:xfrm>
            <a:off x="712075" y="1669552"/>
            <a:ext cx="4593021" cy="5534526"/>
          </a:xfrm>
        </p:spPr>
        <p:txBody>
          <a:bodyPr vert="horz" lIns="91440" tIns="45720" rIns="91440" bIns="45720" rtlCol="0" anchor="ctr">
            <a:normAutofit/>
          </a:bodyPr>
          <a:lstStyle/>
          <a:p>
            <a:pPr marL="0" indent="0">
              <a:buNone/>
            </a:pPr>
            <a:r>
              <a:rPr lang="en-US" sz="2400" dirty="0"/>
              <a:t>Tradition tells how a London sweet maker, called Tom Smith, invented crackers in 1847. He created them to promote his sweets, or bon bons. </a:t>
            </a:r>
          </a:p>
          <a:p>
            <a:pPr marL="0" indent="0">
              <a:buNone/>
            </a:pPr>
            <a:r>
              <a:rPr lang="en-US" sz="2400" dirty="0"/>
              <a:t>Inspired by the crackling of his fire he inserted a snap. When two people pull the cracker, there is a mild bang. Inside the cracker is a paper crown, a corny joke and a small trinket. </a:t>
            </a:r>
          </a:p>
          <a:p>
            <a:pPr marL="0" indent="0">
              <a:buNone/>
            </a:pPr>
            <a:r>
              <a:rPr lang="en-US" sz="2400" dirty="0"/>
              <a:t>Originally, Tom Smith included sweets, nuts and a poem.</a:t>
            </a:r>
          </a:p>
          <a:p>
            <a:pPr marL="0" indent="0">
              <a:buNone/>
            </a:pPr>
            <a:endParaRPr lang="en-US" sz="2400" dirty="0"/>
          </a:p>
        </p:txBody>
      </p:sp>
      <p:sp>
        <p:nvSpPr>
          <p:cNvPr id="7" name="TextBox 6">
            <a:extLst>
              <a:ext uri="{FF2B5EF4-FFF2-40B4-BE49-F238E27FC236}">
                <a16:creationId xmlns:a16="http://schemas.microsoft.com/office/drawing/2014/main" id="{4CD9D9D4-04FA-B24C-9844-3650487E4948}"/>
              </a:ext>
            </a:extLst>
          </p:cNvPr>
          <p:cNvSpPr txBox="1"/>
          <p:nvPr/>
        </p:nvSpPr>
        <p:spPr>
          <a:xfrm>
            <a:off x="336883" y="6477041"/>
            <a:ext cx="69462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7340721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FC9BE17-9A7B-462D-AE50-3D87773873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318D463-608E-A84D-9F6C-08472BCE68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523488" y="10"/>
            <a:ext cx="8668512" cy="6857990"/>
          </a:xfrm>
          <a:prstGeom prst="rect">
            <a:avLst/>
          </a:prstGeom>
        </p:spPr>
      </p:pic>
      <p:sp>
        <p:nvSpPr>
          <p:cNvPr id="11" name="Rectangle 10">
            <a:extLst>
              <a:ext uri="{FF2B5EF4-FFF2-40B4-BE49-F238E27FC236}">
                <a16:creationId xmlns:a16="http://schemas.microsoft.com/office/drawing/2014/main" id="{3EBE8569-6AEC-4B8C-8D53-2DE337CD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756601" cy="6858000"/>
          </a:xfrm>
          <a:prstGeom prst="rect">
            <a:avLst/>
          </a:prstGeom>
          <a:gradFill>
            <a:gsLst>
              <a:gs pos="58000">
                <a:schemeClr val="bg1"/>
              </a:gs>
              <a:gs pos="35000">
                <a:schemeClr val="bg1">
                  <a:alpha val="78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F190CB4-6AA2-3748-9432-5DB06DD1FF29}"/>
              </a:ext>
            </a:extLst>
          </p:cNvPr>
          <p:cNvSpPr>
            <a:spLocks noGrp="1"/>
          </p:cNvSpPr>
          <p:nvPr>
            <p:ph type="title"/>
          </p:nvPr>
        </p:nvSpPr>
        <p:spPr>
          <a:xfrm>
            <a:off x="371094" y="1161288"/>
            <a:ext cx="3438144" cy="1124712"/>
          </a:xfrm>
        </p:spPr>
        <p:txBody>
          <a:bodyPr vert="horz" lIns="91440" tIns="45720" rIns="91440" bIns="45720" rtlCol="0" anchor="b">
            <a:normAutofit/>
          </a:bodyPr>
          <a:lstStyle/>
          <a:p>
            <a:r>
              <a:rPr lang="en-US" sz="2800"/>
              <a:t>Carols and songs</a:t>
            </a:r>
            <a:br>
              <a:rPr lang="en-US" sz="2800"/>
            </a:br>
            <a:endParaRPr lang="en-US" sz="2800" b="0" i="0" u="none" strike="noStrike" baseline="0"/>
          </a:p>
        </p:txBody>
      </p:sp>
      <p:sp>
        <p:nvSpPr>
          <p:cNvPr id="13" name="Rectangle 12">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62559"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5" name="Rectangle 14">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8244" y="2443480"/>
            <a:ext cx="3300984"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802E8DFB-D2B6-A143-8758-3C440BDA51CC}"/>
              </a:ext>
            </a:extLst>
          </p:cNvPr>
          <p:cNvSpPr>
            <a:spLocks noGrp="1"/>
          </p:cNvSpPr>
          <p:nvPr>
            <p:ph type="body" idx="1"/>
          </p:nvPr>
        </p:nvSpPr>
        <p:spPr>
          <a:xfrm>
            <a:off x="371094" y="2443480"/>
            <a:ext cx="4393411" cy="3936501"/>
          </a:xfrm>
        </p:spPr>
        <p:txBody>
          <a:bodyPr vert="horz" lIns="91440" tIns="45720" rIns="91440" bIns="45720" rtlCol="0" anchor="t">
            <a:normAutofit/>
          </a:bodyPr>
          <a:lstStyle/>
          <a:p>
            <a:pPr marL="0" indent="0">
              <a:buNone/>
            </a:pPr>
            <a:r>
              <a:rPr lang="en-US" sz="2400" dirty="0"/>
              <a:t>On Christmas Eve we sometimes go to a midnight Carol service. The carols sung by the choir were beautiful. </a:t>
            </a:r>
          </a:p>
          <a:p>
            <a:pPr marL="0" indent="0">
              <a:buNone/>
            </a:pPr>
            <a:r>
              <a:rPr lang="en-US" sz="2400" dirty="0"/>
              <a:t> </a:t>
            </a:r>
          </a:p>
          <a:p>
            <a:pPr marL="0" indent="0">
              <a:buNone/>
            </a:pPr>
            <a:r>
              <a:rPr lang="en-US" sz="2400" dirty="0"/>
              <a:t>My </a:t>
            </a:r>
            <a:r>
              <a:rPr lang="en-US" sz="2400" dirty="0" err="1"/>
              <a:t>favourite</a:t>
            </a:r>
            <a:r>
              <a:rPr lang="en-US" sz="2400" dirty="0"/>
              <a:t> carol is ‘Silent Night.’ That is the carol which plays on my wooden nativity music box on the front page.</a:t>
            </a:r>
          </a:p>
          <a:p>
            <a:pPr marL="0"/>
            <a:endParaRPr lang="en-US" sz="2400" dirty="0"/>
          </a:p>
        </p:txBody>
      </p:sp>
      <p:sp>
        <p:nvSpPr>
          <p:cNvPr id="10" name="TextBox 9">
            <a:extLst>
              <a:ext uri="{FF2B5EF4-FFF2-40B4-BE49-F238E27FC236}">
                <a16:creationId xmlns:a16="http://schemas.microsoft.com/office/drawing/2014/main" id="{0B88E202-22B9-4647-98E7-EA62241BBAD7}"/>
              </a:ext>
            </a:extLst>
          </p:cNvPr>
          <p:cNvSpPr txBox="1"/>
          <p:nvPr/>
        </p:nvSpPr>
        <p:spPr>
          <a:xfrm>
            <a:off x="281819" y="6085071"/>
            <a:ext cx="592791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005831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5666830-9A19-4E01-8505-D6C7F9AC56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F1ACCA0-C0E4-9A45-A60D-88599657820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4110127" y="10"/>
            <a:ext cx="8081873" cy="6857990"/>
          </a:xfrm>
          <a:custGeom>
            <a:avLst/>
            <a:gdLst/>
            <a:ahLst/>
            <a:cxnLst/>
            <a:rect l="l" t="t" r="r" b="b"/>
            <a:pathLst>
              <a:path w="8081873" h="6858000">
                <a:moveTo>
                  <a:pt x="0" y="0"/>
                </a:moveTo>
                <a:lnTo>
                  <a:pt x="8081873" y="0"/>
                </a:lnTo>
                <a:lnTo>
                  <a:pt x="8081873" y="6858000"/>
                </a:lnTo>
                <a:lnTo>
                  <a:pt x="0" y="6858000"/>
                </a:lnTo>
                <a:lnTo>
                  <a:pt x="68897" y="6734633"/>
                </a:lnTo>
                <a:cubicBezTo>
                  <a:pt x="558802" y="5812845"/>
                  <a:pt x="848920" y="4668597"/>
                  <a:pt x="848920" y="3429000"/>
                </a:cubicBezTo>
                <a:cubicBezTo>
                  <a:pt x="848920" y="2189404"/>
                  <a:pt x="558802" y="1045156"/>
                  <a:pt x="68897" y="123368"/>
                </a:cubicBezTo>
                <a:close/>
              </a:path>
            </a:pathLst>
          </a:custGeom>
        </p:spPr>
      </p:pic>
      <p:sp useBgFill="1">
        <p:nvSpPr>
          <p:cNvPr id="11" name="Freeform: Shape 10">
            <a:extLst>
              <a:ext uri="{FF2B5EF4-FFF2-40B4-BE49-F238E27FC236}">
                <a16:creationId xmlns:a16="http://schemas.microsoft.com/office/drawing/2014/main" id="{AE9FC877-7FB6-4D22-9988-35420644E2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chemeClr val="tx2">
                <a:lumMod val="10000"/>
                <a:lumOff val="90000"/>
              </a:schemeClr>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Freeform: Shape 12">
            <a:extLst>
              <a:ext uri="{FF2B5EF4-FFF2-40B4-BE49-F238E27FC236}">
                <a16:creationId xmlns:a16="http://schemas.microsoft.com/office/drawing/2014/main" id="{E41809D1-F12E-46BB-B804-5F209D325E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B5C314F-0D28-1A45-B13E-75EA94C8F055}"/>
              </a:ext>
            </a:extLst>
          </p:cNvPr>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t>Merry Christmas</a:t>
            </a:r>
            <a:br>
              <a:rPr lang="en-US" sz="4800"/>
            </a:br>
            <a:endParaRPr lang="en-US" sz="4800" b="0" i="0" u="none" strike="noStrike" baseline="0"/>
          </a:p>
        </p:txBody>
      </p:sp>
      <p:sp>
        <p:nvSpPr>
          <p:cNvPr id="3" name="Text Placeholder 2">
            <a:extLst>
              <a:ext uri="{FF2B5EF4-FFF2-40B4-BE49-F238E27FC236}">
                <a16:creationId xmlns:a16="http://schemas.microsoft.com/office/drawing/2014/main" id="{B5F24B65-337C-0444-A024-19D249E2699C}"/>
              </a:ext>
            </a:extLst>
          </p:cNvPr>
          <p:cNvSpPr>
            <a:spLocks noGrp="1"/>
          </p:cNvSpPr>
          <p:nvPr>
            <p:ph type="body" idx="1"/>
          </p:nvPr>
        </p:nvSpPr>
        <p:spPr>
          <a:xfrm>
            <a:off x="477981" y="4872922"/>
            <a:ext cx="3933306" cy="1359395"/>
          </a:xfrm>
        </p:spPr>
        <p:txBody>
          <a:bodyPr vert="horz" lIns="91440" tIns="45720" rIns="91440" bIns="45720" rtlCol="0">
            <a:normAutofit/>
          </a:bodyPr>
          <a:lstStyle/>
          <a:p>
            <a:pPr marL="0" indent="0">
              <a:buNone/>
            </a:pPr>
            <a:r>
              <a:rPr lang="en-US" sz="2400" dirty="0"/>
              <a:t>Whatever your traditions are, I wish you a very happy Christmas.</a:t>
            </a:r>
          </a:p>
        </p:txBody>
      </p:sp>
      <p:sp>
        <p:nvSpPr>
          <p:cNvPr id="15" name="Rectangle 1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927EAB7E-529B-5840-A8DE-5AB1476DDF3A}"/>
              </a:ext>
            </a:extLst>
          </p:cNvPr>
          <p:cNvSpPr txBox="1"/>
          <p:nvPr/>
        </p:nvSpPr>
        <p:spPr>
          <a:xfrm>
            <a:off x="336883" y="6245498"/>
            <a:ext cx="3933305" cy="646331"/>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2837938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5">
            <a:extLst>
              <a:ext uri="{FF2B5EF4-FFF2-40B4-BE49-F238E27FC236}">
                <a16:creationId xmlns:a16="http://schemas.microsoft.com/office/drawing/2014/main" id="{07322A9E-F1EC-405E-8971-BA906EFFC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29674" y="1290909"/>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A5704422-1118-4FD1-95AD-29A064EB80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70451" y="2010741"/>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Freeform 7">
            <a:extLst>
              <a:ext uri="{FF2B5EF4-FFF2-40B4-BE49-F238E27FC236}">
                <a16:creationId xmlns:a16="http://schemas.microsoft.com/office/drawing/2014/main" id="{A88B2AAA-B805-498E-A9E6-98B8858554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251351" y="1780905"/>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9B8051E0-19D7-43E1-BFD9-E6DBFEB3A3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42347"/>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4EDB2B02-86A2-46F5-A4BE-B7D9B10411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178751"/>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Freeform 10">
            <a:extLst>
              <a:ext uri="{FF2B5EF4-FFF2-40B4-BE49-F238E27FC236}">
                <a16:creationId xmlns:a16="http://schemas.microsoft.com/office/drawing/2014/main" id="{43954639-FB5D-41F4-9560-6F6DFE778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59376"/>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Freeform 12">
            <a:extLst>
              <a:ext uri="{FF2B5EF4-FFF2-40B4-BE49-F238E27FC236}">
                <a16:creationId xmlns:a16="http://schemas.microsoft.com/office/drawing/2014/main" id="{E898931C-0323-41FA-A036-20F818B1FF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id="{89AFE9DD-0792-4B98-B4EB-97ACA17E6A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701" y="-6705"/>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id="{3981F5C4-9AE1-404E-AF44-A4E6DB374F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61" y="-1916"/>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8" name="Freeform 11">
            <a:extLst>
              <a:ext uri="{FF2B5EF4-FFF2-40B4-BE49-F238E27FC236}">
                <a16:creationId xmlns:a16="http://schemas.microsoft.com/office/drawing/2014/main" id="{763C1781-8726-4FAC-8C45-FF40376BE4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426601" y="-1916"/>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301491B5-56C7-43DC-A3D9-861EECCA05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235014" y="2872"/>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Title 1">
            <a:extLst>
              <a:ext uri="{FF2B5EF4-FFF2-40B4-BE49-F238E27FC236}">
                <a16:creationId xmlns:a16="http://schemas.microsoft.com/office/drawing/2014/main" id="{83F0B164-C94E-5E4F-A63F-EF1A1E3299A5}"/>
              </a:ext>
            </a:extLst>
          </p:cNvPr>
          <p:cNvSpPr>
            <a:spLocks noGrp="1"/>
          </p:cNvSpPr>
          <p:nvPr>
            <p:ph type="title"/>
          </p:nvPr>
        </p:nvSpPr>
        <p:spPr>
          <a:xfrm>
            <a:off x="8575548" y="322008"/>
            <a:ext cx="3317892" cy="2468880"/>
          </a:xfrm>
        </p:spPr>
        <p:txBody>
          <a:bodyPr vert="horz" lIns="91440" tIns="45720" rIns="91440" bIns="45720" rtlCol="0" anchor="b">
            <a:normAutofit/>
          </a:bodyPr>
          <a:lstStyle/>
          <a:p>
            <a:pPr marR="0"/>
            <a:r>
              <a:rPr lang="en-US" sz="4000" b="0" i="0" u="none" strike="noStrike" baseline="0" dirty="0"/>
              <a:t>HAVE YOU EVER HAD A SNOWY CHRISTMAS?</a:t>
            </a:r>
          </a:p>
        </p:txBody>
      </p:sp>
      <p:sp>
        <p:nvSpPr>
          <p:cNvPr id="32" name="Freeform 22">
            <a:extLst>
              <a:ext uri="{FF2B5EF4-FFF2-40B4-BE49-F238E27FC236}">
                <a16:creationId xmlns:a16="http://schemas.microsoft.com/office/drawing/2014/main" id="{237E2353-22DF-46E0-A200-FB30F8F39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0020826" y="-1916"/>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4" name="Freeform 23">
            <a:extLst>
              <a:ext uri="{FF2B5EF4-FFF2-40B4-BE49-F238E27FC236}">
                <a16:creationId xmlns:a16="http://schemas.microsoft.com/office/drawing/2014/main" id="{DD6138DB-057B-45F7-A5F4-E7BFDA20D0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90826" y="-1916"/>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6" name="Freeform: Shape 35">
            <a:extLst>
              <a:ext uri="{FF2B5EF4-FFF2-40B4-BE49-F238E27FC236}">
                <a16:creationId xmlns:a16="http://schemas.microsoft.com/office/drawing/2014/main" id="{79A54AB1-B64F-4843-BFAB-81CB74E66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931529">
            <a:off x="752078" y="2218040"/>
            <a:ext cx="4418757" cy="4259609"/>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4" name="Picture 3">
            <a:extLst>
              <a:ext uri="{FF2B5EF4-FFF2-40B4-BE49-F238E27FC236}">
                <a16:creationId xmlns:a16="http://schemas.microsoft.com/office/drawing/2014/main" id="{910F9B9D-B4F9-5242-9E64-B1591A350313}"/>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773002" y="105021"/>
            <a:ext cx="7761924" cy="5343065"/>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 name="Text Placeholder 2">
            <a:extLst>
              <a:ext uri="{FF2B5EF4-FFF2-40B4-BE49-F238E27FC236}">
                <a16:creationId xmlns:a16="http://schemas.microsoft.com/office/drawing/2014/main" id="{B648CE6A-1F3A-B347-B100-B18C84FB21C8}"/>
              </a:ext>
            </a:extLst>
          </p:cNvPr>
          <p:cNvSpPr>
            <a:spLocks noGrp="1"/>
          </p:cNvSpPr>
          <p:nvPr>
            <p:ph type="body" idx="1"/>
          </p:nvPr>
        </p:nvSpPr>
        <p:spPr>
          <a:xfrm>
            <a:off x="8566040" y="3011227"/>
            <a:ext cx="3483338" cy="3348991"/>
          </a:xfrm>
        </p:spPr>
        <p:txBody>
          <a:bodyPr>
            <a:normAutofit/>
          </a:bodyPr>
          <a:lstStyle/>
          <a:p>
            <a:pPr marL="0" indent="0">
              <a:buNone/>
            </a:pPr>
            <a:r>
              <a:rPr lang="en-AU" sz="2400" dirty="0"/>
              <a:t>When we lived in England, I loved trudging through the snow to the midnight service at our village church.</a:t>
            </a:r>
          </a:p>
          <a:p>
            <a:pPr marL="0" indent="0">
              <a:buNone/>
            </a:pPr>
            <a:endParaRPr lang="en-AU" sz="2400" dirty="0"/>
          </a:p>
          <a:p>
            <a:pPr marL="0" indent="0">
              <a:buNone/>
            </a:pPr>
            <a:r>
              <a:rPr lang="en-AU" sz="2400" dirty="0"/>
              <a:t> Afterwards, we would eat warm mince pies with our neighbours.</a:t>
            </a:r>
            <a:endParaRPr lang="en-US" sz="2400" dirty="0"/>
          </a:p>
        </p:txBody>
      </p:sp>
      <p:sp>
        <p:nvSpPr>
          <p:cNvPr id="21" name="TextBox 20">
            <a:extLst>
              <a:ext uri="{FF2B5EF4-FFF2-40B4-BE49-F238E27FC236}">
                <a16:creationId xmlns:a16="http://schemas.microsoft.com/office/drawing/2014/main" id="{4630ED8D-C32E-6542-B6B4-E38DCA9AAFCA}"/>
              </a:ext>
            </a:extLst>
          </p:cNvPr>
          <p:cNvSpPr txBox="1"/>
          <p:nvPr/>
        </p:nvSpPr>
        <p:spPr>
          <a:xfrm>
            <a:off x="336883" y="6245498"/>
            <a:ext cx="6128085"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6851288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6A10-6480-AA45-8B30-2EC7984A996E}"/>
              </a:ext>
            </a:extLst>
          </p:cNvPr>
          <p:cNvSpPr>
            <a:spLocks noGrp="1"/>
          </p:cNvSpPr>
          <p:nvPr>
            <p:ph type="title"/>
          </p:nvPr>
        </p:nvSpPr>
        <p:spPr>
          <a:xfrm>
            <a:off x="481013" y="3752849"/>
            <a:ext cx="3290887" cy="2452687"/>
          </a:xfrm>
        </p:spPr>
        <p:txBody>
          <a:bodyPr vert="horz" lIns="91440" tIns="45720" rIns="91440" bIns="45720" rtlCol="0" anchor="ctr">
            <a:normAutofit/>
          </a:bodyPr>
          <a:lstStyle/>
          <a:p>
            <a:pPr marR="0"/>
            <a:r>
              <a:rPr lang="en-US" sz="3600" b="0" i="0" u="none" strike="noStrike" baseline="0"/>
              <a:t>ORIGINS OF CHRISTMAS</a:t>
            </a:r>
          </a:p>
        </p:txBody>
      </p:sp>
      <p:pic>
        <p:nvPicPr>
          <p:cNvPr id="4" name="Picture 3">
            <a:extLst>
              <a:ext uri="{FF2B5EF4-FFF2-40B4-BE49-F238E27FC236}">
                <a16:creationId xmlns:a16="http://schemas.microsoft.com/office/drawing/2014/main" id="{A234B4FA-F88A-8A47-9A8C-F80B08A6D0E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 Placeholder 2">
            <a:extLst>
              <a:ext uri="{FF2B5EF4-FFF2-40B4-BE49-F238E27FC236}">
                <a16:creationId xmlns:a16="http://schemas.microsoft.com/office/drawing/2014/main" id="{42E21C46-7FD2-124F-94C0-2DD13B0F9904}"/>
              </a:ext>
            </a:extLst>
          </p:cNvPr>
          <p:cNvSpPr>
            <a:spLocks noGrp="1"/>
          </p:cNvSpPr>
          <p:nvPr>
            <p:ph type="body" idx="1"/>
          </p:nvPr>
        </p:nvSpPr>
        <p:spPr>
          <a:xfrm>
            <a:off x="3972394" y="3752850"/>
            <a:ext cx="7737002" cy="2707911"/>
          </a:xfrm>
        </p:spPr>
        <p:txBody>
          <a:bodyPr vert="horz" lIns="91440" tIns="45720" rIns="91440" bIns="45720" rtlCol="0" anchor="ctr">
            <a:normAutofit fontScale="92500"/>
          </a:bodyPr>
          <a:lstStyle/>
          <a:p>
            <a:pPr marL="0" indent="0">
              <a:buNone/>
            </a:pPr>
            <a:r>
              <a:rPr lang="en-US" sz="2400" dirty="0"/>
              <a:t>The Church in Rome began celebrating the birth of Christ in 336AD during the reign of Emperor Constantine. Other Christian religions also celebrate on that date</a:t>
            </a:r>
          </a:p>
          <a:p>
            <a:pPr marL="0" indent="0">
              <a:buNone/>
            </a:pPr>
            <a:r>
              <a:rPr lang="en-US" sz="2400" dirty="0"/>
              <a:t>Some Orthodox groups choose January 7</a:t>
            </a:r>
            <a:r>
              <a:rPr lang="en-US" sz="2400" baseline="30000" dirty="0"/>
              <a:t>th </a:t>
            </a:r>
            <a:r>
              <a:rPr lang="en-US" sz="2400" dirty="0"/>
              <a:t>to celebrate Christmas.</a:t>
            </a:r>
          </a:p>
          <a:p>
            <a:pPr marL="0"/>
            <a:endParaRPr lang="en-US" sz="2400" dirty="0"/>
          </a:p>
          <a:p>
            <a:pPr marL="0" indent="0">
              <a:buNone/>
            </a:pPr>
            <a:r>
              <a:rPr lang="en-US" sz="2400" dirty="0"/>
              <a:t>This could be due to the date noted on the Julian calendar – January 7. However, we now use the Gregorian calendar.</a:t>
            </a:r>
          </a:p>
        </p:txBody>
      </p:sp>
      <p:sp>
        <p:nvSpPr>
          <p:cNvPr id="6" name="TextBox 5">
            <a:extLst>
              <a:ext uri="{FF2B5EF4-FFF2-40B4-BE49-F238E27FC236}">
                <a16:creationId xmlns:a16="http://schemas.microsoft.com/office/drawing/2014/main" id="{27013F00-3651-A64F-81F8-DCF1B25BE9AE}"/>
              </a:ext>
            </a:extLst>
          </p:cNvPr>
          <p:cNvSpPr txBox="1"/>
          <p:nvPr/>
        </p:nvSpPr>
        <p:spPr>
          <a:xfrm>
            <a:off x="304799" y="6318332"/>
            <a:ext cx="5951622"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625478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9CD2D09-B1BB-4DF5-9E1C-3D21B21EDE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20431" y="0"/>
            <a:ext cx="6271569"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83355637-BA71-4F63-94C9-E77BF81BDFC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6C3AB40E-5910-B54A-814A-1B9504429BBD}"/>
              </a:ext>
            </a:extLst>
          </p:cNvPr>
          <p:cNvSpPr>
            <a:spLocks noGrp="1"/>
          </p:cNvSpPr>
          <p:nvPr>
            <p:ph type="title"/>
          </p:nvPr>
        </p:nvSpPr>
        <p:spPr>
          <a:xfrm>
            <a:off x="804998" y="798445"/>
            <a:ext cx="4803636" cy="1311664"/>
          </a:xfrm>
        </p:spPr>
        <p:txBody>
          <a:bodyPr vert="horz" lIns="91440" tIns="45720" rIns="91440" bIns="45720" rtlCol="0" anchor="ctr">
            <a:normAutofit/>
          </a:bodyPr>
          <a:lstStyle/>
          <a:p>
            <a:pPr marR="0"/>
            <a:r>
              <a:rPr lang="en-US" b="0" i="0" u="none" strike="noStrike" baseline="0">
                <a:solidFill>
                  <a:srgbClr val="000000"/>
                </a:solidFill>
              </a:rPr>
              <a:t>Biblical history</a:t>
            </a:r>
          </a:p>
        </p:txBody>
      </p:sp>
      <p:sp>
        <p:nvSpPr>
          <p:cNvPr id="3" name="Text Placeholder 2">
            <a:extLst>
              <a:ext uri="{FF2B5EF4-FFF2-40B4-BE49-F238E27FC236}">
                <a16:creationId xmlns:a16="http://schemas.microsoft.com/office/drawing/2014/main" id="{4AB92192-5095-D14E-B743-505C24D2421A}"/>
              </a:ext>
            </a:extLst>
          </p:cNvPr>
          <p:cNvSpPr>
            <a:spLocks noGrp="1"/>
          </p:cNvSpPr>
          <p:nvPr>
            <p:ph type="body" idx="1"/>
          </p:nvPr>
        </p:nvSpPr>
        <p:spPr>
          <a:xfrm>
            <a:off x="804997" y="1572126"/>
            <a:ext cx="4706803" cy="4488847"/>
          </a:xfrm>
        </p:spPr>
        <p:txBody>
          <a:bodyPr vert="horz" lIns="91440" tIns="45720" rIns="91440" bIns="45720" rtlCol="0" anchor="ctr">
            <a:normAutofit/>
          </a:bodyPr>
          <a:lstStyle/>
          <a:p>
            <a:pPr marL="0" indent="0">
              <a:buNone/>
            </a:pPr>
            <a:r>
              <a:rPr lang="en-US" sz="2400" dirty="0">
                <a:solidFill>
                  <a:srgbClr val="000000"/>
                </a:solidFill>
              </a:rPr>
              <a:t>Whatever the exact date, records, as well as the Gospels, tell of the birth of the Christ child to Mary, in Bethlehem, around this time. </a:t>
            </a:r>
          </a:p>
          <a:p>
            <a:pPr marL="0" indent="0">
              <a:buNone/>
            </a:pPr>
            <a:endParaRPr lang="en-US" sz="2400" dirty="0">
              <a:solidFill>
                <a:srgbClr val="000000"/>
              </a:solidFill>
            </a:endParaRPr>
          </a:p>
          <a:p>
            <a:pPr marL="0" indent="0">
              <a:buNone/>
            </a:pPr>
            <a:r>
              <a:rPr lang="en-US" sz="2400" dirty="0">
                <a:solidFill>
                  <a:srgbClr val="000000"/>
                </a:solidFill>
              </a:rPr>
              <a:t>The shepherds and the wise men came to pay homage to the baby in the manger. This baby was seen as the new </a:t>
            </a:r>
            <a:r>
              <a:rPr lang="en-US" sz="2400" dirty="0" err="1">
                <a:solidFill>
                  <a:srgbClr val="000000"/>
                </a:solidFill>
              </a:rPr>
              <a:t>Saviour</a:t>
            </a:r>
            <a:r>
              <a:rPr lang="en-US" sz="2400" dirty="0">
                <a:solidFill>
                  <a:srgbClr val="000000"/>
                </a:solidFill>
              </a:rPr>
              <a:t>.</a:t>
            </a:r>
          </a:p>
          <a:p>
            <a:pPr marL="0"/>
            <a:endParaRPr lang="en-US" sz="2400" dirty="0">
              <a:solidFill>
                <a:srgbClr val="000000"/>
              </a:solidFill>
            </a:endParaRPr>
          </a:p>
        </p:txBody>
      </p:sp>
      <p:sp>
        <p:nvSpPr>
          <p:cNvPr id="14" name="Freeform 49">
            <a:extLst>
              <a:ext uri="{FF2B5EF4-FFF2-40B4-BE49-F238E27FC236}">
                <a16:creationId xmlns:a16="http://schemas.microsoft.com/office/drawing/2014/main" id="{967C29FE-FD32-4AFB-AD20-DBDF5864B2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5" y="590635"/>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accent3"/>
                </a:gs>
                <a:gs pos="100000">
                  <a:schemeClr val="accent3"/>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Picture 4">
            <a:extLst>
              <a:ext uri="{FF2B5EF4-FFF2-40B4-BE49-F238E27FC236}">
                <a16:creationId xmlns:a16="http://schemas.microsoft.com/office/drawing/2014/main" id="{A6DFE72F-1FFC-2948-86E6-D3B75264760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893318" y="770037"/>
            <a:ext cx="5298683" cy="6097438"/>
          </a:xfrm>
          <a:custGeom>
            <a:avLst/>
            <a:gdLst/>
            <a:ahLst/>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
        <p:nvSpPr>
          <p:cNvPr id="11" name="TextBox 10">
            <a:extLst>
              <a:ext uri="{FF2B5EF4-FFF2-40B4-BE49-F238E27FC236}">
                <a16:creationId xmlns:a16="http://schemas.microsoft.com/office/drawing/2014/main" id="{9B3DDEF4-542C-C449-8A7C-49E8963DC745}"/>
              </a:ext>
            </a:extLst>
          </p:cNvPr>
          <p:cNvSpPr txBox="1"/>
          <p:nvPr/>
        </p:nvSpPr>
        <p:spPr>
          <a:xfrm>
            <a:off x="336883" y="6245498"/>
            <a:ext cx="5935580"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003106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B4E1B-C681-054A-8DAD-2D19022BD64B}"/>
              </a:ext>
            </a:extLst>
          </p:cNvPr>
          <p:cNvSpPr>
            <a:spLocks noGrp="1"/>
          </p:cNvSpPr>
          <p:nvPr>
            <p:ph type="title"/>
          </p:nvPr>
        </p:nvSpPr>
        <p:spPr>
          <a:xfrm>
            <a:off x="6413111" y="640081"/>
            <a:ext cx="5138808" cy="3592768"/>
          </a:xfrm>
          <a:noFill/>
        </p:spPr>
        <p:txBody>
          <a:bodyPr vert="horz" lIns="91440" tIns="45720" rIns="91440" bIns="45720" rtlCol="0" anchor="b">
            <a:normAutofit/>
          </a:bodyPr>
          <a:lstStyle/>
          <a:p>
            <a:pPr marR="0" algn="ctr"/>
            <a:r>
              <a:rPr lang="en-US" sz="6000" b="0" i="0" u="none" strike="noStrike" baseline="0"/>
              <a:t>CHRISTMAS DAY TRADITIONS</a:t>
            </a:r>
          </a:p>
        </p:txBody>
      </p:sp>
      <p:sp>
        <p:nvSpPr>
          <p:cNvPr id="3" name="Text Placeholder 2">
            <a:extLst>
              <a:ext uri="{FF2B5EF4-FFF2-40B4-BE49-F238E27FC236}">
                <a16:creationId xmlns:a16="http://schemas.microsoft.com/office/drawing/2014/main" id="{BB53CFA3-5EAA-2840-95CD-2078AE36AFF7}"/>
              </a:ext>
            </a:extLst>
          </p:cNvPr>
          <p:cNvSpPr>
            <a:spLocks noGrp="1"/>
          </p:cNvSpPr>
          <p:nvPr>
            <p:ph type="body" idx="1"/>
          </p:nvPr>
        </p:nvSpPr>
        <p:spPr>
          <a:xfrm>
            <a:off x="6413110" y="4371278"/>
            <a:ext cx="5138809" cy="1846643"/>
          </a:xfrm>
          <a:noFill/>
        </p:spPr>
        <p:txBody>
          <a:bodyPr vert="horz" lIns="91440" tIns="45720" rIns="91440" bIns="45720" rtlCol="0">
            <a:normAutofit/>
          </a:bodyPr>
          <a:lstStyle/>
          <a:p>
            <a:pPr marL="0" indent="0" algn="ctr">
              <a:buNone/>
            </a:pPr>
            <a:r>
              <a:rPr lang="en-US" sz="2400"/>
              <a:t>Many religions hold a church service for Christmas.</a:t>
            </a:r>
          </a:p>
        </p:txBody>
      </p:sp>
      <p:sp>
        <p:nvSpPr>
          <p:cNvPr id="9" name="Rectangle 8">
            <a:extLst>
              <a:ext uri="{FF2B5EF4-FFF2-40B4-BE49-F238E27FC236}">
                <a16:creationId xmlns:a16="http://schemas.microsoft.com/office/drawing/2014/main" id="{8AD13924-DC7C-4339-B194-8A4EFFBF2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6107584" cy="6858000"/>
          </a:xfrm>
          <a:prstGeom prst="rect">
            <a:avLst/>
          </a:prstGeom>
          <a:solidFill>
            <a:srgbClr val="8B46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26">
            <a:extLst>
              <a:ext uri="{FF2B5EF4-FFF2-40B4-BE49-F238E27FC236}">
                <a16:creationId xmlns:a16="http://schemas.microsoft.com/office/drawing/2014/main" id="{72458505-C9BA-445F-AE75-CFC7FF04F4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6745" y="640080"/>
            <a:ext cx="480917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standing in front of a crowd&#10;&#10;Description automatically generated">
            <a:extLst>
              <a:ext uri="{FF2B5EF4-FFF2-40B4-BE49-F238E27FC236}">
                <a16:creationId xmlns:a16="http://schemas.microsoft.com/office/drawing/2014/main" id="{86C5CCF4-5976-8047-A439-6DEB08C10D39}"/>
              </a:ext>
            </a:extLst>
          </p:cNvPr>
          <p:cNvPicPr/>
          <p:nvPr/>
        </p:nvPicPr>
        <p:blipFill rotWithShape="1">
          <a:blip r:embed="rId3" cstate="screen">
            <a:extLst>
              <a:ext uri="{28A0092B-C50C-407E-A947-70E740481C1C}">
                <a14:useLocalDpi xmlns:a14="http://schemas.microsoft.com/office/drawing/2010/main"/>
              </a:ext>
            </a:extLst>
          </a:blip>
          <a:srcRect/>
          <a:stretch/>
        </p:blipFill>
        <p:spPr>
          <a:xfrm>
            <a:off x="1120701" y="1112060"/>
            <a:ext cx="3861262" cy="4633859"/>
          </a:xfrm>
          <a:prstGeom prst="rect">
            <a:avLst/>
          </a:prstGeom>
          <a:solidFill>
            <a:srgbClr val="FFFFFF">
              <a:shade val="85000"/>
            </a:srgbClr>
          </a:solidFill>
          <a:effectLst/>
          <a:scene3d>
            <a:camera prst="orthographicFront"/>
            <a:lightRig rig="twoPt" dir="t">
              <a:rot lat="0" lon="0" rev="7800000"/>
            </a:lightRig>
          </a:scene3d>
          <a:sp3d contourW="6350">
            <a:bevelT w="50800" h="16510"/>
            <a:contourClr>
              <a:srgbClr val="C0C0C0"/>
            </a:contourClr>
          </a:sp3d>
        </p:spPr>
      </p:pic>
      <p:sp>
        <p:nvSpPr>
          <p:cNvPr id="8" name="TextBox 7">
            <a:extLst>
              <a:ext uri="{FF2B5EF4-FFF2-40B4-BE49-F238E27FC236}">
                <a16:creationId xmlns:a16="http://schemas.microsoft.com/office/drawing/2014/main" id="{A2319AF6-E2DF-1D49-8B3D-082F5D2C15D8}"/>
              </a:ext>
            </a:extLst>
          </p:cNvPr>
          <p:cNvSpPr txBox="1"/>
          <p:nvPr/>
        </p:nvSpPr>
        <p:spPr>
          <a:xfrm>
            <a:off x="336883" y="6353283"/>
            <a:ext cx="5759117"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442111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6360623-3958-8A41-97D4-7C787C58A8B0}"/>
              </a:ext>
            </a:extLst>
          </p:cNvPr>
          <p:cNvSpPr>
            <a:spLocks noGrp="1"/>
          </p:cNvSpPr>
          <p:nvPr>
            <p:ph type="title"/>
          </p:nvPr>
        </p:nvSpPr>
        <p:spPr>
          <a:xfrm>
            <a:off x="4581188" y="155307"/>
            <a:ext cx="4977976" cy="1454051"/>
          </a:xfrm>
        </p:spPr>
        <p:txBody>
          <a:bodyPr vert="horz" lIns="91440" tIns="45720" rIns="91440" bIns="45720" rtlCol="0" anchor="ctr">
            <a:normAutofit/>
          </a:bodyPr>
          <a:lstStyle/>
          <a:p>
            <a:r>
              <a:rPr lang="en-US" sz="3400">
                <a:solidFill>
                  <a:srgbClr val="000000"/>
                </a:solidFill>
              </a:rPr>
              <a:t>Some Christmas traditions</a:t>
            </a:r>
            <a:br>
              <a:rPr lang="en-US" sz="3400">
                <a:solidFill>
                  <a:srgbClr val="000000"/>
                </a:solidFill>
              </a:rPr>
            </a:br>
            <a:endParaRPr lang="en-US" sz="3400" b="0" i="0" u="none" strike="noStrike" baseline="0">
              <a:solidFill>
                <a:srgbClr val="000000"/>
              </a:solidFill>
            </a:endParaRPr>
          </a:p>
        </p:txBody>
      </p:sp>
      <p:sp>
        <p:nvSpPr>
          <p:cNvPr id="13"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A picture containing grass, building, standing, sheep&#10;&#10;Description automatically generated">
            <a:extLst>
              <a:ext uri="{FF2B5EF4-FFF2-40B4-BE49-F238E27FC236}">
                <a16:creationId xmlns:a16="http://schemas.microsoft.com/office/drawing/2014/main" id="{9A6273A8-AD6F-BA44-A540-245FB01BC776}"/>
              </a:ext>
            </a:extLst>
          </p:cNvPr>
          <p:cNvPicPr/>
          <p:nvPr/>
        </p:nvPicPr>
        <p:blipFill rotWithShape="1">
          <a:blip r:embed="rId4" cstate="screen">
            <a:alphaModFix/>
            <a:extLst>
              <a:ext uri="{28A0092B-C50C-407E-A947-70E740481C1C}">
                <a14:useLocalDpi xmlns:a14="http://schemas.microsoft.com/office/drawing/2010/main"/>
              </a:ext>
            </a:extLst>
          </a:blip>
          <a:srcRect/>
          <a:stretch/>
        </p:blipFill>
        <p:spPr>
          <a:xfrm>
            <a:off x="0" y="907231"/>
            <a:ext cx="4838021" cy="5063738"/>
          </a:xfrm>
          <a:custGeom>
            <a:avLst/>
            <a:gdLst/>
            <a:ahLst/>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solidFill>
            <a:srgbClr val="FFFFFF">
              <a:shade val="85000"/>
            </a:srgbClr>
          </a:solidFill>
          <a:effectLst>
            <a:softEdge rad="0"/>
          </a:effectLst>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FC7DC739-2B9A-BF42-BC53-833DA0EBE1ED}"/>
              </a:ext>
            </a:extLst>
          </p:cNvPr>
          <p:cNvSpPr>
            <a:spLocks noGrp="1"/>
          </p:cNvSpPr>
          <p:nvPr>
            <p:ph type="body" idx="1"/>
          </p:nvPr>
        </p:nvSpPr>
        <p:spPr>
          <a:xfrm>
            <a:off x="6096000" y="1023650"/>
            <a:ext cx="2986137" cy="3639289"/>
          </a:xfrm>
        </p:spPr>
        <p:txBody>
          <a:bodyPr vert="horz" lIns="91440" tIns="45720" rIns="91440" bIns="45720" rtlCol="0" anchor="ctr">
            <a:normAutofit/>
          </a:bodyPr>
          <a:lstStyle/>
          <a:p>
            <a:pPr marL="0" indent="0">
              <a:buNone/>
            </a:pPr>
            <a:r>
              <a:rPr lang="en-US" sz="2400" dirty="0">
                <a:solidFill>
                  <a:srgbClr val="000000"/>
                </a:solidFill>
              </a:rPr>
              <a:t>This nativity scene was in a village in France. I love seeing ones in Churches and in people’s front gardens. My wooden music box nativity, pictured on the front page, was made in Pennsylvania USA </a:t>
            </a:r>
          </a:p>
        </p:txBody>
      </p:sp>
      <p:sp>
        <p:nvSpPr>
          <p:cNvPr id="10" name="TextBox 9">
            <a:extLst>
              <a:ext uri="{FF2B5EF4-FFF2-40B4-BE49-F238E27FC236}">
                <a16:creationId xmlns:a16="http://schemas.microsoft.com/office/drawing/2014/main" id="{FAC13940-256A-444D-8EEC-B120E5A429FE}"/>
              </a:ext>
            </a:extLst>
          </p:cNvPr>
          <p:cNvSpPr txBox="1"/>
          <p:nvPr/>
        </p:nvSpPr>
        <p:spPr>
          <a:xfrm>
            <a:off x="336883" y="6245498"/>
            <a:ext cx="6031833"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16438363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05E4F47-B148-49E0-B472-BBF1493155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421721"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7A2CE8EB-F719-4F84-9E91-F538438CAC7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 name="Title 4">
            <a:extLst>
              <a:ext uri="{FF2B5EF4-FFF2-40B4-BE49-F238E27FC236}">
                <a16:creationId xmlns:a16="http://schemas.microsoft.com/office/drawing/2014/main" id="{32324E00-E7C2-FA46-85D7-751DCD253EB9}"/>
              </a:ext>
            </a:extLst>
          </p:cNvPr>
          <p:cNvSpPr>
            <a:spLocks noGrp="1"/>
          </p:cNvSpPr>
          <p:nvPr>
            <p:ph type="title"/>
          </p:nvPr>
        </p:nvSpPr>
        <p:spPr>
          <a:xfrm>
            <a:off x="6617740" y="802955"/>
            <a:ext cx="4766330" cy="1454051"/>
          </a:xfrm>
        </p:spPr>
        <p:txBody>
          <a:bodyPr vert="horz" lIns="91440" tIns="45720" rIns="91440" bIns="45720" rtlCol="0" anchor="ctr">
            <a:normAutofit/>
          </a:bodyPr>
          <a:lstStyle/>
          <a:p>
            <a:r>
              <a:rPr lang="en-US" sz="3600" kern="1200">
                <a:solidFill>
                  <a:srgbClr val="000000"/>
                </a:solidFill>
                <a:latin typeface="+mj-lt"/>
                <a:ea typeface="+mj-ea"/>
                <a:cs typeface="+mj-cs"/>
              </a:rPr>
              <a:t>Christmas cards</a:t>
            </a:r>
          </a:p>
        </p:txBody>
      </p:sp>
      <p:sp>
        <p:nvSpPr>
          <p:cNvPr id="15" name="Freeform 50">
            <a:extLst>
              <a:ext uri="{FF2B5EF4-FFF2-40B4-BE49-F238E27FC236}">
                <a16:creationId xmlns:a16="http://schemas.microsoft.com/office/drawing/2014/main" id="{684BF3E1-C321-4F38-85CF-FEBBEEC15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1159"/>
            <a:ext cx="5464879" cy="6276841"/>
          </a:xfrm>
          <a:custGeom>
            <a:avLst/>
            <a:gdLst>
              <a:gd name="connsiteX0" fmla="*/ 3299930 w 5464879"/>
              <a:gd name="connsiteY0" fmla="*/ 0 h 6276841"/>
              <a:gd name="connsiteX1" fmla="*/ 5398992 w 5464879"/>
              <a:gd name="connsiteY1" fmla="*/ 753544 h 6276841"/>
              <a:gd name="connsiteX2" fmla="*/ 5464879 w 5464879"/>
              <a:gd name="connsiteY2" fmla="*/ 813426 h 6276841"/>
              <a:gd name="connsiteX3" fmla="*/ 5464879 w 5464879"/>
              <a:gd name="connsiteY3" fmla="*/ 5786434 h 6276841"/>
              <a:gd name="connsiteX4" fmla="*/ 5398992 w 5464879"/>
              <a:gd name="connsiteY4" fmla="*/ 5846317 h 6276841"/>
              <a:gd name="connsiteX5" fmla="*/ 4872873 w 5464879"/>
              <a:gd name="connsiteY5" fmla="*/ 6201577 h 6276841"/>
              <a:gd name="connsiteX6" fmla="*/ 4716632 w 5464879"/>
              <a:gd name="connsiteY6" fmla="*/ 6276841 h 6276841"/>
              <a:gd name="connsiteX7" fmla="*/ 1883227 w 5464879"/>
              <a:gd name="connsiteY7" fmla="*/ 6276841 h 6276841"/>
              <a:gd name="connsiteX8" fmla="*/ 1726987 w 5464879"/>
              <a:gd name="connsiteY8" fmla="*/ 6201577 h 6276841"/>
              <a:gd name="connsiteX9" fmla="*/ 0 w 5464879"/>
              <a:gd name="connsiteY9" fmla="*/ 3299930 h 6276841"/>
              <a:gd name="connsiteX10" fmla="*/ 3299930 w 5464879"/>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64879" h="6276841">
                <a:moveTo>
                  <a:pt x="3299930" y="0"/>
                </a:moveTo>
                <a:cubicBezTo>
                  <a:pt x="4097274" y="0"/>
                  <a:pt x="4828569" y="282789"/>
                  <a:pt x="5398992" y="753544"/>
                </a:cubicBezTo>
                <a:lnTo>
                  <a:pt x="5464879" y="813426"/>
                </a:lnTo>
                <a:lnTo>
                  <a:pt x="5464879" y="5786434"/>
                </a:lnTo>
                <a:lnTo>
                  <a:pt x="5398992" y="5846317"/>
                </a:lnTo>
                <a:cubicBezTo>
                  <a:pt x="5236014" y="5980818"/>
                  <a:pt x="5059904" y="6099975"/>
                  <a:pt x="4872873" y="6201577"/>
                </a:cubicBezTo>
                <a:lnTo>
                  <a:pt x="4716632" y="6276841"/>
                </a:lnTo>
                <a:lnTo>
                  <a:pt x="1883227" y="6276841"/>
                </a:lnTo>
                <a:lnTo>
                  <a:pt x="1726987" y="6201577"/>
                </a:lnTo>
                <a:cubicBezTo>
                  <a:pt x="698316" y="5642769"/>
                  <a:pt x="0" y="4552900"/>
                  <a:pt x="0" y="3299930"/>
                </a:cubicBezTo>
                <a:cubicBezTo>
                  <a:pt x="0" y="1477429"/>
                  <a:pt x="1477429" y="0"/>
                  <a:pt x="3299930"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75000"/>
                  </a:schemeClr>
                </a:gs>
                <a:gs pos="100000">
                  <a:schemeClr val="bg2">
                    <a:lumMod val="7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B56310E9-BC87-104B-B6B7-072B6CF7AD04}"/>
              </a:ext>
            </a:extLst>
          </p:cNvPr>
          <p:cNvPicPr/>
          <p:nvPr/>
        </p:nvPicPr>
        <p:blipFill>
          <a:blip r:embed="rId4">
            <a:extLst>
              <a:ext uri="{28A0092B-C50C-407E-A947-70E740481C1C}">
                <a14:useLocalDpi xmlns:a14="http://schemas.microsoft.com/office/drawing/2010/main"/>
              </a:ext>
            </a:extLst>
          </a:blip>
          <a:stretch>
            <a:fillRect/>
          </a:stretch>
        </p:blipFill>
        <p:spPr>
          <a:xfrm>
            <a:off x="338328" y="2240480"/>
            <a:ext cx="4142232" cy="3300583"/>
          </a:xfrm>
          <a:prstGeom prst="rect">
            <a:avLst/>
          </a:prstGeom>
          <a:solidFill>
            <a:srgbClr val="FFFFFF">
              <a:shade val="85000"/>
            </a:srgbClr>
          </a:solidFill>
          <a:scene3d>
            <a:camera prst="orthographicFront"/>
            <a:lightRig rig="twoPt" dir="t">
              <a:rot lat="0" lon="0" rev="7800000"/>
            </a:lightRig>
          </a:scene3d>
          <a:sp3d contourW="6350">
            <a:bevelT w="50800" h="16510"/>
            <a:contourClr>
              <a:srgbClr val="C0C0C0"/>
            </a:contourClr>
          </a:sp3d>
        </p:spPr>
      </p:pic>
      <p:sp>
        <p:nvSpPr>
          <p:cNvPr id="3" name="Text Placeholder 2">
            <a:extLst>
              <a:ext uri="{FF2B5EF4-FFF2-40B4-BE49-F238E27FC236}">
                <a16:creationId xmlns:a16="http://schemas.microsoft.com/office/drawing/2014/main" id="{D45E1675-73F1-594A-93C3-F1D9F8C3A26E}"/>
              </a:ext>
            </a:extLst>
          </p:cNvPr>
          <p:cNvSpPr>
            <a:spLocks noGrp="1"/>
          </p:cNvSpPr>
          <p:nvPr>
            <p:ph type="body" idx="1"/>
          </p:nvPr>
        </p:nvSpPr>
        <p:spPr>
          <a:xfrm>
            <a:off x="6421722" y="2257006"/>
            <a:ext cx="4965300" cy="3518153"/>
          </a:xfrm>
        </p:spPr>
        <p:txBody>
          <a:bodyPr vert="horz" lIns="91440" tIns="45720" rIns="91440" bIns="45720" rtlCol="0" anchor="t">
            <a:normAutofit/>
          </a:bodyPr>
          <a:lstStyle/>
          <a:p>
            <a:pPr marL="0" indent="0">
              <a:buNone/>
            </a:pPr>
            <a:r>
              <a:rPr lang="en-US" sz="2400" dirty="0">
                <a:solidFill>
                  <a:srgbClr val="000000"/>
                </a:solidFill>
              </a:rPr>
              <a:t>Sending wishes on Christmas cards is going out of fashion. What a shame! I love cards, especially ones made by children.</a:t>
            </a:r>
          </a:p>
          <a:p>
            <a:pPr marL="0" indent="0">
              <a:buNone/>
            </a:pPr>
            <a:r>
              <a:rPr lang="en-US" sz="2400" dirty="0">
                <a:solidFill>
                  <a:srgbClr val="000000"/>
                </a:solidFill>
              </a:rPr>
              <a:t>This card has the names of each of the family members.</a:t>
            </a:r>
          </a:p>
          <a:p>
            <a:pPr marL="0"/>
            <a:endParaRPr lang="en-US" sz="2400" dirty="0">
              <a:solidFill>
                <a:srgbClr val="000000"/>
              </a:solidFill>
            </a:endParaRPr>
          </a:p>
        </p:txBody>
      </p:sp>
      <p:sp>
        <p:nvSpPr>
          <p:cNvPr id="12" name="TextBox 11">
            <a:extLst>
              <a:ext uri="{FF2B5EF4-FFF2-40B4-BE49-F238E27FC236}">
                <a16:creationId xmlns:a16="http://schemas.microsoft.com/office/drawing/2014/main" id="{D8E788D2-584A-324D-A027-D538CD5B03B9}"/>
              </a:ext>
            </a:extLst>
          </p:cNvPr>
          <p:cNvSpPr txBox="1"/>
          <p:nvPr/>
        </p:nvSpPr>
        <p:spPr>
          <a:xfrm>
            <a:off x="336883" y="6245498"/>
            <a:ext cx="6084838" cy="369332"/>
          </a:xfrm>
          <a:prstGeom prst="rect">
            <a:avLst/>
          </a:prstGeom>
          <a:noFill/>
        </p:spPr>
        <p:txBody>
          <a:bodyPr wrap="square" rtlCol="0">
            <a:spAutoFit/>
          </a:bodyPr>
          <a:lstStyle/>
          <a:p>
            <a:r>
              <a:rPr lang="en-US" dirty="0">
                <a:solidFill>
                  <a:schemeClr val="bg1">
                    <a:lumMod val="65000"/>
                  </a:schemeClr>
                </a:solidFill>
              </a:rPr>
              <a:t>The Rotary Club of Canterbury Let’s Stay Connected Project</a:t>
            </a:r>
          </a:p>
        </p:txBody>
      </p:sp>
    </p:spTree>
    <p:extLst>
      <p:ext uri="{BB962C8B-B14F-4D97-AF65-F5344CB8AC3E}">
        <p14:creationId xmlns:p14="http://schemas.microsoft.com/office/powerpoint/2010/main" val="38896133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1332</TotalTime>
  <Words>2598</Words>
  <Application>Microsoft Macintosh PowerPoint</Application>
  <PresentationFormat>Widescreen</PresentationFormat>
  <Paragraphs>226</Paragraphs>
  <Slides>35</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Rockwell</vt:lpstr>
      <vt:lpstr>Office Theme</vt:lpstr>
      <vt:lpstr>CHRISTMAS TRADITIONS by Carolyn</vt:lpstr>
      <vt:lpstr>PowerPoint Presentation</vt:lpstr>
      <vt:lpstr>By Carolyn I Love Christmas! </vt:lpstr>
      <vt:lpstr>HAVE YOU EVER HAD A SNOWY CHRISTMAS?</vt:lpstr>
      <vt:lpstr>ORIGINS OF CHRISTMAS</vt:lpstr>
      <vt:lpstr>Biblical history</vt:lpstr>
      <vt:lpstr>CHRISTMAS DAY TRADITIONS</vt:lpstr>
      <vt:lpstr>Some Christmas traditions </vt:lpstr>
      <vt:lpstr>Christmas cards</vt:lpstr>
      <vt:lpstr>Christkindl or Kris Kringle. </vt:lpstr>
      <vt:lpstr>PowerPoint Presentation</vt:lpstr>
      <vt:lpstr>Holly and ivy </vt:lpstr>
      <vt:lpstr>Traditions in other countries </vt:lpstr>
      <vt:lpstr>China</vt:lpstr>
      <vt:lpstr>The Philippines</vt:lpstr>
      <vt:lpstr>USA</vt:lpstr>
      <vt:lpstr>THERE IS ALWAYS A SPECIAL CHRISTMAS DINNER TO EAT</vt:lpstr>
      <vt:lpstr>Cranberries</vt:lpstr>
      <vt:lpstr>Seafood anyone?</vt:lpstr>
      <vt:lpstr>Christmas pudding </vt:lpstr>
      <vt:lpstr>Sweet treats</vt:lpstr>
      <vt:lpstr>Scotland</vt:lpstr>
      <vt:lpstr>France</vt:lpstr>
      <vt:lpstr>Italy</vt:lpstr>
      <vt:lpstr>The Christmas tree and decorations </vt:lpstr>
      <vt:lpstr>Some of my favourite decorations </vt:lpstr>
      <vt:lpstr>My special decorations</vt:lpstr>
      <vt:lpstr>Candles and bells</vt:lpstr>
      <vt:lpstr>Santa, Father Christmas or Saint Nicholas </vt:lpstr>
      <vt:lpstr>The Netherlands</vt:lpstr>
      <vt:lpstr>United Kingdom and France</vt:lpstr>
      <vt:lpstr>Christmas gifts </vt:lpstr>
      <vt:lpstr>Christmas crackers or bon bons. </vt:lpstr>
      <vt:lpstr>Carols and songs </vt:lpstr>
      <vt:lpstr>Merry Christmas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CHRISTMAS TRADITIONS</dc:title>
  <dc:creator>edda williams</dc:creator>
  <cp:lastModifiedBy>edda williams</cp:lastModifiedBy>
  <cp:revision>10</cp:revision>
  <dcterms:created xsi:type="dcterms:W3CDTF">2020-10-16T06:04:17Z</dcterms:created>
  <dcterms:modified xsi:type="dcterms:W3CDTF">2020-10-19T03:05:06Z</dcterms:modified>
</cp:coreProperties>
</file>