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1"/>
  </p:notesMasterIdLst>
  <p:sldIdLst>
    <p:sldId id="267" r:id="rId2"/>
    <p:sldId id="329" r:id="rId3"/>
    <p:sldId id="330" r:id="rId4"/>
    <p:sldId id="327" r:id="rId5"/>
    <p:sldId id="346" r:id="rId6"/>
    <p:sldId id="347" r:id="rId7"/>
    <p:sldId id="348" r:id="rId8"/>
    <p:sldId id="349" r:id="rId9"/>
    <p:sldId id="350" r:id="rId10"/>
    <p:sldId id="351" r:id="rId11"/>
    <p:sldId id="352" r:id="rId12"/>
    <p:sldId id="353" r:id="rId13"/>
    <p:sldId id="354" r:id="rId14"/>
    <p:sldId id="376" r:id="rId15"/>
    <p:sldId id="355" r:id="rId16"/>
    <p:sldId id="356" r:id="rId17"/>
    <p:sldId id="357" r:id="rId18"/>
    <p:sldId id="358" r:id="rId19"/>
    <p:sldId id="359" r:id="rId20"/>
    <p:sldId id="360" r:id="rId21"/>
    <p:sldId id="361" r:id="rId22"/>
    <p:sldId id="362" r:id="rId23"/>
    <p:sldId id="363" r:id="rId24"/>
    <p:sldId id="364" r:id="rId25"/>
    <p:sldId id="365" r:id="rId26"/>
    <p:sldId id="366" r:id="rId27"/>
    <p:sldId id="367" r:id="rId28"/>
    <p:sldId id="368" r:id="rId29"/>
    <p:sldId id="369" r:id="rId30"/>
  </p:sldIdLst>
  <p:sldSz cx="10698163" cy="7589838"/>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D25EA8C-3CF7-4F6B-9592-08130DEFCF71}">
          <p14:sldIdLst>
            <p14:sldId id="267"/>
            <p14:sldId id="329"/>
            <p14:sldId id="330"/>
          </p14:sldIdLst>
        </p14:section>
        <p14:section name="Untitled Section" id="{4EB0F53D-895A-4BE7-BA88-729181DD01FE}">
          <p14:sldIdLst>
            <p14:sldId id="327"/>
            <p14:sldId id="346"/>
            <p14:sldId id="347"/>
            <p14:sldId id="348"/>
            <p14:sldId id="349"/>
            <p14:sldId id="350"/>
            <p14:sldId id="351"/>
            <p14:sldId id="352"/>
            <p14:sldId id="353"/>
            <p14:sldId id="354"/>
            <p14:sldId id="376"/>
            <p14:sldId id="355"/>
            <p14:sldId id="356"/>
            <p14:sldId id="357"/>
            <p14:sldId id="358"/>
            <p14:sldId id="359"/>
            <p14:sldId id="360"/>
            <p14:sldId id="361"/>
            <p14:sldId id="362"/>
            <p14:sldId id="363"/>
            <p14:sldId id="364"/>
            <p14:sldId id="365"/>
            <p14:sldId id="366"/>
            <p14:sldId id="367"/>
            <p14:sldId id="368"/>
            <p14:sldId id="36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y vero" initials="jv" lastIdx="27" clrIdx="0">
    <p:extLst>
      <p:ext uri="{19B8F6BF-5375-455C-9EA6-DF929625EA0E}">
        <p15:presenceInfo xmlns:p15="http://schemas.microsoft.com/office/powerpoint/2012/main" userId="7bb1371a25bcd7e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585" autoAdjust="0"/>
    <p:restoredTop sz="94312" autoAdjust="0"/>
  </p:normalViewPr>
  <p:slideViewPr>
    <p:cSldViewPr snapToGrid="0">
      <p:cViewPr varScale="1">
        <p:scale>
          <a:sx n="65" d="100"/>
          <a:sy n="65" d="100"/>
        </p:scale>
        <p:origin x="930" y="66"/>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5352"/>
    </p:cViewPr>
  </p:sorterViewPr>
  <p:notesViewPr>
    <p:cSldViewPr snapToGrid="0">
      <p:cViewPr varScale="1">
        <p:scale>
          <a:sx n="51" d="100"/>
          <a:sy n="51" d="100"/>
        </p:scale>
        <p:origin x="292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EB1E0F69-6EBC-401B-9D3E-37706D6A83A2}" type="datetimeFigureOut">
              <a:rPr lang="en-US" smtClean="0"/>
              <a:t>10/17/2020</a:t>
            </a:fld>
            <a:endParaRPr lang="en-US"/>
          </a:p>
        </p:txBody>
      </p:sp>
      <p:sp>
        <p:nvSpPr>
          <p:cNvPr id="4" name="Slide Image Placeholder 3"/>
          <p:cNvSpPr>
            <a:spLocks noGrp="1" noRot="1" noChangeAspect="1"/>
          </p:cNvSpPr>
          <p:nvPr>
            <p:ph type="sldImg" idx="2"/>
          </p:nvPr>
        </p:nvSpPr>
        <p:spPr>
          <a:xfrm>
            <a:off x="1319213" y="1173163"/>
            <a:ext cx="4464050"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427CF85B-AD97-42A0-B3CF-9BB1103548AB}" type="slidenum">
              <a:rPr lang="en-US" smtClean="0"/>
              <a:t>‹#›</a:t>
            </a:fld>
            <a:endParaRPr lang="en-US"/>
          </a:p>
        </p:txBody>
      </p:sp>
    </p:spTree>
    <p:extLst>
      <p:ext uri="{BB962C8B-B14F-4D97-AF65-F5344CB8AC3E}">
        <p14:creationId xmlns:p14="http://schemas.microsoft.com/office/powerpoint/2010/main" val="2491152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n.wikipedia.org/wiki/Jardin_du_Luxembourg"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en.wikipedia.org/wiki/%C3%89clair#/media/File:Eclair_1120005560.jpg"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get.pxhere.com/photo/eiffel-tower-paris-monument-tower-symbol-park-landmark-memorial-field-of-mars-1064341.jp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AU" sz="1800" dirty="0">
                <a:effectLst/>
                <a:latin typeface="Calibri" panose="020F0502020204030204" pitchFamily="34" charset="0"/>
                <a:ea typeface="Arial Unicode MS"/>
              </a:rPr>
              <a:t>Author’s own photograph (of a postcard)</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a:t>
            </a:fld>
            <a:endParaRPr lang="en-US"/>
          </a:p>
        </p:txBody>
      </p:sp>
    </p:spTree>
    <p:extLst>
      <p:ext uri="{BB962C8B-B14F-4D97-AF65-F5344CB8AC3E}">
        <p14:creationId xmlns:p14="http://schemas.microsoft.com/office/powerpoint/2010/main" val="2497981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endParaRPr lang="en-US"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11</a:t>
            </a:fld>
            <a:endParaRPr lang="en-US"/>
          </a:p>
        </p:txBody>
      </p:sp>
    </p:spTree>
    <p:extLst>
      <p:ext uri="{BB962C8B-B14F-4D97-AF65-F5344CB8AC3E}">
        <p14:creationId xmlns:p14="http://schemas.microsoft.com/office/powerpoint/2010/main" val="19525547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r>
              <a:rPr lang="en-US" sz="1200" dirty="0">
                <a:effectLst/>
                <a:latin typeface="Calibri" panose="020F0502020204030204" pitchFamily="34" charset="0"/>
                <a:ea typeface="Arial Unicode MS"/>
              </a:rPr>
              <a:t>s</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12</a:t>
            </a:fld>
            <a:endParaRPr lang="en-US"/>
          </a:p>
        </p:txBody>
      </p:sp>
    </p:spTree>
    <p:extLst>
      <p:ext uri="{BB962C8B-B14F-4D97-AF65-F5344CB8AC3E}">
        <p14:creationId xmlns:p14="http://schemas.microsoft.com/office/powerpoint/2010/main" val="24313771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a:tabLst>
                <a:tab pos="457200" algn="l"/>
              </a:tabLst>
            </a:pPr>
            <a:r>
              <a:rPr lang="en-US" sz="1800" u="sng" dirty="0">
                <a:solidFill>
                  <a:srgbClr val="0000FF"/>
                </a:solidFill>
                <a:effectLst/>
                <a:latin typeface="Calibri" panose="020F0502020204030204" pitchFamily="34" charset="0"/>
                <a:ea typeface="Arial Unicode MS"/>
                <a:hlinkClick r:id="rId3"/>
              </a:rPr>
              <a:t>https://en.wikipedia.org/wiki/Jardin_du_Luxembourg</a:t>
            </a:r>
            <a:endParaRPr lang="en-AU" sz="1800" dirty="0">
              <a:effectLst/>
              <a:latin typeface="Times New Roman" panose="02020603050405020304" pitchFamily="18" charset="0"/>
              <a:ea typeface="Arial Unicode MS"/>
            </a:endParaRPr>
          </a:p>
          <a:p>
            <a:pPr>
              <a:tabLst>
                <a:tab pos="457200" algn="l"/>
              </a:tabLst>
            </a:pPr>
            <a:r>
              <a:rPr lang="en-US" sz="1800" dirty="0">
                <a:effectLst/>
                <a:latin typeface="Calibri" panose="020F0502020204030204" pitchFamily="34" charset="0"/>
                <a:ea typeface="Arial Unicode MS"/>
              </a:rPr>
              <a:t> </a:t>
            </a:r>
            <a:endParaRPr lang="en-AU" sz="1800" dirty="0">
              <a:effectLst/>
              <a:latin typeface="Times New Roman" panose="02020603050405020304" pitchFamily="18" charset="0"/>
              <a:ea typeface="Arial Unicode MS"/>
            </a:endParaRPr>
          </a:p>
          <a:p>
            <a:pPr>
              <a:tabLst>
                <a:tab pos="457200" algn="l"/>
              </a:tabLst>
            </a:pPr>
            <a:r>
              <a:rPr lang="en-US" sz="1800" u="sng" dirty="0">
                <a:solidFill>
                  <a:srgbClr val="0000FF"/>
                </a:solidFill>
                <a:effectLst/>
                <a:latin typeface="Calibri" panose="020F0502020204030204" pitchFamily="34" charset="0"/>
                <a:ea typeface="Arial Unicode MS"/>
                <a:hlinkClick r:id="rId3"/>
              </a:rPr>
              <a:t>https://en.wikipedia.org/wiki/Jardin_du_Luxembourg</a:t>
            </a:r>
            <a:endParaRPr lang="en-AU" sz="1800" dirty="0">
              <a:effectLst/>
              <a:latin typeface="Times New Roman" panose="02020603050405020304" pitchFamily="18" charset="0"/>
              <a:ea typeface="Arial Unicode MS"/>
            </a:endParaRPr>
          </a:p>
          <a:p>
            <a:pPr>
              <a:tabLst>
                <a:tab pos="457200" algn="l"/>
              </a:tabLst>
            </a:pPr>
            <a:r>
              <a:rPr lang="en-US" sz="1800" dirty="0">
                <a:effectLst/>
                <a:latin typeface="Calibri" panose="020F0502020204030204" pitchFamily="34" charset="0"/>
                <a:ea typeface="Arial Unicode MS"/>
              </a:rPr>
              <a:t> </a:t>
            </a:r>
            <a:endParaRPr lang="en-AU" sz="1800" dirty="0">
              <a:effectLst/>
              <a:latin typeface="Times New Roman" panose="02020603050405020304" pitchFamily="18" charset="0"/>
              <a:ea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13</a:t>
            </a:fld>
            <a:endParaRPr lang="en-US"/>
          </a:p>
        </p:txBody>
      </p:sp>
    </p:spTree>
    <p:extLst>
      <p:ext uri="{BB962C8B-B14F-4D97-AF65-F5344CB8AC3E}">
        <p14:creationId xmlns:p14="http://schemas.microsoft.com/office/powerpoint/2010/main" val="26434317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r>
              <a:rPr lang="en-US" sz="1200" dirty="0">
                <a:effectLst/>
                <a:latin typeface="Calibri" panose="020F0502020204030204" pitchFamily="34" charset="0"/>
                <a:ea typeface="Arial Unicode MS"/>
              </a:rPr>
              <a:t>s</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14</a:t>
            </a:fld>
            <a:endParaRPr lang="en-US"/>
          </a:p>
        </p:txBody>
      </p:sp>
    </p:spTree>
    <p:extLst>
      <p:ext uri="{BB962C8B-B14F-4D97-AF65-F5344CB8AC3E}">
        <p14:creationId xmlns:p14="http://schemas.microsoft.com/office/powerpoint/2010/main" val="27709189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15</a:t>
            </a:fld>
            <a:endParaRPr lang="en-US"/>
          </a:p>
        </p:txBody>
      </p:sp>
    </p:spTree>
    <p:extLst>
      <p:ext uri="{BB962C8B-B14F-4D97-AF65-F5344CB8AC3E}">
        <p14:creationId xmlns:p14="http://schemas.microsoft.com/office/powerpoint/2010/main" val="10834293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r>
              <a:rPr lang="en-US" sz="1200" dirty="0">
                <a:effectLst/>
                <a:latin typeface="Calibri" panose="020F0502020204030204" pitchFamily="34" charset="0"/>
                <a:ea typeface="Arial Unicode MS"/>
              </a:rPr>
              <a:t>s</a:t>
            </a:r>
            <a:endParaRPr lang="en-US"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16</a:t>
            </a:fld>
            <a:endParaRPr lang="en-US"/>
          </a:p>
        </p:txBody>
      </p:sp>
    </p:spTree>
    <p:extLst>
      <p:ext uri="{BB962C8B-B14F-4D97-AF65-F5344CB8AC3E}">
        <p14:creationId xmlns:p14="http://schemas.microsoft.com/office/powerpoint/2010/main" val="14621131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17</a:t>
            </a:fld>
            <a:endParaRPr lang="en-US"/>
          </a:p>
        </p:txBody>
      </p:sp>
    </p:spTree>
    <p:extLst>
      <p:ext uri="{BB962C8B-B14F-4D97-AF65-F5344CB8AC3E}">
        <p14:creationId xmlns:p14="http://schemas.microsoft.com/office/powerpoint/2010/main" val="16362855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18</a:t>
            </a:fld>
            <a:endParaRPr lang="en-US"/>
          </a:p>
        </p:txBody>
      </p:sp>
    </p:spTree>
    <p:extLst>
      <p:ext uri="{BB962C8B-B14F-4D97-AF65-F5344CB8AC3E}">
        <p14:creationId xmlns:p14="http://schemas.microsoft.com/office/powerpoint/2010/main" val="25567056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 (of a postcard)</a:t>
            </a:r>
            <a:endParaRPr lang="en-US"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19</a:t>
            </a:fld>
            <a:endParaRPr lang="en-US"/>
          </a:p>
        </p:txBody>
      </p:sp>
    </p:spTree>
    <p:extLst>
      <p:ext uri="{BB962C8B-B14F-4D97-AF65-F5344CB8AC3E}">
        <p14:creationId xmlns:p14="http://schemas.microsoft.com/office/powerpoint/2010/main" val="10892204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20</a:t>
            </a:fld>
            <a:endParaRPr lang="en-US"/>
          </a:p>
        </p:txBody>
      </p:sp>
    </p:spTree>
    <p:extLst>
      <p:ext uri="{BB962C8B-B14F-4D97-AF65-F5344CB8AC3E}">
        <p14:creationId xmlns:p14="http://schemas.microsoft.com/office/powerpoint/2010/main" val="18145445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800" dirty="0">
                <a:effectLst/>
                <a:latin typeface="Calibri" panose="020F0502020204030204" pitchFamily="34" charset="0"/>
                <a:ea typeface="Arial Unicode MS"/>
              </a:rPr>
              <a:t>Author’s own photograph</a:t>
            </a:r>
            <a:endParaRPr lang="en-AU" dirty="0"/>
          </a:p>
        </p:txBody>
      </p:sp>
      <p:sp>
        <p:nvSpPr>
          <p:cNvPr id="4" name="Slide Number Placeholder 3"/>
          <p:cNvSpPr>
            <a:spLocks noGrp="1"/>
          </p:cNvSpPr>
          <p:nvPr>
            <p:ph type="sldNum" sz="quarter" idx="5"/>
          </p:nvPr>
        </p:nvSpPr>
        <p:spPr/>
        <p:txBody>
          <a:bodyPr/>
          <a:lstStyle/>
          <a:p>
            <a:fld id="{427CF85B-AD97-42A0-B3CF-9BB1103548AB}" type="slidenum">
              <a:rPr lang="en-US" smtClean="0"/>
              <a:t>3</a:t>
            </a:fld>
            <a:endParaRPr lang="en-US"/>
          </a:p>
        </p:txBody>
      </p:sp>
    </p:spTree>
    <p:extLst>
      <p:ext uri="{BB962C8B-B14F-4D97-AF65-F5344CB8AC3E}">
        <p14:creationId xmlns:p14="http://schemas.microsoft.com/office/powerpoint/2010/main" val="42518074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endParaRPr lang="en-US" sz="1200" dirty="0">
              <a:effectLst/>
              <a:latin typeface="Calibri" panose="020F0502020204030204" pitchFamily="34" charset="0"/>
              <a:ea typeface="Arial Unicode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21</a:t>
            </a:fld>
            <a:endParaRPr lang="en-US"/>
          </a:p>
        </p:txBody>
      </p:sp>
    </p:spTree>
    <p:extLst>
      <p:ext uri="{BB962C8B-B14F-4D97-AF65-F5344CB8AC3E}">
        <p14:creationId xmlns:p14="http://schemas.microsoft.com/office/powerpoint/2010/main" val="36673227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22</a:t>
            </a:fld>
            <a:endParaRPr lang="en-US"/>
          </a:p>
        </p:txBody>
      </p:sp>
    </p:spTree>
    <p:extLst>
      <p:ext uri="{BB962C8B-B14F-4D97-AF65-F5344CB8AC3E}">
        <p14:creationId xmlns:p14="http://schemas.microsoft.com/office/powerpoint/2010/main" val="3650424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23</a:t>
            </a:fld>
            <a:endParaRPr lang="en-US"/>
          </a:p>
        </p:txBody>
      </p:sp>
    </p:spTree>
    <p:extLst>
      <p:ext uri="{BB962C8B-B14F-4D97-AF65-F5344CB8AC3E}">
        <p14:creationId xmlns:p14="http://schemas.microsoft.com/office/powerpoint/2010/main" val="40312724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24</a:t>
            </a:fld>
            <a:endParaRPr lang="en-US"/>
          </a:p>
        </p:txBody>
      </p:sp>
    </p:spTree>
    <p:extLst>
      <p:ext uri="{BB962C8B-B14F-4D97-AF65-F5344CB8AC3E}">
        <p14:creationId xmlns:p14="http://schemas.microsoft.com/office/powerpoint/2010/main" val="13157934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25</a:t>
            </a:fld>
            <a:endParaRPr lang="en-US"/>
          </a:p>
        </p:txBody>
      </p:sp>
    </p:spTree>
    <p:extLst>
      <p:ext uri="{BB962C8B-B14F-4D97-AF65-F5344CB8AC3E}">
        <p14:creationId xmlns:p14="http://schemas.microsoft.com/office/powerpoint/2010/main" val="14504343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u="sng" dirty="0">
                <a:solidFill>
                  <a:srgbClr val="0000FF"/>
                </a:solidFill>
                <a:effectLst/>
                <a:latin typeface="Calibri" panose="020F0502020204030204" pitchFamily="34" charset="0"/>
                <a:ea typeface="Arial Unicode MS"/>
                <a:hlinkClick r:id="rId3"/>
              </a:rPr>
              <a:t>https://en.wikipedia.org/wiki/%C3%89clair#/media/File:Eclair_1120005560.jpg</a:t>
            </a:r>
            <a:endParaRPr lang="en-AU" sz="1800" dirty="0">
              <a:effectLst/>
              <a:latin typeface="Times New Roman" panose="02020603050405020304" pitchFamily="18" charset="0"/>
              <a:ea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26</a:t>
            </a:fld>
            <a:endParaRPr lang="en-US"/>
          </a:p>
        </p:txBody>
      </p:sp>
    </p:spTree>
    <p:extLst>
      <p:ext uri="{BB962C8B-B14F-4D97-AF65-F5344CB8AC3E}">
        <p14:creationId xmlns:p14="http://schemas.microsoft.com/office/powerpoint/2010/main" val="42355973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27</a:t>
            </a:fld>
            <a:endParaRPr lang="en-US"/>
          </a:p>
        </p:txBody>
      </p:sp>
    </p:spTree>
    <p:extLst>
      <p:ext uri="{BB962C8B-B14F-4D97-AF65-F5344CB8AC3E}">
        <p14:creationId xmlns:p14="http://schemas.microsoft.com/office/powerpoint/2010/main" val="29485756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endParaRPr lang="en-US"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28</a:t>
            </a:fld>
            <a:endParaRPr lang="en-US"/>
          </a:p>
        </p:txBody>
      </p:sp>
    </p:spTree>
    <p:extLst>
      <p:ext uri="{BB962C8B-B14F-4D97-AF65-F5344CB8AC3E}">
        <p14:creationId xmlns:p14="http://schemas.microsoft.com/office/powerpoint/2010/main" val="280355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endParaRPr lang="en-US"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29</a:t>
            </a:fld>
            <a:endParaRPr lang="en-US"/>
          </a:p>
        </p:txBody>
      </p:sp>
    </p:spTree>
    <p:extLst>
      <p:ext uri="{BB962C8B-B14F-4D97-AF65-F5344CB8AC3E}">
        <p14:creationId xmlns:p14="http://schemas.microsoft.com/office/powerpoint/2010/main" val="33786676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AU" sz="1800" dirty="0">
                <a:effectLst/>
                <a:latin typeface="Calibri" panose="020F0502020204030204" pitchFamily="34" charset="0"/>
                <a:ea typeface="Arial Unicode MS"/>
              </a:rPr>
              <a:t>Author’s own photograph (of a postcard)</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4</a:t>
            </a:fld>
            <a:endParaRPr lang="en-US"/>
          </a:p>
        </p:txBody>
      </p:sp>
    </p:spTree>
    <p:extLst>
      <p:ext uri="{BB962C8B-B14F-4D97-AF65-F5344CB8AC3E}">
        <p14:creationId xmlns:p14="http://schemas.microsoft.com/office/powerpoint/2010/main" val="3640765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AU" sz="1800" dirty="0">
                <a:effectLst/>
                <a:latin typeface="Calibri" panose="020F0502020204030204" pitchFamily="34" charset="0"/>
                <a:ea typeface="Arial Unicode MS"/>
              </a:rPr>
              <a:t>Author’s own photograph</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5</a:t>
            </a:fld>
            <a:endParaRPr lang="en-US"/>
          </a:p>
        </p:txBody>
      </p:sp>
    </p:spTree>
    <p:extLst>
      <p:ext uri="{BB962C8B-B14F-4D97-AF65-F5344CB8AC3E}">
        <p14:creationId xmlns:p14="http://schemas.microsoft.com/office/powerpoint/2010/main" val="13198799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r>
              <a:rPr lang="en-US" sz="1200" dirty="0">
                <a:effectLst/>
                <a:latin typeface="Calibri" panose="020F0502020204030204" pitchFamily="34" charset="0"/>
                <a:ea typeface="Arial Unicode MS"/>
              </a:rPr>
              <a:t>s</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6</a:t>
            </a:fld>
            <a:endParaRPr lang="en-US"/>
          </a:p>
        </p:txBody>
      </p:sp>
    </p:spTree>
    <p:extLst>
      <p:ext uri="{BB962C8B-B14F-4D97-AF65-F5344CB8AC3E}">
        <p14:creationId xmlns:p14="http://schemas.microsoft.com/office/powerpoint/2010/main" val="4578338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7</a:t>
            </a:fld>
            <a:endParaRPr lang="en-US"/>
          </a:p>
        </p:txBody>
      </p:sp>
    </p:spTree>
    <p:extLst>
      <p:ext uri="{BB962C8B-B14F-4D97-AF65-F5344CB8AC3E}">
        <p14:creationId xmlns:p14="http://schemas.microsoft.com/office/powerpoint/2010/main" val="1862491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r>
              <a:rPr lang="en-US" sz="1200" dirty="0">
                <a:effectLst/>
                <a:latin typeface="Calibri" panose="020F0502020204030204" pitchFamily="34" charset="0"/>
                <a:ea typeface="Arial Unicode MS"/>
              </a:rPr>
              <a:t>s</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8</a:t>
            </a:fld>
            <a:endParaRPr lang="en-US"/>
          </a:p>
        </p:txBody>
      </p:sp>
    </p:spTree>
    <p:extLst>
      <p:ext uri="{BB962C8B-B14F-4D97-AF65-F5344CB8AC3E}">
        <p14:creationId xmlns:p14="http://schemas.microsoft.com/office/powerpoint/2010/main" val="3252728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solidFill>
                  <a:srgbClr val="0000FF"/>
                </a:solidFill>
                <a:effectLst/>
                <a:latin typeface="Calibri" panose="020F0502020204030204" pitchFamily="34" charset="0"/>
                <a:ea typeface="Arial Unicode MS"/>
                <a:hlinkClick r:id="rId3"/>
              </a:rPr>
              <a:t>https://get.pxhere.com/photo/eiffel-tower-paris-monument-tower-symbol-park-landmark-memorial-field-of-mars-1064341.jpg</a:t>
            </a:r>
            <a:endParaRPr lang="en-AU" sz="1800" dirty="0">
              <a:effectLst/>
              <a:latin typeface="Times New Roman" panose="02020603050405020304" pitchFamily="18" charset="0"/>
              <a:ea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9</a:t>
            </a:fld>
            <a:endParaRPr lang="en-US"/>
          </a:p>
        </p:txBody>
      </p:sp>
    </p:spTree>
    <p:extLst>
      <p:ext uri="{BB962C8B-B14F-4D97-AF65-F5344CB8AC3E}">
        <p14:creationId xmlns:p14="http://schemas.microsoft.com/office/powerpoint/2010/main" val="3911765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Arial Unicode MS"/>
              </a:rPr>
              <a:t>Author’s own photograph</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10</a:t>
            </a:fld>
            <a:endParaRPr lang="en-US"/>
          </a:p>
        </p:txBody>
      </p:sp>
    </p:spTree>
    <p:extLst>
      <p:ext uri="{BB962C8B-B14F-4D97-AF65-F5344CB8AC3E}">
        <p14:creationId xmlns:p14="http://schemas.microsoft.com/office/powerpoint/2010/main" val="40118161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2362" y="1242134"/>
            <a:ext cx="9093439" cy="2642388"/>
          </a:xfrm>
        </p:spPr>
        <p:txBody>
          <a:bodyPr anchor="b"/>
          <a:lstStyle>
            <a:lvl1pPr algn="ctr">
              <a:defRPr sz="6640"/>
            </a:lvl1pPr>
          </a:lstStyle>
          <a:p>
            <a:r>
              <a:rPr lang="en-US"/>
              <a:t>Click to edit Master title style</a:t>
            </a:r>
            <a:endParaRPr lang="en-US" dirty="0"/>
          </a:p>
        </p:txBody>
      </p:sp>
      <p:sp>
        <p:nvSpPr>
          <p:cNvPr id="3" name="Subtitle 2"/>
          <p:cNvSpPr>
            <a:spLocks noGrp="1"/>
          </p:cNvSpPr>
          <p:nvPr>
            <p:ph type="subTitle" idx="1"/>
          </p:nvPr>
        </p:nvSpPr>
        <p:spPr>
          <a:xfrm>
            <a:off x="1337271" y="3986423"/>
            <a:ext cx="8023622" cy="1832453"/>
          </a:xfrm>
        </p:spPr>
        <p:txBody>
          <a:bodyPr/>
          <a:lstStyle>
            <a:lvl1pPr marL="0" indent="0" algn="ctr">
              <a:buNone/>
              <a:defRPr sz="2656"/>
            </a:lvl1pPr>
            <a:lvl2pPr marL="505983" indent="0" algn="ctr">
              <a:buNone/>
              <a:defRPr sz="2213"/>
            </a:lvl2pPr>
            <a:lvl3pPr marL="1011966" indent="0" algn="ctr">
              <a:buNone/>
              <a:defRPr sz="1992"/>
            </a:lvl3pPr>
            <a:lvl4pPr marL="1517950" indent="0" algn="ctr">
              <a:buNone/>
              <a:defRPr sz="1771"/>
            </a:lvl4pPr>
            <a:lvl5pPr marL="2023933" indent="0" algn="ctr">
              <a:buNone/>
              <a:defRPr sz="1771"/>
            </a:lvl5pPr>
            <a:lvl6pPr marL="2529916" indent="0" algn="ctr">
              <a:buNone/>
              <a:defRPr sz="1771"/>
            </a:lvl6pPr>
            <a:lvl7pPr marL="3035899" indent="0" algn="ctr">
              <a:buNone/>
              <a:defRPr sz="1771"/>
            </a:lvl7pPr>
            <a:lvl8pPr marL="3541883" indent="0" algn="ctr">
              <a:buNone/>
              <a:defRPr sz="1771"/>
            </a:lvl8pPr>
            <a:lvl9pPr marL="4047866" indent="0" algn="ctr">
              <a:buNone/>
              <a:defRPr sz="1771"/>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DBA710D-31B3-4FF3-A5D9-F3CD40F33C37}"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567166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9028AC-F8EB-4FF6-BCF6-7DDFC4796E4F}"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49017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5874" y="404089"/>
            <a:ext cx="2306791" cy="643203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35499" y="404089"/>
            <a:ext cx="6786647" cy="64320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30B9B7-0F7C-4E56-AD7D-9285B1E51C2A}"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627094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5E61C0-73B2-4F3B-8C33-C5DD1E7D40F5}"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212448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927" y="1892191"/>
            <a:ext cx="9227166" cy="3157161"/>
          </a:xfrm>
        </p:spPr>
        <p:txBody>
          <a:bodyPr anchor="b"/>
          <a:lstStyle>
            <a:lvl1pPr>
              <a:defRPr sz="6640"/>
            </a:lvl1pPr>
          </a:lstStyle>
          <a:p>
            <a:r>
              <a:rPr lang="en-US"/>
              <a:t>Click to edit Master title style</a:t>
            </a:r>
            <a:endParaRPr lang="en-US" dirty="0"/>
          </a:p>
        </p:txBody>
      </p:sp>
      <p:sp>
        <p:nvSpPr>
          <p:cNvPr id="3" name="Text Placeholder 2"/>
          <p:cNvSpPr>
            <a:spLocks noGrp="1"/>
          </p:cNvSpPr>
          <p:nvPr>
            <p:ph type="body" idx="1"/>
          </p:nvPr>
        </p:nvSpPr>
        <p:spPr>
          <a:xfrm>
            <a:off x="729927" y="5079220"/>
            <a:ext cx="9227166" cy="1660277"/>
          </a:xfrm>
        </p:spPr>
        <p:txBody>
          <a:bodyPr/>
          <a:lstStyle>
            <a:lvl1pPr marL="0" indent="0">
              <a:buNone/>
              <a:defRPr sz="2656">
                <a:solidFill>
                  <a:schemeClr val="tx1"/>
                </a:solidFill>
              </a:defRPr>
            </a:lvl1pPr>
            <a:lvl2pPr marL="505983" indent="0">
              <a:buNone/>
              <a:defRPr sz="2213">
                <a:solidFill>
                  <a:schemeClr val="tx1">
                    <a:tint val="75000"/>
                  </a:schemeClr>
                </a:solidFill>
              </a:defRPr>
            </a:lvl2pPr>
            <a:lvl3pPr marL="1011966" indent="0">
              <a:buNone/>
              <a:defRPr sz="1992">
                <a:solidFill>
                  <a:schemeClr val="tx1">
                    <a:tint val="75000"/>
                  </a:schemeClr>
                </a:solidFill>
              </a:defRPr>
            </a:lvl3pPr>
            <a:lvl4pPr marL="1517950" indent="0">
              <a:buNone/>
              <a:defRPr sz="1771">
                <a:solidFill>
                  <a:schemeClr val="tx1">
                    <a:tint val="75000"/>
                  </a:schemeClr>
                </a:solidFill>
              </a:defRPr>
            </a:lvl4pPr>
            <a:lvl5pPr marL="2023933" indent="0">
              <a:buNone/>
              <a:defRPr sz="1771">
                <a:solidFill>
                  <a:schemeClr val="tx1">
                    <a:tint val="75000"/>
                  </a:schemeClr>
                </a:solidFill>
              </a:defRPr>
            </a:lvl5pPr>
            <a:lvl6pPr marL="2529916" indent="0">
              <a:buNone/>
              <a:defRPr sz="1771">
                <a:solidFill>
                  <a:schemeClr val="tx1">
                    <a:tint val="75000"/>
                  </a:schemeClr>
                </a:solidFill>
              </a:defRPr>
            </a:lvl6pPr>
            <a:lvl7pPr marL="3035899" indent="0">
              <a:buNone/>
              <a:defRPr sz="1771">
                <a:solidFill>
                  <a:schemeClr val="tx1">
                    <a:tint val="75000"/>
                  </a:schemeClr>
                </a:solidFill>
              </a:defRPr>
            </a:lvl7pPr>
            <a:lvl8pPr marL="3541883" indent="0">
              <a:buNone/>
              <a:defRPr sz="1771">
                <a:solidFill>
                  <a:schemeClr val="tx1">
                    <a:tint val="75000"/>
                  </a:schemeClr>
                </a:solidFill>
              </a:defRPr>
            </a:lvl8pPr>
            <a:lvl9pPr marL="4047866" indent="0">
              <a:buNone/>
              <a:defRPr sz="177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1EEF27-0BE0-4F02-A404-EE847E1C75BC}"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984839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35499" y="2020443"/>
            <a:ext cx="4546719" cy="4815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415945" y="2020443"/>
            <a:ext cx="4546719" cy="4815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3107335-1A6F-44E2-99D1-0CA4A9EF27DD}" type="datetime1">
              <a:rPr lang="en-US" smtClean="0"/>
              <a:t>10/17/2020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892824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892" y="404090"/>
            <a:ext cx="9227166" cy="1467018"/>
          </a:xfrm>
        </p:spPr>
        <p:txBody>
          <a:bodyPr/>
          <a:lstStyle/>
          <a:p>
            <a:r>
              <a:rPr lang="en-US"/>
              <a:t>Click to edit Master title style</a:t>
            </a:r>
            <a:endParaRPr lang="en-US" dirty="0"/>
          </a:p>
        </p:txBody>
      </p:sp>
      <p:sp>
        <p:nvSpPr>
          <p:cNvPr id="3" name="Text Placeholder 2"/>
          <p:cNvSpPr>
            <a:spLocks noGrp="1"/>
          </p:cNvSpPr>
          <p:nvPr>
            <p:ph type="body" idx="1"/>
          </p:nvPr>
        </p:nvSpPr>
        <p:spPr>
          <a:xfrm>
            <a:off x="736893" y="1860565"/>
            <a:ext cx="4525824" cy="911834"/>
          </a:xfrm>
        </p:spPr>
        <p:txBody>
          <a:bodyPr anchor="b"/>
          <a:lstStyle>
            <a:lvl1pPr marL="0" indent="0">
              <a:buNone/>
              <a:defRPr sz="2656" b="1"/>
            </a:lvl1pPr>
            <a:lvl2pPr marL="505983" indent="0">
              <a:buNone/>
              <a:defRPr sz="2213" b="1"/>
            </a:lvl2pPr>
            <a:lvl3pPr marL="1011966" indent="0">
              <a:buNone/>
              <a:defRPr sz="1992" b="1"/>
            </a:lvl3pPr>
            <a:lvl4pPr marL="1517950" indent="0">
              <a:buNone/>
              <a:defRPr sz="1771" b="1"/>
            </a:lvl4pPr>
            <a:lvl5pPr marL="2023933" indent="0">
              <a:buNone/>
              <a:defRPr sz="1771" b="1"/>
            </a:lvl5pPr>
            <a:lvl6pPr marL="2529916" indent="0">
              <a:buNone/>
              <a:defRPr sz="1771" b="1"/>
            </a:lvl6pPr>
            <a:lvl7pPr marL="3035899" indent="0">
              <a:buNone/>
              <a:defRPr sz="1771" b="1"/>
            </a:lvl7pPr>
            <a:lvl8pPr marL="3541883" indent="0">
              <a:buNone/>
              <a:defRPr sz="1771" b="1"/>
            </a:lvl8pPr>
            <a:lvl9pPr marL="4047866" indent="0">
              <a:buNone/>
              <a:defRPr sz="1771" b="1"/>
            </a:lvl9pPr>
          </a:lstStyle>
          <a:p>
            <a:pPr lvl="0"/>
            <a:r>
              <a:rPr lang="en-US"/>
              <a:t>Click to edit Master text styles</a:t>
            </a:r>
          </a:p>
        </p:txBody>
      </p:sp>
      <p:sp>
        <p:nvSpPr>
          <p:cNvPr id="4" name="Content Placeholder 3"/>
          <p:cNvSpPr>
            <a:spLocks noGrp="1"/>
          </p:cNvSpPr>
          <p:nvPr>
            <p:ph sz="half" idx="2"/>
          </p:nvPr>
        </p:nvSpPr>
        <p:spPr>
          <a:xfrm>
            <a:off x="736893" y="2772399"/>
            <a:ext cx="4525824" cy="4077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415945" y="1860565"/>
            <a:ext cx="4548113" cy="911834"/>
          </a:xfrm>
        </p:spPr>
        <p:txBody>
          <a:bodyPr anchor="b"/>
          <a:lstStyle>
            <a:lvl1pPr marL="0" indent="0">
              <a:buNone/>
              <a:defRPr sz="2656" b="1"/>
            </a:lvl1pPr>
            <a:lvl2pPr marL="505983" indent="0">
              <a:buNone/>
              <a:defRPr sz="2213" b="1"/>
            </a:lvl2pPr>
            <a:lvl3pPr marL="1011966" indent="0">
              <a:buNone/>
              <a:defRPr sz="1992" b="1"/>
            </a:lvl3pPr>
            <a:lvl4pPr marL="1517950" indent="0">
              <a:buNone/>
              <a:defRPr sz="1771" b="1"/>
            </a:lvl4pPr>
            <a:lvl5pPr marL="2023933" indent="0">
              <a:buNone/>
              <a:defRPr sz="1771" b="1"/>
            </a:lvl5pPr>
            <a:lvl6pPr marL="2529916" indent="0">
              <a:buNone/>
              <a:defRPr sz="1771" b="1"/>
            </a:lvl6pPr>
            <a:lvl7pPr marL="3035899" indent="0">
              <a:buNone/>
              <a:defRPr sz="1771" b="1"/>
            </a:lvl7pPr>
            <a:lvl8pPr marL="3541883" indent="0">
              <a:buNone/>
              <a:defRPr sz="1771" b="1"/>
            </a:lvl8pPr>
            <a:lvl9pPr marL="4047866" indent="0">
              <a:buNone/>
              <a:defRPr sz="1771" b="1"/>
            </a:lvl9pPr>
          </a:lstStyle>
          <a:p>
            <a:pPr lvl="0"/>
            <a:r>
              <a:rPr lang="en-US"/>
              <a:t>Click to edit Master text styles</a:t>
            </a:r>
          </a:p>
        </p:txBody>
      </p:sp>
      <p:sp>
        <p:nvSpPr>
          <p:cNvPr id="6" name="Content Placeholder 5"/>
          <p:cNvSpPr>
            <a:spLocks noGrp="1"/>
          </p:cNvSpPr>
          <p:nvPr>
            <p:ph sz="quarter" idx="4"/>
          </p:nvPr>
        </p:nvSpPr>
        <p:spPr>
          <a:xfrm>
            <a:off x="5415945" y="2772399"/>
            <a:ext cx="4548113" cy="4077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38433F-DCF0-4453-86F8-9A9F261996EE}" type="datetime1">
              <a:rPr lang="en-US" smtClean="0"/>
              <a:t>10/17/2020</a:t>
            </a:fld>
            <a:endParaRPr lang="en-US"/>
          </a:p>
        </p:txBody>
      </p:sp>
      <p:sp>
        <p:nvSpPr>
          <p:cNvPr id="8" name="Footer Placeholder 7"/>
          <p:cNvSpPr>
            <a:spLocks noGrp="1"/>
          </p:cNvSpPr>
          <p:nvPr>
            <p:ph type="ftr" sz="quarter" idx="11"/>
          </p:nvPr>
        </p:nvSpPr>
        <p:spPr/>
        <p:txBody>
          <a:bodyPr/>
          <a:lstStyle/>
          <a:p>
            <a:r>
              <a:rPr lang="en-US"/>
              <a:t>Rotary Club of Canterbury: Let’s Stay Connected Project</a:t>
            </a:r>
          </a:p>
        </p:txBody>
      </p:sp>
      <p:sp>
        <p:nvSpPr>
          <p:cNvPr id="9" name="Slide Number Placeholder 8"/>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392560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261CD59-78A7-43C2-BA0E-CF99D08A5406}" type="datetime1">
              <a:rPr lang="en-US" smtClean="0"/>
              <a:t>10/17/2020</a:t>
            </a:fld>
            <a:endParaRPr lang="en-US"/>
          </a:p>
        </p:txBody>
      </p:sp>
      <p:sp>
        <p:nvSpPr>
          <p:cNvPr id="4" name="Footer Placeholder 3"/>
          <p:cNvSpPr>
            <a:spLocks noGrp="1"/>
          </p:cNvSpPr>
          <p:nvPr>
            <p:ph type="ftr" sz="quarter" idx="11"/>
          </p:nvPr>
        </p:nvSpPr>
        <p:spPr/>
        <p:txBody>
          <a:bodyPr/>
          <a:lstStyle/>
          <a:p>
            <a:r>
              <a:rPr lang="en-US"/>
              <a:t>Rotary Club of Canterbury: Let’s Stay Connected Project</a:t>
            </a:r>
          </a:p>
        </p:txBody>
      </p:sp>
      <p:sp>
        <p:nvSpPr>
          <p:cNvPr id="5" name="Slide Number Placeholder 4"/>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83008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3DEA85-2CA2-46F1-B758-F94996542CAD}" type="datetime1">
              <a:rPr lang="en-US" smtClean="0"/>
              <a:t>10/17/2020</a:t>
            </a:fld>
            <a:endParaRPr lang="en-US"/>
          </a:p>
        </p:txBody>
      </p:sp>
      <p:sp>
        <p:nvSpPr>
          <p:cNvPr id="3" name="Footer Placeholder 2"/>
          <p:cNvSpPr>
            <a:spLocks noGrp="1"/>
          </p:cNvSpPr>
          <p:nvPr>
            <p:ph type="ftr" sz="quarter" idx="11"/>
          </p:nvPr>
        </p:nvSpPr>
        <p:spPr/>
        <p:txBody>
          <a:bodyPr/>
          <a:lstStyle/>
          <a:p>
            <a:r>
              <a:rPr lang="en-US"/>
              <a:t>Rotary Club of Canterbury: Let’s Stay Connected Project</a:t>
            </a:r>
          </a:p>
        </p:txBody>
      </p:sp>
      <p:sp>
        <p:nvSpPr>
          <p:cNvPr id="4" name="Slide Number Placeholder 3"/>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199417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892" y="505989"/>
            <a:ext cx="3450436" cy="1770962"/>
          </a:xfrm>
        </p:spPr>
        <p:txBody>
          <a:bodyPr anchor="b"/>
          <a:lstStyle>
            <a:lvl1pPr>
              <a:defRPr sz="3541"/>
            </a:lvl1pPr>
          </a:lstStyle>
          <a:p>
            <a:r>
              <a:rPr lang="en-US"/>
              <a:t>Click to edit Master title style</a:t>
            </a:r>
            <a:endParaRPr lang="en-US" dirty="0"/>
          </a:p>
        </p:txBody>
      </p:sp>
      <p:sp>
        <p:nvSpPr>
          <p:cNvPr id="3" name="Content Placeholder 2"/>
          <p:cNvSpPr>
            <a:spLocks noGrp="1"/>
          </p:cNvSpPr>
          <p:nvPr>
            <p:ph idx="1"/>
          </p:nvPr>
        </p:nvSpPr>
        <p:spPr>
          <a:xfrm>
            <a:off x="4548113" y="1092798"/>
            <a:ext cx="5415945" cy="5393704"/>
          </a:xfrm>
        </p:spPr>
        <p:txBody>
          <a:bodyPr/>
          <a:lstStyle>
            <a:lvl1pPr>
              <a:defRPr sz="3541"/>
            </a:lvl1pPr>
            <a:lvl2pPr>
              <a:defRPr sz="3099"/>
            </a:lvl2pPr>
            <a:lvl3pPr>
              <a:defRPr sz="2656"/>
            </a:lvl3pPr>
            <a:lvl4pPr>
              <a:defRPr sz="2213"/>
            </a:lvl4pPr>
            <a:lvl5pPr>
              <a:defRPr sz="2213"/>
            </a:lvl5pPr>
            <a:lvl6pPr>
              <a:defRPr sz="2213"/>
            </a:lvl6pPr>
            <a:lvl7pPr>
              <a:defRPr sz="2213"/>
            </a:lvl7pPr>
            <a:lvl8pPr>
              <a:defRPr sz="2213"/>
            </a:lvl8pPr>
            <a:lvl9pPr>
              <a:defRPr sz="22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36892" y="2276951"/>
            <a:ext cx="3450436" cy="4218334"/>
          </a:xfrm>
        </p:spPr>
        <p:txBody>
          <a:bodyPr/>
          <a:lstStyle>
            <a:lvl1pPr marL="0" indent="0">
              <a:buNone/>
              <a:defRPr sz="1771"/>
            </a:lvl1pPr>
            <a:lvl2pPr marL="505983" indent="0">
              <a:buNone/>
              <a:defRPr sz="1549"/>
            </a:lvl2pPr>
            <a:lvl3pPr marL="1011966" indent="0">
              <a:buNone/>
              <a:defRPr sz="1328"/>
            </a:lvl3pPr>
            <a:lvl4pPr marL="1517950" indent="0">
              <a:buNone/>
              <a:defRPr sz="1107"/>
            </a:lvl4pPr>
            <a:lvl5pPr marL="2023933" indent="0">
              <a:buNone/>
              <a:defRPr sz="1107"/>
            </a:lvl5pPr>
            <a:lvl6pPr marL="2529916" indent="0">
              <a:buNone/>
              <a:defRPr sz="1107"/>
            </a:lvl6pPr>
            <a:lvl7pPr marL="3035899" indent="0">
              <a:buNone/>
              <a:defRPr sz="1107"/>
            </a:lvl7pPr>
            <a:lvl8pPr marL="3541883" indent="0">
              <a:buNone/>
              <a:defRPr sz="1107"/>
            </a:lvl8pPr>
            <a:lvl9pPr marL="4047866" indent="0">
              <a:buNone/>
              <a:defRPr sz="1107"/>
            </a:lvl9pPr>
          </a:lstStyle>
          <a:p>
            <a:pPr lvl="0"/>
            <a:r>
              <a:rPr lang="en-US"/>
              <a:t>Click to edit Master text styles</a:t>
            </a:r>
          </a:p>
        </p:txBody>
      </p:sp>
      <p:sp>
        <p:nvSpPr>
          <p:cNvPr id="5" name="Date Placeholder 4"/>
          <p:cNvSpPr>
            <a:spLocks noGrp="1"/>
          </p:cNvSpPr>
          <p:nvPr>
            <p:ph type="dt" sz="half" idx="10"/>
          </p:nvPr>
        </p:nvSpPr>
        <p:spPr/>
        <p:txBody>
          <a:bodyPr/>
          <a:lstStyle/>
          <a:p>
            <a:fld id="{A8372A0B-DBF0-4C61-9D7D-B1192344BD19}" type="datetime1">
              <a:rPr lang="en-US" smtClean="0"/>
              <a:t>10/17/2020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251668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892" y="505989"/>
            <a:ext cx="3450436" cy="1770962"/>
          </a:xfrm>
        </p:spPr>
        <p:txBody>
          <a:bodyPr anchor="b"/>
          <a:lstStyle>
            <a:lvl1pPr>
              <a:defRPr sz="3541"/>
            </a:lvl1pPr>
          </a:lstStyle>
          <a:p>
            <a:r>
              <a:rPr lang="en-US"/>
              <a:t>Click to edit Master title style</a:t>
            </a:r>
            <a:endParaRPr lang="en-US" dirty="0"/>
          </a:p>
        </p:txBody>
      </p:sp>
      <p:sp>
        <p:nvSpPr>
          <p:cNvPr id="3" name="Picture Placeholder 2"/>
          <p:cNvSpPr>
            <a:spLocks noGrp="1" noChangeAspect="1"/>
          </p:cNvSpPr>
          <p:nvPr>
            <p:ph type="pic" idx="1"/>
          </p:nvPr>
        </p:nvSpPr>
        <p:spPr>
          <a:xfrm>
            <a:off x="4548113" y="1092798"/>
            <a:ext cx="5415945" cy="5393704"/>
          </a:xfrm>
        </p:spPr>
        <p:txBody>
          <a:bodyPr anchor="t"/>
          <a:lstStyle>
            <a:lvl1pPr marL="0" indent="0">
              <a:buNone/>
              <a:defRPr sz="3541"/>
            </a:lvl1pPr>
            <a:lvl2pPr marL="505983" indent="0">
              <a:buNone/>
              <a:defRPr sz="3099"/>
            </a:lvl2pPr>
            <a:lvl3pPr marL="1011966" indent="0">
              <a:buNone/>
              <a:defRPr sz="2656"/>
            </a:lvl3pPr>
            <a:lvl4pPr marL="1517950" indent="0">
              <a:buNone/>
              <a:defRPr sz="2213"/>
            </a:lvl4pPr>
            <a:lvl5pPr marL="2023933" indent="0">
              <a:buNone/>
              <a:defRPr sz="2213"/>
            </a:lvl5pPr>
            <a:lvl6pPr marL="2529916" indent="0">
              <a:buNone/>
              <a:defRPr sz="2213"/>
            </a:lvl6pPr>
            <a:lvl7pPr marL="3035899" indent="0">
              <a:buNone/>
              <a:defRPr sz="2213"/>
            </a:lvl7pPr>
            <a:lvl8pPr marL="3541883" indent="0">
              <a:buNone/>
              <a:defRPr sz="2213"/>
            </a:lvl8pPr>
            <a:lvl9pPr marL="4047866" indent="0">
              <a:buNone/>
              <a:defRPr sz="2213"/>
            </a:lvl9pPr>
          </a:lstStyle>
          <a:p>
            <a:r>
              <a:rPr lang="en-US"/>
              <a:t>Click icon to add picture</a:t>
            </a:r>
            <a:endParaRPr lang="en-US" dirty="0"/>
          </a:p>
        </p:txBody>
      </p:sp>
      <p:sp>
        <p:nvSpPr>
          <p:cNvPr id="4" name="Text Placeholder 3"/>
          <p:cNvSpPr>
            <a:spLocks noGrp="1"/>
          </p:cNvSpPr>
          <p:nvPr>
            <p:ph type="body" sz="half" idx="2"/>
          </p:nvPr>
        </p:nvSpPr>
        <p:spPr>
          <a:xfrm>
            <a:off x="736892" y="2276951"/>
            <a:ext cx="3450436" cy="4218334"/>
          </a:xfrm>
        </p:spPr>
        <p:txBody>
          <a:bodyPr/>
          <a:lstStyle>
            <a:lvl1pPr marL="0" indent="0">
              <a:buNone/>
              <a:defRPr sz="1771"/>
            </a:lvl1pPr>
            <a:lvl2pPr marL="505983" indent="0">
              <a:buNone/>
              <a:defRPr sz="1549"/>
            </a:lvl2pPr>
            <a:lvl3pPr marL="1011966" indent="0">
              <a:buNone/>
              <a:defRPr sz="1328"/>
            </a:lvl3pPr>
            <a:lvl4pPr marL="1517950" indent="0">
              <a:buNone/>
              <a:defRPr sz="1107"/>
            </a:lvl4pPr>
            <a:lvl5pPr marL="2023933" indent="0">
              <a:buNone/>
              <a:defRPr sz="1107"/>
            </a:lvl5pPr>
            <a:lvl6pPr marL="2529916" indent="0">
              <a:buNone/>
              <a:defRPr sz="1107"/>
            </a:lvl6pPr>
            <a:lvl7pPr marL="3035899" indent="0">
              <a:buNone/>
              <a:defRPr sz="1107"/>
            </a:lvl7pPr>
            <a:lvl8pPr marL="3541883" indent="0">
              <a:buNone/>
              <a:defRPr sz="1107"/>
            </a:lvl8pPr>
            <a:lvl9pPr marL="4047866" indent="0">
              <a:buNone/>
              <a:defRPr sz="1107"/>
            </a:lvl9pPr>
          </a:lstStyle>
          <a:p>
            <a:pPr lvl="0"/>
            <a:r>
              <a:rPr lang="en-US"/>
              <a:t>Click to edit Master text styles</a:t>
            </a:r>
          </a:p>
        </p:txBody>
      </p:sp>
      <p:sp>
        <p:nvSpPr>
          <p:cNvPr id="5" name="Date Placeholder 4"/>
          <p:cNvSpPr>
            <a:spLocks noGrp="1"/>
          </p:cNvSpPr>
          <p:nvPr>
            <p:ph type="dt" sz="half" idx="10"/>
          </p:nvPr>
        </p:nvSpPr>
        <p:spPr/>
        <p:txBody>
          <a:bodyPr/>
          <a:lstStyle/>
          <a:p>
            <a:fld id="{3FC97506-6F8A-4476-B0D8-963A966D681C}" type="datetime1">
              <a:rPr lang="en-US" smtClean="0"/>
              <a:t>10/17/2020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782489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499" y="404090"/>
            <a:ext cx="9227166" cy="146701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35499" y="2020443"/>
            <a:ext cx="9227166" cy="48156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35499" y="7034657"/>
            <a:ext cx="2407087" cy="404089"/>
          </a:xfrm>
          <a:prstGeom prst="rect">
            <a:avLst/>
          </a:prstGeom>
        </p:spPr>
        <p:txBody>
          <a:bodyPr vert="horz" lIns="91440" tIns="45720" rIns="91440" bIns="45720" rtlCol="0" anchor="ctr"/>
          <a:lstStyle>
            <a:lvl1pPr algn="l">
              <a:defRPr sz="1328">
                <a:solidFill>
                  <a:schemeClr val="tx1">
                    <a:tint val="75000"/>
                  </a:schemeClr>
                </a:solidFill>
              </a:defRPr>
            </a:lvl1pPr>
          </a:lstStyle>
          <a:p>
            <a:fld id="{42C08600-A6DB-4A2B-8A94-C4169FDE4D2F}" type="datetime1">
              <a:rPr lang="en-US" smtClean="0"/>
              <a:t>10/17/2020</a:t>
            </a:fld>
            <a:endParaRPr lang="en-US"/>
          </a:p>
        </p:txBody>
      </p:sp>
      <p:sp>
        <p:nvSpPr>
          <p:cNvPr id="5" name="Footer Placeholder 4"/>
          <p:cNvSpPr>
            <a:spLocks noGrp="1"/>
          </p:cNvSpPr>
          <p:nvPr>
            <p:ph type="ftr" sz="quarter" idx="3"/>
          </p:nvPr>
        </p:nvSpPr>
        <p:spPr>
          <a:xfrm>
            <a:off x="3543767" y="7034657"/>
            <a:ext cx="3610630" cy="404089"/>
          </a:xfrm>
          <a:prstGeom prst="rect">
            <a:avLst/>
          </a:prstGeom>
        </p:spPr>
        <p:txBody>
          <a:bodyPr vert="horz" lIns="91440" tIns="45720" rIns="91440" bIns="45720" rtlCol="0" anchor="ctr"/>
          <a:lstStyle>
            <a:lvl1pPr algn="ctr">
              <a:defRPr sz="1328">
                <a:solidFill>
                  <a:schemeClr val="tx1">
                    <a:tint val="75000"/>
                  </a:schemeClr>
                </a:solidFill>
              </a:defRPr>
            </a:lvl1pPr>
          </a:lstStyle>
          <a:p>
            <a:r>
              <a:rPr lang="en-US"/>
              <a:t>Rotary Club of Canterbury: Let’s Stay Connected Project</a:t>
            </a:r>
          </a:p>
        </p:txBody>
      </p:sp>
      <p:sp>
        <p:nvSpPr>
          <p:cNvPr id="6" name="Slide Number Placeholder 5"/>
          <p:cNvSpPr>
            <a:spLocks noGrp="1"/>
          </p:cNvSpPr>
          <p:nvPr>
            <p:ph type="sldNum" sz="quarter" idx="4"/>
          </p:nvPr>
        </p:nvSpPr>
        <p:spPr>
          <a:xfrm>
            <a:off x="7555577" y="7034657"/>
            <a:ext cx="2407087" cy="404089"/>
          </a:xfrm>
          <a:prstGeom prst="rect">
            <a:avLst/>
          </a:prstGeom>
        </p:spPr>
        <p:txBody>
          <a:bodyPr vert="horz" lIns="91440" tIns="45720" rIns="91440" bIns="45720" rtlCol="0" anchor="ctr"/>
          <a:lstStyle>
            <a:lvl1pPr algn="r">
              <a:defRPr sz="1328">
                <a:solidFill>
                  <a:schemeClr val="tx1">
                    <a:tint val="75000"/>
                  </a:schemeClr>
                </a:solidFill>
              </a:defRPr>
            </a:lvl1pPr>
          </a:lstStyle>
          <a:p>
            <a:fld id="{DC56C17F-E5A4-4123-831E-B6BE4BD60FE1}" type="slidenum">
              <a:rPr lang="en-US" smtClean="0"/>
              <a:t>‹#›</a:t>
            </a:fld>
            <a:endParaRPr lang="en-US"/>
          </a:p>
        </p:txBody>
      </p:sp>
    </p:spTree>
    <p:extLst>
      <p:ext uri="{BB962C8B-B14F-4D97-AF65-F5344CB8AC3E}">
        <p14:creationId xmlns:p14="http://schemas.microsoft.com/office/powerpoint/2010/main" val="225650009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1011966" rtl="0" eaLnBrk="1" latinLnBrk="0" hangingPunct="1">
        <a:lnSpc>
          <a:spcPct val="90000"/>
        </a:lnSpc>
        <a:spcBef>
          <a:spcPct val="0"/>
        </a:spcBef>
        <a:buNone/>
        <a:defRPr sz="4869" kern="1200">
          <a:solidFill>
            <a:schemeClr val="tx1"/>
          </a:solidFill>
          <a:latin typeface="+mj-lt"/>
          <a:ea typeface="+mj-ea"/>
          <a:cs typeface="+mj-cs"/>
        </a:defRPr>
      </a:lvl1pPr>
    </p:titleStyle>
    <p:bodyStyle>
      <a:lvl1pPr marL="252992" indent="-252992" algn="l" defTabSz="1011966" rtl="0" eaLnBrk="1" latinLnBrk="0" hangingPunct="1">
        <a:lnSpc>
          <a:spcPct val="90000"/>
        </a:lnSpc>
        <a:spcBef>
          <a:spcPts val="1107"/>
        </a:spcBef>
        <a:buFont typeface="Arial" panose="020B0604020202020204" pitchFamily="34" charset="0"/>
        <a:buChar char="•"/>
        <a:defRPr sz="3099" kern="1200">
          <a:solidFill>
            <a:schemeClr val="tx1"/>
          </a:solidFill>
          <a:latin typeface="+mn-lt"/>
          <a:ea typeface="+mn-ea"/>
          <a:cs typeface="+mn-cs"/>
        </a:defRPr>
      </a:lvl1pPr>
      <a:lvl2pPr marL="758975" indent="-252992" algn="l" defTabSz="1011966" rtl="0" eaLnBrk="1" latinLnBrk="0" hangingPunct="1">
        <a:lnSpc>
          <a:spcPct val="90000"/>
        </a:lnSpc>
        <a:spcBef>
          <a:spcPts val="553"/>
        </a:spcBef>
        <a:buFont typeface="Arial" panose="020B0604020202020204" pitchFamily="34" charset="0"/>
        <a:buChar char="•"/>
        <a:defRPr sz="2656" kern="1200">
          <a:solidFill>
            <a:schemeClr val="tx1"/>
          </a:solidFill>
          <a:latin typeface="+mn-lt"/>
          <a:ea typeface="+mn-ea"/>
          <a:cs typeface="+mn-cs"/>
        </a:defRPr>
      </a:lvl2pPr>
      <a:lvl3pPr marL="1264958" indent="-252992" algn="l" defTabSz="1011966" rtl="0" eaLnBrk="1" latinLnBrk="0" hangingPunct="1">
        <a:lnSpc>
          <a:spcPct val="90000"/>
        </a:lnSpc>
        <a:spcBef>
          <a:spcPts val="553"/>
        </a:spcBef>
        <a:buFont typeface="Arial" panose="020B0604020202020204" pitchFamily="34" charset="0"/>
        <a:buChar char="•"/>
        <a:defRPr sz="2213" kern="1200">
          <a:solidFill>
            <a:schemeClr val="tx1"/>
          </a:solidFill>
          <a:latin typeface="+mn-lt"/>
          <a:ea typeface="+mn-ea"/>
          <a:cs typeface="+mn-cs"/>
        </a:defRPr>
      </a:lvl3pPr>
      <a:lvl4pPr marL="177094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4pPr>
      <a:lvl5pPr marL="2276925"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5pPr>
      <a:lvl6pPr marL="278290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6pPr>
      <a:lvl7pPr marL="328889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7pPr>
      <a:lvl8pPr marL="3794874"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8pPr>
      <a:lvl9pPr marL="430085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9pPr>
    </p:bodyStyle>
    <p:otherStyle>
      <a:defPPr>
        <a:defRPr lang="en-US"/>
      </a:defPPr>
      <a:lvl1pPr marL="0" algn="l" defTabSz="1011966" rtl="0" eaLnBrk="1" latinLnBrk="0" hangingPunct="1">
        <a:defRPr sz="1992" kern="1200">
          <a:solidFill>
            <a:schemeClr val="tx1"/>
          </a:solidFill>
          <a:latin typeface="+mn-lt"/>
          <a:ea typeface="+mn-ea"/>
          <a:cs typeface="+mn-cs"/>
        </a:defRPr>
      </a:lvl1pPr>
      <a:lvl2pPr marL="505983" algn="l" defTabSz="1011966" rtl="0" eaLnBrk="1" latinLnBrk="0" hangingPunct="1">
        <a:defRPr sz="1992" kern="1200">
          <a:solidFill>
            <a:schemeClr val="tx1"/>
          </a:solidFill>
          <a:latin typeface="+mn-lt"/>
          <a:ea typeface="+mn-ea"/>
          <a:cs typeface="+mn-cs"/>
        </a:defRPr>
      </a:lvl2pPr>
      <a:lvl3pPr marL="1011966" algn="l" defTabSz="1011966" rtl="0" eaLnBrk="1" latinLnBrk="0" hangingPunct="1">
        <a:defRPr sz="1992" kern="1200">
          <a:solidFill>
            <a:schemeClr val="tx1"/>
          </a:solidFill>
          <a:latin typeface="+mn-lt"/>
          <a:ea typeface="+mn-ea"/>
          <a:cs typeface="+mn-cs"/>
        </a:defRPr>
      </a:lvl3pPr>
      <a:lvl4pPr marL="1517950" algn="l" defTabSz="1011966" rtl="0" eaLnBrk="1" latinLnBrk="0" hangingPunct="1">
        <a:defRPr sz="1992" kern="1200">
          <a:solidFill>
            <a:schemeClr val="tx1"/>
          </a:solidFill>
          <a:latin typeface="+mn-lt"/>
          <a:ea typeface="+mn-ea"/>
          <a:cs typeface="+mn-cs"/>
        </a:defRPr>
      </a:lvl4pPr>
      <a:lvl5pPr marL="2023933" algn="l" defTabSz="1011966" rtl="0" eaLnBrk="1" latinLnBrk="0" hangingPunct="1">
        <a:defRPr sz="1992" kern="1200">
          <a:solidFill>
            <a:schemeClr val="tx1"/>
          </a:solidFill>
          <a:latin typeface="+mn-lt"/>
          <a:ea typeface="+mn-ea"/>
          <a:cs typeface="+mn-cs"/>
        </a:defRPr>
      </a:lvl5pPr>
      <a:lvl6pPr marL="2529916" algn="l" defTabSz="1011966" rtl="0" eaLnBrk="1" latinLnBrk="0" hangingPunct="1">
        <a:defRPr sz="1992" kern="1200">
          <a:solidFill>
            <a:schemeClr val="tx1"/>
          </a:solidFill>
          <a:latin typeface="+mn-lt"/>
          <a:ea typeface="+mn-ea"/>
          <a:cs typeface="+mn-cs"/>
        </a:defRPr>
      </a:lvl6pPr>
      <a:lvl7pPr marL="3035899" algn="l" defTabSz="1011966" rtl="0" eaLnBrk="1" latinLnBrk="0" hangingPunct="1">
        <a:defRPr sz="1992" kern="1200">
          <a:solidFill>
            <a:schemeClr val="tx1"/>
          </a:solidFill>
          <a:latin typeface="+mn-lt"/>
          <a:ea typeface="+mn-ea"/>
          <a:cs typeface="+mn-cs"/>
        </a:defRPr>
      </a:lvl7pPr>
      <a:lvl8pPr marL="3541883" algn="l" defTabSz="1011966" rtl="0" eaLnBrk="1" latinLnBrk="0" hangingPunct="1">
        <a:defRPr sz="1992" kern="1200">
          <a:solidFill>
            <a:schemeClr val="tx1"/>
          </a:solidFill>
          <a:latin typeface="+mn-lt"/>
          <a:ea typeface="+mn-ea"/>
          <a:cs typeface="+mn-cs"/>
        </a:defRPr>
      </a:lvl8pPr>
      <a:lvl9pPr marL="4047866" algn="l" defTabSz="1011966" rtl="0" eaLnBrk="1" latinLnBrk="0" hangingPunct="1">
        <a:defRPr sz="199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www.canterburyrotary.org/" TargetMode="External"/><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mailto:president@caterburyrotary.or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hyperlink" Target="https://en.wikipedia.org/wiki/%C3%8Ele_de_la_Cit%C3%A9"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hyperlink" Target="https://pxhere.com/en/photo/106434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26283-8584-41BE-8A26-BCA03C01ADD0}"/>
              </a:ext>
            </a:extLst>
          </p:cNvPr>
          <p:cNvSpPr>
            <a:spLocks noGrp="1"/>
          </p:cNvSpPr>
          <p:nvPr>
            <p:ph type="title"/>
          </p:nvPr>
        </p:nvSpPr>
        <p:spPr>
          <a:xfrm>
            <a:off x="735500" y="1567997"/>
            <a:ext cx="3118044" cy="1815819"/>
          </a:xfrm>
        </p:spPr>
        <p:txBody>
          <a:bodyPr>
            <a:normAutofit fontScale="90000"/>
          </a:bodyPr>
          <a:lstStyle/>
          <a:p>
            <a:pPr>
              <a:tabLst>
                <a:tab pos="9063038" algn="r"/>
              </a:tabLst>
            </a:pPr>
            <a:r>
              <a:rPr lang="en-US" sz="7611" b="1" dirty="0"/>
              <a:t>Belle </a:t>
            </a:r>
            <a:br>
              <a:rPr lang="en-US" sz="7611" b="1" dirty="0"/>
            </a:br>
            <a:r>
              <a:rPr lang="en-US" sz="7611" b="1" dirty="0"/>
              <a:t>Paris! – Part 1</a:t>
            </a:r>
            <a:endParaRPr lang="en-US" b="1" dirty="0"/>
          </a:p>
        </p:txBody>
      </p:sp>
      <p:sp>
        <p:nvSpPr>
          <p:cNvPr id="8" name="Footer Placeholder 7">
            <a:extLst>
              <a:ext uri="{FF2B5EF4-FFF2-40B4-BE49-F238E27FC236}">
                <a16:creationId xmlns:a16="http://schemas.microsoft.com/office/drawing/2014/main" id="{B5E8649C-00A5-46F6-A3B0-77C15A54BAF0}"/>
              </a:ext>
            </a:extLst>
          </p:cNvPr>
          <p:cNvSpPr>
            <a:spLocks noGrp="1"/>
          </p:cNvSpPr>
          <p:nvPr>
            <p:ph type="ftr" sz="quarter" idx="11"/>
          </p:nvPr>
        </p:nvSpPr>
        <p:spPr>
          <a:xfrm>
            <a:off x="735498" y="6786996"/>
            <a:ext cx="6150637"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8959C7D7-4D7E-4C89-A2BE-174B1DF99D25}"/>
              </a:ext>
            </a:extLst>
          </p:cNvPr>
          <p:cNvSpPr>
            <a:spLocks noGrp="1"/>
          </p:cNvSpPr>
          <p:nvPr>
            <p:ph type="sldNum" sz="quarter" idx="12"/>
          </p:nvPr>
        </p:nvSpPr>
        <p:spPr/>
        <p:txBody>
          <a:bodyPr/>
          <a:lstStyle/>
          <a:p>
            <a:fld id="{DC56C17F-E5A4-4123-831E-B6BE4BD60FE1}" type="slidenum">
              <a:rPr lang="en-US" smtClean="0"/>
              <a:pPr/>
              <a:t>1</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2D7BD129-E5EF-40F6-8A25-CCA102C0DF37}"/>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28201" y="460205"/>
            <a:ext cx="2034463" cy="791230"/>
          </a:xfrm>
          <a:prstGeom prst="rect">
            <a:avLst/>
          </a:prstGeom>
        </p:spPr>
      </p:pic>
      <p:sp>
        <p:nvSpPr>
          <p:cNvPr id="3" name="Rectangle 2">
            <a:extLst>
              <a:ext uri="{FF2B5EF4-FFF2-40B4-BE49-F238E27FC236}">
                <a16:creationId xmlns:a16="http://schemas.microsoft.com/office/drawing/2014/main" id="{E8E8E197-ADD3-4180-9755-3E6057AA79D9}"/>
              </a:ext>
            </a:extLst>
          </p:cNvPr>
          <p:cNvSpPr>
            <a:spLocks noChangeArrowheads="1"/>
          </p:cNvSpPr>
          <p:nvPr/>
        </p:nvSpPr>
        <p:spPr bwMode="auto">
          <a:xfrm>
            <a:off x="0" y="0"/>
            <a:ext cx="10698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pic>
        <p:nvPicPr>
          <p:cNvPr id="12" name="Picture 11">
            <a:extLst>
              <a:ext uri="{FF2B5EF4-FFF2-40B4-BE49-F238E27FC236}">
                <a16:creationId xmlns:a16="http://schemas.microsoft.com/office/drawing/2014/main" id="{025E9F02-C32F-4483-979E-FBCF614BB277}"/>
              </a:ext>
            </a:extLst>
          </p:cNvPr>
          <p:cNvPicPr/>
          <p:nvPr/>
        </p:nvPicPr>
        <p:blipFill rotWithShape="1">
          <a:blip r:embed="rId4" cstate="screen">
            <a:extLst>
              <a:ext uri="{28A0092B-C50C-407E-A947-70E740481C1C}">
                <a14:useLocalDpi xmlns:a14="http://schemas.microsoft.com/office/drawing/2010/main"/>
              </a:ext>
            </a:extLst>
          </a:blip>
          <a:srcRect l="4525" t="2085" r="2610" b="2022"/>
          <a:stretch/>
        </p:blipFill>
        <p:spPr bwMode="auto">
          <a:xfrm>
            <a:off x="3696517" y="1653289"/>
            <a:ext cx="6266147" cy="46005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
        <p:nvSpPr>
          <p:cNvPr id="4" name="Rectangle 3">
            <a:extLst>
              <a:ext uri="{FF2B5EF4-FFF2-40B4-BE49-F238E27FC236}">
                <a16:creationId xmlns:a16="http://schemas.microsoft.com/office/drawing/2014/main" id="{EE8C622E-99F3-4BA6-A70F-17CB76A448B2}"/>
              </a:ext>
            </a:extLst>
          </p:cNvPr>
          <p:cNvSpPr>
            <a:spLocks noChangeArrowheads="1"/>
          </p:cNvSpPr>
          <p:nvPr/>
        </p:nvSpPr>
        <p:spPr bwMode="auto">
          <a:xfrm>
            <a:off x="0" y="4429125"/>
            <a:ext cx="1069816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sp>
        <p:nvSpPr>
          <p:cNvPr id="5" name="TextBox 4">
            <a:extLst>
              <a:ext uri="{FF2B5EF4-FFF2-40B4-BE49-F238E27FC236}">
                <a16:creationId xmlns:a16="http://schemas.microsoft.com/office/drawing/2014/main" id="{5A093309-D60A-4AD1-93D7-44BDD7D3536F}"/>
              </a:ext>
            </a:extLst>
          </p:cNvPr>
          <p:cNvSpPr txBox="1"/>
          <p:nvPr/>
        </p:nvSpPr>
        <p:spPr>
          <a:xfrm>
            <a:off x="735498" y="4284622"/>
            <a:ext cx="2199664" cy="1938992"/>
          </a:xfrm>
          <a:prstGeom prst="rect">
            <a:avLst/>
          </a:prstGeom>
          <a:noFill/>
        </p:spPr>
        <p:txBody>
          <a:bodyPr wrap="square" rtlCol="0">
            <a:spAutoFit/>
          </a:bodyPr>
          <a:lstStyle/>
          <a:p>
            <a:r>
              <a:rPr lang="en-US" sz="4000" b="1" dirty="0">
                <a:latin typeface="+mj-lt"/>
              </a:rPr>
              <a:t>Beautiful Paris – Part 1</a:t>
            </a:r>
            <a:endParaRPr lang="en-AU" sz="4000" dirty="0">
              <a:latin typeface="+mj-lt"/>
            </a:endParaRPr>
          </a:p>
        </p:txBody>
      </p:sp>
    </p:spTree>
    <p:extLst>
      <p:ext uri="{BB962C8B-B14F-4D97-AF65-F5344CB8AC3E}">
        <p14:creationId xmlns:p14="http://schemas.microsoft.com/office/powerpoint/2010/main" val="2491233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10</a:t>
            </a:fld>
            <a:endParaRPr lang="en-US"/>
          </a:p>
        </p:txBody>
      </p:sp>
      <p:sp>
        <p:nvSpPr>
          <p:cNvPr id="2" name="TextBox 1">
            <a:extLst>
              <a:ext uri="{FF2B5EF4-FFF2-40B4-BE49-F238E27FC236}">
                <a16:creationId xmlns:a16="http://schemas.microsoft.com/office/drawing/2014/main" id="{A6E83D00-18BB-406A-9EA6-8BCF88F7BD1A}"/>
              </a:ext>
            </a:extLst>
          </p:cNvPr>
          <p:cNvSpPr txBox="1"/>
          <p:nvPr/>
        </p:nvSpPr>
        <p:spPr>
          <a:xfrm>
            <a:off x="781028" y="504486"/>
            <a:ext cx="5347606" cy="781752"/>
          </a:xfrm>
          <a:prstGeom prst="rect">
            <a:avLst/>
          </a:prstGeom>
          <a:noFill/>
        </p:spPr>
        <p:txBody>
          <a:bodyPr wrap="square">
            <a:spAutoFit/>
          </a:bodyPr>
          <a:lstStyle/>
          <a:p>
            <a:pPr>
              <a:lnSpc>
                <a:spcPct val="120000"/>
              </a:lnSpc>
              <a:spcAft>
                <a:spcPts val="600"/>
              </a:spcAft>
            </a:pPr>
            <a:r>
              <a:rPr lang="en-AU" sz="4000" b="1" dirty="0">
                <a:solidFill>
                  <a:srgbClr val="000000"/>
                </a:solidFill>
                <a:effectLst/>
                <a:latin typeface="+mj-lt"/>
                <a:ea typeface="Calibri" panose="020F0502020204030204" pitchFamily="34" charset="0"/>
                <a:cs typeface="French Script MT" panose="03020402040607040605" pitchFamily="66" charset="0"/>
              </a:rPr>
              <a:t>The Eiffel Tower</a:t>
            </a:r>
            <a:r>
              <a:rPr lang="en-AU" sz="4000" dirty="0">
                <a:solidFill>
                  <a:srgbClr val="000000"/>
                </a:solidFill>
                <a:effectLst/>
                <a:latin typeface="+mj-lt"/>
                <a:ea typeface="Calibri" panose="020F0502020204030204" pitchFamily="34" charset="0"/>
                <a:cs typeface="French Script MT" panose="03020402040607040605" pitchFamily="66" charset="0"/>
              </a:rPr>
              <a:t> </a:t>
            </a:r>
          </a:p>
        </p:txBody>
      </p:sp>
      <p:pic>
        <p:nvPicPr>
          <p:cNvPr id="3" name="Picture 2" descr="A close up of a bridge&#10;&#10;Description automatically generated">
            <a:extLst>
              <a:ext uri="{FF2B5EF4-FFF2-40B4-BE49-F238E27FC236}">
                <a16:creationId xmlns:a16="http://schemas.microsoft.com/office/drawing/2014/main" id="{C264D512-313A-4CBA-B1C2-9BE2964B8FC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442400" y="895362"/>
            <a:ext cx="4226354" cy="6123121"/>
          </a:xfrm>
          <a:prstGeom prst="rect">
            <a:avLst/>
          </a:prstGeom>
        </p:spPr>
      </p:pic>
      <p:sp>
        <p:nvSpPr>
          <p:cNvPr id="10" name="TextBox 9">
            <a:extLst>
              <a:ext uri="{FF2B5EF4-FFF2-40B4-BE49-F238E27FC236}">
                <a16:creationId xmlns:a16="http://schemas.microsoft.com/office/drawing/2014/main" id="{708B5231-54DE-43DB-BF71-0F1F5DDADED8}"/>
              </a:ext>
            </a:extLst>
          </p:cNvPr>
          <p:cNvSpPr txBox="1"/>
          <p:nvPr/>
        </p:nvSpPr>
        <p:spPr>
          <a:xfrm>
            <a:off x="781028" y="1875322"/>
            <a:ext cx="3741986" cy="3839193"/>
          </a:xfrm>
          <a:prstGeom prst="rect">
            <a:avLst/>
          </a:prstGeom>
          <a:noFill/>
        </p:spPr>
        <p:txBody>
          <a:bodyPr wrap="square">
            <a:spAutoFit/>
          </a:bodyPr>
          <a:lstStyle/>
          <a:p>
            <a:pPr>
              <a:lnSpc>
                <a:spcPct val="120000"/>
              </a:lnSpc>
              <a:spcBef>
                <a:spcPts val="1200"/>
              </a:spcBef>
              <a:spcAft>
                <a:spcPts val="600"/>
              </a:spcAft>
            </a:pPr>
            <a:r>
              <a:rPr lang="en-AU" sz="2400" dirty="0">
                <a:latin typeface="Calibri" panose="020F0502020204030204" pitchFamily="34" charset="0"/>
                <a:ea typeface="Calibri" panose="020F0502020204030204" pitchFamily="34" charset="0"/>
                <a:cs typeface="Calibri" panose="020F0502020204030204" pitchFamily="34" charset="0"/>
              </a:rPr>
              <a:t>The Eiffel Tower</a:t>
            </a:r>
            <a:r>
              <a:rPr lang="en-AU" sz="2400" dirty="0">
                <a:effectLst/>
                <a:latin typeface="Calibri" panose="020F0502020204030204" pitchFamily="34" charset="0"/>
                <a:ea typeface="Calibri" panose="020F0502020204030204" pitchFamily="34" charset="0"/>
                <a:cs typeface="Calibri" panose="020F0502020204030204" pitchFamily="34" charset="0"/>
              </a:rPr>
              <a:t> is 300 metres tall and 125 metres wide. It took two years to build. </a:t>
            </a:r>
          </a:p>
          <a:p>
            <a:pPr>
              <a:lnSpc>
                <a:spcPct val="120000"/>
              </a:lnSpc>
              <a:spcBef>
                <a:spcPts val="12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The designer was Gustav Eiffel and his iron girder design was not universally liked when it was built. </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0290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11</a:t>
            </a:fld>
            <a:endParaRPr lang="en-US"/>
          </a:p>
        </p:txBody>
      </p:sp>
      <p:sp>
        <p:nvSpPr>
          <p:cNvPr id="2" name="TextBox 1">
            <a:extLst>
              <a:ext uri="{FF2B5EF4-FFF2-40B4-BE49-F238E27FC236}">
                <a16:creationId xmlns:a16="http://schemas.microsoft.com/office/drawing/2014/main" id="{2CCB1949-0E27-4A44-B5DB-96BCAE175C68}"/>
              </a:ext>
            </a:extLst>
          </p:cNvPr>
          <p:cNvSpPr txBox="1"/>
          <p:nvPr/>
        </p:nvSpPr>
        <p:spPr>
          <a:xfrm>
            <a:off x="781028" y="504486"/>
            <a:ext cx="5347606" cy="781752"/>
          </a:xfrm>
          <a:prstGeom prst="rect">
            <a:avLst/>
          </a:prstGeom>
          <a:noFill/>
        </p:spPr>
        <p:txBody>
          <a:bodyPr wrap="square">
            <a:spAutoFit/>
          </a:bodyPr>
          <a:lstStyle/>
          <a:p>
            <a:pPr>
              <a:lnSpc>
                <a:spcPct val="120000"/>
              </a:lnSpc>
              <a:spcAft>
                <a:spcPts val="600"/>
              </a:spcAft>
            </a:pPr>
            <a:r>
              <a:rPr lang="en-AU" sz="4000" b="1" dirty="0">
                <a:solidFill>
                  <a:srgbClr val="000000"/>
                </a:solidFill>
                <a:effectLst/>
                <a:latin typeface="+mj-lt"/>
                <a:ea typeface="Calibri" panose="020F0502020204030204" pitchFamily="34" charset="0"/>
                <a:cs typeface="French Script MT" panose="03020402040607040605" pitchFamily="66" charset="0"/>
              </a:rPr>
              <a:t>The Eiffel Tower</a:t>
            </a:r>
            <a:r>
              <a:rPr lang="en-AU" sz="4000" dirty="0">
                <a:solidFill>
                  <a:srgbClr val="000000"/>
                </a:solidFill>
                <a:effectLst/>
                <a:latin typeface="+mj-lt"/>
                <a:ea typeface="Calibri" panose="020F0502020204030204" pitchFamily="34" charset="0"/>
                <a:cs typeface="French Script MT" panose="03020402040607040605" pitchFamily="66" charset="0"/>
              </a:rPr>
              <a:t> </a:t>
            </a:r>
          </a:p>
        </p:txBody>
      </p:sp>
      <p:sp>
        <p:nvSpPr>
          <p:cNvPr id="7" name="TextBox 6">
            <a:extLst>
              <a:ext uri="{FF2B5EF4-FFF2-40B4-BE49-F238E27FC236}">
                <a16:creationId xmlns:a16="http://schemas.microsoft.com/office/drawing/2014/main" id="{F38FFD10-EAFC-4718-849A-E76F633A19D8}"/>
              </a:ext>
            </a:extLst>
          </p:cNvPr>
          <p:cNvSpPr txBox="1"/>
          <p:nvPr/>
        </p:nvSpPr>
        <p:spPr>
          <a:xfrm>
            <a:off x="781028" y="1446677"/>
            <a:ext cx="4568053" cy="5179880"/>
          </a:xfrm>
          <a:prstGeom prst="rect">
            <a:avLst/>
          </a:prstGeom>
          <a:noFill/>
        </p:spPr>
        <p:txBody>
          <a:bodyPr wrap="square">
            <a:spAutoFit/>
          </a:bodyPr>
          <a:lstStyle/>
          <a:p>
            <a:pPr>
              <a:lnSpc>
                <a:spcPct val="120000"/>
              </a:lnSpc>
              <a:spcBef>
                <a:spcPts val="1200"/>
              </a:spcBef>
              <a:spcAft>
                <a:spcPts val="600"/>
              </a:spcAft>
            </a:pPr>
            <a:r>
              <a:rPr lang="en-AU" sz="24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In 1982 our family watched the final of the Tour de France bicycle race from the first level of the Eiffel Tower. We didn’t know it was on and were there by happy chance. </a:t>
            </a:r>
            <a:endParaRPr lang="en-AU" sz="12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a:p>
            <a:pPr>
              <a:lnSpc>
                <a:spcPct val="120000"/>
              </a:lnSpc>
              <a:spcBef>
                <a:spcPts val="1200"/>
              </a:spcBef>
              <a:spcAft>
                <a:spcPts val="600"/>
              </a:spcAft>
            </a:pPr>
            <a:r>
              <a:rPr lang="en-AU" sz="24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There are flowers, parks, gardens, trees all through Paris. These add to the beauty and soften the stone and iron used so extensively. I love the contrast between the colour of the flowers and the grey ironwork. </a:t>
            </a:r>
            <a:endParaRPr lang="en-AU" sz="24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pic>
        <p:nvPicPr>
          <p:cNvPr id="8" name="Picture 7" descr="A close up of a flower&#10;&#10;Description automatically generated">
            <a:extLst>
              <a:ext uri="{FF2B5EF4-FFF2-40B4-BE49-F238E27FC236}">
                <a16:creationId xmlns:a16="http://schemas.microsoft.com/office/drawing/2014/main" id="{BAD2ADCD-7BEB-46C1-BF01-E2BFF28D61A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94612" y="859736"/>
            <a:ext cx="4568053" cy="5927260"/>
          </a:xfrm>
          <a:prstGeom prst="rect">
            <a:avLst/>
          </a:prstGeom>
        </p:spPr>
      </p:pic>
    </p:spTree>
    <p:extLst>
      <p:ext uri="{BB962C8B-B14F-4D97-AF65-F5344CB8AC3E}">
        <p14:creationId xmlns:p14="http://schemas.microsoft.com/office/powerpoint/2010/main" val="1338849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12</a:t>
            </a:fld>
            <a:endParaRPr lang="en-US"/>
          </a:p>
        </p:txBody>
      </p:sp>
      <p:sp>
        <p:nvSpPr>
          <p:cNvPr id="5" name="TextBox 4">
            <a:extLst>
              <a:ext uri="{FF2B5EF4-FFF2-40B4-BE49-F238E27FC236}">
                <a16:creationId xmlns:a16="http://schemas.microsoft.com/office/drawing/2014/main" id="{A18FB2AB-591D-4017-9717-E565FA62BFC7}"/>
              </a:ext>
            </a:extLst>
          </p:cNvPr>
          <p:cNvSpPr txBox="1"/>
          <p:nvPr/>
        </p:nvSpPr>
        <p:spPr>
          <a:xfrm>
            <a:off x="781028" y="520814"/>
            <a:ext cx="5347606" cy="781752"/>
          </a:xfrm>
          <a:prstGeom prst="rect">
            <a:avLst/>
          </a:prstGeom>
          <a:noFill/>
        </p:spPr>
        <p:txBody>
          <a:bodyPr wrap="square">
            <a:spAutoFit/>
          </a:bodyPr>
          <a:lstStyle/>
          <a:p>
            <a:pPr>
              <a:lnSpc>
                <a:spcPct val="120000"/>
              </a:lnSpc>
              <a:spcAft>
                <a:spcPts val="600"/>
              </a:spcAft>
            </a:pPr>
            <a:r>
              <a:rPr lang="en-AU" sz="4000" b="1" dirty="0">
                <a:effectLst/>
                <a:latin typeface="Calibri Light" panose="020F0302020204030204" pitchFamily="34" charset="0"/>
                <a:ea typeface="Calibri" panose="020F0502020204030204" pitchFamily="34" charset="0"/>
                <a:cs typeface="Times New Roman" panose="02020603050405020304" pitchFamily="18" charset="0"/>
              </a:rPr>
              <a:t>The Gardens of Paris</a:t>
            </a:r>
            <a:endParaRPr lang="en-AU" sz="4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100263AD-582C-4421-81B5-6E22735D1753}"/>
              </a:ext>
            </a:extLst>
          </p:cNvPr>
          <p:cNvSpPr txBox="1"/>
          <p:nvPr/>
        </p:nvSpPr>
        <p:spPr>
          <a:xfrm>
            <a:off x="910318" y="1309942"/>
            <a:ext cx="9425667" cy="916854"/>
          </a:xfrm>
          <a:prstGeom prst="rect">
            <a:avLst/>
          </a:prstGeom>
          <a:noFill/>
        </p:spPr>
        <p:txBody>
          <a:bodyPr wrap="square">
            <a:spAutoFit/>
          </a:bodyPr>
          <a:lstStyle/>
          <a:p>
            <a:pPr>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Some of my favourite gardens, fountains and squares (called ‘place’) are Place des Voges, (left) and the Place de Concorde (right). </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descr="A picture containing riding, grass, building, photo&#10;&#10;Description automatically generated">
            <a:extLst>
              <a:ext uri="{FF2B5EF4-FFF2-40B4-BE49-F238E27FC236}">
                <a16:creationId xmlns:a16="http://schemas.microsoft.com/office/drawing/2014/main" id="{F1701BD7-BC56-4060-8473-69364E18041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10318" y="2312159"/>
            <a:ext cx="3155496" cy="4686840"/>
          </a:xfrm>
          <a:prstGeom prst="rect">
            <a:avLst/>
          </a:prstGeom>
        </p:spPr>
      </p:pic>
      <p:pic>
        <p:nvPicPr>
          <p:cNvPr id="11" name="Picture 10" descr="A picture containing indoor, window, photo, building&#10;&#10;Description automatically generated">
            <a:extLst>
              <a:ext uri="{FF2B5EF4-FFF2-40B4-BE49-F238E27FC236}">
                <a16:creationId xmlns:a16="http://schemas.microsoft.com/office/drawing/2014/main" id="{E5F25A3C-5DBD-420B-8B0D-903C7D54035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195104" y="2458455"/>
            <a:ext cx="3360473" cy="2919755"/>
          </a:xfrm>
          <a:prstGeom prst="rect">
            <a:avLst/>
          </a:prstGeom>
        </p:spPr>
      </p:pic>
      <p:sp>
        <p:nvSpPr>
          <p:cNvPr id="13" name="TextBox 12">
            <a:extLst>
              <a:ext uri="{FF2B5EF4-FFF2-40B4-BE49-F238E27FC236}">
                <a16:creationId xmlns:a16="http://schemas.microsoft.com/office/drawing/2014/main" id="{325BBE83-5D91-4779-A4B0-09B3F18D3E26}"/>
              </a:ext>
            </a:extLst>
          </p:cNvPr>
          <p:cNvSpPr txBox="1"/>
          <p:nvPr/>
        </p:nvSpPr>
        <p:spPr>
          <a:xfrm>
            <a:off x="4195104" y="5268340"/>
            <a:ext cx="5854043" cy="1766317"/>
          </a:xfrm>
          <a:prstGeom prst="rect">
            <a:avLst/>
          </a:prstGeom>
          <a:noFill/>
        </p:spPr>
        <p:txBody>
          <a:bodyPr wrap="square">
            <a:spAutoFit/>
          </a:bodyPr>
          <a:lstStyle/>
          <a:p>
            <a:pPr>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Sprawled over 20 acres (8 hectares), it has beautiful fountains and sculptures. It separates the famous Champs-Elysees from the Jardin de Tuileries.</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F966D7D4-E470-4190-B6EF-60ABACDBD638}"/>
              </a:ext>
            </a:extLst>
          </p:cNvPr>
          <p:cNvSpPr txBox="1"/>
          <p:nvPr/>
        </p:nvSpPr>
        <p:spPr>
          <a:xfrm>
            <a:off x="7642060" y="2363781"/>
            <a:ext cx="2616191" cy="2615781"/>
          </a:xfrm>
          <a:prstGeom prst="rect">
            <a:avLst/>
          </a:prstGeom>
          <a:noFill/>
        </p:spPr>
        <p:txBody>
          <a:bodyPr wrap="square">
            <a:spAutoFit/>
          </a:bodyPr>
          <a:lstStyle/>
          <a:p>
            <a:pPr>
              <a:lnSpc>
                <a:spcPct val="115000"/>
              </a:lnSpc>
              <a:spcBef>
                <a:spcPts val="1200"/>
              </a:spcBef>
              <a:spcAft>
                <a:spcPts val="600"/>
              </a:spcAft>
            </a:pPr>
            <a:r>
              <a:rPr lang="en-AU" sz="2400" dirty="0">
                <a:latin typeface="Calibri" panose="020F0502020204030204" pitchFamily="34" charset="0"/>
                <a:ea typeface="Calibri" panose="020F0502020204030204" pitchFamily="34" charset="0"/>
                <a:cs typeface="Calibri" panose="020F0502020204030204" pitchFamily="34" charset="0"/>
              </a:rPr>
              <a:t>The Place de Concorde was built in the late 1790s. It was originally </a:t>
            </a:r>
            <a:r>
              <a:rPr lang="en-AU" sz="2400" dirty="0">
                <a:effectLst/>
                <a:latin typeface="Calibri" panose="020F0502020204030204" pitchFamily="34" charset="0"/>
                <a:ea typeface="Calibri" panose="020F0502020204030204" pitchFamily="34" charset="0"/>
                <a:cs typeface="Calibri" panose="020F0502020204030204" pitchFamily="34" charset="0"/>
              </a:rPr>
              <a:t>a place of public executions. </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60148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13</a:t>
            </a:fld>
            <a:endParaRPr lang="en-US"/>
          </a:p>
        </p:txBody>
      </p:sp>
      <p:sp>
        <p:nvSpPr>
          <p:cNvPr id="2" name="TextBox 1">
            <a:extLst>
              <a:ext uri="{FF2B5EF4-FFF2-40B4-BE49-F238E27FC236}">
                <a16:creationId xmlns:a16="http://schemas.microsoft.com/office/drawing/2014/main" id="{3B1251EB-0BD7-4E1E-AE2C-AF936476B715}"/>
              </a:ext>
            </a:extLst>
          </p:cNvPr>
          <p:cNvSpPr txBox="1"/>
          <p:nvPr/>
        </p:nvSpPr>
        <p:spPr>
          <a:xfrm>
            <a:off x="781028" y="520814"/>
            <a:ext cx="5347606" cy="781752"/>
          </a:xfrm>
          <a:prstGeom prst="rect">
            <a:avLst/>
          </a:prstGeom>
          <a:noFill/>
        </p:spPr>
        <p:txBody>
          <a:bodyPr wrap="square">
            <a:spAutoFit/>
          </a:bodyPr>
          <a:lstStyle/>
          <a:p>
            <a:pPr>
              <a:lnSpc>
                <a:spcPct val="120000"/>
              </a:lnSpc>
              <a:spcAft>
                <a:spcPts val="600"/>
              </a:spcAft>
            </a:pPr>
            <a:r>
              <a:rPr lang="en-AU" sz="4000" b="1" dirty="0">
                <a:effectLst/>
                <a:latin typeface="Calibri Light" panose="020F0302020204030204" pitchFamily="34" charset="0"/>
                <a:ea typeface="Calibri" panose="020F0502020204030204" pitchFamily="34" charset="0"/>
                <a:cs typeface="Times New Roman" panose="02020603050405020304" pitchFamily="18" charset="0"/>
              </a:rPr>
              <a:t>The Gardens of Paris</a:t>
            </a:r>
            <a:endParaRPr lang="en-AU" sz="4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4C5DEDE6-23D0-4CC9-AE7C-35C50C23D77A}"/>
              </a:ext>
            </a:extLst>
          </p:cNvPr>
          <p:cNvSpPr txBox="1"/>
          <p:nvPr/>
        </p:nvSpPr>
        <p:spPr>
          <a:xfrm>
            <a:off x="7886700" y="1793517"/>
            <a:ext cx="2075964" cy="4509311"/>
          </a:xfrm>
          <a:prstGeom prst="rect">
            <a:avLst/>
          </a:prstGeom>
          <a:noFill/>
        </p:spPr>
        <p:txBody>
          <a:bodyPr wrap="square">
            <a:spAutoFit/>
          </a:bodyPr>
          <a:lstStyle/>
          <a:p>
            <a:pPr>
              <a:lnSpc>
                <a:spcPct val="114000"/>
              </a:lnSpc>
              <a:spcBef>
                <a:spcPts val="1200"/>
              </a:spcBef>
              <a:spcAft>
                <a:spcPts val="600"/>
              </a:spcAft>
            </a:pPr>
            <a:r>
              <a:rPr lang="en-AU" sz="2400" dirty="0">
                <a:effectLst/>
                <a:latin typeface="Calibri" panose="020F0502020204030204" pitchFamily="34" charset="0"/>
                <a:ea typeface="Calibri" panose="020F0502020204030204" pitchFamily="34" charset="0"/>
              </a:rPr>
              <a:t>The Jardin du Palais Royal is small and is surrounded by lovely buildings.</a:t>
            </a:r>
          </a:p>
          <a:p>
            <a:pPr>
              <a:lnSpc>
                <a:spcPct val="114000"/>
              </a:lnSpc>
              <a:spcBef>
                <a:spcPts val="12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You are not allowed to walk on the grass! </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descr="A group of lawn chairs sitting on top of a lush green field&#10;&#10;Description automatically generated">
            <a:extLst>
              <a:ext uri="{FF2B5EF4-FFF2-40B4-BE49-F238E27FC236}">
                <a16:creationId xmlns:a16="http://schemas.microsoft.com/office/drawing/2014/main" id="{A7DC4303-802C-40DF-B659-9E4A950CBFC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81028" y="1802635"/>
            <a:ext cx="6750290" cy="450019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060116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14</a:t>
            </a:fld>
            <a:endParaRPr lang="en-US"/>
          </a:p>
        </p:txBody>
      </p:sp>
      <p:sp>
        <p:nvSpPr>
          <p:cNvPr id="2" name="TextBox 1">
            <a:extLst>
              <a:ext uri="{FF2B5EF4-FFF2-40B4-BE49-F238E27FC236}">
                <a16:creationId xmlns:a16="http://schemas.microsoft.com/office/drawing/2014/main" id="{68757488-88BB-4CE4-87A8-C4C227662F34}"/>
              </a:ext>
            </a:extLst>
          </p:cNvPr>
          <p:cNvSpPr txBox="1"/>
          <p:nvPr/>
        </p:nvSpPr>
        <p:spPr>
          <a:xfrm>
            <a:off x="781028" y="520814"/>
            <a:ext cx="5347606" cy="781752"/>
          </a:xfrm>
          <a:prstGeom prst="rect">
            <a:avLst/>
          </a:prstGeom>
          <a:noFill/>
        </p:spPr>
        <p:txBody>
          <a:bodyPr wrap="square">
            <a:spAutoFit/>
          </a:bodyPr>
          <a:lstStyle/>
          <a:p>
            <a:pPr>
              <a:lnSpc>
                <a:spcPct val="120000"/>
              </a:lnSpc>
              <a:spcAft>
                <a:spcPts val="600"/>
              </a:spcAft>
            </a:pPr>
            <a:r>
              <a:rPr lang="en-AU" sz="4000" b="1" dirty="0">
                <a:effectLst/>
                <a:latin typeface="Calibri Light" panose="020F0302020204030204" pitchFamily="34" charset="0"/>
                <a:ea typeface="Calibri" panose="020F0502020204030204" pitchFamily="34" charset="0"/>
                <a:cs typeface="Times New Roman" panose="02020603050405020304" pitchFamily="18" charset="0"/>
              </a:rPr>
              <a:t>The Gardens of Paris</a:t>
            </a:r>
            <a:endParaRPr lang="en-AU" sz="4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A large stone building&#10;&#10;Description automatically generated">
            <a:extLst>
              <a:ext uri="{FF2B5EF4-FFF2-40B4-BE49-F238E27FC236}">
                <a16:creationId xmlns:a16="http://schemas.microsoft.com/office/drawing/2014/main" id="{5DBD8ABF-2B88-4BBC-8390-4408F3E90D6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35498" y="2931591"/>
            <a:ext cx="5487727" cy="4137434"/>
          </a:xfrm>
          <a:prstGeom prst="rect">
            <a:avLst/>
          </a:prstGeom>
        </p:spPr>
      </p:pic>
      <p:pic>
        <p:nvPicPr>
          <p:cNvPr id="8" name="Picture 7" descr="A picture containing photo, window, flower, sitting&#10;&#10;Description automatically generated">
            <a:extLst>
              <a:ext uri="{FF2B5EF4-FFF2-40B4-BE49-F238E27FC236}">
                <a16:creationId xmlns:a16="http://schemas.microsoft.com/office/drawing/2014/main" id="{49AF227B-47F3-462C-B36B-90353CFFA77D}"/>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384471" y="1600200"/>
            <a:ext cx="3609938" cy="2762840"/>
          </a:xfrm>
          <a:prstGeom prst="rect">
            <a:avLst/>
          </a:prstGeom>
        </p:spPr>
      </p:pic>
      <p:pic>
        <p:nvPicPr>
          <p:cNvPr id="11" name="Picture 10" descr="A close up of a flower&#10;&#10;Description automatically generated">
            <a:extLst>
              <a:ext uri="{FF2B5EF4-FFF2-40B4-BE49-F238E27FC236}">
                <a16:creationId xmlns:a16="http://schemas.microsoft.com/office/drawing/2014/main" id="{C1646C9C-C9B5-4943-82FD-E567E0512C33}"/>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274533" y="4284850"/>
            <a:ext cx="3688131" cy="2749807"/>
          </a:xfrm>
          <a:prstGeom prst="rect">
            <a:avLst/>
          </a:prstGeom>
        </p:spPr>
      </p:pic>
      <p:sp>
        <p:nvSpPr>
          <p:cNvPr id="13" name="TextBox 12">
            <a:extLst>
              <a:ext uri="{FF2B5EF4-FFF2-40B4-BE49-F238E27FC236}">
                <a16:creationId xmlns:a16="http://schemas.microsoft.com/office/drawing/2014/main" id="{5C392C03-4DA4-49E0-A8E5-177FD9757C49}"/>
              </a:ext>
            </a:extLst>
          </p:cNvPr>
          <p:cNvSpPr txBox="1"/>
          <p:nvPr/>
        </p:nvSpPr>
        <p:spPr>
          <a:xfrm>
            <a:off x="781028" y="1600200"/>
            <a:ext cx="5347606" cy="1331390"/>
          </a:xfrm>
          <a:prstGeom prst="rect">
            <a:avLst/>
          </a:prstGeom>
          <a:noFill/>
        </p:spPr>
        <p:txBody>
          <a:bodyPr wrap="square">
            <a:spAutoFit/>
          </a:bodyPr>
          <a:lstStyle/>
          <a:p>
            <a:pPr>
              <a:lnSpc>
                <a:spcPct val="114000"/>
              </a:lnSpc>
              <a:spcBef>
                <a:spcPts val="1200"/>
              </a:spcBef>
              <a:spcAft>
                <a:spcPts val="600"/>
              </a:spcAft>
            </a:pPr>
            <a:r>
              <a:rPr lang="en-AU" sz="2400" dirty="0">
                <a:effectLst/>
                <a:latin typeface="Calibri" panose="020F0502020204030204" pitchFamily="34" charset="0"/>
                <a:ea typeface="Calibri" panose="020F0502020204030204" pitchFamily="34" charset="0"/>
              </a:rPr>
              <a:t>Sometimes, during our walks along the Seine we would come across glorious purple lilacs and blossom trees. </a:t>
            </a:r>
            <a:endParaRPr lang="en-AU" dirty="0"/>
          </a:p>
        </p:txBody>
      </p:sp>
    </p:spTree>
    <p:extLst>
      <p:ext uri="{BB962C8B-B14F-4D97-AF65-F5344CB8AC3E}">
        <p14:creationId xmlns:p14="http://schemas.microsoft.com/office/powerpoint/2010/main" val="3221373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15</a:t>
            </a:fld>
            <a:endParaRPr lang="en-US"/>
          </a:p>
        </p:txBody>
      </p:sp>
      <p:sp>
        <p:nvSpPr>
          <p:cNvPr id="2" name="TextBox 1">
            <a:extLst>
              <a:ext uri="{FF2B5EF4-FFF2-40B4-BE49-F238E27FC236}">
                <a16:creationId xmlns:a16="http://schemas.microsoft.com/office/drawing/2014/main" id="{7A8AAE88-F5B1-42C7-BCFE-2365F50BDBF7}"/>
              </a:ext>
            </a:extLst>
          </p:cNvPr>
          <p:cNvSpPr txBox="1"/>
          <p:nvPr/>
        </p:nvSpPr>
        <p:spPr>
          <a:xfrm>
            <a:off x="781028" y="520814"/>
            <a:ext cx="5347606" cy="781752"/>
          </a:xfrm>
          <a:prstGeom prst="rect">
            <a:avLst/>
          </a:prstGeom>
          <a:noFill/>
        </p:spPr>
        <p:txBody>
          <a:bodyPr wrap="square">
            <a:spAutoFit/>
          </a:bodyPr>
          <a:lstStyle/>
          <a:p>
            <a:pPr>
              <a:lnSpc>
                <a:spcPct val="120000"/>
              </a:lnSpc>
              <a:spcAft>
                <a:spcPts val="600"/>
              </a:spcAft>
            </a:pPr>
            <a:r>
              <a:rPr lang="en-AU" sz="4000" b="1" dirty="0">
                <a:effectLst/>
                <a:latin typeface="Calibri Light" panose="020F0302020204030204" pitchFamily="34" charset="0"/>
                <a:ea typeface="Calibri" panose="020F0502020204030204" pitchFamily="34" charset="0"/>
                <a:cs typeface="Times New Roman" panose="02020603050405020304" pitchFamily="18" charset="0"/>
              </a:rPr>
              <a:t>The Gardens of Paris</a:t>
            </a:r>
            <a:endParaRPr lang="en-AU" sz="4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descr="A person standing in front of a building&#10;&#10;Description automatically generated">
            <a:extLst>
              <a:ext uri="{FF2B5EF4-FFF2-40B4-BE49-F238E27FC236}">
                <a16:creationId xmlns:a16="http://schemas.microsoft.com/office/drawing/2014/main" id="{C6FF2563-E72D-4C40-9901-98FAACC2995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81028" y="2868622"/>
            <a:ext cx="5587115" cy="391837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7" name="TextBox 6">
            <a:extLst>
              <a:ext uri="{FF2B5EF4-FFF2-40B4-BE49-F238E27FC236}">
                <a16:creationId xmlns:a16="http://schemas.microsoft.com/office/drawing/2014/main" id="{F8E7529B-62D0-4DAB-898E-6802A9720415}"/>
              </a:ext>
            </a:extLst>
          </p:cNvPr>
          <p:cNvSpPr txBox="1"/>
          <p:nvPr/>
        </p:nvSpPr>
        <p:spPr>
          <a:xfrm>
            <a:off x="781028" y="1302567"/>
            <a:ext cx="9181636" cy="1392369"/>
          </a:xfrm>
          <a:prstGeom prst="rect">
            <a:avLst/>
          </a:prstGeom>
          <a:noFill/>
        </p:spPr>
        <p:txBody>
          <a:bodyPr wrap="square">
            <a:spAutoFit/>
          </a:bodyPr>
          <a:lstStyle/>
          <a:p>
            <a:pPr>
              <a:lnSpc>
                <a:spcPct val="120000"/>
              </a:lnSpc>
              <a:spcBef>
                <a:spcPts val="12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The Luxemburg Gardens are always full of people walking, sitting or having ‘le picnic’. In fine weather, children play with sailboats. The gardens are a wonderful large space, right in the heart of Paris.</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83592F30-8FE1-4D1A-8C5E-75F4375D78DD}"/>
              </a:ext>
            </a:extLst>
          </p:cNvPr>
          <p:cNvSpPr txBox="1"/>
          <p:nvPr/>
        </p:nvSpPr>
        <p:spPr>
          <a:xfrm>
            <a:off x="7082146" y="2955613"/>
            <a:ext cx="2880518" cy="3165162"/>
          </a:xfrm>
          <a:prstGeom prst="rect">
            <a:avLst/>
          </a:prstGeom>
          <a:noFill/>
        </p:spPr>
        <p:txBody>
          <a:bodyPr wrap="square">
            <a:spAutoFit/>
          </a:bodyPr>
          <a:lstStyle/>
          <a:p>
            <a:pPr>
              <a:lnSpc>
                <a:spcPct val="120000"/>
              </a:lnSpc>
              <a:spcBef>
                <a:spcPts val="12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My rather crooked photo shows my husband in front of one of the flower gardens in the Luxembourg Gardens.</a:t>
            </a:r>
            <a:endParaRPr lang="en-AU" dirty="0"/>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16052099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16</a:t>
            </a:fld>
            <a:endParaRPr lang="en-US"/>
          </a:p>
        </p:txBody>
      </p:sp>
      <p:sp>
        <p:nvSpPr>
          <p:cNvPr id="5" name="TextBox 4">
            <a:extLst>
              <a:ext uri="{FF2B5EF4-FFF2-40B4-BE49-F238E27FC236}">
                <a16:creationId xmlns:a16="http://schemas.microsoft.com/office/drawing/2014/main" id="{C82A4BE3-D670-4648-A521-C5C5A3C6E01E}"/>
              </a:ext>
            </a:extLst>
          </p:cNvPr>
          <p:cNvSpPr txBox="1"/>
          <p:nvPr/>
        </p:nvSpPr>
        <p:spPr>
          <a:xfrm>
            <a:off x="781028" y="449024"/>
            <a:ext cx="5347606" cy="800219"/>
          </a:xfrm>
          <a:prstGeom prst="rect">
            <a:avLst/>
          </a:prstGeom>
          <a:noFill/>
        </p:spPr>
        <p:txBody>
          <a:bodyPr wrap="square">
            <a:spAutoFit/>
          </a:bodyPr>
          <a:lstStyle/>
          <a:p>
            <a:pPr>
              <a:lnSpc>
                <a:spcPct val="120000"/>
              </a:lnSpc>
              <a:spcAft>
                <a:spcPts val="600"/>
              </a:spcAft>
            </a:pPr>
            <a:r>
              <a:rPr lang="en-AU" sz="4000" b="1" dirty="0">
                <a:solidFill>
                  <a:srgbClr val="000000"/>
                </a:solidFill>
                <a:effectLst/>
                <a:latin typeface="Calibri Light" panose="020F0302020204030204" pitchFamily="34" charset="0"/>
                <a:ea typeface="Calibri" panose="020F0502020204030204" pitchFamily="34" charset="0"/>
                <a:cs typeface="French Script MT" panose="03020402040607040605" pitchFamily="66" charset="0"/>
              </a:rPr>
              <a:t>Museums and Galleries</a:t>
            </a:r>
            <a:endParaRPr lang="en-AU" sz="40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sp>
        <p:nvSpPr>
          <p:cNvPr id="7" name="TextBox 6">
            <a:extLst>
              <a:ext uri="{FF2B5EF4-FFF2-40B4-BE49-F238E27FC236}">
                <a16:creationId xmlns:a16="http://schemas.microsoft.com/office/drawing/2014/main" id="{8B4CDAEC-AE85-4C10-948B-1045DACE795E}"/>
              </a:ext>
            </a:extLst>
          </p:cNvPr>
          <p:cNvSpPr txBox="1"/>
          <p:nvPr/>
        </p:nvSpPr>
        <p:spPr>
          <a:xfrm>
            <a:off x="781028" y="1422148"/>
            <a:ext cx="4819672" cy="2289858"/>
          </a:xfrm>
          <a:prstGeom prst="rect">
            <a:avLst/>
          </a:prstGeom>
          <a:noFill/>
        </p:spPr>
        <p:txBody>
          <a:bodyPr wrap="square">
            <a:spAutoFit/>
          </a:bodyPr>
          <a:lstStyle/>
          <a:p>
            <a:pPr>
              <a:lnSpc>
                <a:spcPct val="120000"/>
              </a:lnSpc>
              <a:spcBef>
                <a:spcPts val="1200"/>
              </a:spcBef>
              <a:spcAft>
                <a:spcPts val="600"/>
              </a:spcAft>
            </a:pPr>
            <a:r>
              <a:rPr lang="en-AU" sz="24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Paris has many wonderful galleries and museums. Le Louvre is the most famous. </a:t>
            </a:r>
            <a:r>
              <a:rPr lang="en-AU" sz="2400" dirty="0">
                <a:effectLst/>
                <a:latin typeface="Calibri" panose="020F0502020204030204" pitchFamily="34" charset="0"/>
                <a:ea typeface="Calibri" panose="020F0502020204030204" pitchFamily="34" charset="0"/>
              </a:rPr>
              <a:t>This photo, taken at night, shows the fountains and the glass Pyramid very well.</a:t>
            </a:r>
            <a:endParaRPr lang="en-AU" sz="24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pic>
        <p:nvPicPr>
          <p:cNvPr id="8" name="Picture 7" descr="A picture containing photo, old, building, train&#10;&#10;Description automatically generated">
            <a:extLst>
              <a:ext uri="{FF2B5EF4-FFF2-40B4-BE49-F238E27FC236}">
                <a16:creationId xmlns:a16="http://schemas.microsoft.com/office/drawing/2014/main" id="{336CECF7-3E37-4929-83AA-5D8C679C419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52713" y="3777023"/>
            <a:ext cx="4396368" cy="3141938"/>
          </a:xfrm>
          <a:prstGeom prst="rect">
            <a:avLst/>
          </a:prstGeom>
        </p:spPr>
      </p:pic>
      <p:pic>
        <p:nvPicPr>
          <p:cNvPr id="13" name="Picture 12" descr="An old photo of a person&#10;&#10;Description automatically generated">
            <a:extLst>
              <a:ext uri="{FF2B5EF4-FFF2-40B4-BE49-F238E27FC236}">
                <a16:creationId xmlns:a16="http://schemas.microsoft.com/office/drawing/2014/main" id="{750B22B9-908F-48CC-96CA-947E6945216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927199" y="944973"/>
            <a:ext cx="4035465" cy="4631305"/>
          </a:xfrm>
          <a:prstGeom prst="rect">
            <a:avLst/>
          </a:prstGeom>
        </p:spPr>
      </p:pic>
      <p:sp>
        <p:nvSpPr>
          <p:cNvPr id="15" name="TextBox 14">
            <a:extLst>
              <a:ext uri="{FF2B5EF4-FFF2-40B4-BE49-F238E27FC236}">
                <a16:creationId xmlns:a16="http://schemas.microsoft.com/office/drawing/2014/main" id="{6588BACD-3382-40CC-AD17-E4630EC3FEA8}"/>
              </a:ext>
            </a:extLst>
          </p:cNvPr>
          <p:cNvSpPr txBox="1"/>
          <p:nvPr/>
        </p:nvSpPr>
        <p:spPr>
          <a:xfrm>
            <a:off x="5927198" y="5685507"/>
            <a:ext cx="4236103" cy="1392369"/>
          </a:xfrm>
          <a:prstGeom prst="rect">
            <a:avLst/>
          </a:prstGeom>
          <a:noFill/>
        </p:spPr>
        <p:txBody>
          <a:bodyPr wrap="square">
            <a:spAutoFit/>
          </a:bodyPr>
          <a:lstStyle/>
          <a:p>
            <a:pPr>
              <a:lnSpc>
                <a:spcPct val="120000"/>
              </a:lnSpc>
              <a:spcBef>
                <a:spcPts val="12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One of my favourite paintings is ‘The Dressmaker’, by Johannes Vermeer.</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175590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17</a:t>
            </a:fld>
            <a:endParaRPr lang="en-US"/>
          </a:p>
        </p:txBody>
      </p:sp>
      <p:sp>
        <p:nvSpPr>
          <p:cNvPr id="2" name="TextBox 1">
            <a:extLst>
              <a:ext uri="{FF2B5EF4-FFF2-40B4-BE49-F238E27FC236}">
                <a16:creationId xmlns:a16="http://schemas.microsoft.com/office/drawing/2014/main" id="{BEFBEF35-55D5-456C-BAC5-CE33E4FF40CE}"/>
              </a:ext>
            </a:extLst>
          </p:cNvPr>
          <p:cNvSpPr txBox="1"/>
          <p:nvPr/>
        </p:nvSpPr>
        <p:spPr>
          <a:xfrm>
            <a:off x="781028" y="449024"/>
            <a:ext cx="5347606" cy="800219"/>
          </a:xfrm>
          <a:prstGeom prst="rect">
            <a:avLst/>
          </a:prstGeom>
          <a:noFill/>
        </p:spPr>
        <p:txBody>
          <a:bodyPr wrap="square">
            <a:spAutoFit/>
          </a:bodyPr>
          <a:lstStyle/>
          <a:p>
            <a:pPr>
              <a:lnSpc>
                <a:spcPct val="120000"/>
              </a:lnSpc>
              <a:spcAft>
                <a:spcPts val="600"/>
              </a:spcAft>
            </a:pPr>
            <a:r>
              <a:rPr lang="en-AU" sz="4000" b="1" dirty="0">
                <a:solidFill>
                  <a:srgbClr val="000000"/>
                </a:solidFill>
                <a:effectLst/>
                <a:latin typeface="Calibri Light" panose="020F0302020204030204" pitchFamily="34" charset="0"/>
                <a:ea typeface="Calibri" panose="020F0502020204030204" pitchFamily="34" charset="0"/>
                <a:cs typeface="French Script MT" panose="03020402040607040605" pitchFamily="66" charset="0"/>
              </a:rPr>
              <a:t>Museums and Galleries</a:t>
            </a:r>
            <a:endParaRPr lang="en-AU" sz="40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sp>
        <p:nvSpPr>
          <p:cNvPr id="7" name="Text Box 42">
            <a:extLst>
              <a:ext uri="{FF2B5EF4-FFF2-40B4-BE49-F238E27FC236}">
                <a16:creationId xmlns:a16="http://schemas.microsoft.com/office/drawing/2014/main" id="{A4C48095-07A4-4123-8C1C-A6B8D3E62AE4}"/>
              </a:ext>
            </a:extLst>
          </p:cNvPr>
          <p:cNvSpPr txBox="1"/>
          <p:nvPr/>
        </p:nvSpPr>
        <p:spPr>
          <a:xfrm>
            <a:off x="781028" y="2850591"/>
            <a:ext cx="4023834" cy="2335056"/>
          </a:xfrm>
          <a:prstGeom prst="rect">
            <a:avLst/>
          </a:prstGeom>
          <a:solidFill>
            <a:sysClr val="window" lastClr="FFFFF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20000"/>
              </a:lnSpc>
              <a:spcBef>
                <a:spcPts val="1200"/>
              </a:spcBef>
              <a:spcAft>
                <a:spcPts val="600"/>
              </a:spcAft>
              <a:buClrTx/>
              <a:buSzTx/>
              <a:buFontTx/>
              <a:buNone/>
              <a:tabLst/>
              <a:defRPr/>
            </a:pPr>
            <a:r>
              <a:rPr kumimoji="0" lang="en-AU"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We like the photo of the little girl touching the feet of one of the Auguste Rodin sculptures in his sculpture park.</a:t>
            </a:r>
            <a:endParaRPr kumimoji="0" lang="en-AU" sz="11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A picture containing outdoor, grass, photo, building&#10;&#10;Description automatically generated">
            <a:extLst>
              <a:ext uri="{FF2B5EF4-FFF2-40B4-BE49-F238E27FC236}">
                <a16:creationId xmlns:a16="http://schemas.microsoft.com/office/drawing/2014/main" id="{6919469D-42B0-4E29-B6F0-EBD7815B8EB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20305" y="1212309"/>
            <a:ext cx="4023834" cy="5574687"/>
          </a:xfrm>
          <a:prstGeom prst="rect">
            <a:avLst/>
          </a:prstGeom>
        </p:spPr>
      </p:pic>
    </p:spTree>
    <p:extLst>
      <p:ext uri="{BB962C8B-B14F-4D97-AF65-F5344CB8AC3E}">
        <p14:creationId xmlns:p14="http://schemas.microsoft.com/office/powerpoint/2010/main" val="25090642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18</a:t>
            </a:fld>
            <a:endParaRPr lang="en-US"/>
          </a:p>
        </p:txBody>
      </p:sp>
      <p:sp>
        <p:nvSpPr>
          <p:cNvPr id="2" name="TextBox 1">
            <a:extLst>
              <a:ext uri="{FF2B5EF4-FFF2-40B4-BE49-F238E27FC236}">
                <a16:creationId xmlns:a16="http://schemas.microsoft.com/office/drawing/2014/main" id="{E884FAD2-275E-4245-BCA2-45FBE5366486}"/>
              </a:ext>
            </a:extLst>
          </p:cNvPr>
          <p:cNvSpPr txBox="1"/>
          <p:nvPr/>
        </p:nvSpPr>
        <p:spPr>
          <a:xfrm>
            <a:off x="781028" y="449024"/>
            <a:ext cx="5347606" cy="800219"/>
          </a:xfrm>
          <a:prstGeom prst="rect">
            <a:avLst/>
          </a:prstGeom>
          <a:noFill/>
        </p:spPr>
        <p:txBody>
          <a:bodyPr wrap="square">
            <a:spAutoFit/>
          </a:bodyPr>
          <a:lstStyle/>
          <a:p>
            <a:pPr>
              <a:lnSpc>
                <a:spcPct val="120000"/>
              </a:lnSpc>
              <a:spcAft>
                <a:spcPts val="600"/>
              </a:spcAft>
            </a:pPr>
            <a:r>
              <a:rPr lang="en-AU" sz="4000" b="1" dirty="0">
                <a:solidFill>
                  <a:srgbClr val="000000"/>
                </a:solidFill>
                <a:effectLst/>
                <a:latin typeface="Calibri Light" panose="020F0302020204030204" pitchFamily="34" charset="0"/>
                <a:ea typeface="Calibri" panose="020F0502020204030204" pitchFamily="34" charset="0"/>
                <a:cs typeface="French Script MT" panose="03020402040607040605" pitchFamily="66" charset="0"/>
              </a:rPr>
              <a:t>Museums and Galleries</a:t>
            </a:r>
            <a:endParaRPr lang="en-AU" sz="40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pic>
        <p:nvPicPr>
          <p:cNvPr id="3" name="Picture 2" descr="A person wearing a dress&#10;&#10;Description automatically generated">
            <a:extLst>
              <a:ext uri="{FF2B5EF4-FFF2-40B4-BE49-F238E27FC236}">
                <a16:creationId xmlns:a16="http://schemas.microsoft.com/office/drawing/2014/main" id="{9C8F78C4-5955-43A5-8071-1907C4FA7E2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81028" y="1351501"/>
            <a:ext cx="3937961" cy="5435495"/>
          </a:xfrm>
          <a:prstGeom prst="rect">
            <a:avLst/>
          </a:prstGeom>
        </p:spPr>
      </p:pic>
      <p:sp>
        <p:nvSpPr>
          <p:cNvPr id="5" name="TextBox 4">
            <a:extLst>
              <a:ext uri="{FF2B5EF4-FFF2-40B4-BE49-F238E27FC236}">
                <a16:creationId xmlns:a16="http://schemas.microsoft.com/office/drawing/2014/main" id="{4F35A4D8-1284-4456-81B6-355ADCAB0837}"/>
              </a:ext>
            </a:extLst>
          </p:cNvPr>
          <p:cNvSpPr txBox="1"/>
          <p:nvPr/>
        </p:nvSpPr>
        <p:spPr>
          <a:xfrm>
            <a:off x="5101546" y="2386890"/>
            <a:ext cx="4815589" cy="2952796"/>
          </a:xfrm>
          <a:prstGeom prst="rect">
            <a:avLst/>
          </a:prstGeom>
          <a:noFill/>
        </p:spPr>
        <p:txBody>
          <a:bodyPr wrap="square">
            <a:spAutoFit/>
          </a:bodyPr>
          <a:lstStyle/>
          <a:p>
            <a:pPr>
              <a:lnSpc>
                <a:spcPct val="120000"/>
              </a:lnSpc>
              <a:spcBef>
                <a:spcPts val="12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I love the sculptures by Edward Degas. </a:t>
            </a:r>
          </a:p>
          <a:p>
            <a:pPr>
              <a:lnSpc>
                <a:spcPct val="120000"/>
              </a:lnSpc>
              <a:spcBef>
                <a:spcPts val="12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This one, called ‘Petite Danseuse’, is in the </a:t>
            </a:r>
            <a:r>
              <a:rPr lang="en-AU" sz="2400" dirty="0" err="1">
                <a:effectLst/>
                <a:latin typeface="Calibri" panose="020F0502020204030204" pitchFamily="34" charset="0"/>
                <a:ea typeface="Calibri" panose="020F0502020204030204" pitchFamily="34" charset="0"/>
                <a:cs typeface="Calibri" panose="020F0502020204030204" pitchFamily="34" charset="0"/>
              </a:rPr>
              <a:t>Musée</a:t>
            </a:r>
            <a:r>
              <a:rPr lang="en-AU" sz="2400" dirty="0">
                <a:effectLst/>
                <a:latin typeface="Calibri" panose="020F0502020204030204" pitchFamily="34" charset="0"/>
                <a:ea typeface="Calibri" panose="020F0502020204030204" pitchFamily="34" charset="0"/>
                <a:cs typeface="Calibri" panose="020F0502020204030204" pitchFamily="34" charset="0"/>
              </a:rPr>
              <a:t> D’Orsay. This museum houses many Impressionist paintings amongst many other works.</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383170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19</a:t>
            </a:fld>
            <a:endParaRPr lang="en-US"/>
          </a:p>
        </p:txBody>
      </p:sp>
      <p:sp>
        <p:nvSpPr>
          <p:cNvPr id="5" name="TextBox 4">
            <a:extLst>
              <a:ext uri="{FF2B5EF4-FFF2-40B4-BE49-F238E27FC236}">
                <a16:creationId xmlns:a16="http://schemas.microsoft.com/office/drawing/2014/main" id="{450BAB11-330A-47EE-8493-AEE05B4E82E1}"/>
              </a:ext>
            </a:extLst>
          </p:cNvPr>
          <p:cNvSpPr txBox="1"/>
          <p:nvPr/>
        </p:nvSpPr>
        <p:spPr>
          <a:xfrm>
            <a:off x="781028" y="819263"/>
            <a:ext cx="5347606" cy="781752"/>
          </a:xfrm>
          <a:prstGeom prst="rect">
            <a:avLst/>
          </a:prstGeom>
          <a:noFill/>
        </p:spPr>
        <p:txBody>
          <a:bodyPr wrap="square">
            <a:spAutoFit/>
          </a:bodyPr>
          <a:lstStyle/>
          <a:p>
            <a:pPr>
              <a:lnSpc>
                <a:spcPct val="120000"/>
              </a:lnSpc>
              <a:spcAft>
                <a:spcPts val="600"/>
              </a:spcAft>
            </a:pPr>
            <a:r>
              <a:rPr lang="en-AU" sz="4000" b="1" dirty="0">
                <a:effectLst/>
                <a:latin typeface="Calibri Light" panose="020F0302020204030204" pitchFamily="34" charset="0"/>
                <a:ea typeface="Calibri" panose="020F0502020204030204" pitchFamily="34" charset="0"/>
                <a:cs typeface="Times New Roman" panose="02020603050405020304" pitchFamily="18" charset="0"/>
              </a:rPr>
              <a:t>Arc de Triomphe</a:t>
            </a:r>
            <a:endParaRPr lang="en-AU" sz="4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FC132C7F-8985-46E3-994F-271B9CA0C0FE}"/>
              </a:ext>
            </a:extLst>
          </p:cNvPr>
          <p:cNvSpPr txBox="1"/>
          <p:nvPr/>
        </p:nvSpPr>
        <p:spPr>
          <a:xfrm>
            <a:off x="781029" y="1813287"/>
            <a:ext cx="4199186" cy="5956246"/>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AU" sz="2400" dirty="0">
                <a:effectLst/>
                <a:latin typeface="Calibri" panose="020F0502020204030204" pitchFamily="34" charset="0"/>
                <a:ea typeface="Calibri" panose="020F0502020204030204" pitchFamily="34" charset="0"/>
                <a:cs typeface="Calibri" panose="020F0502020204030204" pitchFamily="34" charset="0"/>
              </a:rPr>
              <a:t>We cannot forget to include the Arc de Triomphe.</a:t>
            </a:r>
            <a:r>
              <a:rPr kumimoji="0" lang="en-AU"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AU"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It was built by </a:t>
            </a:r>
            <a:r>
              <a:rPr kumimoji="0" lang="en-AU" sz="2400" b="0"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Napoleon in 1806 </a:t>
            </a:r>
            <a:r>
              <a:rPr kumimoji="0" lang="en-AU"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and later dedicated by Louis-Philippe as a triumphal arch to the glory of the armies of the revolution.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AU"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It is at the head of the world renowned, cobbled boulevard, the Champs Elysée, which you can just see through the arch.</a:t>
            </a:r>
            <a:endParaRPr kumimoji="0" lang="en-AU" sz="11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1200"/>
              </a:spcBef>
              <a:spcAft>
                <a:spcPts val="600"/>
              </a:spcAft>
            </a:pPr>
            <a:endParaRPr lang="en-AU" sz="2400" dirty="0">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 </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descr="A sign on the side of a building&#10;&#10;Description automatically generated">
            <a:extLst>
              <a:ext uri="{FF2B5EF4-FFF2-40B4-BE49-F238E27FC236}">
                <a16:creationId xmlns:a16="http://schemas.microsoft.com/office/drawing/2014/main" id="{2108702F-EC5D-4A88-94FF-6D883EAECF1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741412" y="80552"/>
            <a:ext cx="3628330" cy="71078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55870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FEE4401-B599-44CF-90D6-E6DB47FBE0E1}"/>
              </a:ext>
            </a:extLst>
          </p:cNvPr>
          <p:cNvSpPr>
            <a:spLocks noGrp="1"/>
          </p:cNvSpPr>
          <p:nvPr>
            <p:ph type="ftr" sz="quarter" idx="11"/>
          </p:nvPr>
        </p:nvSpPr>
        <p:spPr>
          <a:xfrm>
            <a:off x="735497" y="6835280"/>
            <a:ext cx="5543295" cy="802842"/>
          </a:xfrm>
        </p:spPr>
        <p:txBody>
          <a:bodyPr/>
          <a:lstStyle/>
          <a:p>
            <a:pPr algn="l"/>
            <a:r>
              <a:rPr lang="en-US" dirty="0"/>
              <a:t>Rotary Club of Canterbury: Let’s Stay Connected Project</a:t>
            </a:r>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mtClean="0"/>
              <a:t>2</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2" cstate="screen">
            <a:extLst>
              <a:ext uri="{28A0092B-C50C-407E-A947-70E740481C1C}">
                <a14:useLocalDpi xmlns:a14="http://schemas.microsoft.com/office/drawing/2010/main"/>
              </a:ext>
            </a:extLst>
          </a:blip>
          <a:stretch>
            <a:fillRect/>
          </a:stretch>
        </p:blipFill>
        <p:spPr>
          <a:xfrm>
            <a:off x="735497" y="410394"/>
            <a:ext cx="2034463" cy="791230"/>
          </a:xfrm>
          <a:prstGeom prst="rect">
            <a:avLst/>
          </a:prstGeom>
        </p:spPr>
      </p:pic>
      <p:sp>
        <p:nvSpPr>
          <p:cNvPr id="9" name="TextBox 8">
            <a:extLst>
              <a:ext uri="{FF2B5EF4-FFF2-40B4-BE49-F238E27FC236}">
                <a16:creationId xmlns:a16="http://schemas.microsoft.com/office/drawing/2014/main" id="{F1647DDA-73EC-4C64-B382-D14002047817}"/>
              </a:ext>
            </a:extLst>
          </p:cNvPr>
          <p:cNvSpPr txBox="1"/>
          <p:nvPr/>
        </p:nvSpPr>
        <p:spPr>
          <a:xfrm>
            <a:off x="1044760" y="1960744"/>
            <a:ext cx="8608642" cy="4278094"/>
          </a:xfrm>
          <a:prstGeom prst="rect">
            <a:avLst/>
          </a:prstGeom>
          <a:noFill/>
        </p:spPr>
        <p:txBody>
          <a:bodyPr wrap="square" rtlCol="0">
            <a:spAutoFit/>
          </a:bodyPr>
          <a:lstStyle/>
          <a:p>
            <a:r>
              <a:rPr lang="en-US" sz="1600" dirty="0">
                <a:ea typeface="Times New Roman" panose="02020603050405020304" pitchFamily="18" charset="0"/>
              </a:rPr>
              <a:t>The Rotary Club of Canterbury “Let’s Stay Connected Project” has been developed as a response to an identified need within the Aged Care sector.</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You can download this and other booklets from the Rotary Club of Canterbury website (</a:t>
            </a:r>
            <a:r>
              <a:rPr lang="en-US" sz="1600" u="sng" dirty="0">
                <a:solidFill>
                  <a:srgbClr val="0000FF"/>
                </a:solidFill>
                <a:ea typeface="Times New Roman" panose="02020603050405020304" pitchFamily="18" charset="0"/>
                <a:hlinkClick r:id="rId3"/>
              </a:rPr>
              <a:t>www.canterburyrotary.org</a:t>
            </a:r>
            <a:r>
              <a:rPr lang="en-US" sz="1600" dirty="0">
                <a:ea typeface="Times New Roman" panose="02020603050405020304" pitchFamily="18" charset="0"/>
              </a:rPr>
              <a:t>).</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solidFill>
                  <a:srgbClr val="000000"/>
                </a:solidFill>
                <a:ea typeface="Times New Roman" panose="02020603050405020304" pitchFamily="18" charset="0"/>
              </a:rPr>
              <a:t>Source references for this book are held at the Rotary Club of Canterbury. Contact </a:t>
            </a:r>
            <a:r>
              <a:rPr lang="en-US" sz="1600" u="sng" dirty="0">
                <a:solidFill>
                  <a:srgbClr val="0000FF"/>
                </a:solidFill>
                <a:ea typeface="Times New Roman" panose="02020603050405020304" pitchFamily="18" charset="0"/>
                <a:hlinkClick r:id="rId4"/>
              </a:rPr>
              <a:t>president@caterburyrotary.org</a:t>
            </a:r>
            <a:r>
              <a:rPr lang="en-US" sz="1600" u="sng" dirty="0">
                <a:solidFill>
                  <a:srgbClr val="0000FF"/>
                </a:solidFill>
                <a:ea typeface="Times New Roman" panose="02020603050405020304" pitchFamily="18" charset="0"/>
              </a:rPr>
              <a:t> </a:t>
            </a:r>
            <a:r>
              <a:rPr lang="en-US" sz="1600" dirty="0">
                <a:solidFill>
                  <a:srgbClr val="000000"/>
                </a:solidFill>
                <a:ea typeface="Times New Roman" panose="02020603050405020304" pitchFamily="18" charset="0"/>
              </a:rPr>
              <a:t>for further details.  </a:t>
            </a:r>
            <a:endParaRPr lang="en-AU" sz="1600" dirty="0">
              <a:ea typeface="Arial Unicode MS"/>
            </a:endParaRPr>
          </a:p>
          <a:p>
            <a:r>
              <a:rPr lang="en-US" sz="1600" dirty="0">
                <a:solidFill>
                  <a:srgbClr val="000000"/>
                </a:solidFill>
                <a:ea typeface="Times New Roman" panose="02020603050405020304" pitchFamily="18" charset="0"/>
              </a:rPr>
              <a:t> </a:t>
            </a:r>
            <a:endParaRPr lang="en-AU" sz="1600" dirty="0">
              <a:ea typeface="Arial Unicode MS"/>
            </a:endParaRPr>
          </a:p>
          <a:p>
            <a:r>
              <a:rPr lang="en-US" sz="1600" dirty="0">
                <a:solidFill>
                  <a:srgbClr val="000000"/>
                </a:solidFill>
                <a:ea typeface="Times New Roman" panose="02020603050405020304" pitchFamily="18" charset="0"/>
              </a:rPr>
              <a:t>Material in this book was reproduced in accordance with Section 113F of the Copyright Act (1968). </a:t>
            </a:r>
            <a:endParaRPr lang="en-AU" sz="1600" dirty="0">
              <a:ea typeface="Arial Unicode MS"/>
            </a:endParaRPr>
          </a:p>
        </p:txBody>
      </p:sp>
    </p:spTree>
    <p:extLst>
      <p:ext uri="{BB962C8B-B14F-4D97-AF65-F5344CB8AC3E}">
        <p14:creationId xmlns:p14="http://schemas.microsoft.com/office/powerpoint/2010/main" val="8347087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20</a:t>
            </a:fld>
            <a:endParaRPr lang="en-US"/>
          </a:p>
        </p:txBody>
      </p:sp>
      <p:sp>
        <p:nvSpPr>
          <p:cNvPr id="5" name="TextBox 4">
            <a:extLst>
              <a:ext uri="{FF2B5EF4-FFF2-40B4-BE49-F238E27FC236}">
                <a16:creationId xmlns:a16="http://schemas.microsoft.com/office/drawing/2014/main" id="{81913869-90AE-4603-851D-49C9392313F6}"/>
              </a:ext>
            </a:extLst>
          </p:cNvPr>
          <p:cNvSpPr txBox="1"/>
          <p:nvPr/>
        </p:nvSpPr>
        <p:spPr>
          <a:xfrm>
            <a:off x="781028" y="521181"/>
            <a:ext cx="5347606" cy="800219"/>
          </a:xfrm>
          <a:prstGeom prst="rect">
            <a:avLst/>
          </a:prstGeom>
          <a:noFill/>
        </p:spPr>
        <p:txBody>
          <a:bodyPr wrap="square">
            <a:spAutoFit/>
          </a:bodyPr>
          <a:lstStyle/>
          <a:p>
            <a:pPr>
              <a:lnSpc>
                <a:spcPct val="120000"/>
              </a:lnSpc>
              <a:spcAft>
                <a:spcPts val="600"/>
              </a:spcAft>
            </a:pPr>
            <a:r>
              <a:rPr lang="en-AU" sz="4000" b="1" dirty="0">
                <a:solidFill>
                  <a:srgbClr val="000000"/>
                </a:solidFill>
                <a:effectLst/>
                <a:latin typeface="Calibri Light" panose="020F0302020204030204" pitchFamily="34" charset="0"/>
                <a:ea typeface="Calibri" panose="020F0502020204030204" pitchFamily="34" charset="0"/>
                <a:cs typeface="French Script MT" panose="03020402040607040605" pitchFamily="66" charset="0"/>
              </a:rPr>
              <a:t>Churches</a:t>
            </a:r>
            <a:endParaRPr lang="en-AU" sz="40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sp>
        <p:nvSpPr>
          <p:cNvPr id="10" name="TextBox 9">
            <a:extLst>
              <a:ext uri="{FF2B5EF4-FFF2-40B4-BE49-F238E27FC236}">
                <a16:creationId xmlns:a16="http://schemas.microsoft.com/office/drawing/2014/main" id="{C1136B25-AE64-4418-9729-F62DD53A7DBD}"/>
              </a:ext>
            </a:extLst>
          </p:cNvPr>
          <p:cNvSpPr txBox="1"/>
          <p:nvPr/>
        </p:nvSpPr>
        <p:spPr>
          <a:xfrm>
            <a:off x="781028" y="1321400"/>
            <a:ext cx="4842085" cy="5593262"/>
          </a:xfrm>
          <a:prstGeom prst="rect">
            <a:avLst/>
          </a:prstGeom>
          <a:noFill/>
        </p:spPr>
        <p:txBody>
          <a:bodyPr wrap="square">
            <a:spAutoFit/>
          </a:bodyPr>
          <a:lstStyle/>
          <a:p>
            <a:pPr>
              <a:lnSpc>
                <a:spcPct val="114000"/>
              </a:lnSpc>
              <a:spcBef>
                <a:spcPts val="1200"/>
              </a:spcBef>
              <a:spcAft>
                <a:spcPts val="600"/>
              </a:spcAft>
            </a:pPr>
            <a:r>
              <a:rPr lang="en-AU" sz="24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Apart from Notre Dame Cathedral, Paris has many other fine churches.</a:t>
            </a:r>
          </a:p>
          <a:p>
            <a:pPr marL="0" marR="0" lvl="0" indent="0" algn="l" defTabSz="457200" rtl="0" eaLnBrk="1" fontAlgn="auto" latinLnBrk="0" hangingPunct="1">
              <a:lnSpc>
                <a:spcPct val="114000"/>
              </a:lnSpc>
              <a:spcBef>
                <a:spcPts val="1200"/>
              </a:spcBef>
              <a:spcAft>
                <a:spcPts val="60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Sacre Coeur Basilica built in 1910 is well recognized. It is a landmark in Paris, high on the hill in Montmartre. It is made of white travertine stone. It stands out against the blue sky. To reach the basilica, you walk up huge flights of steps. My knees hurt!</a:t>
            </a:r>
          </a:p>
          <a:p>
            <a:pPr marL="0" marR="0" lvl="0" indent="0" algn="l" defTabSz="457200" rtl="0" eaLnBrk="1" fontAlgn="auto" latinLnBrk="0" hangingPunct="1">
              <a:lnSpc>
                <a:spcPct val="114000"/>
              </a:lnSpc>
              <a:spcBef>
                <a:spcPts val="1200"/>
              </a:spcBef>
              <a:spcAft>
                <a:spcPts val="60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Just below the steps are many artists painting local scenes for the ‘</a:t>
            </a:r>
            <a:r>
              <a:rPr kumimoji="0" lang="en-AU" sz="2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touristes</a:t>
            </a:r>
            <a:r>
              <a:rPr kumimoji="0" lang="en-AU"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r>
              <a:rPr lang="en-AU" sz="24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 </a:t>
            </a:r>
            <a:endParaRPr lang="en-AU" sz="12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pic>
        <p:nvPicPr>
          <p:cNvPr id="12" name="Picture 11" descr="A group of people in front of a building&#10;&#10;Description automatically generated">
            <a:extLst>
              <a:ext uri="{FF2B5EF4-FFF2-40B4-BE49-F238E27FC236}">
                <a16:creationId xmlns:a16="http://schemas.microsoft.com/office/drawing/2014/main" id="{6CC368BD-E46D-4812-8299-145044EE6EB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907250" y="1190517"/>
            <a:ext cx="4266825" cy="5701913"/>
          </a:xfrm>
          <a:prstGeom prst="rect">
            <a:avLst/>
          </a:prstGeom>
        </p:spPr>
      </p:pic>
    </p:spTree>
    <p:extLst>
      <p:ext uri="{BB962C8B-B14F-4D97-AF65-F5344CB8AC3E}">
        <p14:creationId xmlns:p14="http://schemas.microsoft.com/office/powerpoint/2010/main" val="30942880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21</a:t>
            </a:fld>
            <a:endParaRPr lang="en-US"/>
          </a:p>
        </p:txBody>
      </p:sp>
      <p:sp>
        <p:nvSpPr>
          <p:cNvPr id="2" name="TextBox 1">
            <a:extLst>
              <a:ext uri="{FF2B5EF4-FFF2-40B4-BE49-F238E27FC236}">
                <a16:creationId xmlns:a16="http://schemas.microsoft.com/office/drawing/2014/main" id="{9094CE29-2EBB-47DC-9982-942E8FA88D97}"/>
              </a:ext>
            </a:extLst>
          </p:cNvPr>
          <p:cNvSpPr txBox="1"/>
          <p:nvPr/>
        </p:nvSpPr>
        <p:spPr>
          <a:xfrm>
            <a:off x="781028" y="521181"/>
            <a:ext cx="5347606" cy="800219"/>
          </a:xfrm>
          <a:prstGeom prst="rect">
            <a:avLst/>
          </a:prstGeom>
          <a:noFill/>
        </p:spPr>
        <p:txBody>
          <a:bodyPr wrap="square">
            <a:spAutoFit/>
          </a:bodyPr>
          <a:lstStyle/>
          <a:p>
            <a:pPr>
              <a:lnSpc>
                <a:spcPct val="120000"/>
              </a:lnSpc>
              <a:spcAft>
                <a:spcPts val="600"/>
              </a:spcAft>
            </a:pPr>
            <a:r>
              <a:rPr lang="en-AU" sz="4000" b="1" dirty="0">
                <a:solidFill>
                  <a:srgbClr val="000000"/>
                </a:solidFill>
                <a:effectLst/>
                <a:latin typeface="Calibri Light" panose="020F0302020204030204" pitchFamily="34" charset="0"/>
                <a:ea typeface="Calibri" panose="020F0502020204030204" pitchFamily="34" charset="0"/>
                <a:cs typeface="French Script MT" panose="03020402040607040605" pitchFamily="66" charset="0"/>
              </a:rPr>
              <a:t>Churches</a:t>
            </a:r>
            <a:endParaRPr lang="en-AU" sz="40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sp>
        <p:nvSpPr>
          <p:cNvPr id="7" name="TextBox 6">
            <a:extLst>
              <a:ext uri="{FF2B5EF4-FFF2-40B4-BE49-F238E27FC236}">
                <a16:creationId xmlns:a16="http://schemas.microsoft.com/office/drawing/2014/main" id="{055C1872-76A5-4FB6-BF73-47F21F5549E4}"/>
              </a:ext>
            </a:extLst>
          </p:cNvPr>
          <p:cNvSpPr txBox="1"/>
          <p:nvPr/>
        </p:nvSpPr>
        <p:spPr>
          <a:xfrm>
            <a:off x="781028" y="1321400"/>
            <a:ext cx="9181636" cy="916854"/>
          </a:xfrm>
          <a:prstGeom prst="rect">
            <a:avLst/>
          </a:prstGeom>
          <a:noFill/>
        </p:spPr>
        <p:txBody>
          <a:bodyPr wrap="square">
            <a:spAutoFit/>
          </a:bodyPr>
          <a:lstStyle/>
          <a:p>
            <a:pPr>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One of our favourite churches is a small chapel, named Sainte Chapelle.</a:t>
            </a:r>
            <a:r>
              <a:rPr kumimoji="0" lang="en-AU"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It is on the Ile de la Cite.</a:t>
            </a:r>
            <a:r>
              <a:rPr lang="en-AU" sz="2400" dirty="0">
                <a:effectLst/>
                <a:latin typeface="Calibri" panose="020F0502020204030204" pitchFamily="34" charset="0"/>
                <a:ea typeface="Calibri" panose="020F0502020204030204" pitchFamily="34" charset="0"/>
                <a:cs typeface="Calibri" panose="020F0502020204030204" pitchFamily="34" charset="0"/>
              </a:rPr>
              <a:t> </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descr="A picture containing building, large, window, standing&#10;&#10;Description automatically generated">
            <a:extLst>
              <a:ext uri="{FF2B5EF4-FFF2-40B4-BE49-F238E27FC236}">
                <a16:creationId xmlns:a16="http://schemas.microsoft.com/office/drawing/2014/main" id="{B5EDA61F-8318-4810-8EED-E439AF5AB07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81028" y="2179937"/>
            <a:ext cx="6562158" cy="4665377"/>
          </a:xfrm>
          <a:prstGeom prst="rect">
            <a:avLst/>
          </a:prstGeom>
        </p:spPr>
      </p:pic>
      <p:sp>
        <p:nvSpPr>
          <p:cNvPr id="11" name="TextBox 10">
            <a:extLst>
              <a:ext uri="{FF2B5EF4-FFF2-40B4-BE49-F238E27FC236}">
                <a16:creationId xmlns:a16="http://schemas.microsoft.com/office/drawing/2014/main" id="{C17C827C-CFCC-4D40-804C-5D54B45EA551}"/>
              </a:ext>
            </a:extLst>
          </p:cNvPr>
          <p:cNvSpPr txBox="1"/>
          <p:nvPr/>
        </p:nvSpPr>
        <p:spPr>
          <a:xfrm>
            <a:off x="7721137" y="2567637"/>
            <a:ext cx="2075965" cy="3889976"/>
          </a:xfrm>
          <a:prstGeom prst="rect">
            <a:avLst/>
          </a:prstGeom>
          <a:noFill/>
        </p:spPr>
        <p:txBody>
          <a:bodyPr wrap="square">
            <a:spAutoFit/>
          </a:bodyPr>
          <a:lstStyle/>
          <a:p>
            <a:pPr>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rPr>
              <a:t>The church was built in 1248 as a royal chapel. There are 1113 stained glass windows which sparkle like jewels. </a:t>
            </a:r>
            <a:endParaRPr lang="en-AU" dirty="0"/>
          </a:p>
        </p:txBody>
      </p:sp>
    </p:spTree>
    <p:extLst>
      <p:ext uri="{BB962C8B-B14F-4D97-AF65-F5344CB8AC3E}">
        <p14:creationId xmlns:p14="http://schemas.microsoft.com/office/powerpoint/2010/main" val="6082681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22</a:t>
            </a:fld>
            <a:endParaRPr lang="en-US"/>
          </a:p>
        </p:txBody>
      </p:sp>
      <p:sp>
        <p:nvSpPr>
          <p:cNvPr id="5" name="TextBox 4">
            <a:extLst>
              <a:ext uri="{FF2B5EF4-FFF2-40B4-BE49-F238E27FC236}">
                <a16:creationId xmlns:a16="http://schemas.microsoft.com/office/drawing/2014/main" id="{BFBF5793-BAAA-4C18-BB7D-A02322045036}"/>
              </a:ext>
            </a:extLst>
          </p:cNvPr>
          <p:cNvSpPr txBox="1"/>
          <p:nvPr/>
        </p:nvSpPr>
        <p:spPr>
          <a:xfrm>
            <a:off x="781028" y="390186"/>
            <a:ext cx="5347606" cy="781752"/>
          </a:xfrm>
          <a:prstGeom prst="rect">
            <a:avLst/>
          </a:prstGeom>
          <a:noFill/>
        </p:spPr>
        <p:txBody>
          <a:bodyPr wrap="square">
            <a:spAutoFit/>
          </a:bodyPr>
          <a:lstStyle/>
          <a:p>
            <a:pPr>
              <a:lnSpc>
                <a:spcPct val="120000"/>
              </a:lnSpc>
              <a:spcAft>
                <a:spcPts val="600"/>
              </a:spcAft>
            </a:pPr>
            <a:r>
              <a:rPr lang="en-AU" sz="4000" b="1" dirty="0">
                <a:effectLst/>
                <a:latin typeface="Calibri" panose="020F0502020204030204" pitchFamily="34" charset="0"/>
                <a:ea typeface="Calibri" panose="020F0502020204030204" pitchFamily="34" charset="0"/>
                <a:cs typeface="Calibri" panose="020F0502020204030204" pitchFamily="34" charset="0"/>
              </a:rPr>
              <a:t>Palais Garnier</a:t>
            </a:r>
            <a:endParaRPr lang="en-AU" sz="4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E9073B6E-88C4-4C32-9292-D9B0750FC542}"/>
              </a:ext>
            </a:extLst>
          </p:cNvPr>
          <p:cNvSpPr txBox="1"/>
          <p:nvPr/>
        </p:nvSpPr>
        <p:spPr>
          <a:xfrm>
            <a:off x="781028" y="1307848"/>
            <a:ext cx="9181636" cy="981807"/>
          </a:xfrm>
          <a:prstGeom prst="rect">
            <a:avLst/>
          </a:prstGeom>
          <a:noFill/>
        </p:spPr>
        <p:txBody>
          <a:bodyPr wrap="square">
            <a:spAutoFit/>
          </a:bodyPr>
          <a:lstStyle/>
          <a:p>
            <a:pPr>
              <a:lnSpc>
                <a:spcPct val="120000"/>
              </a:lnSpc>
              <a:spcBef>
                <a:spcPts val="1200"/>
              </a:spcBef>
              <a:spcAft>
                <a:spcPts val="600"/>
              </a:spcAft>
            </a:pPr>
            <a:r>
              <a:rPr lang="en-AU" sz="24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One evening we went to the famous opera house called Palais Garnier.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It is sometimes compared to a wedding cake.</a:t>
            </a:r>
            <a:endPar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Picture 10" descr="A group of people in front of a building&#10;&#10;Description automatically generated">
            <a:extLst>
              <a:ext uri="{FF2B5EF4-FFF2-40B4-BE49-F238E27FC236}">
                <a16:creationId xmlns:a16="http://schemas.microsoft.com/office/drawing/2014/main" id="{BDA80DA6-7981-4B6A-8C44-2B394E101FB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rot="-60000">
            <a:off x="1905569" y="2290282"/>
            <a:ext cx="6781733" cy="4680215"/>
          </a:xfrm>
          <a:prstGeom prst="rect">
            <a:avLst/>
          </a:prstGeom>
        </p:spPr>
      </p:pic>
    </p:spTree>
    <p:extLst>
      <p:ext uri="{BB962C8B-B14F-4D97-AF65-F5344CB8AC3E}">
        <p14:creationId xmlns:p14="http://schemas.microsoft.com/office/powerpoint/2010/main" val="36670838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23</a:t>
            </a:fld>
            <a:endParaRPr lang="en-US"/>
          </a:p>
        </p:txBody>
      </p:sp>
      <p:sp>
        <p:nvSpPr>
          <p:cNvPr id="2" name="TextBox 1">
            <a:extLst>
              <a:ext uri="{FF2B5EF4-FFF2-40B4-BE49-F238E27FC236}">
                <a16:creationId xmlns:a16="http://schemas.microsoft.com/office/drawing/2014/main" id="{4CEE737D-67C8-4971-8C47-ABC92225E466}"/>
              </a:ext>
            </a:extLst>
          </p:cNvPr>
          <p:cNvSpPr txBox="1"/>
          <p:nvPr/>
        </p:nvSpPr>
        <p:spPr>
          <a:xfrm>
            <a:off x="781028" y="390186"/>
            <a:ext cx="5347606" cy="781752"/>
          </a:xfrm>
          <a:prstGeom prst="rect">
            <a:avLst/>
          </a:prstGeom>
          <a:noFill/>
        </p:spPr>
        <p:txBody>
          <a:bodyPr wrap="square">
            <a:spAutoFit/>
          </a:bodyPr>
          <a:lstStyle/>
          <a:p>
            <a:pPr>
              <a:lnSpc>
                <a:spcPct val="120000"/>
              </a:lnSpc>
              <a:spcAft>
                <a:spcPts val="600"/>
              </a:spcAft>
            </a:pPr>
            <a:r>
              <a:rPr lang="en-AU" sz="4000" b="1" dirty="0">
                <a:effectLst/>
                <a:latin typeface="Calibri" panose="020F0502020204030204" pitchFamily="34" charset="0"/>
                <a:ea typeface="Calibri" panose="020F0502020204030204" pitchFamily="34" charset="0"/>
                <a:cs typeface="Calibri" panose="020F0502020204030204" pitchFamily="34" charset="0"/>
              </a:rPr>
              <a:t>Palais Garnier</a:t>
            </a:r>
            <a:endParaRPr lang="en-AU" sz="4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A picture containing indoor, building, sitting, table&#10;&#10;Description automatically generated">
            <a:extLst>
              <a:ext uri="{FF2B5EF4-FFF2-40B4-BE49-F238E27FC236}">
                <a16:creationId xmlns:a16="http://schemas.microsoft.com/office/drawing/2014/main" id="{C0E21368-DEE8-4217-86AB-75932868F5F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238976" y="739330"/>
            <a:ext cx="6186491" cy="6111177"/>
          </a:xfrm>
          <a:prstGeom prst="rect">
            <a:avLst/>
          </a:prstGeom>
        </p:spPr>
      </p:pic>
      <p:sp>
        <p:nvSpPr>
          <p:cNvPr id="10" name="TextBox 9">
            <a:extLst>
              <a:ext uri="{FF2B5EF4-FFF2-40B4-BE49-F238E27FC236}">
                <a16:creationId xmlns:a16="http://schemas.microsoft.com/office/drawing/2014/main" id="{A3F3BA21-5A24-4F2D-A448-350805848B13}"/>
              </a:ext>
            </a:extLst>
          </p:cNvPr>
          <p:cNvSpPr txBox="1"/>
          <p:nvPr/>
        </p:nvSpPr>
        <p:spPr>
          <a:xfrm>
            <a:off x="781028" y="2491075"/>
            <a:ext cx="2892901" cy="1846659"/>
          </a:xfrm>
          <a:prstGeom prst="rect">
            <a:avLst/>
          </a:prstGeom>
          <a:noFill/>
        </p:spPr>
        <p:txBody>
          <a:bodyPr wrap="square">
            <a:spAutoFit/>
          </a:bodyPr>
          <a:lstStyle/>
          <a:p>
            <a:pPr>
              <a:lnSpc>
                <a:spcPct val="120000"/>
              </a:lnSpc>
              <a:spcBef>
                <a:spcPts val="1200"/>
              </a:spcBef>
              <a:spcAft>
                <a:spcPts val="600"/>
              </a:spcAft>
            </a:pPr>
            <a:r>
              <a:rPr lang="en-AU" sz="24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The interior of the Palais Garnier is a riot of gold and red. We saw a ballet there.</a:t>
            </a:r>
            <a:endParaRPr lang="en-AU" sz="12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spTree>
    <p:extLst>
      <p:ext uri="{BB962C8B-B14F-4D97-AF65-F5344CB8AC3E}">
        <p14:creationId xmlns:p14="http://schemas.microsoft.com/office/powerpoint/2010/main" val="4984631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24</a:t>
            </a:fld>
            <a:endParaRPr lang="en-US"/>
          </a:p>
        </p:txBody>
      </p:sp>
      <p:sp>
        <p:nvSpPr>
          <p:cNvPr id="7" name="TextBox 6">
            <a:extLst>
              <a:ext uri="{FF2B5EF4-FFF2-40B4-BE49-F238E27FC236}">
                <a16:creationId xmlns:a16="http://schemas.microsoft.com/office/drawing/2014/main" id="{25B06023-3090-4F03-A499-507C2D20B2EB}"/>
              </a:ext>
            </a:extLst>
          </p:cNvPr>
          <p:cNvSpPr txBox="1"/>
          <p:nvPr/>
        </p:nvSpPr>
        <p:spPr>
          <a:xfrm>
            <a:off x="781028" y="416367"/>
            <a:ext cx="5347606" cy="800219"/>
          </a:xfrm>
          <a:prstGeom prst="rect">
            <a:avLst/>
          </a:prstGeom>
          <a:noFill/>
        </p:spPr>
        <p:txBody>
          <a:bodyPr wrap="square">
            <a:spAutoFit/>
          </a:bodyPr>
          <a:lstStyle/>
          <a:p>
            <a:pPr>
              <a:lnSpc>
                <a:spcPct val="120000"/>
              </a:lnSpc>
              <a:spcAft>
                <a:spcPts val="600"/>
              </a:spcAft>
            </a:pPr>
            <a:r>
              <a:rPr lang="en-AU" sz="4000" b="1" dirty="0">
                <a:solidFill>
                  <a:srgbClr val="000000"/>
                </a:solidFill>
                <a:effectLst/>
                <a:latin typeface="Calibri Light" panose="020F0302020204030204" pitchFamily="34" charset="0"/>
                <a:ea typeface="Calibri" panose="020F0502020204030204" pitchFamily="34" charset="0"/>
                <a:cs typeface="French Script MT" panose="03020402040607040605" pitchFamily="66" charset="0"/>
              </a:rPr>
              <a:t>Père Lachaise Cemetery</a:t>
            </a:r>
            <a:endParaRPr lang="en-AU" sz="40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sp>
        <p:nvSpPr>
          <p:cNvPr id="10" name="TextBox 9">
            <a:extLst>
              <a:ext uri="{FF2B5EF4-FFF2-40B4-BE49-F238E27FC236}">
                <a16:creationId xmlns:a16="http://schemas.microsoft.com/office/drawing/2014/main" id="{11FEF249-26C7-4235-8F5B-BD6ADC66EFF5}"/>
              </a:ext>
            </a:extLst>
          </p:cNvPr>
          <p:cNvSpPr txBox="1"/>
          <p:nvPr/>
        </p:nvSpPr>
        <p:spPr>
          <a:xfrm>
            <a:off x="910318" y="1505061"/>
            <a:ext cx="4438763" cy="4293483"/>
          </a:xfrm>
          <a:prstGeom prst="rect">
            <a:avLst/>
          </a:prstGeom>
          <a:noFill/>
        </p:spPr>
        <p:txBody>
          <a:bodyPr wrap="square">
            <a:spAutoFit/>
          </a:bodyPr>
          <a:lstStyle/>
          <a:p>
            <a:pPr>
              <a:lnSpc>
                <a:spcPct val="120000"/>
              </a:lnSpc>
              <a:spcBef>
                <a:spcPts val="1200"/>
              </a:spcBef>
              <a:spcAft>
                <a:spcPts val="600"/>
              </a:spcAft>
            </a:pPr>
            <a:r>
              <a:rPr lang="en-AU" sz="24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Another interesting place to visit is Père Lachaise Cemetery. I sought the grave of Edith Piaf, known as ‘the Little Sparrow’. Someone leaves red roses on her grave every day. </a:t>
            </a:r>
          </a:p>
          <a:p>
            <a:pPr marL="0" marR="0" lvl="0" indent="0" algn="l" defTabSz="457200" rtl="0" eaLnBrk="1" fontAlgn="auto" latinLnBrk="0" hangingPunct="1">
              <a:lnSpc>
                <a:spcPct val="120000"/>
              </a:lnSpc>
              <a:spcBef>
                <a:spcPts val="1200"/>
              </a:spcBef>
              <a:spcAft>
                <a:spcPts val="600"/>
              </a:spcAft>
              <a:buClrTx/>
              <a:buSzTx/>
              <a:buFontTx/>
              <a:buNone/>
              <a:tabLst/>
              <a:defRPr/>
            </a:pPr>
            <a:r>
              <a:rPr kumimoji="0" lang="en-AU"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French Script MT" panose="03020402040607040605" pitchFamily="66" charset="0"/>
              </a:rPr>
              <a:t>Edith was the French ‘chanteuse’ who sang the famous song, ‘Je ne </a:t>
            </a:r>
            <a:r>
              <a:rPr kumimoji="0" lang="en-AU" sz="24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French Script MT" panose="03020402040607040605" pitchFamily="66" charset="0"/>
              </a:rPr>
              <a:t>regrette</a:t>
            </a:r>
            <a:r>
              <a:rPr kumimoji="0" lang="en-AU"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French Script MT" panose="03020402040607040605" pitchFamily="66" charset="0"/>
              </a:rPr>
              <a:t> </a:t>
            </a:r>
            <a:r>
              <a:rPr kumimoji="0" lang="en-AU" sz="24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French Script MT" panose="03020402040607040605" pitchFamily="66" charset="0"/>
              </a:rPr>
              <a:t>rien</a:t>
            </a:r>
            <a:r>
              <a:rPr kumimoji="0" lang="en-AU"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French Script MT" panose="03020402040607040605" pitchFamily="66" charset="0"/>
              </a:rPr>
              <a:t>’. </a:t>
            </a:r>
            <a:endParaRPr kumimoji="0" lang="en-AU" sz="1200" b="0" i="0" u="none" strike="noStrike" kern="1200" cap="none" spc="0" normalizeH="0" baseline="0" noProof="0" dirty="0">
              <a:ln>
                <a:noFill/>
              </a:ln>
              <a:solidFill>
                <a:srgbClr val="000000"/>
              </a:solidFill>
              <a:effectLst/>
              <a:uLnTx/>
              <a:uFillTx/>
              <a:latin typeface="French Script MT" panose="03020402040607040605" pitchFamily="66" charset="0"/>
              <a:ea typeface="Calibri" panose="020F0502020204030204" pitchFamily="34" charset="0"/>
              <a:cs typeface="French Script MT" panose="03020402040607040605" pitchFamily="66" charset="0"/>
            </a:endParaRPr>
          </a:p>
        </p:txBody>
      </p:sp>
      <p:pic>
        <p:nvPicPr>
          <p:cNvPr id="13" name="Picture 12" descr="A picture containing photo, sitting, person, table&#10;&#10;Description automatically generated">
            <a:extLst>
              <a:ext uri="{FF2B5EF4-FFF2-40B4-BE49-F238E27FC236}">
                <a16:creationId xmlns:a16="http://schemas.microsoft.com/office/drawing/2014/main" id="{F3078B21-26E6-4367-A0A9-CAEFB27D933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768655" y="991343"/>
            <a:ext cx="4438762" cy="6043314"/>
          </a:xfrm>
          <a:prstGeom prst="rect">
            <a:avLst/>
          </a:prstGeom>
        </p:spPr>
      </p:pic>
    </p:spTree>
    <p:extLst>
      <p:ext uri="{BB962C8B-B14F-4D97-AF65-F5344CB8AC3E}">
        <p14:creationId xmlns:p14="http://schemas.microsoft.com/office/powerpoint/2010/main" val="11475036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25</a:t>
            </a:fld>
            <a:endParaRPr lang="en-US"/>
          </a:p>
        </p:txBody>
      </p:sp>
      <p:sp>
        <p:nvSpPr>
          <p:cNvPr id="5" name="TextBox 4">
            <a:extLst>
              <a:ext uri="{FF2B5EF4-FFF2-40B4-BE49-F238E27FC236}">
                <a16:creationId xmlns:a16="http://schemas.microsoft.com/office/drawing/2014/main" id="{ECDB51BA-49F3-40D8-AF19-9042C62D0634}"/>
              </a:ext>
            </a:extLst>
          </p:cNvPr>
          <p:cNvSpPr txBox="1"/>
          <p:nvPr/>
        </p:nvSpPr>
        <p:spPr>
          <a:xfrm>
            <a:off x="781028" y="520815"/>
            <a:ext cx="5347606" cy="781752"/>
          </a:xfrm>
          <a:prstGeom prst="rect">
            <a:avLst/>
          </a:prstGeom>
          <a:noFill/>
        </p:spPr>
        <p:txBody>
          <a:bodyPr wrap="square">
            <a:spAutoFit/>
          </a:bodyPr>
          <a:lstStyle/>
          <a:p>
            <a:pPr>
              <a:lnSpc>
                <a:spcPct val="120000"/>
              </a:lnSpc>
              <a:spcAft>
                <a:spcPts val="600"/>
              </a:spcAft>
            </a:pPr>
            <a:r>
              <a:rPr lang="en-AU" sz="4000" b="1" dirty="0">
                <a:effectLst/>
                <a:latin typeface="Calibri Light" panose="020F0302020204030204" pitchFamily="34" charset="0"/>
                <a:ea typeface="Calibri" panose="020F0502020204030204" pitchFamily="34" charset="0"/>
                <a:cs typeface="Times New Roman" panose="02020603050405020304" pitchFamily="18" charset="0"/>
              </a:rPr>
              <a:t>Cafés in Paris</a:t>
            </a:r>
            <a:endParaRPr lang="en-AU" sz="4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FB10BB4B-265F-4076-B50B-D710CFEFC75B}"/>
              </a:ext>
            </a:extLst>
          </p:cNvPr>
          <p:cNvSpPr txBox="1"/>
          <p:nvPr/>
        </p:nvSpPr>
        <p:spPr>
          <a:xfrm>
            <a:off x="781028" y="1985851"/>
            <a:ext cx="4395129" cy="4359335"/>
          </a:xfrm>
          <a:prstGeom prst="rect">
            <a:avLst/>
          </a:prstGeom>
          <a:noFill/>
        </p:spPr>
        <p:txBody>
          <a:bodyPr wrap="square">
            <a:spAutoFit/>
          </a:bodyPr>
          <a:lstStyle/>
          <a:p>
            <a:pPr>
              <a:lnSpc>
                <a:spcPct val="120000"/>
              </a:lnSpc>
              <a:spcBef>
                <a:spcPts val="1200"/>
              </a:spcBef>
              <a:spcAft>
                <a:spcPts val="600"/>
              </a:spcAft>
            </a:pPr>
            <a:r>
              <a:rPr lang="en-AU" sz="24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One of my favourite things in Paris is to have hot chocolate at ‘</a:t>
            </a:r>
            <a:r>
              <a:rPr lang="en-AU" sz="2400" dirty="0" err="1">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Angelinas</a:t>
            </a:r>
            <a:r>
              <a:rPr lang="en-AU" sz="24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 a famous cafe. This one is very rich and chocolatey. Yum!</a:t>
            </a:r>
          </a:p>
          <a:p>
            <a:pPr>
              <a:lnSpc>
                <a:spcPct val="120000"/>
              </a:lnSpc>
              <a:spcBef>
                <a:spcPts val="12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Each morning we would buy our baguette at the local boulangerie and have it with beautiful butter and jam for breakfast.</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descr="A person sitting at a table with a plate of food&#10;&#10;Description automatically generated">
            <a:extLst>
              <a:ext uri="{FF2B5EF4-FFF2-40B4-BE49-F238E27FC236}">
                <a16:creationId xmlns:a16="http://schemas.microsoft.com/office/drawing/2014/main" id="{C18AA0C3-132F-416A-8230-9C911BAFA88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722789" y="911691"/>
            <a:ext cx="4194346" cy="5915992"/>
          </a:xfrm>
          <a:prstGeom prst="rect">
            <a:avLst/>
          </a:prstGeom>
        </p:spPr>
      </p:pic>
    </p:spTree>
    <p:extLst>
      <p:ext uri="{BB962C8B-B14F-4D97-AF65-F5344CB8AC3E}">
        <p14:creationId xmlns:p14="http://schemas.microsoft.com/office/powerpoint/2010/main" val="28031450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26</a:t>
            </a:fld>
            <a:endParaRPr lang="en-US"/>
          </a:p>
        </p:txBody>
      </p:sp>
      <p:sp>
        <p:nvSpPr>
          <p:cNvPr id="2" name="TextBox 1">
            <a:extLst>
              <a:ext uri="{FF2B5EF4-FFF2-40B4-BE49-F238E27FC236}">
                <a16:creationId xmlns:a16="http://schemas.microsoft.com/office/drawing/2014/main" id="{D5B3F1F6-750B-4823-8984-F130AAD5B8AF}"/>
              </a:ext>
            </a:extLst>
          </p:cNvPr>
          <p:cNvSpPr txBox="1"/>
          <p:nvPr/>
        </p:nvSpPr>
        <p:spPr>
          <a:xfrm>
            <a:off x="781028" y="520815"/>
            <a:ext cx="5347606" cy="781752"/>
          </a:xfrm>
          <a:prstGeom prst="rect">
            <a:avLst/>
          </a:prstGeom>
          <a:noFill/>
        </p:spPr>
        <p:txBody>
          <a:bodyPr wrap="square">
            <a:spAutoFit/>
          </a:bodyPr>
          <a:lstStyle/>
          <a:p>
            <a:pPr>
              <a:lnSpc>
                <a:spcPct val="120000"/>
              </a:lnSpc>
              <a:spcAft>
                <a:spcPts val="600"/>
              </a:spcAft>
            </a:pPr>
            <a:r>
              <a:rPr lang="en-AU" sz="4000" b="1" dirty="0">
                <a:effectLst/>
                <a:latin typeface="Calibri Light" panose="020F0302020204030204" pitchFamily="34" charset="0"/>
                <a:ea typeface="Calibri" panose="020F0502020204030204" pitchFamily="34" charset="0"/>
                <a:cs typeface="Times New Roman" panose="02020603050405020304" pitchFamily="18" charset="0"/>
              </a:rPr>
              <a:t>Cafés in Paris</a:t>
            </a:r>
            <a:endParaRPr lang="en-AU" sz="4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48E5998A-94A5-4C8F-89C3-4434D3F91640}"/>
              </a:ext>
            </a:extLst>
          </p:cNvPr>
          <p:cNvSpPr txBox="1"/>
          <p:nvPr/>
        </p:nvSpPr>
        <p:spPr>
          <a:xfrm>
            <a:off x="781028" y="1766016"/>
            <a:ext cx="2582658" cy="4494757"/>
          </a:xfrm>
          <a:prstGeom prst="rect">
            <a:avLst/>
          </a:prstGeom>
          <a:noFill/>
        </p:spPr>
        <p:txBody>
          <a:bodyPr wrap="square">
            <a:spAutoFit/>
          </a:bodyPr>
          <a:lstStyle/>
          <a:p>
            <a:pPr>
              <a:lnSpc>
                <a:spcPct val="120000"/>
              </a:lnSpc>
              <a:spcBef>
                <a:spcPts val="12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Each day, wherever we went, we bought a chocolate éclair. We LOVE éclairs – when they are made by French pastry cooks. We also loved to eat crêpes and omelettes. </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descr="A piece of cake on a plate&#10;&#10;Description automatically generated">
            <a:extLst>
              <a:ext uri="{FF2B5EF4-FFF2-40B4-BE49-F238E27FC236}">
                <a16:creationId xmlns:a16="http://schemas.microsoft.com/office/drawing/2014/main" id="{9ED8C46E-6A03-4C85-9FD5-D8F3A3BCD05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97671" y="1826991"/>
            <a:ext cx="6370404" cy="4370997"/>
          </a:xfrm>
          <a:prstGeom prst="rect">
            <a:avLst/>
          </a:prstGeom>
        </p:spPr>
      </p:pic>
    </p:spTree>
    <p:extLst>
      <p:ext uri="{BB962C8B-B14F-4D97-AF65-F5344CB8AC3E}">
        <p14:creationId xmlns:p14="http://schemas.microsoft.com/office/powerpoint/2010/main" val="5008568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27</a:t>
            </a:fld>
            <a:endParaRPr lang="en-US"/>
          </a:p>
        </p:txBody>
      </p:sp>
      <p:sp>
        <p:nvSpPr>
          <p:cNvPr id="2" name="TextBox 1">
            <a:extLst>
              <a:ext uri="{FF2B5EF4-FFF2-40B4-BE49-F238E27FC236}">
                <a16:creationId xmlns:a16="http://schemas.microsoft.com/office/drawing/2014/main" id="{D3902649-596E-4314-AA12-F6BD01D99F09}"/>
              </a:ext>
            </a:extLst>
          </p:cNvPr>
          <p:cNvSpPr txBox="1"/>
          <p:nvPr/>
        </p:nvSpPr>
        <p:spPr>
          <a:xfrm>
            <a:off x="781028" y="520815"/>
            <a:ext cx="5347606" cy="781752"/>
          </a:xfrm>
          <a:prstGeom prst="rect">
            <a:avLst/>
          </a:prstGeom>
          <a:noFill/>
        </p:spPr>
        <p:txBody>
          <a:bodyPr wrap="square">
            <a:spAutoFit/>
          </a:bodyPr>
          <a:lstStyle/>
          <a:p>
            <a:pPr>
              <a:lnSpc>
                <a:spcPct val="120000"/>
              </a:lnSpc>
              <a:spcAft>
                <a:spcPts val="600"/>
              </a:spcAft>
            </a:pPr>
            <a:r>
              <a:rPr lang="en-AU" sz="4000" b="1" dirty="0">
                <a:effectLst/>
                <a:latin typeface="Calibri Light" panose="020F0302020204030204" pitchFamily="34" charset="0"/>
                <a:ea typeface="Calibri" panose="020F0502020204030204" pitchFamily="34" charset="0"/>
                <a:cs typeface="Times New Roman" panose="02020603050405020304" pitchFamily="18" charset="0"/>
              </a:rPr>
              <a:t>Cafés in Paris</a:t>
            </a:r>
            <a:endParaRPr lang="en-AU" sz="4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A group of people on a sidewalk in front of a store&#10;&#10;Description automatically generated">
            <a:extLst>
              <a:ext uri="{FF2B5EF4-FFF2-40B4-BE49-F238E27FC236}">
                <a16:creationId xmlns:a16="http://schemas.microsoft.com/office/drawing/2014/main" id="{9E48FAAB-4B41-4AE5-9349-4D7CD542D94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209505" y="1302567"/>
            <a:ext cx="6132696" cy="4185296"/>
          </a:xfrm>
          <a:prstGeom prst="rect">
            <a:avLst/>
          </a:prstGeom>
        </p:spPr>
      </p:pic>
      <p:sp>
        <p:nvSpPr>
          <p:cNvPr id="10" name="TextBox 9">
            <a:extLst>
              <a:ext uri="{FF2B5EF4-FFF2-40B4-BE49-F238E27FC236}">
                <a16:creationId xmlns:a16="http://schemas.microsoft.com/office/drawing/2014/main" id="{3CAF3FF3-0E6D-40D4-ADA7-55BCB80CEF4F}"/>
              </a:ext>
            </a:extLst>
          </p:cNvPr>
          <p:cNvSpPr txBox="1"/>
          <p:nvPr/>
        </p:nvSpPr>
        <p:spPr>
          <a:xfrm>
            <a:off x="707808" y="1479769"/>
            <a:ext cx="3237139" cy="3901068"/>
          </a:xfrm>
          <a:prstGeom prst="rect">
            <a:avLst/>
          </a:prstGeom>
          <a:noFill/>
        </p:spPr>
        <p:txBody>
          <a:bodyPr wrap="square">
            <a:spAutoFit/>
          </a:bodyPr>
          <a:lstStyle/>
          <a:p>
            <a:pPr>
              <a:lnSpc>
                <a:spcPct val="115000"/>
              </a:lnSpc>
              <a:spcBef>
                <a:spcPts val="1200"/>
              </a:spcBef>
              <a:spcAft>
                <a:spcPts val="600"/>
              </a:spcAft>
            </a:pPr>
            <a:r>
              <a:rPr lang="en-AU" sz="24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Les Deux Magots (the two stout men)  pictured here, is a cafe which was frequented by writers like Jean Paul Sartre, Simone de Beauvoir, Ernest Hemingway and artists like Picasso. </a:t>
            </a:r>
            <a:endParaRPr lang="en-AU" sz="12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sp>
        <p:nvSpPr>
          <p:cNvPr id="11" name="TextBox 10">
            <a:extLst>
              <a:ext uri="{FF2B5EF4-FFF2-40B4-BE49-F238E27FC236}">
                <a16:creationId xmlns:a16="http://schemas.microsoft.com/office/drawing/2014/main" id="{06EF60DC-E74A-438B-A6F6-58BFEFCB386B}"/>
              </a:ext>
            </a:extLst>
          </p:cNvPr>
          <p:cNvSpPr txBox="1"/>
          <p:nvPr/>
        </p:nvSpPr>
        <p:spPr>
          <a:xfrm>
            <a:off x="665390" y="5558040"/>
            <a:ext cx="9510577" cy="1158779"/>
          </a:xfrm>
          <a:prstGeom prst="rect">
            <a:avLst/>
          </a:prstGeom>
          <a:noFill/>
        </p:spPr>
        <p:txBody>
          <a:bodyPr wrap="square">
            <a:spAutoFit/>
          </a:bodyPr>
          <a:lstStyle/>
          <a:p>
            <a:pPr>
              <a:lnSpc>
                <a:spcPct val="115000"/>
              </a:lnSpc>
              <a:spcBef>
                <a:spcPts val="1200"/>
              </a:spcBef>
              <a:spcAft>
                <a:spcPts val="600"/>
              </a:spcAft>
            </a:pPr>
            <a:r>
              <a:rPr lang="en-AU" sz="24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It was the haunt of the literary and intellectual elite.</a:t>
            </a:r>
            <a:endParaRPr lang="en-AU" sz="12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a:p>
            <a:pPr>
              <a:lnSpc>
                <a:spcPct val="115000"/>
              </a:lnSpc>
              <a:spcBef>
                <a:spcPts val="1200"/>
              </a:spcBef>
              <a:spcAft>
                <a:spcPts val="600"/>
              </a:spcAft>
            </a:pPr>
            <a:r>
              <a:rPr lang="en-AU" sz="24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Now it is mostly frequented by tourists and is rather expensive! </a:t>
            </a:r>
            <a:endParaRPr lang="en-AU" sz="12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spTree>
    <p:extLst>
      <p:ext uri="{BB962C8B-B14F-4D97-AF65-F5344CB8AC3E}">
        <p14:creationId xmlns:p14="http://schemas.microsoft.com/office/powerpoint/2010/main" val="3654340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28</a:t>
            </a:fld>
            <a:endParaRPr lang="en-US"/>
          </a:p>
        </p:txBody>
      </p:sp>
      <p:sp>
        <p:nvSpPr>
          <p:cNvPr id="5" name="TextBox 4">
            <a:extLst>
              <a:ext uri="{FF2B5EF4-FFF2-40B4-BE49-F238E27FC236}">
                <a16:creationId xmlns:a16="http://schemas.microsoft.com/office/drawing/2014/main" id="{F3D85FD3-C706-4DE6-BDBF-8060C4208D02}"/>
              </a:ext>
            </a:extLst>
          </p:cNvPr>
          <p:cNvSpPr txBox="1"/>
          <p:nvPr/>
        </p:nvSpPr>
        <p:spPr>
          <a:xfrm>
            <a:off x="781027" y="1358349"/>
            <a:ext cx="8950801" cy="517065"/>
          </a:xfrm>
          <a:prstGeom prst="rect">
            <a:avLst/>
          </a:prstGeom>
          <a:noFill/>
        </p:spPr>
        <p:txBody>
          <a:bodyPr wrap="square">
            <a:spAutoFit/>
          </a:bodyPr>
          <a:lstStyle/>
          <a:p>
            <a:pPr>
              <a:lnSpc>
                <a:spcPct val="120000"/>
              </a:lnSpc>
              <a:spcBef>
                <a:spcPts val="1200"/>
              </a:spcBef>
              <a:spcAft>
                <a:spcPts val="600"/>
              </a:spcAft>
            </a:pPr>
            <a:r>
              <a:rPr lang="en-AU" sz="24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I love cooking and we visit markets whenever we travel. </a:t>
            </a:r>
            <a:endParaRPr lang="en-AU" sz="12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sp>
        <p:nvSpPr>
          <p:cNvPr id="7" name="TextBox 6">
            <a:extLst>
              <a:ext uri="{FF2B5EF4-FFF2-40B4-BE49-F238E27FC236}">
                <a16:creationId xmlns:a16="http://schemas.microsoft.com/office/drawing/2014/main" id="{8BEE81BD-3A4C-42B7-80B6-3287B82FBC17}"/>
              </a:ext>
            </a:extLst>
          </p:cNvPr>
          <p:cNvSpPr txBox="1"/>
          <p:nvPr/>
        </p:nvSpPr>
        <p:spPr>
          <a:xfrm>
            <a:off x="781028" y="558130"/>
            <a:ext cx="5347606" cy="800219"/>
          </a:xfrm>
          <a:prstGeom prst="rect">
            <a:avLst/>
          </a:prstGeom>
          <a:noFill/>
        </p:spPr>
        <p:txBody>
          <a:bodyPr wrap="square">
            <a:spAutoFit/>
          </a:bodyPr>
          <a:lstStyle/>
          <a:p>
            <a:pPr>
              <a:lnSpc>
                <a:spcPct val="120000"/>
              </a:lnSpc>
              <a:spcAft>
                <a:spcPts val="600"/>
              </a:spcAft>
            </a:pPr>
            <a:r>
              <a:rPr lang="en-AU" sz="4000" b="1" dirty="0">
                <a:solidFill>
                  <a:srgbClr val="000000"/>
                </a:solidFill>
                <a:effectLst/>
                <a:latin typeface="Calibri Light" panose="020F0302020204030204" pitchFamily="34" charset="0"/>
                <a:ea typeface="Calibri" panose="020F0502020204030204" pitchFamily="34" charset="0"/>
                <a:cs typeface="French Script MT" panose="03020402040607040605" pitchFamily="66" charset="0"/>
              </a:rPr>
              <a:t>Markets</a:t>
            </a:r>
            <a:endParaRPr lang="en-AU" sz="40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pic>
        <p:nvPicPr>
          <p:cNvPr id="8" name="Picture 7" descr="A bunch of different types of fruit&#10;&#10;Description automatically generated">
            <a:extLst>
              <a:ext uri="{FF2B5EF4-FFF2-40B4-BE49-F238E27FC236}">
                <a16:creationId xmlns:a16="http://schemas.microsoft.com/office/drawing/2014/main" id="{35956C07-0D38-438A-984D-349F3580750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81027" y="2017995"/>
            <a:ext cx="6646086" cy="5013713"/>
          </a:xfrm>
          <a:prstGeom prst="rect">
            <a:avLst/>
          </a:prstGeom>
        </p:spPr>
      </p:pic>
      <p:sp>
        <p:nvSpPr>
          <p:cNvPr id="11" name="TextBox 10">
            <a:extLst>
              <a:ext uri="{FF2B5EF4-FFF2-40B4-BE49-F238E27FC236}">
                <a16:creationId xmlns:a16="http://schemas.microsoft.com/office/drawing/2014/main" id="{71A1DB4C-FDE5-452A-8E7F-CB9C9315E920}"/>
              </a:ext>
            </a:extLst>
          </p:cNvPr>
          <p:cNvSpPr txBox="1"/>
          <p:nvPr/>
        </p:nvSpPr>
        <p:spPr>
          <a:xfrm>
            <a:off x="7555577" y="2449360"/>
            <a:ext cx="2407087" cy="3407087"/>
          </a:xfrm>
          <a:prstGeom prst="rect">
            <a:avLst/>
          </a:prstGeom>
          <a:noFill/>
        </p:spPr>
        <p:txBody>
          <a:bodyPr wrap="square">
            <a:spAutoFit/>
          </a:bodyPr>
          <a:lstStyle/>
          <a:p>
            <a:pPr>
              <a:lnSpc>
                <a:spcPct val="120000"/>
              </a:lnSpc>
              <a:spcBef>
                <a:spcPts val="1200"/>
              </a:spcBef>
              <a:spcAft>
                <a:spcPts val="600"/>
              </a:spcAft>
            </a:pPr>
            <a:r>
              <a:rPr lang="en-AU" sz="24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This photo shows white asparagus which has a delicate flavour. </a:t>
            </a:r>
          </a:p>
          <a:p>
            <a:pPr>
              <a:lnSpc>
                <a:spcPct val="120000"/>
              </a:lnSpc>
              <a:spcBef>
                <a:spcPts val="1200"/>
              </a:spcBef>
              <a:spcAft>
                <a:spcPts val="600"/>
              </a:spcAft>
            </a:pPr>
            <a:r>
              <a:rPr lang="en-AU" sz="24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We don’t see white asparagus much in Australia. </a:t>
            </a:r>
            <a:endParaRPr lang="en-AU" sz="12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spTree>
    <p:extLst>
      <p:ext uri="{BB962C8B-B14F-4D97-AF65-F5344CB8AC3E}">
        <p14:creationId xmlns:p14="http://schemas.microsoft.com/office/powerpoint/2010/main" val="37771736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29</a:t>
            </a:fld>
            <a:endParaRPr lang="en-US"/>
          </a:p>
        </p:txBody>
      </p:sp>
      <p:sp>
        <p:nvSpPr>
          <p:cNvPr id="5" name="TextBox 4">
            <a:extLst>
              <a:ext uri="{FF2B5EF4-FFF2-40B4-BE49-F238E27FC236}">
                <a16:creationId xmlns:a16="http://schemas.microsoft.com/office/drawing/2014/main" id="{13AB2966-D7C0-4A86-8E4B-43D82CA5F5E7}"/>
              </a:ext>
            </a:extLst>
          </p:cNvPr>
          <p:cNvSpPr txBox="1"/>
          <p:nvPr/>
        </p:nvSpPr>
        <p:spPr>
          <a:xfrm>
            <a:off x="781028" y="514338"/>
            <a:ext cx="5347606" cy="800219"/>
          </a:xfrm>
          <a:prstGeom prst="rect">
            <a:avLst/>
          </a:prstGeom>
          <a:noFill/>
        </p:spPr>
        <p:txBody>
          <a:bodyPr wrap="square">
            <a:spAutoFit/>
          </a:bodyPr>
          <a:lstStyle/>
          <a:p>
            <a:pPr>
              <a:lnSpc>
                <a:spcPct val="120000"/>
              </a:lnSpc>
              <a:spcAft>
                <a:spcPts val="600"/>
              </a:spcAft>
            </a:pPr>
            <a:r>
              <a:rPr lang="en-AU" sz="4000" b="1" dirty="0">
                <a:solidFill>
                  <a:srgbClr val="000000"/>
                </a:solidFill>
                <a:effectLst/>
                <a:latin typeface="Calibri Light" panose="020F0302020204030204" pitchFamily="34" charset="0"/>
                <a:ea typeface="Calibri" panose="020F0502020204030204" pitchFamily="34" charset="0"/>
                <a:cs typeface="French Script MT" panose="03020402040607040605" pitchFamily="66" charset="0"/>
              </a:rPr>
              <a:t>A Specialist Shop</a:t>
            </a:r>
            <a:endParaRPr lang="en-AU" sz="40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pic>
        <p:nvPicPr>
          <p:cNvPr id="4" name="Picture 3" descr="A picture containing indoor, hanging, mounted, kitchen&#10;&#10;Description automatically generated">
            <a:extLst>
              <a:ext uri="{FF2B5EF4-FFF2-40B4-BE49-F238E27FC236}">
                <a16:creationId xmlns:a16="http://schemas.microsoft.com/office/drawing/2014/main" id="{7CB9E2F3-96B3-4013-803D-EEA735B3153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81028" y="1369591"/>
            <a:ext cx="5258423" cy="3929882"/>
          </a:xfrm>
          <a:prstGeom prst="rect">
            <a:avLst/>
          </a:prstGeom>
        </p:spPr>
      </p:pic>
      <p:sp>
        <p:nvSpPr>
          <p:cNvPr id="10" name="TextBox 9">
            <a:extLst>
              <a:ext uri="{FF2B5EF4-FFF2-40B4-BE49-F238E27FC236}">
                <a16:creationId xmlns:a16="http://schemas.microsoft.com/office/drawing/2014/main" id="{E86487F0-B503-4692-B1CF-3AA45F529DAD}"/>
              </a:ext>
            </a:extLst>
          </p:cNvPr>
          <p:cNvSpPr txBox="1"/>
          <p:nvPr/>
        </p:nvSpPr>
        <p:spPr>
          <a:xfrm>
            <a:off x="6128635" y="1454051"/>
            <a:ext cx="3521552" cy="3407087"/>
          </a:xfrm>
          <a:prstGeom prst="rect">
            <a:avLst/>
          </a:prstGeom>
          <a:noFill/>
        </p:spPr>
        <p:txBody>
          <a:bodyPr wrap="square">
            <a:spAutoFit/>
          </a:bodyPr>
          <a:lstStyle/>
          <a:p>
            <a:pPr>
              <a:lnSpc>
                <a:spcPct val="120000"/>
              </a:lnSpc>
              <a:spcBef>
                <a:spcPts val="1200"/>
              </a:spcBef>
              <a:spcAft>
                <a:spcPts val="600"/>
              </a:spcAft>
            </a:pPr>
            <a:r>
              <a:rPr lang="en-AU" sz="24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Paris has a shop famous for kitchen ware including copper pans.</a:t>
            </a:r>
          </a:p>
          <a:p>
            <a:pPr>
              <a:lnSpc>
                <a:spcPct val="120000"/>
              </a:lnSpc>
              <a:spcBef>
                <a:spcPts val="12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I bought a tiny copper pot which I use when I want only a small amount of a sauce. </a:t>
            </a:r>
            <a:r>
              <a:rPr lang="en-AU" sz="24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 </a:t>
            </a:r>
            <a:endParaRPr lang="en-AU" sz="24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sp>
        <p:nvSpPr>
          <p:cNvPr id="11" name="TextBox 10">
            <a:extLst>
              <a:ext uri="{FF2B5EF4-FFF2-40B4-BE49-F238E27FC236}">
                <a16:creationId xmlns:a16="http://schemas.microsoft.com/office/drawing/2014/main" id="{290335CA-6672-4D03-BF60-B64CF9DA4B56}"/>
              </a:ext>
            </a:extLst>
          </p:cNvPr>
          <p:cNvSpPr txBox="1"/>
          <p:nvPr/>
        </p:nvSpPr>
        <p:spPr>
          <a:xfrm>
            <a:off x="5215608" y="5545785"/>
            <a:ext cx="5347606" cy="1180003"/>
          </a:xfrm>
          <a:prstGeom prst="rect">
            <a:avLst/>
          </a:prstGeom>
          <a:noFill/>
        </p:spPr>
        <p:txBody>
          <a:bodyPr wrap="square">
            <a:spAutoFit/>
          </a:bodyPr>
          <a:lstStyle/>
          <a:p>
            <a:pPr algn="ctr">
              <a:lnSpc>
                <a:spcPct val="120000"/>
              </a:lnSpc>
              <a:spcBef>
                <a:spcPts val="1200"/>
              </a:spcBef>
              <a:spcAft>
                <a:spcPts val="600"/>
              </a:spcAft>
            </a:pPr>
            <a:r>
              <a:rPr lang="en-AU" sz="2400" b="1" dirty="0">
                <a:effectLst/>
                <a:latin typeface="Calibri" panose="020F0502020204030204" pitchFamily="34" charset="0"/>
                <a:ea typeface="Calibri" panose="020F0502020204030204" pitchFamily="34" charset="0"/>
                <a:cs typeface="Calibri" panose="020F0502020204030204" pitchFamily="34" charset="0"/>
              </a:rPr>
              <a:t>Au revoir. </a:t>
            </a:r>
            <a:r>
              <a:rPr lang="en-AU" sz="2400" b="1" spc="75"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À </a:t>
            </a:r>
            <a:r>
              <a:rPr lang="en-AU" sz="2400" b="1" spc="75"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bientôt</a:t>
            </a:r>
            <a:r>
              <a:rPr lang="en-AU" sz="2400" b="1" spc="75"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20000"/>
              </a:lnSpc>
              <a:spcBef>
                <a:spcPts val="1200"/>
              </a:spcBef>
              <a:spcAft>
                <a:spcPts val="600"/>
              </a:spcAft>
            </a:pPr>
            <a:r>
              <a:rPr lang="en-AU" sz="2400" b="1" spc="75"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Goodbye. See you later!</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49147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FEE4401-B599-44CF-90D6-E6DB47FBE0E1}"/>
              </a:ext>
            </a:extLst>
          </p:cNvPr>
          <p:cNvSpPr>
            <a:spLocks noGrp="1"/>
          </p:cNvSpPr>
          <p:nvPr>
            <p:ph type="ftr" sz="quarter" idx="11"/>
          </p:nvPr>
        </p:nvSpPr>
        <p:spPr>
          <a:xfrm>
            <a:off x="833341" y="6735034"/>
            <a:ext cx="5543295" cy="802842"/>
          </a:xfrm>
        </p:spPr>
        <p:txBody>
          <a:bodyPr/>
          <a:lstStyle/>
          <a:p>
            <a:pPr algn="l"/>
            <a:r>
              <a:rPr lang="en-US" dirty="0"/>
              <a:t>Rotary Club of Canterbury: Let’s Stay Connected Project</a:t>
            </a:r>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mtClean="0"/>
              <a:t>3</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3" cstate="screen">
            <a:extLst>
              <a:ext uri="{28A0092B-C50C-407E-A947-70E740481C1C}">
                <a14:useLocalDpi xmlns:a14="http://schemas.microsoft.com/office/drawing/2010/main"/>
              </a:ext>
            </a:extLst>
          </a:blip>
          <a:stretch>
            <a:fillRect/>
          </a:stretch>
        </p:blipFill>
        <p:spPr>
          <a:xfrm>
            <a:off x="898783" y="393768"/>
            <a:ext cx="2034463" cy="791230"/>
          </a:xfrm>
          <a:prstGeom prst="rect">
            <a:avLst/>
          </a:prstGeom>
        </p:spPr>
      </p:pic>
      <p:sp>
        <p:nvSpPr>
          <p:cNvPr id="11" name="TextBox 10">
            <a:extLst>
              <a:ext uri="{FF2B5EF4-FFF2-40B4-BE49-F238E27FC236}">
                <a16:creationId xmlns:a16="http://schemas.microsoft.com/office/drawing/2014/main" id="{2862AC01-6F6C-47CE-9549-AB140C9C8616}"/>
              </a:ext>
            </a:extLst>
          </p:cNvPr>
          <p:cNvSpPr txBox="1"/>
          <p:nvPr/>
        </p:nvSpPr>
        <p:spPr>
          <a:xfrm>
            <a:off x="839040" y="1486172"/>
            <a:ext cx="5537596" cy="1649362"/>
          </a:xfrm>
          <a:prstGeom prst="rect">
            <a:avLst/>
          </a:prstGeom>
          <a:noFill/>
        </p:spPr>
        <p:txBody>
          <a:bodyPr wrap="square">
            <a:spAutoFit/>
          </a:bodyPr>
          <a:lstStyle/>
          <a:p>
            <a:pPr>
              <a:lnSpc>
                <a:spcPct val="115000"/>
              </a:lnSpc>
              <a:spcBef>
                <a:spcPts val="1200"/>
              </a:spcBef>
              <a:spcAft>
                <a:spcPts val="1200"/>
              </a:spcAft>
            </a:pPr>
            <a:r>
              <a:rPr lang="en-AU" sz="2400" dirty="0">
                <a:effectLst/>
                <a:latin typeface="Calibri" panose="020F0502020204030204" pitchFamily="34" charset="0"/>
                <a:ea typeface="Calibri" panose="020F0502020204030204" pitchFamily="34" charset="0"/>
                <a:cs typeface="Calibri" panose="020F0502020204030204" pitchFamily="34" charset="0"/>
              </a:rPr>
              <a:t>Je </a:t>
            </a:r>
            <a:r>
              <a:rPr lang="en-AU" sz="2400" dirty="0" err="1">
                <a:effectLst/>
                <a:latin typeface="Calibri" panose="020F0502020204030204" pitchFamily="34" charset="0"/>
                <a:ea typeface="Calibri" panose="020F0502020204030204" pitchFamily="34" charset="0"/>
                <a:cs typeface="Calibri" panose="020F0502020204030204" pitchFamily="34" charset="0"/>
              </a:rPr>
              <a:t>m’appelle</a:t>
            </a:r>
            <a:r>
              <a:rPr lang="en-AU" sz="2400" dirty="0">
                <a:effectLst/>
                <a:latin typeface="Calibri" panose="020F0502020204030204" pitchFamily="34" charset="0"/>
                <a:ea typeface="Calibri" panose="020F0502020204030204" pitchFamily="34" charset="0"/>
                <a:cs typeface="Calibri" panose="020F0502020204030204" pitchFamily="34" charset="0"/>
              </a:rPr>
              <a:t> Carolyn. </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1200"/>
              </a:spcBef>
              <a:spcAft>
                <a:spcPts val="1200"/>
              </a:spcAft>
            </a:pPr>
            <a:r>
              <a:rPr lang="en-AU" sz="2400" dirty="0">
                <a:effectLst/>
                <a:latin typeface="Calibri" panose="020F0502020204030204" pitchFamily="34" charset="0"/>
                <a:ea typeface="Calibri" panose="020F0502020204030204" pitchFamily="34" charset="0"/>
                <a:cs typeface="Calibri" panose="020F0502020204030204" pitchFamily="34" charset="0"/>
              </a:rPr>
              <a:t>I’m a friend of the Rotary Club of Canterbury, Melbourne Australia. </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C37B65B4-70B0-4A05-A300-2C5AF85BA45F}"/>
              </a:ext>
            </a:extLst>
          </p:cNvPr>
          <p:cNvPicPr/>
          <p:nvPr/>
        </p:nvPicPr>
        <p:blipFill>
          <a:blip r:embed="rId4" cstate="screen">
            <a:extLst>
              <a:ext uri="{28A0092B-C50C-407E-A947-70E740481C1C}">
                <a14:useLocalDpi xmlns:a14="http://schemas.microsoft.com/office/drawing/2010/main"/>
              </a:ext>
            </a:extLst>
          </a:blip>
          <a:stretch>
            <a:fillRect/>
          </a:stretch>
        </p:blipFill>
        <p:spPr>
          <a:xfrm>
            <a:off x="6054437" y="1184998"/>
            <a:ext cx="3002280" cy="2251710"/>
          </a:xfrm>
          <a:prstGeom prst="ellipse">
            <a:avLst/>
          </a:prstGeom>
          <a:ln>
            <a:noFill/>
          </a:ln>
          <a:effectLst>
            <a:softEdge rad="112500"/>
          </a:effectLst>
        </p:spPr>
      </p:pic>
      <p:sp>
        <p:nvSpPr>
          <p:cNvPr id="8" name="TextBox 7">
            <a:extLst>
              <a:ext uri="{FF2B5EF4-FFF2-40B4-BE49-F238E27FC236}">
                <a16:creationId xmlns:a16="http://schemas.microsoft.com/office/drawing/2014/main" id="{C7E49A56-49C8-4925-BA04-B828C0B61C0D}"/>
              </a:ext>
            </a:extLst>
          </p:cNvPr>
          <p:cNvSpPr txBox="1"/>
          <p:nvPr/>
        </p:nvSpPr>
        <p:spPr>
          <a:xfrm>
            <a:off x="898783" y="3277844"/>
            <a:ext cx="9227167" cy="3191323"/>
          </a:xfrm>
          <a:prstGeom prst="rect">
            <a:avLst/>
          </a:prstGeom>
          <a:noFill/>
        </p:spPr>
        <p:txBody>
          <a:bodyPr wrap="square">
            <a:spAutoFit/>
          </a:bodyPr>
          <a:lstStyle/>
          <a:p>
            <a:pPr>
              <a:lnSpc>
                <a:spcPct val="115000"/>
              </a:lnSpc>
              <a:spcBef>
                <a:spcPts val="1200"/>
              </a:spcBef>
              <a:spcAft>
                <a:spcPts val="1200"/>
              </a:spcAft>
            </a:pPr>
            <a:r>
              <a:rPr lang="en-AU" sz="2400" dirty="0">
                <a:effectLst/>
                <a:ea typeface="Calibri" panose="020F0502020204030204" pitchFamily="34" charset="0"/>
                <a:cs typeface="Calibri" panose="020F0502020204030204" pitchFamily="34" charset="0"/>
              </a:rPr>
              <a:t>My husband Roger and I have visited Paris several times. This booklet recounts just some of the different places we visited and the places we saw, stayed in, what we ate and explored.</a:t>
            </a:r>
            <a:endParaRPr lang="en-AU" sz="2400" dirty="0">
              <a:effectLst/>
              <a:ea typeface="Calibri" panose="020F0502020204030204" pitchFamily="34" charset="0"/>
              <a:cs typeface="Times New Roman" panose="02020603050405020304" pitchFamily="18" charset="0"/>
            </a:endParaRPr>
          </a:p>
          <a:p>
            <a:pPr>
              <a:lnSpc>
                <a:spcPct val="120000"/>
              </a:lnSpc>
              <a:spcBef>
                <a:spcPts val="1200"/>
              </a:spcBef>
              <a:spcAft>
                <a:spcPts val="600"/>
              </a:spcAft>
            </a:pPr>
            <a:r>
              <a:rPr lang="en-AU" sz="2400" dirty="0">
                <a:solidFill>
                  <a:srgbClr val="000000"/>
                </a:solidFill>
                <a:effectLst/>
                <a:ea typeface="Calibri" panose="020F0502020204030204" pitchFamily="34" charset="0"/>
                <a:cs typeface="French Script MT" panose="03020402040607040605" pitchFamily="66" charset="0"/>
              </a:rPr>
              <a:t>I hope you enjoy my short stroll through some of my favourite Parisian memories. </a:t>
            </a:r>
          </a:p>
          <a:p>
            <a:pPr>
              <a:lnSpc>
                <a:spcPct val="115000"/>
              </a:lnSpc>
              <a:spcBef>
                <a:spcPts val="1200"/>
              </a:spcBef>
              <a:spcAft>
                <a:spcPts val="1200"/>
              </a:spcAft>
            </a:pPr>
            <a:r>
              <a:rPr lang="en-AU" sz="2400" dirty="0">
                <a:effectLst/>
                <a:ea typeface="Calibri" panose="020F0502020204030204" pitchFamily="34" charset="0"/>
                <a:cs typeface="Calibri" panose="020F0502020204030204" pitchFamily="34" charset="0"/>
              </a:rPr>
              <a:t>Caroline and Roger</a:t>
            </a:r>
            <a:endParaRPr lang="en-AU"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948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4</a:t>
            </a:fld>
            <a:endParaRPr lang="en-US"/>
          </a:p>
        </p:txBody>
      </p:sp>
      <p:sp>
        <p:nvSpPr>
          <p:cNvPr id="5" name="TextBox 4">
            <a:extLst>
              <a:ext uri="{FF2B5EF4-FFF2-40B4-BE49-F238E27FC236}">
                <a16:creationId xmlns:a16="http://schemas.microsoft.com/office/drawing/2014/main" id="{E94D0D4F-AC2F-4FBB-83C4-AFF79B70517B}"/>
              </a:ext>
            </a:extLst>
          </p:cNvPr>
          <p:cNvSpPr txBox="1"/>
          <p:nvPr/>
        </p:nvSpPr>
        <p:spPr>
          <a:xfrm>
            <a:off x="1227539" y="543856"/>
            <a:ext cx="3041196" cy="1410258"/>
          </a:xfrm>
          <a:prstGeom prst="rect">
            <a:avLst/>
          </a:prstGeom>
          <a:noFill/>
        </p:spPr>
        <p:txBody>
          <a:bodyPr wrap="square">
            <a:spAutoFit/>
          </a:bodyPr>
          <a:lstStyle/>
          <a:p>
            <a:pPr>
              <a:lnSpc>
                <a:spcPct val="115000"/>
              </a:lnSpc>
              <a:spcAft>
                <a:spcPts val="600"/>
              </a:spcAft>
            </a:pPr>
            <a:r>
              <a:rPr lang="en-AU" sz="4000" b="1" dirty="0" err="1">
                <a:effectLst/>
                <a:latin typeface="Calibri Light" panose="020F0302020204030204" pitchFamily="34" charset="0"/>
                <a:ea typeface="Calibri" panose="020F0502020204030204" pitchFamily="34" charset="0"/>
                <a:cs typeface="Times New Roman" panose="02020603050405020304" pitchFamily="18" charset="0"/>
              </a:rPr>
              <a:t>J’aime</a:t>
            </a:r>
            <a:r>
              <a:rPr lang="en-AU" sz="4000" b="1" dirty="0">
                <a:effectLst/>
                <a:latin typeface="Calibri Light" panose="020F0302020204030204" pitchFamily="34" charset="0"/>
                <a:ea typeface="Calibri" panose="020F0502020204030204" pitchFamily="34" charset="0"/>
                <a:cs typeface="Times New Roman" panose="02020603050405020304" pitchFamily="18" charset="0"/>
              </a:rPr>
              <a:t> Paris!</a:t>
            </a:r>
            <a:endParaRPr lang="en-AU" sz="4000" b="1" dirty="0">
              <a:latin typeface="Calibri" panose="020F0502020204030204" pitchFamily="34" charset="0"/>
              <a:ea typeface="Calibri" panose="020F0502020204030204" pitchFamily="34" charset="0"/>
              <a:cs typeface="Times New Roman" panose="02020603050405020304" pitchFamily="18" charset="0"/>
            </a:endParaRPr>
          </a:p>
          <a:p>
            <a:pPr marL="179388">
              <a:lnSpc>
                <a:spcPct val="115000"/>
              </a:lnSpc>
              <a:spcAft>
                <a:spcPts val="600"/>
              </a:spcAft>
            </a:pPr>
            <a:r>
              <a:rPr lang="en-AU" sz="3200" dirty="0">
                <a:effectLst/>
                <a:latin typeface="Calibri" panose="020F0502020204030204" pitchFamily="34" charset="0"/>
                <a:ea typeface="Calibri" panose="020F0502020204030204" pitchFamily="34" charset="0"/>
                <a:cs typeface="Calibri" panose="020F0502020204030204" pitchFamily="34" charset="0"/>
              </a:rPr>
              <a:t>I love Paris!</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A view of a city&#10;&#10;Description automatically generated">
            <a:extLst>
              <a:ext uri="{FF2B5EF4-FFF2-40B4-BE49-F238E27FC236}">
                <a16:creationId xmlns:a16="http://schemas.microsoft.com/office/drawing/2014/main" id="{60D8E163-ACCD-41BE-B5C3-04789C12A7F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715246" y="500528"/>
            <a:ext cx="4787240" cy="6588781"/>
          </a:xfrm>
          <a:prstGeom prst="rect">
            <a:avLst/>
          </a:prstGeom>
        </p:spPr>
      </p:pic>
      <p:sp>
        <p:nvSpPr>
          <p:cNvPr id="7" name="TextBox 6">
            <a:extLst>
              <a:ext uri="{FF2B5EF4-FFF2-40B4-BE49-F238E27FC236}">
                <a16:creationId xmlns:a16="http://schemas.microsoft.com/office/drawing/2014/main" id="{6BBAB42C-5E59-475E-A7DF-07ED34793B07}"/>
              </a:ext>
            </a:extLst>
          </p:cNvPr>
          <p:cNvSpPr txBox="1"/>
          <p:nvPr/>
        </p:nvSpPr>
        <p:spPr>
          <a:xfrm>
            <a:off x="1355271" y="3262684"/>
            <a:ext cx="2661558" cy="2551339"/>
          </a:xfrm>
          <a:prstGeom prst="rect">
            <a:avLst/>
          </a:prstGeom>
          <a:noFill/>
        </p:spPr>
        <p:txBody>
          <a:bodyPr wrap="square" rtlCol="0">
            <a:spAutoFit/>
          </a:bodyPr>
          <a:lstStyle/>
          <a:p>
            <a:pPr>
              <a:lnSpc>
                <a:spcPct val="114000"/>
              </a:lnSpc>
              <a:spcBef>
                <a:spcPts val="600"/>
              </a:spcBef>
              <a:spcAft>
                <a:spcPts val="600"/>
              </a:spcAft>
            </a:pPr>
            <a:r>
              <a:rPr lang="en-AU" sz="2400" dirty="0"/>
              <a:t>This photo shows the River Seine running either side of the </a:t>
            </a:r>
            <a:r>
              <a:rPr lang="en-AU" sz="2400" b="0" i="0" dirty="0">
                <a:effectLst/>
              </a:rPr>
              <a:t>Île de la </a:t>
            </a:r>
            <a:r>
              <a:rPr lang="en-AU" sz="2400" b="0" i="0" dirty="0" err="1">
                <a:effectLst/>
              </a:rPr>
              <a:t>Cité</a:t>
            </a:r>
            <a:r>
              <a:rPr lang="en-AU" sz="2400" b="0" i="0" dirty="0">
                <a:effectLst/>
              </a:rPr>
              <a:t> (island </a:t>
            </a:r>
            <a:r>
              <a:rPr lang="en-AU" sz="2400" dirty="0"/>
              <a:t>of</a:t>
            </a:r>
            <a:r>
              <a:rPr lang="en-AU" sz="2400" b="0" i="0" dirty="0">
                <a:effectLst/>
              </a:rPr>
              <a:t> the city).</a:t>
            </a:r>
            <a:endParaRPr lang="en-AU" sz="2400" b="0" i="0" dirty="0">
              <a:effectLst/>
              <a:hlinkClick r:id="rId4">
                <a:extLst>
                  <a:ext uri="{A12FA001-AC4F-418D-AE19-62706E023703}">
                    <ahyp:hlinkClr xmlns:ahyp="http://schemas.microsoft.com/office/drawing/2018/hyperlinkcolor" val="tx"/>
                  </a:ext>
                </a:extLst>
              </a:hlinkClick>
            </a:endParaRPr>
          </a:p>
          <a:p>
            <a:endParaRPr lang="en-AU" dirty="0"/>
          </a:p>
        </p:txBody>
      </p:sp>
    </p:spTree>
    <p:extLst>
      <p:ext uri="{BB962C8B-B14F-4D97-AF65-F5344CB8AC3E}">
        <p14:creationId xmlns:p14="http://schemas.microsoft.com/office/powerpoint/2010/main" val="999867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a:t>Rotary Club of Canterbury: Let’s Stay Connected Project</a:t>
            </a:r>
            <a:endParaRPr lang="en-US" dirty="0"/>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5</a:t>
            </a:fld>
            <a:endParaRPr lang="en-US"/>
          </a:p>
        </p:txBody>
      </p:sp>
      <p:sp>
        <p:nvSpPr>
          <p:cNvPr id="5" name="TextBox 4">
            <a:extLst>
              <a:ext uri="{FF2B5EF4-FFF2-40B4-BE49-F238E27FC236}">
                <a16:creationId xmlns:a16="http://schemas.microsoft.com/office/drawing/2014/main" id="{D5E27402-F8C9-42C8-85D5-7C9714234F3F}"/>
              </a:ext>
            </a:extLst>
          </p:cNvPr>
          <p:cNvSpPr txBox="1"/>
          <p:nvPr/>
        </p:nvSpPr>
        <p:spPr>
          <a:xfrm>
            <a:off x="781027" y="647523"/>
            <a:ext cx="7334273" cy="707886"/>
          </a:xfrm>
          <a:prstGeom prst="rect">
            <a:avLst/>
          </a:prstGeom>
          <a:noFill/>
        </p:spPr>
        <p:txBody>
          <a:bodyPr wrap="square">
            <a:spAutoFit/>
          </a:bodyPr>
          <a:lstStyle/>
          <a:p>
            <a:pPr>
              <a:spcAft>
                <a:spcPts val="600"/>
              </a:spcAft>
            </a:pPr>
            <a:r>
              <a:rPr lang="en-AU" sz="4000" b="1" dirty="0">
                <a:solidFill>
                  <a:srgbClr val="000000"/>
                </a:solidFill>
                <a:effectLst/>
                <a:latin typeface="Calibri Light" panose="020F0302020204030204" pitchFamily="34" charset="0"/>
                <a:ea typeface="Calibri" panose="020F0502020204030204" pitchFamily="34" charset="0"/>
                <a:cs typeface="French Script MT" panose="03020402040607040605" pitchFamily="66" charset="0"/>
              </a:rPr>
              <a:t>What makes Paris so beautiful? </a:t>
            </a:r>
            <a:endParaRPr lang="en-AU" sz="40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sp>
        <p:nvSpPr>
          <p:cNvPr id="7" name="TextBox 6">
            <a:extLst>
              <a:ext uri="{FF2B5EF4-FFF2-40B4-BE49-F238E27FC236}">
                <a16:creationId xmlns:a16="http://schemas.microsoft.com/office/drawing/2014/main" id="{A273F066-CADA-488D-B75B-56717624925C}"/>
              </a:ext>
            </a:extLst>
          </p:cNvPr>
          <p:cNvSpPr txBox="1"/>
          <p:nvPr/>
        </p:nvSpPr>
        <p:spPr>
          <a:xfrm>
            <a:off x="781027" y="1561596"/>
            <a:ext cx="5347606" cy="4582473"/>
          </a:xfrm>
          <a:prstGeom prst="rect">
            <a:avLst/>
          </a:prstGeom>
          <a:noFill/>
        </p:spPr>
        <p:txBody>
          <a:bodyPr wrap="square">
            <a:spAutoFit/>
          </a:bodyPr>
          <a:lstStyle/>
          <a:p>
            <a:pPr>
              <a:lnSpc>
                <a:spcPct val="115000"/>
              </a:lnSpc>
              <a:spcBef>
                <a:spcPts val="1200"/>
              </a:spcBef>
              <a:spcAft>
                <a:spcPts val="600"/>
              </a:spcAft>
            </a:pPr>
            <a:r>
              <a:rPr lang="en-AU" sz="2400" dirty="0">
                <a:solidFill>
                  <a:srgbClr val="000000"/>
                </a:solidFill>
                <a:effectLst/>
                <a:ea typeface="Calibri" panose="020F0502020204030204" pitchFamily="34" charset="0"/>
                <a:cs typeface="French Script MT" panose="03020402040607040605" pitchFamily="66" charset="0"/>
              </a:rPr>
              <a:t>Paris has an architectural unity. </a:t>
            </a:r>
          </a:p>
          <a:p>
            <a:pPr>
              <a:lnSpc>
                <a:spcPct val="115000"/>
              </a:lnSpc>
              <a:spcBef>
                <a:spcPts val="1200"/>
              </a:spcBef>
              <a:spcAft>
                <a:spcPts val="600"/>
              </a:spcAft>
            </a:pPr>
            <a:r>
              <a:rPr lang="en-AU" sz="2400" dirty="0">
                <a:solidFill>
                  <a:srgbClr val="000000"/>
                </a:solidFill>
                <a:effectLst/>
                <a:ea typeface="Calibri" panose="020F0502020204030204" pitchFamily="34" charset="0"/>
                <a:cs typeface="French Script MT" panose="03020402040607040605" pitchFamily="66" charset="0"/>
              </a:rPr>
              <a:t>Baron Haussmann was commissioned by Napoleon Bonaparte to rebuild Paris in the mid-nineteenth century. He built wide boulevards, squares, parks and gardens. The buildings were mostly of three to five storeys. </a:t>
            </a:r>
          </a:p>
          <a:p>
            <a:pPr>
              <a:lnSpc>
                <a:spcPct val="115000"/>
              </a:lnSpc>
              <a:spcBef>
                <a:spcPts val="1200"/>
              </a:spcBef>
              <a:spcAft>
                <a:spcPts val="600"/>
              </a:spcAft>
            </a:pPr>
            <a:r>
              <a:rPr lang="en-AU" sz="2400" dirty="0">
                <a:solidFill>
                  <a:srgbClr val="000000"/>
                </a:solidFill>
                <a:effectLst/>
                <a:ea typeface="Calibri" panose="020F0502020204030204" pitchFamily="34" charset="0"/>
                <a:cs typeface="French Script MT" panose="03020402040607040605" pitchFamily="66" charset="0"/>
              </a:rPr>
              <a:t>Lots of stone is used in the buildings. </a:t>
            </a:r>
          </a:p>
          <a:p>
            <a:pPr>
              <a:lnSpc>
                <a:spcPct val="115000"/>
              </a:lnSpc>
              <a:spcBef>
                <a:spcPts val="1200"/>
              </a:spcBef>
              <a:spcAft>
                <a:spcPts val="600"/>
              </a:spcAft>
            </a:pPr>
            <a:r>
              <a:rPr lang="en-AU" sz="2400" dirty="0">
                <a:effectLst/>
                <a:ea typeface="Calibri" panose="020F0502020204030204" pitchFamily="34" charset="0"/>
                <a:cs typeface="Calibri" panose="020F0502020204030204" pitchFamily="34" charset="0"/>
              </a:rPr>
              <a:t>Pretty ironwork decorates the balconies.</a:t>
            </a:r>
            <a:endParaRPr lang="en-AU" sz="2400" dirty="0">
              <a:effectLst/>
              <a:ea typeface="Calibri" panose="020F0502020204030204" pitchFamily="34" charset="0"/>
              <a:cs typeface="Times New Roman" panose="02020603050405020304" pitchFamily="18" charset="0"/>
            </a:endParaRPr>
          </a:p>
        </p:txBody>
      </p:sp>
      <p:pic>
        <p:nvPicPr>
          <p:cNvPr id="8" name="Picture 7" descr="A picture containing building, window, front, sitting&#10;&#10;Description automatically generated">
            <a:extLst>
              <a:ext uri="{FF2B5EF4-FFF2-40B4-BE49-F238E27FC236}">
                <a16:creationId xmlns:a16="http://schemas.microsoft.com/office/drawing/2014/main" id="{A6164356-45B8-4E88-AF5A-6D635E0D16A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063112" y="1561596"/>
            <a:ext cx="3899552" cy="5225400"/>
          </a:xfrm>
          <a:prstGeom prst="rect">
            <a:avLst/>
          </a:prstGeom>
        </p:spPr>
      </p:pic>
    </p:spTree>
    <p:extLst>
      <p:ext uri="{BB962C8B-B14F-4D97-AF65-F5344CB8AC3E}">
        <p14:creationId xmlns:p14="http://schemas.microsoft.com/office/powerpoint/2010/main" val="260695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6</a:t>
            </a:fld>
            <a:endParaRPr lang="en-US"/>
          </a:p>
        </p:txBody>
      </p:sp>
      <p:sp>
        <p:nvSpPr>
          <p:cNvPr id="3" name="TextBox 2">
            <a:extLst>
              <a:ext uri="{FF2B5EF4-FFF2-40B4-BE49-F238E27FC236}">
                <a16:creationId xmlns:a16="http://schemas.microsoft.com/office/drawing/2014/main" id="{8D5DFF85-763B-449F-9F6A-D1F546A03CD7}"/>
              </a:ext>
            </a:extLst>
          </p:cNvPr>
          <p:cNvSpPr txBox="1"/>
          <p:nvPr/>
        </p:nvSpPr>
        <p:spPr>
          <a:xfrm>
            <a:off x="781027" y="647523"/>
            <a:ext cx="7334273" cy="707886"/>
          </a:xfrm>
          <a:prstGeom prst="rect">
            <a:avLst/>
          </a:prstGeom>
          <a:noFill/>
        </p:spPr>
        <p:txBody>
          <a:bodyPr wrap="square">
            <a:spAutoFit/>
          </a:bodyPr>
          <a:lstStyle/>
          <a:p>
            <a:pPr>
              <a:spcAft>
                <a:spcPts val="600"/>
              </a:spcAft>
            </a:pPr>
            <a:r>
              <a:rPr lang="en-AU" sz="4000" b="1" dirty="0">
                <a:solidFill>
                  <a:srgbClr val="000000"/>
                </a:solidFill>
                <a:effectLst/>
                <a:latin typeface="Calibri Light" panose="020F0302020204030204" pitchFamily="34" charset="0"/>
                <a:ea typeface="Calibri" panose="020F0502020204030204" pitchFamily="34" charset="0"/>
                <a:cs typeface="French Script MT" panose="03020402040607040605" pitchFamily="66" charset="0"/>
              </a:rPr>
              <a:t>What makes Paris so beautiful? </a:t>
            </a:r>
            <a:endParaRPr lang="en-AU" sz="40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sp>
        <p:nvSpPr>
          <p:cNvPr id="11" name="Rectangle 5">
            <a:extLst>
              <a:ext uri="{FF2B5EF4-FFF2-40B4-BE49-F238E27FC236}">
                <a16:creationId xmlns:a16="http://schemas.microsoft.com/office/drawing/2014/main" id="{3A57DBC3-2D48-4613-A319-B8F2319FAAAE}"/>
              </a:ext>
            </a:extLst>
          </p:cNvPr>
          <p:cNvSpPr>
            <a:spLocks noChangeArrowheads="1"/>
          </p:cNvSpPr>
          <p:nvPr/>
        </p:nvSpPr>
        <p:spPr bwMode="auto">
          <a:xfrm>
            <a:off x="0" y="0"/>
            <a:ext cx="10698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pic>
        <p:nvPicPr>
          <p:cNvPr id="12" name="Picture 11" hidden="1">
            <a:extLst>
              <a:ext uri="{FF2B5EF4-FFF2-40B4-BE49-F238E27FC236}">
                <a16:creationId xmlns:a16="http://schemas.microsoft.com/office/drawing/2014/main" id="{C9D20154-0CC2-43B2-A177-6502C32A9AAF}"/>
              </a:ext>
            </a:extLst>
          </p:cNvPr>
          <p:cNvPicPr/>
          <p:nvPr/>
        </p:nvPicPr>
        <p:blipFill rotWithShape="1">
          <a:blip r:embed="rId3" cstate="screen">
            <a:extLst>
              <a:ext uri="{28A0092B-C50C-407E-A947-70E740481C1C}">
                <a14:useLocalDpi xmlns:a14="http://schemas.microsoft.com/office/drawing/2010/main"/>
              </a:ext>
            </a:extLst>
          </a:blip>
          <a:srcRect l="6905" t="3627" r="2839" b="4953"/>
          <a:stretch/>
        </p:blipFill>
        <p:spPr bwMode="auto">
          <a:xfrm>
            <a:off x="2101215" y="850265"/>
            <a:ext cx="4168775" cy="27717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
        <p:nvSpPr>
          <p:cNvPr id="13" name="Rectangle 6">
            <a:extLst>
              <a:ext uri="{FF2B5EF4-FFF2-40B4-BE49-F238E27FC236}">
                <a16:creationId xmlns:a16="http://schemas.microsoft.com/office/drawing/2014/main" id="{D156A80C-060A-4C8E-9312-4D141532B7FA}"/>
              </a:ext>
            </a:extLst>
          </p:cNvPr>
          <p:cNvSpPr>
            <a:spLocks noChangeArrowheads="1"/>
          </p:cNvSpPr>
          <p:nvPr/>
        </p:nvSpPr>
        <p:spPr bwMode="auto">
          <a:xfrm>
            <a:off x="781028" y="1355628"/>
            <a:ext cx="9489644" cy="908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14000"/>
              </a:lnSpc>
              <a:spcBef>
                <a:spcPct val="0"/>
              </a:spcBef>
              <a:spcAft>
                <a:spcPct val="0"/>
              </a:spcAft>
              <a:buClrTx/>
              <a:buSzTx/>
              <a:buFontTx/>
              <a:buNone/>
              <a:tabLst/>
            </a:pPr>
            <a:r>
              <a:rPr kumimoji="0" lang="en-AU" altLang="en-U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Dotted around Paris are lovely apartments, bridges, canals and sculptures. Here are three photos I love.</a:t>
            </a: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pic>
        <p:nvPicPr>
          <p:cNvPr id="17" name="Picture 16" descr="A picture containing outdoor, water, river, photo&#10;&#10;Description automatically generated">
            <a:extLst>
              <a:ext uri="{FF2B5EF4-FFF2-40B4-BE49-F238E27FC236}">
                <a16:creationId xmlns:a16="http://schemas.microsoft.com/office/drawing/2014/main" id="{887E615A-1DA9-4FDB-BE1A-EC0219DE78EA}"/>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698048" y="2112883"/>
            <a:ext cx="4572624" cy="3120143"/>
          </a:xfrm>
          <a:prstGeom prst="rect">
            <a:avLst/>
          </a:prstGeom>
        </p:spPr>
      </p:pic>
      <p:pic>
        <p:nvPicPr>
          <p:cNvPr id="19" name="Picture 18" descr="A large tree in a forest&#10;&#10;Description automatically generated">
            <a:extLst>
              <a:ext uri="{FF2B5EF4-FFF2-40B4-BE49-F238E27FC236}">
                <a16:creationId xmlns:a16="http://schemas.microsoft.com/office/drawing/2014/main" id="{7FCD66B1-57A6-4B27-9DCB-2F3DEB35FD4F}"/>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663010" y="4183492"/>
            <a:ext cx="4508069" cy="2851165"/>
          </a:xfrm>
          <a:prstGeom prst="rect">
            <a:avLst/>
          </a:prstGeom>
        </p:spPr>
      </p:pic>
      <p:pic>
        <p:nvPicPr>
          <p:cNvPr id="15" name="Picture 14" descr="A tree in front of a building&#10;&#10;Description automatically generated">
            <a:extLst>
              <a:ext uri="{FF2B5EF4-FFF2-40B4-BE49-F238E27FC236}">
                <a16:creationId xmlns:a16="http://schemas.microsoft.com/office/drawing/2014/main" id="{05ECF4C2-F664-4023-BBA6-105A39C8B9BB}"/>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781027" y="2267747"/>
            <a:ext cx="4432755" cy="3023311"/>
          </a:xfrm>
          <a:prstGeom prst="rect">
            <a:avLst/>
          </a:prstGeom>
        </p:spPr>
      </p:pic>
    </p:spTree>
    <p:extLst>
      <p:ext uri="{BB962C8B-B14F-4D97-AF65-F5344CB8AC3E}">
        <p14:creationId xmlns:p14="http://schemas.microsoft.com/office/powerpoint/2010/main" val="14182536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7</a:t>
            </a:fld>
            <a:endParaRPr lang="en-US"/>
          </a:p>
        </p:txBody>
      </p:sp>
      <p:sp>
        <p:nvSpPr>
          <p:cNvPr id="5" name="TextBox 4">
            <a:extLst>
              <a:ext uri="{FF2B5EF4-FFF2-40B4-BE49-F238E27FC236}">
                <a16:creationId xmlns:a16="http://schemas.microsoft.com/office/drawing/2014/main" id="{82ABA6B5-CB68-422E-AA0C-689A08865545}"/>
              </a:ext>
            </a:extLst>
          </p:cNvPr>
          <p:cNvSpPr txBox="1"/>
          <p:nvPr/>
        </p:nvSpPr>
        <p:spPr>
          <a:xfrm>
            <a:off x="781028" y="504486"/>
            <a:ext cx="5347606" cy="781752"/>
          </a:xfrm>
          <a:prstGeom prst="rect">
            <a:avLst/>
          </a:prstGeom>
          <a:noFill/>
        </p:spPr>
        <p:txBody>
          <a:bodyPr wrap="square">
            <a:spAutoFit/>
          </a:bodyPr>
          <a:lstStyle/>
          <a:p>
            <a:pPr>
              <a:lnSpc>
                <a:spcPct val="120000"/>
              </a:lnSpc>
              <a:spcAft>
                <a:spcPts val="600"/>
              </a:spcAft>
            </a:pPr>
            <a:r>
              <a:rPr lang="en-AU" sz="4000" b="1" dirty="0">
                <a:effectLst/>
                <a:latin typeface="Calibri Light" panose="020F0302020204030204" pitchFamily="34" charset="0"/>
                <a:ea typeface="Calibri" panose="020F0502020204030204" pitchFamily="34" charset="0"/>
                <a:cs typeface="Times New Roman" panose="02020603050405020304" pitchFamily="18" charset="0"/>
              </a:rPr>
              <a:t>Notre Dame Cathedral</a:t>
            </a:r>
            <a:endParaRPr lang="en-AU" sz="4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D3F45A7D-E3B6-44AF-8DAC-3F83E5032A81}"/>
              </a:ext>
            </a:extLst>
          </p:cNvPr>
          <p:cNvSpPr txBox="1"/>
          <p:nvPr/>
        </p:nvSpPr>
        <p:spPr>
          <a:xfrm>
            <a:off x="781028" y="1471134"/>
            <a:ext cx="9181636" cy="517065"/>
          </a:xfrm>
          <a:prstGeom prst="rect">
            <a:avLst/>
          </a:prstGeom>
          <a:noFill/>
        </p:spPr>
        <p:txBody>
          <a:bodyPr wrap="square">
            <a:spAutoFit/>
          </a:bodyPr>
          <a:lstStyle/>
          <a:p>
            <a:pPr>
              <a:lnSpc>
                <a:spcPct val="120000"/>
              </a:lnSpc>
              <a:spcBef>
                <a:spcPts val="1200"/>
              </a:spcBef>
              <a:spcAft>
                <a:spcPts val="600"/>
              </a:spcAft>
            </a:pPr>
            <a:r>
              <a:rPr lang="en-AU" sz="2400" dirty="0">
                <a:solidFill>
                  <a:srgbClr val="000000"/>
                </a:solidFill>
                <a:effectLst/>
                <a:latin typeface="Calibri" panose="020F0502020204030204" pitchFamily="34" charset="0"/>
                <a:ea typeface="Calibri" panose="020F0502020204030204" pitchFamily="34" charset="0"/>
                <a:cs typeface="French Script MT" panose="03020402040607040605" pitchFamily="66" charset="0"/>
              </a:rPr>
              <a:t>Most of the famous buildings and monuments are along the River Seine.</a:t>
            </a:r>
            <a:endParaRPr lang="en-AU" sz="1200" dirty="0">
              <a:solidFill>
                <a:srgbClr val="000000"/>
              </a:solidFill>
              <a:effectLst/>
              <a:latin typeface="French Script MT" panose="03020402040607040605" pitchFamily="66" charset="0"/>
              <a:ea typeface="Calibri" panose="020F0502020204030204" pitchFamily="34" charset="0"/>
              <a:cs typeface="French Script MT" panose="03020402040607040605" pitchFamily="66" charset="0"/>
            </a:endParaRPr>
          </a:p>
        </p:txBody>
      </p:sp>
      <p:sp>
        <p:nvSpPr>
          <p:cNvPr id="11" name="TextBox 10">
            <a:extLst>
              <a:ext uri="{FF2B5EF4-FFF2-40B4-BE49-F238E27FC236}">
                <a16:creationId xmlns:a16="http://schemas.microsoft.com/office/drawing/2014/main" id="{2D1B3B93-9781-4B12-8CD9-9715690C6DE2}"/>
              </a:ext>
            </a:extLst>
          </p:cNvPr>
          <p:cNvSpPr txBox="1"/>
          <p:nvPr/>
        </p:nvSpPr>
        <p:spPr>
          <a:xfrm>
            <a:off x="7108866" y="2486859"/>
            <a:ext cx="3130926" cy="3165162"/>
          </a:xfrm>
          <a:prstGeom prst="rect">
            <a:avLst/>
          </a:prstGeom>
          <a:noFill/>
        </p:spPr>
        <p:txBody>
          <a:bodyPr wrap="square">
            <a:spAutoFit/>
          </a:bodyPr>
          <a:lstStyle/>
          <a:p>
            <a:pPr>
              <a:lnSpc>
                <a:spcPct val="120000"/>
              </a:lnSpc>
              <a:spcBef>
                <a:spcPts val="12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Notre Dame is one of the most famous Gothic cathedrals of the Middle Ages. </a:t>
            </a:r>
            <a:r>
              <a:rPr kumimoji="0" lang="en-AU"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This photo is taken from the River Seine before the great fire of 2019. </a:t>
            </a:r>
            <a:endParaRPr lang="en-AU" dirty="0"/>
          </a:p>
        </p:txBody>
      </p:sp>
      <p:pic>
        <p:nvPicPr>
          <p:cNvPr id="13" name="Picture 12" descr="A close up of a church&#10;&#10;Description automatically generated">
            <a:extLst>
              <a:ext uri="{FF2B5EF4-FFF2-40B4-BE49-F238E27FC236}">
                <a16:creationId xmlns:a16="http://schemas.microsoft.com/office/drawing/2014/main" id="{15A1AF11-CB44-4F9E-BA94-B3F9A3028DD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81028" y="2359295"/>
            <a:ext cx="6140256" cy="4101141"/>
          </a:xfrm>
          <a:prstGeom prst="rect">
            <a:avLst/>
          </a:prstGeom>
        </p:spPr>
      </p:pic>
    </p:spTree>
    <p:extLst>
      <p:ext uri="{BB962C8B-B14F-4D97-AF65-F5344CB8AC3E}">
        <p14:creationId xmlns:p14="http://schemas.microsoft.com/office/powerpoint/2010/main" val="3797944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8</a:t>
            </a:fld>
            <a:endParaRPr lang="en-US"/>
          </a:p>
        </p:txBody>
      </p:sp>
      <p:sp>
        <p:nvSpPr>
          <p:cNvPr id="2" name="TextBox 1">
            <a:extLst>
              <a:ext uri="{FF2B5EF4-FFF2-40B4-BE49-F238E27FC236}">
                <a16:creationId xmlns:a16="http://schemas.microsoft.com/office/drawing/2014/main" id="{C290DA4D-1750-4AD0-9973-A574DF42A005}"/>
              </a:ext>
            </a:extLst>
          </p:cNvPr>
          <p:cNvSpPr txBox="1"/>
          <p:nvPr/>
        </p:nvSpPr>
        <p:spPr>
          <a:xfrm>
            <a:off x="781028" y="504486"/>
            <a:ext cx="5347606" cy="781752"/>
          </a:xfrm>
          <a:prstGeom prst="rect">
            <a:avLst/>
          </a:prstGeom>
          <a:noFill/>
        </p:spPr>
        <p:txBody>
          <a:bodyPr wrap="square">
            <a:spAutoFit/>
          </a:bodyPr>
          <a:lstStyle/>
          <a:p>
            <a:pPr>
              <a:lnSpc>
                <a:spcPct val="120000"/>
              </a:lnSpc>
              <a:spcAft>
                <a:spcPts val="600"/>
              </a:spcAft>
            </a:pPr>
            <a:r>
              <a:rPr lang="en-AU" sz="4000" b="1" dirty="0">
                <a:effectLst/>
                <a:latin typeface="Calibri Light" panose="020F0302020204030204" pitchFamily="34" charset="0"/>
                <a:ea typeface="Calibri" panose="020F0502020204030204" pitchFamily="34" charset="0"/>
                <a:cs typeface="Times New Roman" panose="02020603050405020304" pitchFamily="18" charset="0"/>
              </a:rPr>
              <a:t>Notre Dame Cathedral</a:t>
            </a:r>
            <a:endParaRPr lang="en-AU" sz="4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A picture containing smoke, fire, train, photo&#10;&#10;Description automatically generated">
            <a:extLst>
              <a:ext uri="{FF2B5EF4-FFF2-40B4-BE49-F238E27FC236}">
                <a16:creationId xmlns:a16="http://schemas.microsoft.com/office/drawing/2014/main" id="{06215CBF-FBE2-472C-BFC1-EDBA6928D34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81028" y="1445317"/>
            <a:ext cx="5089061" cy="3066348"/>
          </a:xfrm>
          <a:prstGeom prst="rect">
            <a:avLst/>
          </a:prstGeom>
        </p:spPr>
      </p:pic>
      <p:pic>
        <p:nvPicPr>
          <p:cNvPr id="8" name="Picture 7" descr="A close up of a window&#10;&#10;Description automatically generated">
            <a:extLst>
              <a:ext uri="{FF2B5EF4-FFF2-40B4-BE49-F238E27FC236}">
                <a16:creationId xmlns:a16="http://schemas.microsoft.com/office/drawing/2014/main" id="{9476A597-84AC-4CE0-884F-8F97BE945C4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807153" y="4255705"/>
            <a:ext cx="4109982" cy="2829647"/>
          </a:xfrm>
          <a:prstGeom prst="rect">
            <a:avLst/>
          </a:prstGeom>
        </p:spPr>
      </p:pic>
      <p:sp>
        <p:nvSpPr>
          <p:cNvPr id="11" name="TextBox 10">
            <a:extLst>
              <a:ext uri="{FF2B5EF4-FFF2-40B4-BE49-F238E27FC236}">
                <a16:creationId xmlns:a16="http://schemas.microsoft.com/office/drawing/2014/main" id="{1246B79D-4046-4F0C-A08E-F663AC6B3188}"/>
              </a:ext>
            </a:extLst>
          </p:cNvPr>
          <p:cNvSpPr txBox="1"/>
          <p:nvPr/>
        </p:nvSpPr>
        <p:spPr>
          <a:xfrm>
            <a:off x="5892355" y="1498566"/>
            <a:ext cx="4410974" cy="1392369"/>
          </a:xfrm>
          <a:prstGeom prst="rect">
            <a:avLst/>
          </a:prstGeom>
          <a:noFill/>
        </p:spPr>
        <p:txBody>
          <a:bodyPr wrap="square">
            <a:spAutoFit/>
          </a:bodyPr>
          <a:lstStyle/>
          <a:p>
            <a:pPr>
              <a:lnSpc>
                <a:spcPct val="120000"/>
              </a:lnSpc>
              <a:spcBef>
                <a:spcPts val="12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The fire destroyed the 92-metre high spire, much of the roof and the interior. </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2206ECDE-BD6E-468A-BECF-88CEEF27781C}"/>
              </a:ext>
            </a:extLst>
          </p:cNvPr>
          <p:cNvSpPr txBox="1"/>
          <p:nvPr/>
        </p:nvSpPr>
        <p:spPr>
          <a:xfrm>
            <a:off x="781028" y="5333339"/>
            <a:ext cx="5347606" cy="949171"/>
          </a:xfrm>
          <a:prstGeom prst="rect">
            <a:avLst/>
          </a:prstGeom>
          <a:noFill/>
        </p:spPr>
        <p:txBody>
          <a:bodyPr wrap="square">
            <a:spAutoFit/>
          </a:bodyPr>
          <a:lstStyle/>
          <a:p>
            <a:pPr>
              <a:lnSpc>
                <a:spcPct val="120000"/>
              </a:lnSpc>
              <a:spcBef>
                <a:spcPts val="12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This photo shows one of the beautiful rose windows that was saved.</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79904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9</a:t>
            </a:fld>
            <a:endParaRPr lang="en-US"/>
          </a:p>
        </p:txBody>
      </p:sp>
      <p:sp>
        <p:nvSpPr>
          <p:cNvPr id="5" name="TextBox 4">
            <a:extLst>
              <a:ext uri="{FF2B5EF4-FFF2-40B4-BE49-F238E27FC236}">
                <a16:creationId xmlns:a16="http://schemas.microsoft.com/office/drawing/2014/main" id="{7087CFDD-A8EA-49EC-B5AF-B3E6750DC8D7}"/>
              </a:ext>
            </a:extLst>
          </p:cNvPr>
          <p:cNvSpPr txBox="1"/>
          <p:nvPr/>
        </p:nvSpPr>
        <p:spPr>
          <a:xfrm>
            <a:off x="781028" y="504486"/>
            <a:ext cx="5347606" cy="781752"/>
          </a:xfrm>
          <a:prstGeom prst="rect">
            <a:avLst/>
          </a:prstGeom>
          <a:noFill/>
        </p:spPr>
        <p:txBody>
          <a:bodyPr wrap="square">
            <a:spAutoFit/>
          </a:bodyPr>
          <a:lstStyle/>
          <a:p>
            <a:pPr>
              <a:lnSpc>
                <a:spcPct val="120000"/>
              </a:lnSpc>
              <a:spcAft>
                <a:spcPts val="600"/>
              </a:spcAft>
            </a:pPr>
            <a:r>
              <a:rPr lang="en-AU" sz="4000" b="1" dirty="0">
                <a:solidFill>
                  <a:srgbClr val="000000"/>
                </a:solidFill>
                <a:effectLst/>
                <a:latin typeface="+mj-lt"/>
                <a:ea typeface="Calibri" panose="020F0502020204030204" pitchFamily="34" charset="0"/>
                <a:cs typeface="French Script MT" panose="03020402040607040605" pitchFamily="66" charset="0"/>
              </a:rPr>
              <a:t>The Eiffel Tower</a:t>
            </a:r>
            <a:r>
              <a:rPr lang="en-AU" sz="4000" dirty="0">
                <a:solidFill>
                  <a:srgbClr val="000000"/>
                </a:solidFill>
                <a:effectLst/>
                <a:latin typeface="+mj-lt"/>
                <a:ea typeface="Calibri" panose="020F0502020204030204" pitchFamily="34" charset="0"/>
                <a:cs typeface="French Script MT" panose="03020402040607040605" pitchFamily="66" charset="0"/>
              </a:rPr>
              <a:t> </a:t>
            </a:r>
          </a:p>
        </p:txBody>
      </p:sp>
      <p:sp>
        <p:nvSpPr>
          <p:cNvPr id="7" name="Text Box 40">
            <a:extLst>
              <a:ext uri="{FF2B5EF4-FFF2-40B4-BE49-F238E27FC236}">
                <a16:creationId xmlns:a16="http://schemas.microsoft.com/office/drawing/2014/main" id="{B31EED13-93E4-44F8-98AF-2528744BA70A}"/>
              </a:ext>
            </a:extLst>
          </p:cNvPr>
          <p:cNvSpPr txBox="1"/>
          <p:nvPr/>
        </p:nvSpPr>
        <p:spPr>
          <a:xfrm>
            <a:off x="781028" y="5991897"/>
            <a:ext cx="9306200" cy="953525"/>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AU" sz="2400" dirty="0">
                <a:effectLst/>
                <a:latin typeface="Calibri" panose="020F0502020204030204" pitchFamily="34" charset="0"/>
                <a:ea typeface="Calibri" panose="020F0502020204030204" pitchFamily="34" charset="0"/>
                <a:cs typeface="Calibri" panose="020F0502020204030204" pitchFamily="34" charset="0"/>
              </a:rPr>
              <a:t>The Eiffel Tower was built for the 1889 World Fair to mark the 200th anniversary of the French Revolution.</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descr="A large clock tower sitting in the grass&#10;&#10;Description automatically generated">
            <a:extLst>
              <a:ext uri="{FF2B5EF4-FFF2-40B4-BE49-F238E27FC236}">
                <a16:creationId xmlns:a16="http://schemas.microsoft.com/office/drawing/2014/main" id="{9D6548D9-9484-4EFB-876C-8537428A80F4}"/>
              </a:ext>
            </a:extLst>
          </p:cNvPr>
          <p:cNvPicPr>
            <a:picLocks noChangeAspect="1"/>
          </p:cNvPicPr>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2199219" y="1375473"/>
            <a:ext cx="5886829" cy="437210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76577291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4574</TotalTime>
  <Words>1925</Words>
  <Application>Microsoft Office PowerPoint</Application>
  <PresentationFormat>Custom</PresentationFormat>
  <Paragraphs>218</Paragraphs>
  <Slides>29</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Calibri Light</vt:lpstr>
      <vt:lpstr>French Script MT</vt:lpstr>
      <vt:lpstr>Times New Roman</vt:lpstr>
      <vt:lpstr>Office Theme</vt:lpstr>
      <vt:lpstr>Belle  Paris! – Part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 Cunniffe</dc:creator>
  <cp:lastModifiedBy>John Braine</cp:lastModifiedBy>
  <cp:revision>136</cp:revision>
  <cp:lastPrinted>2020-08-29T07:36:41Z</cp:lastPrinted>
  <dcterms:created xsi:type="dcterms:W3CDTF">2020-07-31T06:46:06Z</dcterms:created>
  <dcterms:modified xsi:type="dcterms:W3CDTF">2020-10-17T06:47:36Z</dcterms:modified>
</cp:coreProperties>
</file>