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9"/>
  </p:notesMasterIdLst>
  <p:sldIdLst>
    <p:sldId id="302" r:id="rId2"/>
    <p:sldId id="330" r:id="rId3"/>
    <p:sldId id="267" r:id="rId4"/>
    <p:sldId id="256" r:id="rId5"/>
    <p:sldId id="273" r:id="rId6"/>
    <p:sldId id="270" r:id="rId7"/>
    <p:sldId id="257" r:id="rId8"/>
    <p:sldId id="259" r:id="rId9"/>
    <p:sldId id="299" r:id="rId10"/>
    <p:sldId id="266" r:id="rId11"/>
    <p:sldId id="290" r:id="rId12"/>
    <p:sldId id="274" r:id="rId13"/>
    <p:sldId id="279" r:id="rId14"/>
    <p:sldId id="260" r:id="rId15"/>
    <p:sldId id="261" r:id="rId16"/>
    <p:sldId id="275" r:id="rId17"/>
    <p:sldId id="262" r:id="rId18"/>
    <p:sldId id="292" r:id="rId19"/>
    <p:sldId id="282" r:id="rId20"/>
    <p:sldId id="294" r:id="rId21"/>
    <p:sldId id="295" r:id="rId22"/>
    <p:sldId id="331" r:id="rId23"/>
    <p:sldId id="263" r:id="rId24"/>
    <p:sldId id="264" r:id="rId25"/>
    <p:sldId id="276" r:id="rId26"/>
    <p:sldId id="268" r:id="rId27"/>
    <p:sldId id="300" r:id="rId28"/>
    <p:sldId id="332" r:id="rId29"/>
    <p:sldId id="265" r:id="rId30"/>
    <p:sldId id="277" r:id="rId31"/>
    <p:sldId id="284" r:id="rId32"/>
    <p:sldId id="285" r:id="rId33"/>
    <p:sldId id="269" r:id="rId34"/>
    <p:sldId id="286" r:id="rId35"/>
    <p:sldId id="287" r:id="rId36"/>
    <p:sldId id="297" r:id="rId37"/>
    <p:sldId id="329" r:id="rId38"/>
  </p:sldIdLst>
  <p:sldSz cx="17610138" cy="990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808" autoAdjust="0"/>
    <p:restoredTop sz="94382" autoAdjust="0"/>
  </p:normalViewPr>
  <p:slideViewPr>
    <p:cSldViewPr snapToGrid="0">
      <p:cViewPr varScale="1">
        <p:scale>
          <a:sx n="47" d="100"/>
          <a:sy n="47" d="100"/>
        </p:scale>
        <p:origin x="58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B9EE24-EC10-B846-B052-B2E6689B98C9}" type="datetimeFigureOut">
              <a:rPr lang="en-US" smtClean="0"/>
              <a:t>11/23/2020</a:t>
            </a:fld>
            <a:endParaRPr lang="en-US" dirty="0"/>
          </a:p>
        </p:txBody>
      </p:sp>
      <p:sp>
        <p:nvSpPr>
          <p:cNvPr id="4" name="Slide Image Placeholder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228410-1AA6-9540-AE0E-1BAFA6D901C2}" type="slidenum">
              <a:rPr lang="en-US" smtClean="0"/>
              <a:t>‹#›</a:t>
            </a:fld>
            <a:endParaRPr lang="en-US" dirty="0"/>
          </a:p>
        </p:txBody>
      </p:sp>
    </p:spTree>
    <p:extLst>
      <p:ext uri="{BB962C8B-B14F-4D97-AF65-F5344CB8AC3E}">
        <p14:creationId xmlns:p14="http://schemas.microsoft.com/office/powerpoint/2010/main" val="4236968835"/>
      </p:ext>
    </p:extLst>
  </p:cSld>
  <p:clrMap bg1="lt1" tx1="dk1" bg2="lt2" tx2="dk2" accent1="accent1" accent2="accent2" accent3="accent3" accent4="accent4" accent5="accent5" accent6="accent6" hlink="hlink" folHlink="folHlink"/>
  <p:notesStyle>
    <a:lvl1pPr marL="0" algn="l" defTabSz="838139" rtl="0" eaLnBrk="1" latinLnBrk="0" hangingPunct="1">
      <a:defRPr sz="1100" kern="1200">
        <a:solidFill>
          <a:schemeClr val="tx1"/>
        </a:solidFill>
        <a:latin typeface="+mn-lt"/>
        <a:ea typeface="+mn-ea"/>
        <a:cs typeface="+mn-cs"/>
      </a:defRPr>
    </a:lvl1pPr>
    <a:lvl2pPr marL="419070" algn="l" defTabSz="838139" rtl="0" eaLnBrk="1" latinLnBrk="0" hangingPunct="1">
      <a:defRPr sz="1100" kern="1200">
        <a:solidFill>
          <a:schemeClr val="tx1"/>
        </a:solidFill>
        <a:latin typeface="+mn-lt"/>
        <a:ea typeface="+mn-ea"/>
        <a:cs typeface="+mn-cs"/>
      </a:defRPr>
    </a:lvl2pPr>
    <a:lvl3pPr marL="838139" algn="l" defTabSz="838139" rtl="0" eaLnBrk="1" latinLnBrk="0" hangingPunct="1">
      <a:defRPr sz="1100" kern="1200">
        <a:solidFill>
          <a:schemeClr val="tx1"/>
        </a:solidFill>
        <a:latin typeface="+mn-lt"/>
        <a:ea typeface="+mn-ea"/>
        <a:cs typeface="+mn-cs"/>
      </a:defRPr>
    </a:lvl3pPr>
    <a:lvl4pPr marL="1257209" algn="l" defTabSz="838139" rtl="0" eaLnBrk="1" latinLnBrk="0" hangingPunct="1">
      <a:defRPr sz="1100" kern="1200">
        <a:solidFill>
          <a:schemeClr val="tx1"/>
        </a:solidFill>
        <a:latin typeface="+mn-lt"/>
        <a:ea typeface="+mn-ea"/>
        <a:cs typeface="+mn-cs"/>
      </a:defRPr>
    </a:lvl4pPr>
    <a:lvl5pPr marL="1676278" algn="l" defTabSz="838139" rtl="0" eaLnBrk="1" latinLnBrk="0" hangingPunct="1">
      <a:defRPr sz="1100" kern="1200">
        <a:solidFill>
          <a:schemeClr val="tx1"/>
        </a:solidFill>
        <a:latin typeface="+mn-lt"/>
        <a:ea typeface="+mn-ea"/>
        <a:cs typeface="+mn-cs"/>
      </a:defRPr>
    </a:lvl5pPr>
    <a:lvl6pPr marL="2095348" algn="l" defTabSz="838139" rtl="0" eaLnBrk="1" latinLnBrk="0" hangingPunct="1">
      <a:defRPr sz="1100" kern="1200">
        <a:solidFill>
          <a:schemeClr val="tx1"/>
        </a:solidFill>
        <a:latin typeface="+mn-lt"/>
        <a:ea typeface="+mn-ea"/>
        <a:cs typeface="+mn-cs"/>
      </a:defRPr>
    </a:lvl6pPr>
    <a:lvl7pPr marL="2514417" algn="l" defTabSz="838139" rtl="0" eaLnBrk="1" latinLnBrk="0" hangingPunct="1">
      <a:defRPr sz="1100" kern="1200">
        <a:solidFill>
          <a:schemeClr val="tx1"/>
        </a:solidFill>
        <a:latin typeface="+mn-lt"/>
        <a:ea typeface="+mn-ea"/>
        <a:cs typeface="+mn-cs"/>
      </a:defRPr>
    </a:lvl7pPr>
    <a:lvl8pPr marL="2933487" algn="l" defTabSz="838139" rtl="0" eaLnBrk="1" latinLnBrk="0" hangingPunct="1">
      <a:defRPr sz="1100" kern="1200">
        <a:solidFill>
          <a:schemeClr val="tx1"/>
        </a:solidFill>
        <a:latin typeface="+mn-lt"/>
        <a:ea typeface="+mn-ea"/>
        <a:cs typeface="+mn-cs"/>
      </a:defRPr>
    </a:lvl8pPr>
    <a:lvl9pPr marL="3352556" algn="l" defTabSz="838139"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statelibrarynsw.tumblr.com/post/119313194963/famous-australian-soprano-dame-nellie-melba-was"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operascotland.org/person/1712/John-Camero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en.wikipedia.org/wiki/John_Cameron_(singer)"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sydneyuniversitygraduatechoir.com.au/joan-carden-2/"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alchetron.com/Joan-Carden"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zherald.co.nz/lifestyle/news/article.cfm?c_id=6&amp;objectid=10394390"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elissablake.blogspot.com/2013/07/conal-coad.html"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roh.org.uk/people/peter-coleman-wright"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flickr.com/photos/royaloperahouse/6537516865/"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operafolks.com/Cooke/multimedia.html"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www.operafolks.com/Cooke/englishcv.html"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oundslikesydney.com.au/news/the-dark-side-of-mothering-herodias-in-salome/9484.html"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youtube.com/watch?v=bBZX4taI0IU"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open.spotify.com/album/4yv73YQBFpyURH6vLJMHqg?highlight=spotify:track:2Gx3YgDhlc11mW5AvoswFN"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en.wikipedia.org/wiki/Peter_Dawson_(bass-baritone)"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rateyourmusic.com/release/album/the-philomusica-of-london-chandos-choir-charles-farncombe-joan-sutherland-janet-baker-raimund-herincx-margreta-elkins-alfred-hallett-patricia-kern/rodelinda/"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greatsingersofthepast.wordpress.com/2017/10/18/margreta-elkins-mezzo-soprano/" TargetMode="External"/><Relationship Id="rId4" Type="http://schemas.openxmlformats.org/officeDocument/2006/relationships/hyperlink" Target="https://www.youtube.com/watch?v=GN75XDDm_DI"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discogs.com/artist/1347074-Sylvia-Fisher"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youtube.com/watch?v=sXqNHJvQujE"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gettyimages.no/detail/news-photo/mr-clifford-grant-who-is-in-australian-to-sing-in-the-news-photo/1078793420"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youtube.com/watch?v=US5fxBsXFk0"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discogs.com/artist/1434565-Joan-Hammond"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en.wikipedia.org/wiki/Joan_Hammond"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theoperablog.com/eilene-hannan-passes-away-aged-67/"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youtube.com/watch?v=3hyI2apSMKo"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twitter.com/guywhosingshigh"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opera.org.au/artists/suzanne-johnsto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n.wikipedia.org/wiki/Glenn_Kesby"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youtube.com/watch?v=c0E8rPu-u-k"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discogs.com/artist/3623445-Arnold-Matters"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en.wikipedia.org/wiki/Nellie_Melba"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telegraph.co.uk/culture/tvandradio/downton-abbey/10242588/Nellie-Melba-the-greatest-diva-from-Down-Under.html"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melbaoperatrust.com.au/about/attachment/about-dame-nellie-melba/"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cv.vic.gov.au/stories/creative-life/dame-nellie-melba/signed-photograph-of-nellie-melba-as-desdemona-in-otello-1924/"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en.wikipedia.org/wiki/Australian_one-hundred-dollar_note"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turosshead.org/Pages/EvaMylott.htm"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en.wikipedia.org/wiki/Eva_Mylott"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britannica.com/biography/Joan-Sutherland"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d2kdkfqxnvpuu9.cloudfront.net/images/big/67661.jpg?1386697312" TargetMode="Externa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en.wikipedia.org/wiki/John_Ralston_(baritone)"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smh.com.au/national/choirboy-start-for-operas-high-priest-20110513-1em78.html" TargetMode="External"/><Relationship Id="rId2" Type="http://schemas.openxmlformats.org/officeDocument/2006/relationships/slide" Target="../slides/slide31.xml"/><Relationship Id="rId1" Type="http://schemas.openxmlformats.org/officeDocument/2006/relationships/notesMaster" Target="../notesMasters/notesMaster1.xml"/><Relationship Id="rId5" Type="http://schemas.openxmlformats.org/officeDocument/2006/relationships/hyperlink" Target="https://www.limelightmagazine.com.au/wp-content/uploads/2014/08/DonaldShanks.jpg" TargetMode="External"/><Relationship Id="rId4" Type="http://schemas.openxmlformats.org/officeDocument/2006/relationships/hyperlink" Target="https://artsandculture.google.com/asset/stephen-bennett-and-donald-shanks-in-don-giovanni-opera-australia/7AH-z72BW-RzhQ?hl=en"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youtube.com/watch?v=LdE_z1DNtig"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www.youtube.com/watch?v=r9wWBK5VgxA"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talesoftessitura.wordpress.com/2018/01/05/my-favourite-opera-singers-joan-sutherland/" TargetMode="External"/><Relationship Id="rId2" Type="http://schemas.openxmlformats.org/officeDocument/2006/relationships/slide" Target="../slides/slide33.xml"/><Relationship Id="rId1" Type="http://schemas.openxmlformats.org/officeDocument/2006/relationships/notesMaster" Target="../notesMasters/notesMaster1.xml"/><Relationship Id="rId5" Type="http://schemas.openxmlformats.org/officeDocument/2006/relationships/hyperlink" Target="https://www.lyricopera.org/about-lyric-opera/legends-of-lyric/dame-joan-sutherland/" TargetMode="External"/><Relationship Id="rId4" Type="http://schemas.openxmlformats.org/officeDocument/2006/relationships/hyperlink" Target="https://www.youtube.com/watch?v=zwBUPYkRFBM"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opera.org.au/artists/anthony-warlow"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www.stagewhispers.com.au/news/anthony-warlow-and-gina-riley-sweeney-todd" TargetMode="Externa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dailytelegraph.com.au/entertainment/arts/wizard-of-oz-star-anthony-warlow-on-why-he-never-stops-learning/news-story/916449a00f7e9a19a1f1cb9f80429bc9" TargetMode="External"/><Relationship Id="rId2" Type="http://schemas.openxmlformats.org/officeDocument/2006/relationships/slide" Target="../slides/slide35.xml"/><Relationship Id="rId1" Type="http://schemas.openxmlformats.org/officeDocument/2006/relationships/notesMaster" Target="../notesMasters/notesMaster1.xml"/><Relationship Id="rId5" Type="http://schemas.openxmlformats.org/officeDocument/2006/relationships/hyperlink" Target="https://www.abc.net.au/news/2007-10-23/anthony-warlow-and-ana-marina-perform-during-the/707128?nw=0" TargetMode="External"/><Relationship Id="rId4" Type="http://schemas.openxmlformats.org/officeDocument/2006/relationships/hyperlink" Target="https://www.heraldsun.com.au/entertainment/confidential/doctor-zhivago-was-made-for-anthony-warlow-and-now-it-heads-to-broadway/news-story/2854283d824e0029162895c5b2ac319e" TargetMode="Externa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rpac.com.au/pages/performances.aspx?PerfID=516"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classicsdirect.com.au/from-melb-to-sutherland/"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theoperablog.com/obituary-robert-allman-obe-am/"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discogs.com/fr/artist/1038046-Marie-Angel"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mubi.com/cast/marie-angel"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Florence_Austral"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nma.gov.au/exhibitions/glorious-days/music-films/florence-austral"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rtsandculture.google.com/entity/maroochy-barambah/m04ybjx1"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n.wikipedia.org/wiki/John_Brownlee_(baritone)"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forgottenoperasingers.blogspot.com/2016/10/john-brownlee-baritone-geelong-victoria.html"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i.ytimg.com/vi/6o9ejz73PZ0/maxresdefault.jpg"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w.youtube.com/watch?v=AjdwkJIPetk" TargetMode="External"/><Relationship Id="rId4" Type="http://schemas.openxmlformats.org/officeDocument/2006/relationships/hyperlink" Target="https://i.ebayimg.com/images/g/wr8AAOSw6n5Xqq2m/s-l300.jpg"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marL="0" marR="0" lvl="0" indent="0" algn="l" defTabSz="838139" rtl="0" eaLnBrk="1" fontAlgn="auto" latinLnBrk="0" hangingPunct="1">
              <a:lnSpc>
                <a:spcPct val="100000"/>
              </a:lnSpc>
              <a:spcBef>
                <a:spcPts val="0"/>
              </a:spcBef>
              <a:spcAft>
                <a:spcPts val="0"/>
              </a:spcAft>
              <a:buClrTx/>
              <a:buSzTx/>
              <a:buFontTx/>
              <a:buNone/>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https://statelibrarynsw.tumblr.com/post/119313194963/famous-australian-soprano-dame-nellie-melba-was</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a:t>
            </a:fld>
            <a:endParaRPr lang="en-US" dirty="0"/>
          </a:p>
        </p:txBody>
      </p:sp>
    </p:spTree>
    <p:extLst>
      <p:ext uri="{BB962C8B-B14F-4D97-AF65-F5344CB8AC3E}">
        <p14:creationId xmlns:p14="http://schemas.microsoft.com/office/powerpoint/2010/main" val="2497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800" u="sng" kern="1200" dirty="0">
                <a:solidFill>
                  <a:schemeClr val="tx1"/>
                </a:solidFill>
                <a:effectLst/>
                <a:latin typeface="+mn-lt"/>
                <a:ea typeface="+mn-ea"/>
                <a:cs typeface="+mn-cs"/>
                <a:hlinkClick r:id="rId3"/>
              </a:rPr>
              <a:t>http://www.operascotland.org/person/1712/John-Cameron</a:t>
            </a:r>
            <a:endParaRPr lang="en-AU" sz="1800" u="sng" dirty="0">
              <a:solidFill>
                <a:srgbClr val="0563C1"/>
              </a:solidFill>
              <a:effectLst/>
              <a:latin typeface="Calibri" panose="020F0502020204030204" pitchFamily="34" charset="0"/>
              <a:ea typeface="Arial Unicode MS"/>
              <a:hlinkClick r:id="rId4"/>
            </a:endParaRPr>
          </a:p>
          <a:p>
            <a:pPr marL="342900" indent="-342900">
              <a:buAutoNum type="arabicPeriod"/>
            </a:pPr>
            <a:endParaRPr lang="en-AU" sz="1800" u="sng" dirty="0">
              <a:solidFill>
                <a:srgbClr val="0563C1"/>
              </a:solidFill>
              <a:effectLst/>
              <a:latin typeface="Calibri" panose="020F0502020204030204" pitchFamily="34" charset="0"/>
              <a:ea typeface="Arial Unicode MS"/>
              <a:hlinkClick r:id="rId4"/>
            </a:endParaRPr>
          </a:p>
          <a:p>
            <a:pPr marL="342900" indent="-342900">
              <a:buAutoNum type="arabicPeriod"/>
            </a:pPr>
            <a:r>
              <a:rPr lang="en-AU" sz="1800" u="sng" dirty="0">
                <a:solidFill>
                  <a:srgbClr val="0563C1"/>
                </a:solidFill>
                <a:effectLst/>
                <a:latin typeface="Calibri" panose="020F0502020204030204" pitchFamily="34" charset="0"/>
                <a:ea typeface="Arial Unicode MS"/>
                <a:hlinkClick r:id="rId4"/>
              </a:rPr>
              <a:t>https://en.wikipedia.org/wiki/John_Cameron_(singer)</a:t>
            </a:r>
            <a:endParaRPr lang="en-AU" sz="1800" u="sng" dirty="0">
              <a:solidFill>
                <a:srgbClr val="0563C1"/>
              </a:solidFill>
              <a:effectLst/>
              <a:latin typeface="Calibri" panose="020F0502020204030204" pitchFamily="34" charset="0"/>
              <a:ea typeface="Arial Unicode MS"/>
            </a:endParaRPr>
          </a:p>
          <a:p>
            <a:pPr marL="342900" indent="-342900">
              <a:buAutoNum type="arabicPeriod"/>
            </a:pPr>
            <a:endParaRPr lang="en-AU" sz="1800" u="sng" kern="1200" dirty="0">
              <a:solidFill>
                <a:srgbClr val="0563C1"/>
              </a:solidFill>
              <a:effectLst/>
              <a:latin typeface="Calibri" panose="020F0502020204030204" pitchFamily="34" charset="0"/>
              <a:ea typeface="Arial Unicode MS"/>
              <a:cs typeface="+mn-cs"/>
            </a:endParaRPr>
          </a:p>
          <a:p>
            <a:r>
              <a:rPr lang="en-AU" sz="11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10</a:t>
            </a:fld>
            <a:endParaRPr lang="en-US" dirty="0"/>
          </a:p>
        </p:txBody>
      </p:sp>
    </p:spTree>
    <p:extLst>
      <p:ext uri="{BB962C8B-B14F-4D97-AF65-F5344CB8AC3E}">
        <p14:creationId xmlns:p14="http://schemas.microsoft.com/office/powerpoint/2010/main" val="3195914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100" u="sng" kern="1200" dirty="0">
                <a:solidFill>
                  <a:schemeClr val="tx1"/>
                </a:solidFill>
                <a:effectLst/>
                <a:latin typeface="+mn-lt"/>
                <a:ea typeface="+mn-ea"/>
                <a:cs typeface="+mn-cs"/>
                <a:hlinkClick r:id="rId3"/>
              </a:rPr>
              <a:t>https://sydneyuniversitygraduatechoir.com.au/joan-carden-2/</a:t>
            </a:r>
            <a:endParaRPr lang="en-AU" sz="1100" u="sng"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100" u="none"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100" u="sng" kern="1200" dirty="0">
                <a:solidFill>
                  <a:schemeClr val="tx1"/>
                </a:solidFill>
                <a:effectLst/>
                <a:latin typeface="+mn-lt"/>
                <a:ea typeface="+mn-ea"/>
                <a:cs typeface="+mn-cs"/>
                <a:hlinkClick r:id="rId4"/>
              </a:rPr>
              <a:t>https://alchetron.com/Joan-Carden</a:t>
            </a:r>
            <a:endParaRPr lang="en-AU" sz="1100" u="sng" kern="1200" dirty="0">
              <a:solidFill>
                <a:schemeClr val="tx1"/>
              </a:solidFill>
              <a:effectLst/>
              <a:latin typeface="+mn-lt"/>
              <a:ea typeface="+mn-ea"/>
              <a:cs typeface="+mn-cs"/>
            </a:endParaRPr>
          </a:p>
          <a:p>
            <a:pPr marL="228600" indent="-228600">
              <a:buAutoNum type="arabicPeriod"/>
            </a:pPr>
            <a:endParaRPr lang="en-AU" sz="1100" u="none" kern="1200" dirty="0">
              <a:solidFill>
                <a:schemeClr val="tx1"/>
              </a:solidFill>
              <a:effectLst/>
              <a:latin typeface="+mn-lt"/>
              <a:ea typeface="+mn-ea"/>
              <a:cs typeface="+mn-cs"/>
            </a:endParaRPr>
          </a:p>
          <a:p>
            <a:pPr marL="228600" indent="-228600">
              <a:buAutoNum type="arabicPeriod"/>
            </a:pPr>
            <a:r>
              <a:rPr lang="en-AU" sz="1100" u="sng" kern="1200" dirty="0">
                <a:solidFill>
                  <a:schemeClr val="tx1"/>
                </a:solidFill>
                <a:effectLst/>
                <a:latin typeface="+mn-lt"/>
                <a:ea typeface="+mn-ea"/>
                <a:cs typeface="+mn-cs"/>
                <a:hlinkClick r:id="rId3"/>
              </a:rPr>
              <a:t>https://sydneyuniversitygraduatechoir.com.au/joan-carden-2/</a:t>
            </a:r>
          </a:p>
          <a:p>
            <a:pPr marL="228600" indent="-228600">
              <a:buAutoNum type="arabicPeriod"/>
            </a:pPr>
            <a:endParaRPr lang="en-AU" sz="1100" u="sng" kern="1200" dirty="0">
              <a:solidFill>
                <a:schemeClr val="tx1"/>
              </a:solidFill>
              <a:effectLst/>
              <a:latin typeface="+mn-lt"/>
              <a:ea typeface="+mn-ea"/>
              <a:cs typeface="+mn-cs"/>
              <a:hlinkClick r:id="rId3"/>
            </a:endParaRPr>
          </a:p>
          <a:p>
            <a:r>
              <a:rPr lang="en-AU" sz="11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11</a:t>
            </a:fld>
            <a:endParaRPr lang="en-US" dirty="0"/>
          </a:p>
        </p:txBody>
      </p:sp>
    </p:spTree>
    <p:extLst>
      <p:ext uri="{BB962C8B-B14F-4D97-AF65-F5344CB8AC3E}">
        <p14:creationId xmlns:p14="http://schemas.microsoft.com/office/powerpoint/2010/main" val="1286961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100" u="sng" kern="1200" dirty="0">
                <a:solidFill>
                  <a:schemeClr val="tx1"/>
                </a:solidFill>
                <a:effectLst/>
                <a:latin typeface="+mn-lt"/>
                <a:ea typeface="+mn-ea"/>
                <a:cs typeface="+mn-cs"/>
                <a:hlinkClick r:id="rId3"/>
              </a:rPr>
              <a:t>https://www.nzherald.co.nz/lifestyle/news/article.cfm?c_id=6&amp;objectid=10394390</a:t>
            </a:r>
            <a:endParaRPr lang="en-AU" sz="1100" u="sng" kern="1200" dirty="0">
              <a:solidFill>
                <a:schemeClr val="tx1"/>
              </a:solidFill>
              <a:effectLst/>
              <a:latin typeface="+mn-lt"/>
              <a:ea typeface="+mn-ea"/>
              <a:cs typeface="+mn-cs"/>
            </a:endParaRPr>
          </a:p>
          <a:p>
            <a:pPr marL="228600" indent="-228600">
              <a:buAutoNum type="arabicPeriod"/>
            </a:pPr>
            <a:endParaRPr lang="en-AU" sz="1100" u="sng" kern="1200" dirty="0">
              <a:solidFill>
                <a:schemeClr val="tx1"/>
              </a:solidFill>
              <a:effectLst/>
              <a:latin typeface="+mn-lt"/>
              <a:ea typeface="+mn-ea"/>
              <a:cs typeface="+mn-cs"/>
            </a:endParaRPr>
          </a:p>
          <a:p>
            <a:pPr marL="228600" indent="-228600">
              <a:buAutoNum type="arabicPeriod"/>
            </a:pPr>
            <a:r>
              <a:rPr lang="en-AU" sz="1100" u="sng" kern="1200" dirty="0">
                <a:solidFill>
                  <a:schemeClr val="tx1"/>
                </a:solidFill>
                <a:effectLst/>
                <a:latin typeface="+mn-lt"/>
                <a:ea typeface="+mn-ea"/>
                <a:cs typeface="+mn-cs"/>
                <a:hlinkClick r:id="rId4"/>
              </a:rPr>
              <a:t>http://elissablake.blogspot.com/2013/07/conal-coad.html</a:t>
            </a:r>
            <a:endParaRPr lang="en-AU" sz="1100" kern="1200" dirty="0">
              <a:solidFill>
                <a:schemeClr val="tx1"/>
              </a:solidFill>
              <a:effectLst/>
              <a:latin typeface="+mn-lt"/>
              <a:ea typeface="+mn-ea"/>
              <a:cs typeface="+mn-cs"/>
            </a:endParaRPr>
          </a:p>
          <a:p>
            <a:r>
              <a:rPr lang="en-AU" sz="11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12</a:t>
            </a:fld>
            <a:endParaRPr lang="en-US" dirty="0"/>
          </a:p>
        </p:txBody>
      </p:sp>
    </p:spTree>
    <p:extLst>
      <p:ext uri="{BB962C8B-B14F-4D97-AF65-F5344CB8AC3E}">
        <p14:creationId xmlns:p14="http://schemas.microsoft.com/office/powerpoint/2010/main" val="1855964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100" u="sng" kern="1200" dirty="0">
                <a:solidFill>
                  <a:schemeClr val="tx1"/>
                </a:solidFill>
                <a:effectLst/>
                <a:latin typeface="+mn-lt"/>
                <a:ea typeface="+mn-ea"/>
                <a:cs typeface="+mn-cs"/>
                <a:hlinkClick r:id="rId3"/>
              </a:rPr>
              <a:t>http://www.roh.org.uk/people/peter-coleman-wright</a:t>
            </a:r>
            <a:endParaRPr lang="en-AU" sz="1100" u="sng"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100" kern="1200" dirty="0">
              <a:solidFill>
                <a:schemeClr val="tx1"/>
              </a:solidFill>
              <a:effectLst/>
              <a:latin typeface="+mn-lt"/>
              <a:ea typeface="+mn-ea"/>
              <a:cs typeface="+mn-cs"/>
            </a:endParaRPr>
          </a:p>
          <a:p>
            <a:pPr marL="228600" indent="-228600">
              <a:buAutoNum type="arabicPeriod"/>
            </a:pPr>
            <a:r>
              <a:rPr lang="en-AU" sz="1100" u="sng" kern="1200" dirty="0">
                <a:solidFill>
                  <a:schemeClr val="tx1"/>
                </a:solidFill>
                <a:effectLst/>
                <a:latin typeface="+mn-lt"/>
                <a:ea typeface="+mn-ea"/>
                <a:cs typeface="+mn-cs"/>
                <a:hlinkClick r:id="rId4"/>
              </a:rPr>
              <a:t>https://www.flickr.com/photos/royaloperahouse/6537516865/</a:t>
            </a:r>
            <a:endParaRPr lang="en-AU" sz="1100" u="sng" kern="1200" dirty="0">
              <a:solidFill>
                <a:schemeClr val="tx1"/>
              </a:solidFill>
              <a:effectLst/>
              <a:latin typeface="+mn-lt"/>
              <a:ea typeface="+mn-ea"/>
              <a:cs typeface="+mn-cs"/>
            </a:endParaRPr>
          </a:p>
          <a:p>
            <a:pPr marL="228600" indent="-228600">
              <a:buAutoNum type="arabicPeriod"/>
            </a:pPr>
            <a:endParaRPr lang="en-AU" sz="1100" u="none" kern="1200" dirty="0">
              <a:solidFill>
                <a:schemeClr val="tx1"/>
              </a:solidFill>
              <a:effectLst/>
              <a:latin typeface="+mn-lt"/>
              <a:ea typeface="+mn-ea"/>
              <a:cs typeface="+mn-cs"/>
            </a:endParaRPr>
          </a:p>
          <a:p>
            <a:r>
              <a:rPr lang="en-AU" sz="11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13</a:t>
            </a:fld>
            <a:endParaRPr lang="en-US" dirty="0"/>
          </a:p>
        </p:txBody>
      </p:sp>
    </p:spTree>
    <p:extLst>
      <p:ext uri="{BB962C8B-B14F-4D97-AF65-F5344CB8AC3E}">
        <p14:creationId xmlns:p14="http://schemas.microsoft.com/office/powerpoint/2010/main" val="3139784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100" u="sng" kern="1200" dirty="0">
                <a:solidFill>
                  <a:schemeClr val="tx1"/>
                </a:solidFill>
                <a:effectLst/>
                <a:latin typeface="+mn-lt"/>
                <a:ea typeface="+mn-ea"/>
                <a:cs typeface="+mn-cs"/>
                <a:hlinkClick r:id="rId3"/>
              </a:rPr>
              <a:t>http://www.operafolks.com/Cooke/multimedia.html</a:t>
            </a:r>
            <a:endParaRPr lang="en-AU" sz="1100" u="sng" kern="1200" dirty="0">
              <a:solidFill>
                <a:schemeClr val="tx1"/>
              </a:solidFill>
              <a:effectLst/>
              <a:latin typeface="+mn-lt"/>
              <a:ea typeface="+mn-ea"/>
              <a:cs typeface="+mn-cs"/>
            </a:endParaRPr>
          </a:p>
          <a:p>
            <a:pPr marL="228600" indent="-228600">
              <a:buAutoNum type="arabicPeriod"/>
            </a:pPr>
            <a:endParaRPr lang="en-AU" sz="1100" u="sng" kern="1200" dirty="0">
              <a:solidFill>
                <a:schemeClr val="tx1"/>
              </a:solidFill>
              <a:effectLst/>
              <a:latin typeface="+mn-lt"/>
              <a:ea typeface="+mn-ea"/>
              <a:cs typeface="+mn-cs"/>
            </a:endParaRPr>
          </a:p>
          <a:p>
            <a:pPr marL="228600" indent="-228600">
              <a:buAutoNum type="arabicPeriod"/>
            </a:pPr>
            <a:r>
              <a:rPr lang="en-AU" sz="1100" u="sng" kern="1200" dirty="0">
                <a:solidFill>
                  <a:schemeClr val="tx1"/>
                </a:solidFill>
                <a:effectLst/>
                <a:latin typeface="+mn-lt"/>
                <a:ea typeface="+mn-ea"/>
                <a:cs typeface="+mn-cs"/>
                <a:hlinkClick r:id="rId4"/>
              </a:rPr>
              <a:t>http://www.operafolks.com/Cooke/englishcv.html</a:t>
            </a:r>
            <a:endParaRPr lang="en-AU" sz="1100" kern="1200" dirty="0">
              <a:solidFill>
                <a:schemeClr val="tx1"/>
              </a:solidFill>
              <a:effectLst/>
              <a:latin typeface="+mn-lt"/>
              <a:ea typeface="+mn-ea"/>
              <a:cs typeface="+mn-cs"/>
            </a:endParaRPr>
          </a:p>
          <a:p>
            <a:r>
              <a:rPr lang="en-AU" sz="1100" kern="1200" dirty="0">
                <a:solidFill>
                  <a:schemeClr val="tx1"/>
                </a:solidFill>
                <a:effectLst/>
                <a:latin typeface="+mn-lt"/>
                <a:ea typeface="+mn-ea"/>
                <a:cs typeface="+mn-cs"/>
              </a:rPr>
              <a:t> </a:t>
            </a:r>
          </a:p>
          <a:p>
            <a:r>
              <a:rPr lang="en-AU" sz="11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14</a:t>
            </a:fld>
            <a:endParaRPr lang="en-US" dirty="0"/>
          </a:p>
        </p:txBody>
      </p:sp>
    </p:spTree>
    <p:extLst>
      <p:ext uri="{BB962C8B-B14F-4D97-AF65-F5344CB8AC3E}">
        <p14:creationId xmlns:p14="http://schemas.microsoft.com/office/powerpoint/2010/main" val="1446629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100" u="sng" kern="1200" dirty="0">
                <a:solidFill>
                  <a:schemeClr val="tx1"/>
                </a:solidFill>
                <a:effectLst/>
                <a:latin typeface="+mn-lt"/>
                <a:ea typeface="+mn-ea"/>
                <a:cs typeface="+mn-cs"/>
                <a:hlinkClick r:id="rId3"/>
              </a:rPr>
              <a:t>http://soundslikesydney.com.au/news/the-dark-side-of-mothering-herodias-in-salome/9484.html</a:t>
            </a:r>
            <a:endParaRPr lang="en-AU" sz="1100" u="sng" kern="1200" dirty="0">
              <a:solidFill>
                <a:schemeClr val="tx1"/>
              </a:solidFill>
              <a:effectLst/>
              <a:latin typeface="+mn-lt"/>
              <a:ea typeface="+mn-ea"/>
              <a:cs typeface="+mn-cs"/>
            </a:endParaRPr>
          </a:p>
          <a:p>
            <a:pPr marL="228600" indent="-228600">
              <a:buAutoNum type="arabicPeriod"/>
            </a:pPr>
            <a:endParaRPr lang="en-AU" sz="1100" u="sng"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100" u="sng" kern="1200" dirty="0">
                <a:solidFill>
                  <a:schemeClr val="tx1"/>
                </a:solidFill>
                <a:effectLst/>
                <a:latin typeface="+mn-lt"/>
                <a:ea typeface="+mn-ea"/>
                <a:cs typeface="+mn-cs"/>
                <a:hlinkClick r:id="rId4"/>
              </a:rPr>
              <a:t>https://www.youtube.com/watch?v=bBZX4taI0IU</a:t>
            </a:r>
            <a:endParaRPr lang="en-AU" sz="1100" u="sng" kern="1200" dirty="0">
              <a:solidFill>
                <a:schemeClr val="tx1"/>
              </a:solidFill>
              <a:effectLst/>
              <a:latin typeface="+mn-lt"/>
              <a:ea typeface="+mn-ea"/>
              <a:cs typeface="+mn-cs"/>
            </a:endParaRPr>
          </a:p>
          <a:p>
            <a:pPr marL="228600" indent="-228600">
              <a:buAutoNum type="arabicPeriod"/>
            </a:pPr>
            <a:endParaRPr lang="en-AU" sz="1100" kern="1200" dirty="0">
              <a:solidFill>
                <a:schemeClr val="tx1"/>
              </a:solidFill>
              <a:effectLst/>
              <a:latin typeface="+mn-lt"/>
              <a:ea typeface="+mn-ea"/>
              <a:cs typeface="+mn-cs"/>
            </a:endParaRPr>
          </a:p>
          <a:p>
            <a:r>
              <a:rPr lang="en-AU" sz="11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15</a:t>
            </a:fld>
            <a:endParaRPr lang="en-US" dirty="0"/>
          </a:p>
        </p:txBody>
      </p:sp>
    </p:spTree>
    <p:extLst>
      <p:ext uri="{BB962C8B-B14F-4D97-AF65-F5344CB8AC3E}">
        <p14:creationId xmlns:p14="http://schemas.microsoft.com/office/powerpoint/2010/main" val="18467282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838139" rtl="0" eaLnBrk="1" fontAlgn="auto" latinLnBrk="0" hangingPunct="1">
              <a:lnSpc>
                <a:spcPct val="100000"/>
              </a:lnSpc>
              <a:spcBef>
                <a:spcPts val="80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https://open.spotify.com/album/4yv73YQBFpyURH6vLJMHqg?highlight=spotify:track:2Gx3YgDhlc11mW5AvoswFN</a:t>
            </a: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800"/>
              </a:spcBef>
              <a:spcAft>
                <a:spcPts val="0"/>
              </a:spcAft>
              <a:buClrTx/>
              <a:buSzTx/>
              <a:buFontTx/>
              <a:buAutoNum type="arabicPeriod"/>
              <a:tabLst/>
              <a:defRPr/>
            </a:pPr>
            <a:endParaRPr lang="en-AU" sz="1800" u="none" dirty="0">
              <a:ln>
                <a:noFill/>
              </a:ln>
              <a:solidFill>
                <a:srgbClr val="000000"/>
              </a:solidFill>
              <a:effectLst/>
              <a:latin typeface="Helvetica Neue"/>
              <a:ea typeface="Arial Unicode MS"/>
              <a:cs typeface="Arial Unicode MS"/>
            </a:endParaRPr>
          </a:p>
          <a:p>
            <a:pPr marL="342900" marR="0" lvl="0" indent="-342900" algn="l" defTabSz="838139" rtl="0" eaLnBrk="1" fontAlgn="auto" latinLnBrk="0" hangingPunct="1">
              <a:lnSpc>
                <a:spcPct val="100000"/>
              </a:lnSpc>
              <a:spcBef>
                <a:spcPts val="80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4"/>
              </a:rPr>
              <a:t>https://en.wikipedia.org/wiki/Peter_Dawson_(bass-baritone)</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16</a:t>
            </a:fld>
            <a:endParaRPr lang="en-US" dirty="0"/>
          </a:p>
        </p:txBody>
      </p:sp>
    </p:spTree>
    <p:extLst>
      <p:ext uri="{BB962C8B-B14F-4D97-AF65-F5344CB8AC3E}">
        <p14:creationId xmlns:p14="http://schemas.microsoft.com/office/powerpoint/2010/main" val="16971122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800" u="sng" dirty="0">
                <a:ln>
                  <a:noFill/>
                </a:ln>
                <a:solidFill>
                  <a:srgbClr val="000000"/>
                </a:solidFill>
                <a:effectLst/>
                <a:latin typeface="Calibri" panose="020F0502020204030204" pitchFamily="34" charset="0"/>
                <a:ea typeface="Arial Unicode MS"/>
                <a:cs typeface="Arial Unicode MS"/>
                <a:hlinkClick r:id="rId3"/>
              </a:rPr>
              <a:t>https://rateyourmusic.com/release/album/the-philomusica-of-london-chandos-choir-charles-farncombe-joan-sutherland-janet-baker-raimund-herincx-margreta-elkins-alfred-hallett-patricia-kern/rodelinda/</a:t>
            </a:r>
            <a:endParaRPr lang="en-AU" sz="1800" u="sng" dirty="0">
              <a:ln>
                <a:noFill/>
              </a:ln>
              <a:solidFill>
                <a:srgbClr val="000000"/>
              </a:solidFill>
              <a:effectLst/>
              <a:latin typeface="Calibri" panose="020F0502020204030204" pitchFamily="34" charset="0"/>
              <a:ea typeface="Arial Unicode MS"/>
              <a:cs typeface="Arial Unicode MS"/>
            </a:endParaRPr>
          </a:p>
          <a:p>
            <a:pPr marL="228600" indent="-228600">
              <a:buAutoNum type="arabicPeriod"/>
            </a:pPr>
            <a:endParaRPr lang="en-AU" sz="1800" u="sng" dirty="0">
              <a:ln>
                <a:noFill/>
              </a:ln>
              <a:solidFill>
                <a:srgbClr val="000000"/>
              </a:solidFill>
              <a:effectLst/>
              <a:latin typeface="Calibri" panose="020F0502020204030204" pitchFamily="34" charset="0"/>
              <a:ea typeface="Arial Unicode MS"/>
              <a:cs typeface="Arial Unicode M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4"/>
              </a:rPr>
              <a:t>https://www.youtube.com/watch?v=GN75XDDm_DI</a:t>
            </a:r>
            <a:endParaRPr lang="en-AU" sz="1800" u="sng" dirty="0">
              <a:ln>
                <a:noFill/>
              </a:ln>
              <a:solidFill>
                <a:srgbClr val="000000"/>
              </a:solidFill>
              <a:effectLst/>
              <a:latin typeface="Calibri" panose="020F0502020204030204" pitchFamily="34" charset="0"/>
              <a:ea typeface="Arial Unicode MS"/>
              <a:cs typeface="Arial Unicode M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800" u="sng" dirty="0">
              <a:ln>
                <a:noFill/>
              </a:ln>
              <a:solidFill>
                <a:srgbClr val="000000"/>
              </a:solidFill>
              <a:effectLst/>
              <a:latin typeface="Calibri" panose="020F0502020204030204" pitchFamily="34" charset="0"/>
              <a:ea typeface="Arial Unicode MS"/>
              <a:cs typeface="Arial Unicode M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800" u="sng" kern="1200" dirty="0">
                <a:solidFill>
                  <a:schemeClr val="tx1"/>
                </a:solidFill>
                <a:effectLst/>
                <a:latin typeface="+mn-lt"/>
                <a:ea typeface="+mn-ea"/>
                <a:cs typeface="+mn-cs"/>
                <a:hlinkClick r:id="rId5"/>
              </a:rPr>
              <a:t>https://greatsingersofthepast.wordpress.com/2017/10/18/margreta-elkins-mezzo-soprano/</a:t>
            </a:r>
            <a:endParaRPr lang="en-AU" sz="1800" u="sng"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800" u="sng" dirty="0">
              <a:ln>
                <a:noFill/>
              </a:ln>
              <a:solidFill>
                <a:srgbClr val="000000"/>
              </a:solidFill>
              <a:effectLst/>
              <a:latin typeface="Calibri" panose="020F0502020204030204" pitchFamily="34" charset="0"/>
              <a:ea typeface="Arial Unicode MS"/>
              <a:cs typeface="Arial Unicode MS"/>
            </a:endParaRPr>
          </a:p>
          <a:p>
            <a:pPr marL="228600" indent="-228600">
              <a:buAutoNum type="arabicPeriod"/>
            </a:pPr>
            <a:endParaRPr lang="en-AU" sz="1800" dirty="0">
              <a:ln>
                <a:noFill/>
              </a:ln>
              <a:solidFill>
                <a:srgbClr val="000000"/>
              </a:solidFill>
              <a:effectLst/>
              <a:latin typeface="Helvetica Neue"/>
              <a:ea typeface="Arial Unicode MS"/>
              <a:cs typeface="Arial Unicode MS"/>
            </a:endParaRPr>
          </a:p>
          <a:p>
            <a:pPr>
              <a:spcBef>
                <a:spcPts val="800"/>
              </a:spcBef>
            </a:pPr>
            <a:r>
              <a:rPr lang="en-AU"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r>
              <a:rPr lang="en-AU" sz="11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17</a:t>
            </a:fld>
            <a:endParaRPr lang="en-US" dirty="0"/>
          </a:p>
        </p:txBody>
      </p:sp>
    </p:spTree>
    <p:extLst>
      <p:ext uri="{BB962C8B-B14F-4D97-AF65-F5344CB8AC3E}">
        <p14:creationId xmlns:p14="http://schemas.microsoft.com/office/powerpoint/2010/main" val="1648356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https://www.discogs.com/artist/1347074-Sylvia-Fisher</a:t>
            </a: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4"/>
              </a:rPr>
              <a:t>https://www.youtube.com/watch?v=sXqNHJvQujE</a:t>
            </a:r>
            <a:endParaRPr lang="en-AU" sz="1800" dirty="0">
              <a:ln>
                <a:noFill/>
              </a:ln>
              <a:solidFill>
                <a:srgbClr val="000000"/>
              </a:solidFill>
              <a:effectLst/>
              <a:latin typeface="Helvetica Neue"/>
              <a:ea typeface="Arial Unicode MS"/>
              <a:cs typeface="Arial Unicode MS"/>
            </a:endParaRPr>
          </a:p>
          <a:p>
            <a:pPr>
              <a:spcBef>
                <a:spcPts val="800"/>
              </a:spcBef>
            </a:pPr>
            <a:r>
              <a:rPr lang="en-AU"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800" dirty="0">
              <a:ln>
                <a:noFill/>
              </a:ln>
              <a:solidFill>
                <a:srgbClr val="000000"/>
              </a:solidFill>
              <a:effectLst/>
              <a:latin typeface="Helvetica Neue"/>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FD228410-1AA6-9540-AE0E-1BAFA6D901C2}" type="slidenum">
              <a:rPr lang="en-US" smtClean="0"/>
              <a:t>18</a:t>
            </a:fld>
            <a:endParaRPr lang="en-US" dirty="0"/>
          </a:p>
        </p:txBody>
      </p:sp>
    </p:spTree>
    <p:extLst>
      <p:ext uri="{BB962C8B-B14F-4D97-AF65-F5344CB8AC3E}">
        <p14:creationId xmlns:p14="http://schemas.microsoft.com/office/powerpoint/2010/main" val="12023645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a:t>
            </a:r>
            <a:r>
              <a:rPr lang="en-AU" sz="1100" u="sng" kern="1200" dirty="0">
                <a:solidFill>
                  <a:schemeClr val="tx1"/>
                </a:solidFill>
                <a:effectLst/>
                <a:latin typeface="+mn-lt"/>
                <a:ea typeface="+mn-ea"/>
                <a:cs typeface="+mn-cs"/>
                <a:hlinkClick r:id="rId3"/>
              </a:rPr>
              <a:t>https://www.gettyimages.no/detail/news-photo/mr-clifford-grant-who-is-in-australian-to-sing-in-the-news-photo/1078793420</a:t>
            </a:r>
            <a:endParaRPr lang="en-AU" sz="1100" kern="1200" dirty="0">
              <a:solidFill>
                <a:schemeClr val="tx1"/>
              </a:solidFill>
              <a:effectLst/>
              <a:latin typeface="+mn-lt"/>
              <a:ea typeface="+mn-ea"/>
              <a:cs typeface="+mn-cs"/>
            </a:endParaRPr>
          </a:p>
          <a:p>
            <a:r>
              <a:rPr lang="en-AU" sz="1100" kern="1200" dirty="0">
                <a:solidFill>
                  <a:schemeClr val="tx1"/>
                </a:solidFill>
                <a:effectLst/>
                <a:latin typeface="+mn-lt"/>
                <a:ea typeface="+mn-ea"/>
                <a:cs typeface="+mn-cs"/>
              </a:rPr>
              <a:t> </a:t>
            </a:r>
          </a:p>
          <a:p>
            <a:r>
              <a:rPr lang="en-AU" sz="1100" u="sng" kern="1200" dirty="0">
                <a:solidFill>
                  <a:schemeClr val="tx1"/>
                </a:solidFill>
                <a:effectLst/>
                <a:latin typeface="+mn-lt"/>
                <a:ea typeface="+mn-ea"/>
                <a:cs typeface="+mn-cs"/>
                <a:hlinkClick r:id="rId4"/>
              </a:rPr>
              <a:t>2.  https://www.youtube.com/watch?v=US5fxBsXFk0</a:t>
            </a:r>
            <a:endParaRPr lang="en-AU" sz="1100" kern="1200" dirty="0">
              <a:solidFill>
                <a:schemeClr val="tx1"/>
              </a:solidFill>
              <a:effectLst/>
              <a:latin typeface="+mn-lt"/>
              <a:ea typeface="+mn-ea"/>
              <a:cs typeface="+mn-cs"/>
            </a:endParaRPr>
          </a:p>
          <a:p>
            <a:r>
              <a:rPr lang="en-AU" sz="11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19</a:t>
            </a:fld>
            <a:endParaRPr lang="en-US" dirty="0"/>
          </a:p>
        </p:txBody>
      </p:sp>
    </p:spTree>
    <p:extLst>
      <p:ext uri="{BB962C8B-B14F-4D97-AF65-F5344CB8AC3E}">
        <p14:creationId xmlns:p14="http://schemas.microsoft.com/office/powerpoint/2010/main" val="3786151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Author’s own photo</a:t>
            </a:r>
          </a:p>
        </p:txBody>
      </p:sp>
      <p:sp>
        <p:nvSpPr>
          <p:cNvPr id="4" name="Slide Number Placeholder 3"/>
          <p:cNvSpPr>
            <a:spLocks noGrp="1"/>
          </p:cNvSpPr>
          <p:nvPr>
            <p:ph type="sldNum" sz="quarter" idx="5"/>
          </p:nvPr>
        </p:nvSpPr>
        <p:spPr/>
        <p:txBody>
          <a:bodyPr/>
          <a:lstStyle/>
          <a:p>
            <a:fld id="{FD228410-1AA6-9540-AE0E-1BAFA6D901C2}" type="slidenum">
              <a:rPr lang="en-US" smtClean="0"/>
              <a:t>2</a:t>
            </a:fld>
            <a:endParaRPr lang="en-US" dirty="0"/>
          </a:p>
        </p:txBody>
      </p:sp>
    </p:spTree>
    <p:extLst>
      <p:ext uri="{BB962C8B-B14F-4D97-AF65-F5344CB8AC3E}">
        <p14:creationId xmlns:p14="http://schemas.microsoft.com/office/powerpoint/2010/main" val="18945136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38139" rtl="0" eaLnBrk="1" fontAlgn="auto" latinLnBrk="0" hangingPunct="1">
              <a:lnSpc>
                <a:spcPct val="100000"/>
              </a:lnSpc>
              <a:spcBef>
                <a:spcPts val="0"/>
              </a:spcBef>
              <a:spcAft>
                <a:spcPts val="0"/>
              </a:spcAft>
              <a:buClrTx/>
              <a:buSzTx/>
              <a:buFontTx/>
              <a:buNone/>
              <a:tabLst/>
              <a:defRPr/>
            </a:pPr>
            <a:r>
              <a:rPr lang="en-US" dirty="0"/>
              <a:t>1. </a:t>
            </a:r>
            <a:r>
              <a:rPr lang="en-AU" sz="1100" u="sng" kern="1200" dirty="0">
                <a:solidFill>
                  <a:schemeClr val="tx1"/>
                </a:solidFill>
                <a:effectLst/>
                <a:latin typeface="+mn-lt"/>
                <a:ea typeface="+mn-ea"/>
                <a:cs typeface="+mn-cs"/>
                <a:hlinkClick r:id="rId3"/>
              </a:rPr>
              <a:t>https://www.discogs.com/artist/1434565-Joan-Hammond</a:t>
            </a:r>
            <a:endParaRPr lang="en-AU" sz="1100" kern="1200" dirty="0">
              <a:solidFill>
                <a:schemeClr val="tx1"/>
              </a:solidFill>
              <a:effectLst/>
              <a:latin typeface="+mn-lt"/>
              <a:ea typeface="+mn-ea"/>
              <a:cs typeface="+mn-cs"/>
            </a:endParaRPr>
          </a:p>
          <a:p>
            <a:endParaRPr lang="en-US" dirty="0"/>
          </a:p>
          <a:p>
            <a:pPr>
              <a:spcBef>
                <a:spcPts val="800"/>
              </a:spcBef>
            </a:pPr>
            <a:r>
              <a:rPr lang="en-US" dirty="0"/>
              <a:t>2. </a:t>
            </a:r>
            <a:r>
              <a:rPr lang="en-AU" sz="1800" u="sng" dirty="0">
                <a:ln>
                  <a:noFill/>
                </a:ln>
                <a:solidFill>
                  <a:srgbClr val="000000"/>
                </a:solidFill>
                <a:effectLst/>
                <a:latin typeface="Calibri" panose="020F0502020204030204" pitchFamily="34" charset="0"/>
                <a:ea typeface="Arial Unicode MS"/>
                <a:cs typeface="Arial Unicode MS"/>
                <a:hlinkClick r:id="rId4"/>
              </a:rPr>
              <a:t>https://en.wikipedia.org/wiki/Joan_Hammond#</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20</a:t>
            </a:fld>
            <a:endParaRPr lang="en-US" dirty="0"/>
          </a:p>
        </p:txBody>
      </p:sp>
    </p:spTree>
    <p:extLst>
      <p:ext uri="{BB962C8B-B14F-4D97-AF65-F5344CB8AC3E}">
        <p14:creationId xmlns:p14="http://schemas.microsoft.com/office/powerpoint/2010/main" val="10987150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100" u="sng" kern="1200" dirty="0">
                <a:solidFill>
                  <a:schemeClr val="tx1"/>
                </a:solidFill>
                <a:effectLst/>
                <a:latin typeface="+mn-lt"/>
                <a:ea typeface="+mn-ea"/>
                <a:cs typeface="+mn-cs"/>
                <a:hlinkClick r:id="rId3"/>
              </a:rPr>
              <a:t>http://www.theoperablog.com/eilene-hannan-passes-away-aged-67/</a:t>
            </a:r>
            <a:endParaRPr lang="en-AU" sz="1100" u="sng"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100" u="sng"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100" u="sng" kern="1200" dirty="0">
                <a:solidFill>
                  <a:schemeClr val="tx1"/>
                </a:solidFill>
                <a:effectLst/>
                <a:latin typeface="+mn-lt"/>
                <a:ea typeface="+mn-ea"/>
                <a:cs typeface="+mn-cs"/>
                <a:hlinkClick r:id="rId3"/>
              </a:rPr>
              <a:t>http://www.theoperablog.com/eilene-hannan-passes-away-aged-67/</a:t>
            </a:r>
            <a:endParaRPr lang="en-AU" sz="1100"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21</a:t>
            </a:fld>
            <a:endParaRPr lang="en-US" dirty="0"/>
          </a:p>
        </p:txBody>
      </p:sp>
    </p:spTree>
    <p:extLst>
      <p:ext uri="{BB962C8B-B14F-4D97-AF65-F5344CB8AC3E}">
        <p14:creationId xmlns:p14="http://schemas.microsoft.com/office/powerpoint/2010/main" val="9747452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spcBef>
                <a:spcPts val="800"/>
              </a:spcBef>
              <a:buAutoNum type="arabicPeriod"/>
            </a:pPr>
            <a:r>
              <a:rPr lang="en-AU" sz="1800" u="sng" dirty="0">
                <a:ln>
                  <a:noFill/>
                </a:ln>
                <a:solidFill>
                  <a:srgbClr val="000000"/>
                </a:solidFill>
                <a:effectLst/>
                <a:latin typeface="Calibri" panose="020F0502020204030204" pitchFamily="34" charset="0"/>
                <a:ea typeface="Arial Unicode MS"/>
                <a:cs typeface="Arial Unicode MS"/>
                <a:hlinkClick r:id="rId3"/>
              </a:rPr>
              <a:t>https://www.youtube.com/watch?v=3hyI2apSMKo</a:t>
            </a:r>
            <a:endParaRPr lang="en-AU" sz="1800" u="sng" dirty="0">
              <a:ln>
                <a:noFill/>
              </a:ln>
              <a:solidFill>
                <a:srgbClr val="000000"/>
              </a:solidFill>
              <a:effectLst/>
              <a:latin typeface="Calibri" panose="020F0502020204030204" pitchFamily="34" charset="0"/>
              <a:ea typeface="Arial Unicode MS"/>
              <a:cs typeface="Arial Unicode MS"/>
            </a:endParaRPr>
          </a:p>
          <a:p>
            <a:pPr marL="342900" indent="-342900">
              <a:spcBef>
                <a:spcPts val="800"/>
              </a:spcBef>
              <a:buAutoNum type="arabicPeriod"/>
            </a:pPr>
            <a:endParaRPr lang="en-AU" sz="1800" u="none" dirty="0">
              <a:ln>
                <a:noFill/>
              </a:ln>
              <a:solidFill>
                <a:srgbClr val="000000"/>
              </a:solidFill>
              <a:effectLst/>
              <a:latin typeface="Helvetica Neue"/>
              <a:ea typeface="Arial Unicode MS"/>
              <a:cs typeface="Arial Unicode MS"/>
            </a:endParaRPr>
          </a:p>
          <a:p>
            <a:pPr marL="342900" indent="-342900">
              <a:spcBef>
                <a:spcPts val="800"/>
              </a:spcBef>
              <a:buAutoNum type="arabicPeriod"/>
            </a:pPr>
            <a:r>
              <a:rPr lang="en-AU" sz="1800" u="sng" dirty="0">
                <a:ln>
                  <a:noFill/>
                </a:ln>
                <a:solidFill>
                  <a:srgbClr val="000000"/>
                </a:solidFill>
                <a:effectLst/>
                <a:latin typeface="Calibri" panose="020F0502020204030204" pitchFamily="34" charset="0"/>
                <a:ea typeface="Arial Unicode MS"/>
                <a:cs typeface="Arial Unicode MS"/>
                <a:hlinkClick r:id="rId4"/>
              </a:rPr>
              <a:t>https://twitter.com/guywhosingshigh</a:t>
            </a:r>
            <a:endParaRPr lang="en-AU" sz="1800" dirty="0">
              <a:ln>
                <a:noFill/>
              </a:ln>
              <a:solidFill>
                <a:srgbClr val="000000"/>
              </a:solidFill>
              <a:effectLst/>
              <a:latin typeface="Helvetica Neue"/>
              <a:ea typeface="Arial Unicode MS"/>
              <a:cs typeface="Arial Unicode MS"/>
            </a:endParaRPr>
          </a:p>
          <a:p>
            <a:pPr>
              <a:spcBef>
                <a:spcPts val="800"/>
              </a:spcBef>
            </a:pPr>
            <a:r>
              <a:rPr lang="en-AU"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r>
              <a:rPr lang="en-AU" sz="11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22</a:t>
            </a:fld>
            <a:endParaRPr lang="en-US" dirty="0"/>
          </a:p>
        </p:txBody>
      </p:sp>
    </p:spTree>
    <p:extLst>
      <p:ext uri="{BB962C8B-B14F-4D97-AF65-F5344CB8AC3E}">
        <p14:creationId xmlns:p14="http://schemas.microsoft.com/office/powerpoint/2010/main" val="35591581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100" u="sng" kern="1200" dirty="0">
                <a:solidFill>
                  <a:schemeClr val="tx1"/>
                </a:solidFill>
                <a:effectLst/>
                <a:latin typeface="+mn-lt"/>
                <a:ea typeface="+mn-ea"/>
                <a:cs typeface="+mn-cs"/>
                <a:hlinkClick r:id="rId3"/>
              </a:rPr>
              <a:t>https://opera.org.au/artists/suzanne-Johnston</a:t>
            </a:r>
          </a:p>
          <a:p>
            <a:pPr marL="228600" indent="-228600">
              <a:buAutoNum type="arabicPeriod"/>
            </a:pPr>
            <a:endParaRPr lang="en-AU" sz="1100" u="sng" kern="1200" dirty="0">
              <a:solidFill>
                <a:schemeClr val="tx1"/>
              </a:solidFill>
              <a:effectLst/>
              <a:latin typeface="+mn-lt"/>
              <a:ea typeface="+mn-ea"/>
              <a:cs typeface="+mn-cs"/>
              <a:hlinkClick r:id="rId3"/>
            </a:endParaRPr>
          </a:p>
          <a:p>
            <a:pPr marL="228600" indent="-228600">
              <a:buAutoNum type="arabicPeriod"/>
            </a:pPr>
            <a:r>
              <a:rPr lang="en-AU" sz="1100" u="sng" kern="1200" dirty="0">
                <a:solidFill>
                  <a:schemeClr val="tx1"/>
                </a:solidFill>
                <a:effectLst/>
                <a:latin typeface="+mn-lt"/>
                <a:ea typeface="+mn-ea"/>
                <a:cs typeface="+mn-cs"/>
                <a:hlinkClick r:id="rId3"/>
              </a:rPr>
              <a:t>https://opera.org.au/artists/suzanne-johnston</a:t>
            </a:r>
            <a:endParaRPr lang="en-AU"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23</a:t>
            </a:fld>
            <a:endParaRPr lang="en-US" dirty="0"/>
          </a:p>
        </p:txBody>
      </p:sp>
    </p:spTree>
    <p:extLst>
      <p:ext uri="{BB962C8B-B14F-4D97-AF65-F5344CB8AC3E}">
        <p14:creationId xmlns:p14="http://schemas.microsoft.com/office/powerpoint/2010/main" val="31913804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800"/>
              </a:spcBef>
            </a:pPr>
            <a:r>
              <a:rPr lang="en-US" dirty="0"/>
              <a:t>1. </a:t>
            </a:r>
            <a:r>
              <a:rPr lang="en-AU" sz="1800" u="sng" dirty="0">
                <a:ln>
                  <a:noFill/>
                </a:ln>
                <a:solidFill>
                  <a:srgbClr val="000000"/>
                </a:solidFill>
                <a:effectLst/>
                <a:latin typeface="Calibri" panose="020F0502020204030204" pitchFamily="34" charset="0"/>
                <a:ea typeface="Arial Unicode MS"/>
                <a:cs typeface="Arial Unicode MS"/>
                <a:hlinkClick r:id="rId3"/>
              </a:rPr>
              <a:t>https://en.wikipedia.org/wiki/Glenn_Kesby</a:t>
            </a:r>
            <a:endParaRPr lang="en-AU" sz="1800" dirty="0">
              <a:ln>
                <a:noFill/>
              </a:ln>
              <a:solidFill>
                <a:srgbClr val="000000"/>
              </a:solidFill>
              <a:effectLst/>
              <a:latin typeface="Helvetica Neue"/>
              <a:ea typeface="Arial Unicode MS"/>
              <a:cs typeface="Arial Unicode MS"/>
            </a:endParaRPr>
          </a:p>
          <a:p>
            <a:pPr>
              <a:spcBef>
                <a:spcPts val="800"/>
              </a:spcBef>
            </a:pPr>
            <a:r>
              <a:rPr lang="en-AU"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24</a:t>
            </a:fld>
            <a:endParaRPr lang="en-US" dirty="0"/>
          </a:p>
        </p:txBody>
      </p:sp>
    </p:spTree>
    <p:extLst>
      <p:ext uri="{BB962C8B-B14F-4D97-AF65-F5344CB8AC3E}">
        <p14:creationId xmlns:p14="http://schemas.microsoft.com/office/powerpoint/2010/main" val="34034700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spcBef>
                <a:spcPts val="800"/>
              </a:spcBef>
              <a:buAutoNum type="arabicPeriod"/>
            </a:pPr>
            <a:r>
              <a:rPr lang="en-AU" sz="1800" u="sng" dirty="0">
                <a:ln>
                  <a:noFill/>
                </a:ln>
                <a:solidFill>
                  <a:srgbClr val="000000"/>
                </a:solidFill>
                <a:effectLst/>
                <a:latin typeface="Calibri" panose="020F0502020204030204" pitchFamily="34" charset="0"/>
                <a:ea typeface="Arial Unicode MS"/>
                <a:cs typeface="Arial Unicode MS"/>
                <a:hlinkClick r:id="rId3"/>
              </a:rPr>
              <a:t>https://www.youtube.com/watch?v=c0E8rPu-u-k</a:t>
            </a:r>
            <a:endParaRPr lang="en-AU" sz="1800" u="sng" dirty="0">
              <a:ln>
                <a:noFill/>
              </a:ln>
              <a:solidFill>
                <a:srgbClr val="000000"/>
              </a:solidFill>
              <a:effectLst/>
              <a:latin typeface="Calibri" panose="020F0502020204030204" pitchFamily="34" charset="0"/>
              <a:ea typeface="Arial Unicode MS"/>
              <a:cs typeface="Arial Unicode MS"/>
            </a:endParaRPr>
          </a:p>
          <a:p>
            <a:pPr marL="342900" indent="-342900">
              <a:spcBef>
                <a:spcPts val="800"/>
              </a:spcBef>
              <a:buAutoNum type="arabicPeriod"/>
            </a:pPr>
            <a:endParaRPr lang="en-AU" sz="1800" u="sng" dirty="0">
              <a:ln>
                <a:noFill/>
              </a:ln>
              <a:solidFill>
                <a:srgbClr val="000000"/>
              </a:solidFill>
              <a:effectLst/>
              <a:latin typeface="Calibri" panose="020F0502020204030204" pitchFamily="34" charset="0"/>
              <a:ea typeface="Arial Unicode MS"/>
              <a:cs typeface="Arial Unicode MS"/>
            </a:endParaRPr>
          </a:p>
          <a:p>
            <a:pPr marL="342900" indent="-342900">
              <a:spcBef>
                <a:spcPts val="800"/>
              </a:spcBef>
              <a:buAutoNum type="arabicPeriod"/>
            </a:pPr>
            <a:r>
              <a:rPr lang="en-AU" sz="1800" u="sng" dirty="0">
                <a:ln>
                  <a:noFill/>
                </a:ln>
                <a:solidFill>
                  <a:srgbClr val="000000"/>
                </a:solidFill>
                <a:effectLst/>
                <a:latin typeface="Calibri" panose="020F0502020204030204" pitchFamily="34" charset="0"/>
                <a:ea typeface="Arial Unicode MS"/>
                <a:cs typeface="Arial Unicode MS"/>
                <a:hlinkClick r:id="rId4"/>
              </a:rPr>
              <a:t>https://www.discogs.com/artist/3623445-Arnold-Matters</a:t>
            </a:r>
            <a:endParaRPr lang="en-AU" sz="1800" dirty="0">
              <a:ln>
                <a:noFill/>
              </a:ln>
              <a:solidFill>
                <a:srgbClr val="000000"/>
              </a:solidFill>
              <a:effectLst/>
              <a:latin typeface="Helvetica Neue"/>
              <a:ea typeface="Arial Unicode MS"/>
              <a:cs typeface="Arial Unicode MS"/>
            </a:endParaRPr>
          </a:p>
        </p:txBody>
      </p:sp>
      <p:sp>
        <p:nvSpPr>
          <p:cNvPr id="4" name="Slide Number Placeholder 3"/>
          <p:cNvSpPr>
            <a:spLocks noGrp="1"/>
          </p:cNvSpPr>
          <p:nvPr>
            <p:ph type="sldNum" sz="quarter" idx="5"/>
          </p:nvPr>
        </p:nvSpPr>
        <p:spPr/>
        <p:txBody>
          <a:bodyPr/>
          <a:lstStyle/>
          <a:p>
            <a:fld id="{FD228410-1AA6-9540-AE0E-1BAFA6D901C2}" type="slidenum">
              <a:rPr lang="en-US" smtClean="0"/>
              <a:t>25</a:t>
            </a:fld>
            <a:endParaRPr lang="en-US" dirty="0"/>
          </a:p>
        </p:txBody>
      </p:sp>
    </p:spTree>
    <p:extLst>
      <p:ext uri="{BB962C8B-B14F-4D97-AF65-F5344CB8AC3E}">
        <p14:creationId xmlns:p14="http://schemas.microsoft.com/office/powerpoint/2010/main" val="21364854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a:t>
            </a:r>
            <a:r>
              <a:rPr lang="en-AU" sz="1100" u="sng" kern="1200" dirty="0">
                <a:solidFill>
                  <a:schemeClr val="tx1"/>
                </a:solidFill>
                <a:effectLst/>
                <a:latin typeface="+mn-lt"/>
                <a:ea typeface="+mn-ea"/>
                <a:cs typeface="+mn-cs"/>
                <a:hlinkClick r:id="rId3"/>
              </a:rPr>
              <a:t>https://en.wikipedia.org/wiki/Nellie_Melba</a:t>
            </a:r>
            <a:endParaRPr lang="en-AU" sz="1100" kern="1200" dirty="0">
              <a:solidFill>
                <a:schemeClr val="tx1"/>
              </a:solidFill>
              <a:effectLst/>
              <a:latin typeface="+mn-lt"/>
              <a:ea typeface="+mn-ea"/>
              <a:cs typeface="+mn-cs"/>
            </a:endParaRPr>
          </a:p>
          <a:p>
            <a:endParaRPr lang="en-AU" sz="1100" u="sng" kern="1200" dirty="0">
              <a:solidFill>
                <a:schemeClr val="tx1"/>
              </a:solidFill>
              <a:effectLst/>
              <a:latin typeface="+mn-lt"/>
              <a:ea typeface="+mn-ea"/>
              <a:cs typeface="+mn-cs"/>
              <a:hlinkClick r:id="rId3"/>
            </a:endParaRPr>
          </a:p>
          <a:p>
            <a:r>
              <a:rPr lang="en-AU" sz="1100" u="sng" kern="1200" dirty="0">
                <a:solidFill>
                  <a:schemeClr val="tx1"/>
                </a:solidFill>
                <a:effectLst/>
                <a:latin typeface="+mn-lt"/>
                <a:ea typeface="+mn-ea"/>
                <a:cs typeface="+mn-cs"/>
                <a:hlinkClick r:id="rId3"/>
              </a:rPr>
              <a:t>2.  https://en.wikipedia.org/wiki/Nellie_Melba</a:t>
            </a:r>
            <a:endParaRPr lang="en-AU"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26</a:t>
            </a:fld>
            <a:endParaRPr lang="en-US" dirty="0"/>
          </a:p>
        </p:txBody>
      </p:sp>
    </p:spTree>
    <p:extLst>
      <p:ext uri="{BB962C8B-B14F-4D97-AF65-F5344CB8AC3E}">
        <p14:creationId xmlns:p14="http://schemas.microsoft.com/office/powerpoint/2010/main" val="15037733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100" u="sng" kern="1200" dirty="0">
                <a:solidFill>
                  <a:schemeClr val="tx1"/>
                </a:solidFill>
                <a:effectLst/>
                <a:latin typeface="+mn-lt"/>
                <a:ea typeface="+mn-ea"/>
                <a:cs typeface="+mn-cs"/>
                <a:hlinkClick r:id="rId3"/>
              </a:rPr>
              <a:t>https://www.telegraph.co.uk/culture/tvandradio/downton-abbey/10242588/Nellie-Melba-the-greatest-diva-from-Down-Under.html</a:t>
            </a:r>
            <a:endParaRPr lang="en-AU" sz="1100" u="sng" kern="1200" dirty="0">
              <a:solidFill>
                <a:schemeClr val="tx1"/>
              </a:solidFill>
              <a:effectLst/>
              <a:latin typeface="+mn-lt"/>
              <a:ea typeface="+mn-ea"/>
              <a:cs typeface="+mn-cs"/>
            </a:endParaRPr>
          </a:p>
          <a:p>
            <a:pPr marL="228600" indent="-228600">
              <a:buAutoNum type="arabicPeriod"/>
            </a:pPr>
            <a:endParaRPr lang="en-AU" sz="1100" u="sng"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4"/>
              </a:rPr>
              <a:t>https://www.melbaoperatrust.com.au/about/attachment/about-dame-nellie-melba/</a:t>
            </a:r>
            <a:endParaRPr lang="en-AU" sz="1800" u="sng" dirty="0">
              <a:ln>
                <a:noFill/>
              </a:ln>
              <a:solidFill>
                <a:srgbClr val="000000"/>
              </a:solidFill>
              <a:effectLst/>
              <a:latin typeface="Calibri" panose="020F0502020204030204" pitchFamily="34" charset="0"/>
              <a:ea typeface="Arial Unicode MS"/>
              <a:cs typeface="Arial Unicode MS"/>
            </a:endParaRPr>
          </a:p>
          <a:p>
            <a:pPr marL="0" marR="0" lvl="0" indent="0" algn="l" defTabSz="838139" rtl="0" eaLnBrk="1" fontAlgn="auto" latinLnBrk="0" hangingPunct="1">
              <a:lnSpc>
                <a:spcPct val="100000"/>
              </a:lnSpc>
              <a:spcBef>
                <a:spcPts val="0"/>
              </a:spcBef>
              <a:spcAft>
                <a:spcPts val="0"/>
              </a:spcAft>
              <a:buClrTx/>
              <a:buSzTx/>
              <a:buFontTx/>
              <a:buNone/>
              <a:tabLst/>
              <a:defRPr/>
            </a:pPr>
            <a:endParaRPr lang="en-AU" sz="1800" dirty="0">
              <a:ln>
                <a:noFill/>
              </a:ln>
              <a:solidFill>
                <a:srgbClr val="000000"/>
              </a:solidFill>
              <a:effectLst/>
              <a:latin typeface="Helvetica Neue"/>
              <a:ea typeface="Arial Unicode MS"/>
              <a:cs typeface="Arial Unicode MS"/>
            </a:endParaRPr>
          </a:p>
          <a:p>
            <a:pPr marL="228600" indent="-228600">
              <a:buAutoNum type="arabicPeriod"/>
            </a:pPr>
            <a:endParaRPr lang="en-AU" sz="1100" kern="1200" dirty="0">
              <a:solidFill>
                <a:schemeClr val="tx1"/>
              </a:solidFill>
              <a:effectLst/>
              <a:latin typeface="+mn-lt"/>
              <a:ea typeface="+mn-ea"/>
              <a:cs typeface="+mn-cs"/>
            </a:endParaRPr>
          </a:p>
          <a:p>
            <a:r>
              <a:rPr lang="en-AU" sz="11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27</a:t>
            </a:fld>
            <a:endParaRPr lang="en-US" dirty="0"/>
          </a:p>
        </p:txBody>
      </p:sp>
    </p:spTree>
    <p:extLst>
      <p:ext uri="{BB962C8B-B14F-4D97-AF65-F5344CB8AC3E}">
        <p14:creationId xmlns:p14="http://schemas.microsoft.com/office/powerpoint/2010/main" val="30076620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https://cv.vic.gov.au/stories/creative-life/dame-nellie-melba/signed-photograph-of-nellie-melba-as-desdemona-in-otello-1924/</a:t>
            </a: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4"/>
              </a:rPr>
              <a:t>https://en.wikipedia.org/wiki/Australian_one-hundred-dollar_note</a:t>
            </a:r>
            <a:endParaRPr lang="en-AU" sz="1800" dirty="0">
              <a:ln>
                <a:noFill/>
              </a:ln>
              <a:solidFill>
                <a:srgbClr val="000000"/>
              </a:solidFill>
              <a:effectLst/>
              <a:latin typeface="Helvetica Neue"/>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800" dirty="0">
              <a:ln>
                <a:noFill/>
              </a:ln>
              <a:solidFill>
                <a:srgbClr val="000000"/>
              </a:solidFill>
              <a:effectLst/>
              <a:latin typeface="Helvetica Neue"/>
              <a:ea typeface="Arial Unicode MS"/>
              <a:cs typeface="Arial Unicode MS"/>
            </a:endParaRPr>
          </a:p>
          <a:p>
            <a:pPr>
              <a:spcBef>
                <a:spcPts val="800"/>
              </a:spcBef>
            </a:pPr>
            <a:r>
              <a:rPr lang="en-AU"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r>
              <a:rPr lang="en-AU" sz="11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28</a:t>
            </a:fld>
            <a:endParaRPr lang="en-US" dirty="0"/>
          </a:p>
        </p:txBody>
      </p:sp>
    </p:spTree>
    <p:extLst>
      <p:ext uri="{BB962C8B-B14F-4D97-AF65-F5344CB8AC3E}">
        <p14:creationId xmlns:p14="http://schemas.microsoft.com/office/powerpoint/2010/main" val="9767727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100" kern="1200" dirty="0">
                <a:solidFill>
                  <a:schemeClr val="tx1"/>
                </a:solidFill>
                <a:effectLst/>
                <a:latin typeface="+mn-lt"/>
                <a:ea typeface="+mn-ea"/>
                <a:cs typeface="+mn-cs"/>
              </a:rPr>
              <a:t> </a:t>
            </a:r>
            <a:r>
              <a:rPr lang="en-AU" sz="1100" u="sng" kern="1200" dirty="0">
                <a:solidFill>
                  <a:schemeClr val="tx1"/>
                </a:solidFill>
                <a:effectLst/>
                <a:latin typeface="+mn-lt"/>
                <a:ea typeface="+mn-ea"/>
                <a:cs typeface="+mn-cs"/>
                <a:hlinkClick r:id="rId3"/>
              </a:rPr>
              <a:t>http://www.turosshead.org/Pages/EvaMylott.htm</a:t>
            </a:r>
            <a:endParaRPr lang="en-AU" sz="1100" u="sng" kern="1200" dirty="0">
              <a:solidFill>
                <a:schemeClr val="tx1"/>
              </a:solidFill>
              <a:effectLst/>
              <a:latin typeface="+mn-lt"/>
              <a:ea typeface="+mn-ea"/>
              <a:cs typeface="+mn-cs"/>
            </a:endParaRPr>
          </a:p>
          <a:p>
            <a:pPr marL="228600" indent="-228600">
              <a:buAutoNum type="arabicPeriod"/>
            </a:pPr>
            <a:endParaRPr lang="en-AU" sz="1100" u="sng"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100" u="sng" kern="1200" dirty="0">
                <a:solidFill>
                  <a:schemeClr val="tx1"/>
                </a:solidFill>
                <a:effectLst/>
                <a:latin typeface="+mn-lt"/>
                <a:ea typeface="+mn-ea"/>
                <a:cs typeface="+mn-cs"/>
                <a:hlinkClick r:id="rId4"/>
              </a:rPr>
              <a:t>https://en.wikipedia.org/wiki/Eva_Mylott</a:t>
            </a:r>
            <a:endParaRPr lang="en-AU" sz="1100" kern="1200" dirty="0">
              <a:solidFill>
                <a:schemeClr val="tx1"/>
              </a:solidFill>
              <a:effectLst/>
              <a:latin typeface="+mn-lt"/>
              <a:ea typeface="+mn-ea"/>
              <a:cs typeface="+mn-cs"/>
            </a:endParaRPr>
          </a:p>
          <a:p>
            <a:pPr marL="228600" indent="-228600">
              <a:buAutoNum type="arabicPeriod"/>
            </a:pPr>
            <a:endParaRPr lang="en-AU"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29</a:t>
            </a:fld>
            <a:endParaRPr lang="en-US" dirty="0"/>
          </a:p>
        </p:txBody>
      </p:sp>
    </p:spTree>
    <p:extLst>
      <p:ext uri="{BB962C8B-B14F-4D97-AF65-F5344CB8AC3E}">
        <p14:creationId xmlns:p14="http://schemas.microsoft.com/office/powerpoint/2010/main" val="3222682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38139" rtl="0" eaLnBrk="1" fontAlgn="auto" latinLnBrk="0" hangingPunct="1">
              <a:lnSpc>
                <a:spcPct val="100000"/>
              </a:lnSpc>
              <a:spcBef>
                <a:spcPts val="0"/>
              </a:spcBef>
              <a:spcAft>
                <a:spcPts val="0"/>
              </a:spcAft>
              <a:buClrTx/>
              <a:buSzTx/>
              <a:buFontTx/>
              <a:buNone/>
              <a:tabLst/>
              <a:defRPr/>
            </a:pPr>
            <a:r>
              <a:rPr lang="en-US" dirty="0"/>
              <a:t>1. </a:t>
            </a:r>
            <a:r>
              <a:rPr lang="en-AU" sz="1100" u="sng" kern="1200" dirty="0">
                <a:solidFill>
                  <a:schemeClr val="tx1"/>
                </a:solidFill>
                <a:effectLst/>
                <a:latin typeface="+mn-lt"/>
                <a:ea typeface="+mn-ea"/>
                <a:cs typeface="+mn-cs"/>
                <a:hlinkClick r:id="rId3"/>
              </a:rPr>
              <a:t>https://www.britannica.com/biography/Joan-Sutherland</a:t>
            </a:r>
            <a:endParaRPr lang="en-AU" sz="1100" kern="1200" dirty="0">
              <a:solidFill>
                <a:schemeClr val="tx1"/>
              </a:solidFill>
              <a:effectLst/>
              <a:latin typeface="+mn-lt"/>
              <a:ea typeface="+mn-ea"/>
              <a:cs typeface="+mn-cs"/>
            </a:endParaRPr>
          </a:p>
          <a:p>
            <a:endParaRPr lang="en-US" dirty="0"/>
          </a:p>
          <a:p>
            <a:endParaRPr lang="en-US" dirty="0"/>
          </a:p>
          <a:p>
            <a:pPr marL="0" marR="0" lvl="0" indent="0" algn="l" defTabSz="838139" rtl="0" eaLnBrk="1" fontAlgn="auto" latinLnBrk="0" hangingPunct="1">
              <a:lnSpc>
                <a:spcPct val="100000"/>
              </a:lnSpc>
              <a:spcBef>
                <a:spcPts val="0"/>
              </a:spcBef>
              <a:spcAft>
                <a:spcPts val="0"/>
              </a:spcAft>
              <a:buClrTx/>
              <a:buSzTx/>
              <a:buFontTx/>
              <a:buNone/>
              <a:tabLst/>
              <a:defRPr/>
            </a:pPr>
            <a:r>
              <a:rPr lang="en-US" dirty="0"/>
              <a:t>2. </a:t>
            </a:r>
            <a:r>
              <a:rPr lang="en-AU" sz="1800" u="sng" dirty="0">
                <a:ln>
                  <a:noFill/>
                </a:ln>
                <a:solidFill>
                  <a:srgbClr val="000000"/>
                </a:solidFill>
                <a:effectLst/>
                <a:latin typeface="Calibri" panose="020F0502020204030204" pitchFamily="34" charset="0"/>
                <a:ea typeface="Arial Unicode MS"/>
                <a:cs typeface="Arial Unicode MS"/>
                <a:hlinkClick r:id="rId4"/>
              </a:rPr>
              <a:t>https://d2kdkfqxnvpuu9.cloudfront.net/images/big/67661.jpg?1386697312</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3</a:t>
            </a:fld>
            <a:endParaRPr lang="en-US" dirty="0"/>
          </a:p>
        </p:txBody>
      </p:sp>
    </p:spTree>
    <p:extLst>
      <p:ext uri="{BB962C8B-B14F-4D97-AF65-F5344CB8AC3E}">
        <p14:creationId xmlns:p14="http://schemas.microsoft.com/office/powerpoint/2010/main" val="1287757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38139" rtl="0" eaLnBrk="1" fontAlgn="auto" latinLnBrk="0" hangingPunct="1">
              <a:lnSpc>
                <a:spcPct val="100000"/>
              </a:lnSpc>
              <a:spcBef>
                <a:spcPts val="0"/>
              </a:spcBef>
              <a:spcAft>
                <a:spcPts val="0"/>
              </a:spcAft>
              <a:buClrTx/>
              <a:buSzTx/>
              <a:buFontTx/>
              <a:buNone/>
              <a:tabLst/>
              <a:defRPr/>
            </a:pPr>
            <a:r>
              <a:rPr lang="en-US" dirty="0"/>
              <a:t>1. </a:t>
            </a:r>
            <a:r>
              <a:rPr lang="en-AU" sz="1100" u="sng" kern="1200" dirty="0">
                <a:solidFill>
                  <a:schemeClr val="tx1"/>
                </a:solidFill>
                <a:effectLst/>
                <a:latin typeface="+mn-lt"/>
                <a:ea typeface="+mn-ea"/>
                <a:cs typeface="+mn-cs"/>
                <a:hlinkClick r:id="rId3"/>
              </a:rPr>
              <a:t>https://en.wikipedia.org/wiki/John_Ralston_(baritone)</a:t>
            </a:r>
            <a:endParaRPr lang="en-AU"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30</a:t>
            </a:fld>
            <a:endParaRPr lang="en-US" dirty="0"/>
          </a:p>
        </p:txBody>
      </p:sp>
    </p:spTree>
    <p:extLst>
      <p:ext uri="{BB962C8B-B14F-4D97-AF65-F5344CB8AC3E}">
        <p14:creationId xmlns:p14="http://schemas.microsoft.com/office/powerpoint/2010/main" val="25066711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800" u="sng" kern="1200" dirty="0">
                <a:solidFill>
                  <a:schemeClr val="tx1"/>
                </a:solidFill>
                <a:effectLst/>
                <a:latin typeface="+mn-lt"/>
                <a:ea typeface="+mn-ea"/>
                <a:cs typeface="+mn-cs"/>
                <a:hlinkClick r:id="rId3"/>
              </a:rPr>
              <a:t>https://www.smh.com.au/national/choirboy-start-for-operas-high-priest-20110513-1em78.html</a:t>
            </a:r>
            <a:endParaRPr lang="en-AU" sz="1800" u="sng" kern="1200" dirty="0">
              <a:solidFill>
                <a:schemeClr val="tx1"/>
              </a:solidFill>
              <a:effectLst/>
              <a:latin typeface="+mn-lt"/>
              <a:ea typeface="+mn-ea"/>
              <a:cs typeface="+mn-c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800" kern="1200" dirty="0">
              <a:solidFill>
                <a:schemeClr val="tx1"/>
              </a:solidFill>
              <a:effectLst/>
              <a:latin typeface="+mn-lt"/>
              <a:ea typeface="+mn-ea"/>
              <a:cs typeface="+mn-c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4"/>
              </a:rPr>
              <a:t>https://artsandculture.google.com/asset/stephen-bennett-and-donald-shanks-in-don-giovanni-opera-australia/7AH-z72BW-RzhQ?hl=en</a:t>
            </a:r>
            <a:endParaRPr lang="en-AU" sz="1800" u="sng" dirty="0">
              <a:ln>
                <a:noFill/>
              </a:ln>
              <a:solidFill>
                <a:srgbClr val="000000"/>
              </a:solidFill>
              <a:effectLst/>
              <a:latin typeface="Calibri" panose="020F0502020204030204" pitchFamily="34" charset="0"/>
              <a:ea typeface="Arial Unicode MS"/>
              <a:cs typeface="Arial Unicode MS"/>
              <a:hlinkClick r:id="rId5"/>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800" u="sng" dirty="0">
              <a:ln>
                <a:noFill/>
              </a:ln>
              <a:solidFill>
                <a:srgbClr val="000000"/>
              </a:solidFill>
              <a:effectLst/>
              <a:latin typeface="Calibri" panose="020F0502020204030204" pitchFamily="34" charset="0"/>
              <a:ea typeface="Arial Unicode MS"/>
              <a:cs typeface="Arial Unicode MS"/>
              <a:hlinkClick r:id="rId5"/>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5"/>
              </a:rPr>
              <a:t>https://www.limelightmagazine.com.au/wp-content/uploads/2014/08/DonaldShanks.jpg</a:t>
            </a: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800" u="none" kern="12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31</a:t>
            </a:fld>
            <a:endParaRPr lang="en-US" dirty="0"/>
          </a:p>
        </p:txBody>
      </p:sp>
    </p:spTree>
    <p:extLst>
      <p:ext uri="{BB962C8B-B14F-4D97-AF65-F5344CB8AC3E}">
        <p14:creationId xmlns:p14="http://schemas.microsoft.com/office/powerpoint/2010/main" val="39820570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https://www.youtube.com/watch?v=LdE_z1DNtig</a:t>
            </a:r>
            <a:endParaRPr lang="en-AU" sz="1800" dirty="0">
              <a:ln>
                <a:noFill/>
              </a:ln>
              <a:solidFill>
                <a:srgbClr val="000000"/>
              </a:solidFill>
              <a:effectLst/>
              <a:latin typeface="Helvetica Neue"/>
              <a:ea typeface="Arial Unicode MS"/>
              <a:cs typeface="Arial Unicode M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800" u="sng" dirty="0">
              <a:ln>
                <a:noFill/>
              </a:ln>
              <a:solidFill>
                <a:srgbClr val="000000"/>
              </a:solidFill>
              <a:effectLst/>
              <a:latin typeface="Calibri" panose="020F0502020204030204" pitchFamily="34" charset="0"/>
              <a:ea typeface="Arial Unicode MS"/>
              <a:cs typeface="Arial Unicode MS"/>
              <a:hlinkClick r:id="rId4"/>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4"/>
              </a:rPr>
              <a:t>https://www.youtube.com/watch?v=r9wWBK5VgxA</a:t>
            </a:r>
            <a:endParaRPr lang="en-AU" sz="1800" u="sng" dirty="0">
              <a:ln>
                <a:noFill/>
              </a:ln>
              <a:solidFill>
                <a:srgbClr val="000000"/>
              </a:solidFill>
              <a:effectLst/>
              <a:latin typeface="Calibri" panose="020F0502020204030204" pitchFamily="34" charset="0"/>
              <a:ea typeface="Arial Unicode MS"/>
              <a:cs typeface="Arial Unicode M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800" dirty="0">
              <a:ln>
                <a:noFill/>
              </a:ln>
              <a:solidFill>
                <a:srgbClr val="000000"/>
              </a:solidFill>
              <a:effectLst/>
              <a:latin typeface="Helvetica Neue"/>
              <a:ea typeface="Arial Unicode MS"/>
              <a:cs typeface="Arial Unicode MS"/>
            </a:endParaRPr>
          </a:p>
          <a:p>
            <a:endParaRPr lang="en-AU"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32</a:t>
            </a:fld>
            <a:endParaRPr lang="en-US" dirty="0"/>
          </a:p>
        </p:txBody>
      </p:sp>
    </p:spTree>
    <p:extLst>
      <p:ext uri="{BB962C8B-B14F-4D97-AF65-F5344CB8AC3E}">
        <p14:creationId xmlns:p14="http://schemas.microsoft.com/office/powerpoint/2010/main" val="32225851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100" u="sng" kern="1200" dirty="0">
                <a:solidFill>
                  <a:schemeClr val="tx1"/>
                </a:solidFill>
                <a:effectLst/>
                <a:latin typeface="+mn-lt"/>
                <a:ea typeface="+mn-ea"/>
                <a:cs typeface="+mn-cs"/>
                <a:hlinkClick r:id="rId3"/>
              </a:rPr>
              <a:t>https://talesoftessitura.wordpress.com/2018/01/05/my-favourite-opera-singers-joan-sutherland/</a:t>
            </a:r>
            <a:r>
              <a:rPr lang="en-AU" dirty="0">
                <a:effectLst/>
              </a:rPr>
              <a:t> </a:t>
            </a: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100" u="sng" kern="1200" dirty="0">
              <a:solidFill>
                <a:schemeClr val="tx1"/>
              </a:solidFill>
              <a:effectLst/>
              <a:latin typeface="+mn-lt"/>
              <a:ea typeface="+mn-ea"/>
              <a:cs typeface="+mn-cs"/>
              <a:hlinkClick r:id="rId4"/>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100" u="sng" kern="1200" dirty="0">
                <a:solidFill>
                  <a:schemeClr val="tx1"/>
                </a:solidFill>
                <a:effectLst/>
                <a:latin typeface="+mn-lt"/>
                <a:ea typeface="+mn-ea"/>
                <a:cs typeface="+mn-cs"/>
                <a:hlinkClick r:id="rId5"/>
              </a:rPr>
              <a:t>https://www.lyricopera.org/about-lyric-opera/legends-of-lyric/dame-joan-sutherland/</a:t>
            </a:r>
            <a:endParaRPr lang="en-AU" sz="1100"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100" u="sng" kern="1200" dirty="0">
              <a:solidFill>
                <a:schemeClr val="tx1"/>
              </a:solidFill>
              <a:effectLst/>
              <a:latin typeface="+mn-lt"/>
              <a:ea typeface="+mn-ea"/>
              <a:cs typeface="+mn-cs"/>
              <a:hlinkClick r:id="rId4"/>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100" u="sng" kern="1200" dirty="0">
                <a:solidFill>
                  <a:schemeClr val="tx1"/>
                </a:solidFill>
                <a:effectLst/>
                <a:latin typeface="+mn-lt"/>
                <a:ea typeface="+mn-ea"/>
                <a:cs typeface="+mn-cs"/>
                <a:hlinkClick r:id="rId4"/>
              </a:rPr>
              <a:t>https://www.youtube.com/watch?v=zwBUPYkRFBM</a:t>
            </a:r>
            <a:endParaRPr lang="en-AU" sz="1100" u="sng"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100" u="sng"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100"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33</a:t>
            </a:fld>
            <a:endParaRPr lang="en-US" dirty="0"/>
          </a:p>
        </p:txBody>
      </p:sp>
    </p:spTree>
    <p:extLst>
      <p:ext uri="{BB962C8B-B14F-4D97-AF65-F5344CB8AC3E}">
        <p14:creationId xmlns:p14="http://schemas.microsoft.com/office/powerpoint/2010/main" val="41824319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838139" rtl="0" eaLnBrk="1" fontAlgn="auto" latinLnBrk="0" hangingPunct="1">
              <a:lnSpc>
                <a:spcPct val="100000"/>
              </a:lnSpc>
              <a:spcBef>
                <a:spcPts val="800"/>
              </a:spcBef>
              <a:spcAft>
                <a:spcPts val="0"/>
              </a:spcAft>
              <a:buClrTx/>
              <a:buSzTx/>
              <a:buFontTx/>
              <a:buAutoNum type="arabicPeriod"/>
              <a:tabLst/>
              <a:defRPr/>
            </a:pPr>
            <a:r>
              <a:rPr lang="en-AU" sz="1800" u="sng" kern="1200" dirty="0">
                <a:solidFill>
                  <a:schemeClr val="tx1"/>
                </a:solidFill>
                <a:effectLst/>
                <a:latin typeface="+mn-lt"/>
                <a:ea typeface="+mn-ea"/>
                <a:cs typeface="+mn-cs"/>
                <a:hlinkClick r:id="rId3"/>
              </a:rPr>
              <a:t>https://opera.org.au/artists/anthony-warlow</a:t>
            </a:r>
            <a:r>
              <a:rPr lang="en-AU" sz="1800" dirty="0">
                <a:effectLst/>
              </a:rPr>
              <a:t> </a:t>
            </a:r>
            <a:endParaRPr lang="en-AU" sz="1800" kern="1200" dirty="0">
              <a:solidFill>
                <a:schemeClr val="tx1"/>
              </a:solidFill>
              <a:effectLst/>
              <a:latin typeface="+mn-lt"/>
              <a:ea typeface="+mn-ea"/>
              <a:cs typeface="+mn-cs"/>
            </a:endParaRPr>
          </a:p>
          <a:p>
            <a:pPr marL="342900" indent="-342900">
              <a:spcBef>
                <a:spcPts val="800"/>
              </a:spcBef>
              <a:buAutoNum type="arabicPeriod"/>
            </a:pPr>
            <a:endParaRPr lang="en-AU" sz="1800" u="sng" dirty="0">
              <a:ln>
                <a:noFill/>
              </a:ln>
              <a:solidFill>
                <a:srgbClr val="000000"/>
              </a:solidFill>
              <a:effectLst/>
              <a:latin typeface="Calibri" panose="020F0502020204030204" pitchFamily="34" charset="0"/>
              <a:ea typeface="Arial Unicode MS"/>
              <a:cs typeface="Arial Unicode MS"/>
              <a:hlinkClick r:id="rId4"/>
            </a:endParaRPr>
          </a:p>
          <a:p>
            <a:pPr marL="342900" indent="-342900">
              <a:spcBef>
                <a:spcPts val="800"/>
              </a:spcBef>
              <a:buAutoNum type="arabicPeriod"/>
            </a:pPr>
            <a:r>
              <a:rPr lang="en-AU" sz="1800" u="sng" dirty="0">
                <a:ln>
                  <a:noFill/>
                </a:ln>
                <a:solidFill>
                  <a:srgbClr val="000000"/>
                </a:solidFill>
                <a:effectLst/>
                <a:latin typeface="Calibri" panose="020F0502020204030204" pitchFamily="34" charset="0"/>
                <a:ea typeface="Arial Unicode MS"/>
                <a:cs typeface="Arial Unicode MS"/>
                <a:hlinkClick r:id="rId4"/>
              </a:rPr>
              <a:t>https://www.stagewhispers.com.au/news/anthony-warlow-and-gina-riley-sweeney-todd</a:t>
            </a:r>
            <a:endParaRPr lang="en-AU" sz="1800" u="sng" dirty="0">
              <a:ln>
                <a:noFill/>
              </a:ln>
              <a:solidFill>
                <a:srgbClr val="000000"/>
              </a:solidFill>
              <a:effectLst/>
              <a:latin typeface="Calibri" panose="020F0502020204030204" pitchFamily="34" charset="0"/>
              <a:ea typeface="Arial Unicode MS"/>
              <a:cs typeface="Arial Unicode MS"/>
            </a:endParaRPr>
          </a:p>
          <a:p>
            <a:pPr marL="342900" indent="-342900">
              <a:spcBef>
                <a:spcPts val="800"/>
              </a:spcBef>
              <a:buAutoNum type="arabicPeriod"/>
            </a:pPr>
            <a:endParaRPr lang="en-AU" sz="1800" u="none" kern="12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34</a:t>
            </a:fld>
            <a:endParaRPr lang="en-US" dirty="0"/>
          </a:p>
        </p:txBody>
      </p:sp>
    </p:spTree>
    <p:extLst>
      <p:ext uri="{BB962C8B-B14F-4D97-AF65-F5344CB8AC3E}">
        <p14:creationId xmlns:p14="http://schemas.microsoft.com/office/powerpoint/2010/main" val="15027570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100" u="sng" kern="1200" dirty="0">
                <a:solidFill>
                  <a:schemeClr val="tx1"/>
                </a:solidFill>
                <a:effectLst/>
                <a:latin typeface="+mn-lt"/>
                <a:ea typeface="+mn-ea"/>
                <a:cs typeface="+mn-cs"/>
                <a:hlinkClick r:id="rId3"/>
              </a:rPr>
              <a:t>https://www.dailytelegraph.com.au/entertainment/arts/wizard-of-oz-star-anthony-warlow-on-why-he-never-stops-learning/news-story/916449a00f7e9a19a1f1cb9f80429bc9</a:t>
            </a:r>
            <a:r>
              <a:rPr lang="en-AU" dirty="0">
                <a:effectLst/>
              </a:rPr>
              <a:t> </a:t>
            </a:r>
          </a:p>
          <a:p>
            <a:pPr marL="228600" indent="-228600">
              <a:buAutoNum type="arabicPeriod"/>
            </a:pPr>
            <a:endParaRPr lang="en-AU" dirty="0">
              <a:effectLst/>
            </a:endParaRPr>
          </a:p>
          <a:p>
            <a:pPr marL="228600" indent="-228600">
              <a:buAutoNum type="arabicPeriod"/>
            </a:pPr>
            <a:r>
              <a:rPr lang="en-AU" sz="1100" u="sng" kern="1200" dirty="0">
                <a:solidFill>
                  <a:schemeClr val="tx1"/>
                </a:solidFill>
                <a:effectLst/>
                <a:latin typeface="+mn-lt"/>
                <a:ea typeface="+mn-ea"/>
                <a:cs typeface="+mn-cs"/>
                <a:hlinkClick r:id="rId4"/>
              </a:rPr>
              <a:t>https://www.heraldsun.com.au/entertainment/confidential/doctor-zhivago-was-made-for-anthony-warlow-and-now-it-heads-to-broadway/news-story/2854283d824e0029162895c5b2ac319e</a:t>
            </a:r>
            <a:r>
              <a:rPr lang="en-AU" dirty="0">
                <a:effectLst/>
              </a:rPr>
              <a:t> </a:t>
            </a:r>
          </a:p>
          <a:p>
            <a:pPr marL="228600" indent="-228600">
              <a:buAutoNum type="arabicPeriod"/>
            </a:pPr>
            <a:endParaRPr lang="en-AU" dirty="0">
              <a:effectLst/>
            </a:endParaRPr>
          </a:p>
          <a:p>
            <a:pPr marL="228600" indent="-228600">
              <a:buAutoNum type="arabicPeriod"/>
            </a:pPr>
            <a:r>
              <a:rPr lang="en-AU" sz="1100" u="sng" kern="1200" dirty="0">
                <a:solidFill>
                  <a:schemeClr val="tx1"/>
                </a:solidFill>
                <a:effectLst/>
                <a:latin typeface="+mn-lt"/>
                <a:ea typeface="+mn-ea"/>
                <a:cs typeface="+mn-cs"/>
                <a:hlinkClick r:id="rId5"/>
              </a:rPr>
              <a:t>https://www.abc.net.au/news/2007-10-23/anthony-warlow-and-ana-marina-perform-during-the/707128?nw=0</a:t>
            </a:r>
            <a:r>
              <a:rPr lang="en-AU" dirty="0">
                <a:effectLst/>
              </a:rPr>
              <a:t> </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35</a:t>
            </a:fld>
            <a:endParaRPr lang="en-US" dirty="0"/>
          </a:p>
        </p:txBody>
      </p:sp>
    </p:spTree>
    <p:extLst>
      <p:ext uri="{BB962C8B-B14F-4D97-AF65-F5344CB8AC3E}">
        <p14:creationId xmlns:p14="http://schemas.microsoft.com/office/powerpoint/2010/main" val="41729578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http://www.rpac.com.au/pages/performances.aspx?PerfID=516</a:t>
            </a:r>
            <a:endParaRPr lang="en-AU" sz="1800" dirty="0">
              <a:ln>
                <a:noFill/>
              </a:ln>
              <a:solidFill>
                <a:srgbClr val="000000"/>
              </a:solidFill>
              <a:effectLst/>
              <a:latin typeface="Helvetica Neue"/>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800" u="sng" dirty="0">
              <a:ln>
                <a:noFill/>
              </a:ln>
              <a:solidFill>
                <a:srgbClr val="000000"/>
              </a:solidFill>
              <a:effectLst/>
              <a:latin typeface="Calibri" panose="020F0502020204030204" pitchFamily="34" charset="0"/>
              <a:ea typeface="Arial Unicode MS"/>
              <a:cs typeface="Arial Unicode MS"/>
              <a:hlinkClick r:id="rId4"/>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4"/>
              </a:rPr>
              <a:t>https://classicsdirect.com.au/from-melb-to-sutherland/</a:t>
            </a: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800" dirty="0">
              <a:ln>
                <a:noFill/>
              </a:ln>
              <a:solidFill>
                <a:srgbClr val="000000"/>
              </a:solidFill>
              <a:effectLst/>
              <a:latin typeface="Helvetica Neue"/>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FD228410-1AA6-9540-AE0E-1BAFA6D901C2}" type="slidenum">
              <a:rPr lang="en-US" smtClean="0"/>
              <a:t>36</a:t>
            </a:fld>
            <a:endParaRPr lang="en-US" dirty="0"/>
          </a:p>
        </p:txBody>
      </p:sp>
    </p:spTree>
    <p:extLst>
      <p:ext uri="{BB962C8B-B14F-4D97-AF65-F5344CB8AC3E}">
        <p14:creationId xmlns:p14="http://schemas.microsoft.com/office/powerpoint/2010/main" val="969523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38139" rtl="0" eaLnBrk="1" fontAlgn="auto" latinLnBrk="0" hangingPunct="1">
              <a:lnSpc>
                <a:spcPct val="100000"/>
              </a:lnSpc>
              <a:spcBef>
                <a:spcPts val="0"/>
              </a:spcBef>
              <a:spcAft>
                <a:spcPts val="0"/>
              </a:spcAft>
              <a:buClrTx/>
              <a:buSzTx/>
              <a:buFontTx/>
              <a:buNone/>
              <a:tabLst/>
              <a:defRPr/>
            </a:pPr>
            <a:r>
              <a:rPr lang="en-US" dirty="0"/>
              <a:t>1. </a:t>
            </a:r>
            <a:r>
              <a:rPr lang="en-AU" sz="1100" u="sng" kern="1200" dirty="0">
                <a:solidFill>
                  <a:schemeClr val="tx1"/>
                </a:solidFill>
                <a:effectLst/>
                <a:latin typeface="+mn-lt"/>
                <a:ea typeface="+mn-ea"/>
                <a:cs typeface="+mn-cs"/>
                <a:hlinkClick r:id="rId3"/>
              </a:rPr>
              <a:t>http://www.theoperablog.com/obituary-robert-allman-obe-am/</a:t>
            </a:r>
            <a:endParaRPr lang="en-AU" sz="1100" kern="1200" dirty="0">
              <a:solidFill>
                <a:schemeClr val="tx1"/>
              </a:solidFill>
              <a:effectLst/>
              <a:latin typeface="+mn-lt"/>
              <a:ea typeface="+mn-ea"/>
              <a:cs typeface="+mn-cs"/>
            </a:endParaRPr>
          </a:p>
          <a:p>
            <a:endParaRPr lang="en-US" dirty="0"/>
          </a:p>
          <a:p>
            <a:pPr marL="0" marR="0" lvl="0" indent="0" algn="l" defTabSz="838139" rtl="0" eaLnBrk="1" fontAlgn="auto" latinLnBrk="0" hangingPunct="1">
              <a:lnSpc>
                <a:spcPct val="100000"/>
              </a:lnSpc>
              <a:spcBef>
                <a:spcPts val="0"/>
              </a:spcBef>
              <a:spcAft>
                <a:spcPts val="0"/>
              </a:spcAft>
              <a:buClrTx/>
              <a:buSzTx/>
              <a:buFontTx/>
              <a:buNone/>
              <a:tabLst/>
              <a:defRPr/>
            </a:pPr>
            <a:r>
              <a:rPr lang="en-US" dirty="0"/>
              <a:t>2. </a:t>
            </a:r>
            <a:r>
              <a:rPr lang="en-AU" sz="1100" u="sng" kern="1200" dirty="0">
                <a:solidFill>
                  <a:schemeClr val="tx1"/>
                </a:solidFill>
                <a:effectLst/>
                <a:latin typeface="+mn-lt"/>
                <a:ea typeface="+mn-ea"/>
                <a:cs typeface="+mn-cs"/>
                <a:hlinkClick r:id="rId3"/>
              </a:rPr>
              <a:t>http://www.theoperablog.com/obituary-robert-allman-obe-am/</a:t>
            </a:r>
            <a:endParaRPr lang="en-AU"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4</a:t>
            </a:fld>
            <a:endParaRPr lang="en-US" dirty="0"/>
          </a:p>
        </p:txBody>
      </p:sp>
    </p:spTree>
    <p:extLst>
      <p:ext uri="{BB962C8B-B14F-4D97-AF65-F5344CB8AC3E}">
        <p14:creationId xmlns:p14="http://schemas.microsoft.com/office/powerpoint/2010/main" val="3260556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hlinkClick r:id="rId3"/>
              </a:rPr>
              <a:t>https://www.discogs.com/fr/artist/1038046-Marie-Angel</a:t>
            </a:r>
            <a:endParaRPr lang="en-AU" dirty="0"/>
          </a:p>
          <a:p>
            <a:pPr marL="228600" indent="-228600">
              <a:buAutoNum type="arabicPeriod"/>
            </a:pPr>
            <a:endParaRPr lang="en-AU" dirty="0"/>
          </a:p>
          <a:p>
            <a:pPr marL="228600" indent="-228600">
              <a:buAutoNum type="arabicPeriod"/>
            </a:pPr>
            <a:r>
              <a:rPr lang="en-AU" dirty="0">
                <a:hlinkClick r:id="rId4"/>
              </a:rPr>
              <a:t>https://mubi.com/cast/marie-angel</a:t>
            </a:r>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5</a:t>
            </a:fld>
            <a:endParaRPr lang="en-US" dirty="0"/>
          </a:p>
        </p:txBody>
      </p:sp>
    </p:spTree>
    <p:extLst>
      <p:ext uri="{BB962C8B-B14F-4D97-AF65-F5344CB8AC3E}">
        <p14:creationId xmlns:p14="http://schemas.microsoft.com/office/powerpoint/2010/main" val="1022820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100" u="sng" kern="1200" dirty="0">
                <a:solidFill>
                  <a:schemeClr val="tx1"/>
                </a:solidFill>
                <a:effectLst/>
                <a:latin typeface="+mn-lt"/>
                <a:ea typeface="+mn-ea"/>
                <a:cs typeface="+mn-cs"/>
                <a:hlinkClick r:id="rId3"/>
              </a:rPr>
              <a:t>https://en.wikipedia.org/wiki/Florence_Austral</a:t>
            </a:r>
            <a:endParaRPr lang="en-AU" sz="1100" u="sng" kern="1200" dirty="0">
              <a:solidFill>
                <a:schemeClr val="tx1"/>
              </a:solidFill>
              <a:effectLst/>
              <a:latin typeface="+mn-lt"/>
              <a:ea typeface="+mn-ea"/>
              <a:cs typeface="+mn-cs"/>
            </a:endParaRPr>
          </a:p>
          <a:p>
            <a:pPr marL="228600" indent="-228600">
              <a:buAutoNum type="arabicPeriod"/>
            </a:pPr>
            <a:endParaRPr lang="en-AU" sz="1100" u="none" kern="1200" dirty="0">
              <a:solidFill>
                <a:schemeClr val="tx1"/>
              </a:solidFill>
              <a:effectLst/>
              <a:latin typeface="+mn-lt"/>
              <a:ea typeface="+mn-ea"/>
              <a:cs typeface="+mn-cs"/>
            </a:endParaRPr>
          </a:p>
          <a:p>
            <a:pPr marL="228600" indent="-228600">
              <a:buAutoNum type="arabicPeriod"/>
            </a:pPr>
            <a:r>
              <a:rPr lang="en-AU" sz="1100" u="sng" kern="1200" dirty="0">
                <a:solidFill>
                  <a:schemeClr val="tx1"/>
                </a:solidFill>
                <a:effectLst/>
                <a:latin typeface="+mn-lt"/>
                <a:ea typeface="+mn-ea"/>
                <a:cs typeface="+mn-cs"/>
                <a:hlinkClick r:id="rId4"/>
              </a:rPr>
              <a:t>https://www.nma.gov.au/exhibitions/glorious-days/music-films/florence-austral</a:t>
            </a:r>
            <a:endParaRPr lang="en-AU" sz="1100" kern="1200" dirty="0">
              <a:solidFill>
                <a:schemeClr val="tx1"/>
              </a:solidFill>
              <a:effectLst/>
              <a:latin typeface="+mn-lt"/>
              <a:ea typeface="+mn-ea"/>
              <a:cs typeface="+mn-cs"/>
            </a:endParaRPr>
          </a:p>
          <a:p>
            <a:r>
              <a:rPr lang="en-AU" sz="11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6</a:t>
            </a:fld>
            <a:endParaRPr lang="en-US" dirty="0"/>
          </a:p>
        </p:txBody>
      </p:sp>
    </p:spTree>
    <p:extLst>
      <p:ext uri="{BB962C8B-B14F-4D97-AF65-F5344CB8AC3E}">
        <p14:creationId xmlns:p14="http://schemas.microsoft.com/office/powerpoint/2010/main" val="4056739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38139" rtl="0" eaLnBrk="1" fontAlgn="auto" latinLnBrk="0" hangingPunct="1">
              <a:lnSpc>
                <a:spcPct val="100000"/>
              </a:lnSpc>
              <a:spcBef>
                <a:spcPts val="0"/>
              </a:spcBef>
              <a:spcAft>
                <a:spcPts val="0"/>
              </a:spcAft>
              <a:buClrTx/>
              <a:buSzTx/>
              <a:buFontTx/>
              <a:buNone/>
              <a:tabLst/>
              <a:defRPr/>
            </a:pPr>
            <a:r>
              <a:rPr lang="en-US" dirty="0"/>
              <a:t>1. </a:t>
            </a:r>
            <a:r>
              <a:rPr lang="en-AU" sz="1100" u="sng" kern="1200" dirty="0">
                <a:solidFill>
                  <a:schemeClr val="tx1"/>
                </a:solidFill>
                <a:effectLst/>
                <a:latin typeface="+mn-lt"/>
                <a:ea typeface="+mn-ea"/>
                <a:cs typeface="+mn-cs"/>
                <a:hlinkClick r:id="rId3"/>
              </a:rPr>
              <a:t>https://artsandculture.google.com/entity/maroochy-barambah/m04ybjx1</a:t>
            </a:r>
            <a:endParaRPr lang="en-AU"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7</a:t>
            </a:fld>
            <a:endParaRPr lang="en-US" dirty="0"/>
          </a:p>
        </p:txBody>
      </p:sp>
    </p:spTree>
    <p:extLst>
      <p:ext uri="{BB962C8B-B14F-4D97-AF65-F5344CB8AC3E}">
        <p14:creationId xmlns:p14="http://schemas.microsoft.com/office/powerpoint/2010/main" val="3438844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100" u="sng" kern="1200" dirty="0">
                <a:solidFill>
                  <a:schemeClr val="tx1"/>
                </a:solidFill>
                <a:effectLst/>
                <a:latin typeface="+mn-lt"/>
                <a:ea typeface="+mn-ea"/>
                <a:cs typeface="+mn-cs"/>
                <a:hlinkClick r:id="rId3"/>
              </a:rPr>
              <a:t>https://en.wikipedia.org/wiki/John_Brownlee_(baritone)</a:t>
            </a:r>
            <a:endParaRPr lang="en-AU" sz="1100" u="sng" kern="1200" dirty="0">
              <a:solidFill>
                <a:schemeClr val="tx1"/>
              </a:solidFill>
              <a:effectLst/>
              <a:latin typeface="+mn-lt"/>
              <a:ea typeface="+mn-ea"/>
              <a:cs typeface="+mn-cs"/>
            </a:endParaRPr>
          </a:p>
          <a:p>
            <a:pPr marL="228600" indent="-228600">
              <a:buAutoNum type="arabicPeriod"/>
            </a:pPr>
            <a:endParaRPr lang="en-AU" sz="1100" u="none" kern="1200" dirty="0">
              <a:solidFill>
                <a:schemeClr val="tx1"/>
              </a:solidFill>
              <a:effectLst/>
              <a:latin typeface="+mn-lt"/>
              <a:ea typeface="+mn-ea"/>
              <a:cs typeface="+mn-cs"/>
            </a:endParaRPr>
          </a:p>
          <a:p>
            <a:pPr marL="228600" indent="-228600">
              <a:buAutoNum type="arabicPeriod"/>
            </a:pPr>
            <a:r>
              <a:rPr lang="en-AU" sz="1100" u="sng" kern="1200" dirty="0">
                <a:solidFill>
                  <a:schemeClr val="tx1"/>
                </a:solidFill>
                <a:effectLst/>
                <a:latin typeface="+mn-lt"/>
                <a:ea typeface="+mn-ea"/>
                <a:cs typeface="+mn-cs"/>
                <a:hlinkClick r:id="rId4"/>
              </a:rPr>
              <a:t>http://forgottenoperasingers.blogspot.com/2016/10/john-brownlee-baritone-geelong-victoria.html</a:t>
            </a:r>
            <a:endParaRPr lang="en-AU" sz="1100" kern="1200" dirty="0">
              <a:solidFill>
                <a:schemeClr val="tx1"/>
              </a:solidFill>
              <a:effectLst/>
              <a:latin typeface="+mn-lt"/>
              <a:ea typeface="+mn-ea"/>
              <a:cs typeface="+mn-cs"/>
            </a:endParaRPr>
          </a:p>
          <a:p>
            <a:r>
              <a:rPr lang="en-AU" sz="11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8</a:t>
            </a:fld>
            <a:endParaRPr lang="en-US" dirty="0"/>
          </a:p>
        </p:txBody>
      </p:sp>
    </p:spTree>
    <p:extLst>
      <p:ext uri="{BB962C8B-B14F-4D97-AF65-F5344CB8AC3E}">
        <p14:creationId xmlns:p14="http://schemas.microsoft.com/office/powerpoint/2010/main" val="4206188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spcBef>
                <a:spcPts val="800"/>
              </a:spcBef>
              <a:buAutoNum type="arabicPeriod"/>
            </a:pPr>
            <a:r>
              <a:rPr lang="en-AU" sz="1800" u="sng" dirty="0">
                <a:ln>
                  <a:noFill/>
                </a:ln>
                <a:solidFill>
                  <a:srgbClr val="000000"/>
                </a:solidFill>
                <a:effectLst/>
                <a:latin typeface="Calibri" panose="020F0502020204030204" pitchFamily="34" charset="0"/>
                <a:ea typeface="Arial Unicode MS"/>
                <a:cs typeface="Arial Unicode MS"/>
                <a:hlinkClick r:id="rId3"/>
              </a:rPr>
              <a:t>https://i.ytimg.com/vi/6o9ejz73PZ0/maxresdefault.jpg</a:t>
            </a:r>
            <a:endParaRPr lang="en-AU" sz="1800" u="sng" dirty="0">
              <a:ln>
                <a:noFill/>
              </a:ln>
              <a:solidFill>
                <a:srgbClr val="000000"/>
              </a:solidFill>
              <a:effectLst/>
              <a:latin typeface="Calibri" panose="020F0502020204030204" pitchFamily="34" charset="0"/>
              <a:ea typeface="Arial Unicode MS"/>
              <a:cs typeface="Arial Unicode MS"/>
            </a:endParaRPr>
          </a:p>
          <a:p>
            <a:pPr marL="342900" indent="-342900">
              <a:spcBef>
                <a:spcPts val="800"/>
              </a:spcBef>
              <a:buAutoNum type="arabicPeriod"/>
            </a:pPr>
            <a:endParaRPr lang="en-AU" sz="1800" u="sng" dirty="0">
              <a:ln>
                <a:noFill/>
              </a:ln>
              <a:solidFill>
                <a:srgbClr val="000000"/>
              </a:solidFill>
              <a:effectLst/>
              <a:latin typeface="Calibri" panose="020F0502020204030204" pitchFamily="34" charset="0"/>
              <a:ea typeface="Arial Unicode MS"/>
              <a:cs typeface="Arial Unicode MS"/>
            </a:endParaRPr>
          </a:p>
          <a:p>
            <a:pPr marL="342900" indent="-342900">
              <a:spcBef>
                <a:spcPts val="800"/>
              </a:spcBef>
              <a:buAutoNum type="arabicPeriod"/>
            </a:pPr>
            <a:r>
              <a:rPr lang="en-AU" sz="1800" u="sng" dirty="0">
                <a:ln>
                  <a:noFill/>
                </a:ln>
                <a:solidFill>
                  <a:srgbClr val="000000"/>
                </a:solidFill>
                <a:effectLst/>
                <a:latin typeface="Calibri" panose="020F0502020204030204" pitchFamily="34" charset="0"/>
                <a:ea typeface="Arial Unicode MS"/>
                <a:cs typeface="Arial Unicode MS"/>
                <a:hlinkClick r:id="rId4"/>
              </a:rPr>
              <a:t>https://i.ebayimg.com/images/g/wr8AAOSw6n5Xqq2m/s-l300.jpg</a:t>
            </a:r>
            <a:endParaRPr lang="en-AU" sz="1800" u="sng" dirty="0">
              <a:ln>
                <a:noFill/>
              </a:ln>
              <a:solidFill>
                <a:srgbClr val="000000"/>
              </a:solidFill>
              <a:effectLst/>
              <a:latin typeface="Calibri" panose="020F0502020204030204" pitchFamily="34" charset="0"/>
              <a:ea typeface="Arial Unicode MS"/>
              <a:cs typeface="Arial Unicode MS"/>
            </a:endParaRPr>
          </a:p>
          <a:p>
            <a:pPr marL="342900" indent="-342900">
              <a:spcBef>
                <a:spcPts val="800"/>
              </a:spcBef>
              <a:buAutoNum type="arabicPeriod"/>
            </a:pPr>
            <a:endParaRPr lang="en-AU" sz="1800" u="sng" dirty="0">
              <a:ln>
                <a:noFill/>
              </a:ln>
              <a:solidFill>
                <a:srgbClr val="000000"/>
              </a:solidFill>
              <a:effectLst/>
              <a:latin typeface="Calibri" panose="020F0502020204030204" pitchFamily="34" charset="0"/>
              <a:ea typeface="Arial Unicode MS"/>
              <a:cs typeface="Arial Unicode MS"/>
            </a:endParaRPr>
          </a:p>
          <a:p>
            <a:pPr marL="342900" indent="-342900">
              <a:spcBef>
                <a:spcPts val="800"/>
              </a:spcBef>
              <a:buAutoNum type="arabicPeriod"/>
            </a:pPr>
            <a:r>
              <a:rPr lang="en-AU" sz="1800" u="sng" dirty="0">
                <a:ln>
                  <a:noFill/>
                </a:ln>
                <a:solidFill>
                  <a:srgbClr val="000000"/>
                </a:solidFill>
                <a:effectLst/>
                <a:latin typeface="Calibri" panose="020F0502020204030204" pitchFamily="34" charset="0"/>
                <a:ea typeface="Arial Unicode MS"/>
                <a:cs typeface="Arial Unicode MS"/>
                <a:hlinkClick r:id="rId5"/>
              </a:rPr>
              <a:t>https://www.youtube.com/watch?v=AjdwkJIPetk</a:t>
            </a:r>
            <a:endParaRPr lang="en-AU" sz="1800" dirty="0">
              <a:ln>
                <a:noFill/>
              </a:ln>
              <a:solidFill>
                <a:srgbClr val="000000"/>
              </a:solidFill>
              <a:effectLst/>
              <a:latin typeface="Helvetica Neue"/>
              <a:ea typeface="Arial Unicode MS"/>
              <a:cs typeface="Arial Unicode MS"/>
            </a:endParaRPr>
          </a:p>
          <a:p>
            <a:pPr>
              <a:spcBef>
                <a:spcPts val="800"/>
              </a:spcBef>
            </a:pPr>
            <a:r>
              <a:rPr lang="en-AU"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endParaRPr lang="en-AU"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D228410-1AA6-9540-AE0E-1BAFA6D901C2}" type="slidenum">
              <a:rPr lang="en-US" smtClean="0"/>
              <a:t>9</a:t>
            </a:fld>
            <a:endParaRPr lang="en-US" dirty="0"/>
          </a:p>
        </p:txBody>
      </p:sp>
    </p:spTree>
    <p:extLst>
      <p:ext uri="{BB962C8B-B14F-4D97-AF65-F5344CB8AC3E}">
        <p14:creationId xmlns:p14="http://schemas.microsoft.com/office/powerpoint/2010/main" val="354093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1267" y="1621191"/>
            <a:ext cx="13207604" cy="3448756"/>
          </a:xfrm>
        </p:spPr>
        <p:txBody>
          <a:bodyPr anchor="b"/>
          <a:lstStyle>
            <a:lvl1pPr algn="ctr">
              <a:defRPr sz="8666"/>
            </a:lvl1pPr>
          </a:lstStyle>
          <a:p>
            <a:r>
              <a:rPr lang="en-GB"/>
              <a:t>Click to edit Master title style</a:t>
            </a:r>
            <a:endParaRPr lang="en-US" dirty="0"/>
          </a:p>
        </p:txBody>
      </p:sp>
      <p:sp>
        <p:nvSpPr>
          <p:cNvPr id="3" name="Subtitle 2"/>
          <p:cNvSpPr>
            <a:spLocks noGrp="1"/>
          </p:cNvSpPr>
          <p:nvPr>
            <p:ph type="subTitle" idx="1"/>
          </p:nvPr>
        </p:nvSpPr>
        <p:spPr>
          <a:xfrm>
            <a:off x="2201267" y="5202944"/>
            <a:ext cx="13207604" cy="2391656"/>
          </a:xfrm>
        </p:spPr>
        <p:txBody>
          <a:bodyPr/>
          <a:lstStyle>
            <a:lvl1pPr marL="0" indent="0" algn="ctr">
              <a:buNone/>
              <a:defRPr sz="3467"/>
            </a:lvl1pPr>
            <a:lvl2pPr marL="660380" indent="0" algn="ctr">
              <a:buNone/>
              <a:defRPr sz="2889"/>
            </a:lvl2pPr>
            <a:lvl3pPr marL="1320759" indent="0" algn="ctr">
              <a:buNone/>
              <a:defRPr sz="2600"/>
            </a:lvl3pPr>
            <a:lvl4pPr marL="1981139" indent="0" algn="ctr">
              <a:buNone/>
              <a:defRPr sz="2311"/>
            </a:lvl4pPr>
            <a:lvl5pPr marL="2641519" indent="0" algn="ctr">
              <a:buNone/>
              <a:defRPr sz="2311"/>
            </a:lvl5pPr>
            <a:lvl6pPr marL="3301898" indent="0" algn="ctr">
              <a:buNone/>
              <a:defRPr sz="2311"/>
            </a:lvl6pPr>
            <a:lvl7pPr marL="3962278" indent="0" algn="ctr">
              <a:buNone/>
              <a:defRPr sz="2311"/>
            </a:lvl7pPr>
            <a:lvl8pPr marL="4622658" indent="0" algn="ctr">
              <a:buNone/>
              <a:defRPr sz="2311"/>
            </a:lvl8pPr>
            <a:lvl9pPr marL="5283037" indent="0" algn="ctr">
              <a:buNone/>
              <a:defRPr sz="2311"/>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84A9CB33-EB6B-404A-957D-F5C3AB5F81C7}" type="datetime1">
              <a:rPr lang="en-US" smtClean="0"/>
              <a:t>11/23/2020</a:t>
            </a:fld>
            <a:endParaRPr lang="en-US" dirty="0"/>
          </a:p>
        </p:txBody>
      </p:sp>
      <p:sp>
        <p:nvSpPr>
          <p:cNvPr id="5" name="Footer Placeholder 4"/>
          <p:cNvSpPr>
            <a:spLocks noGrp="1"/>
          </p:cNvSpPr>
          <p:nvPr>
            <p:ph type="ftr" sz="quarter" idx="11"/>
          </p:nvPr>
        </p:nvSpPr>
        <p:spPr/>
        <p:txBody>
          <a:bodyPr/>
          <a:lstStyle/>
          <a:p>
            <a:r>
              <a:rPr lang="en-US" dirty="0"/>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1136499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E932C7D-EA6A-479F-BB41-1835C9AB2D48}" type="datetime1">
              <a:rPr lang="en-US" smtClean="0"/>
              <a:t>11/23/2020</a:t>
            </a:fld>
            <a:endParaRPr lang="en-US" dirty="0"/>
          </a:p>
        </p:txBody>
      </p:sp>
      <p:sp>
        <p:nvSpPr>
          <p:cNvPr id="5" name="Footer Placeholder 4"/>
          <p:cNvSpPr>
            <a:spLocks noGrp="1"/>
          </p:cNvSpPr>
          <p:nvPr>
            <p:ph type="ftr" sz="quarter" idx="11"/>
          </p:nvPr>
        </p:nvSpPr>
        <p:spPr/>
        <p:txBody>
          <a:bodyPr/>
          <a:lstStyle/>
          <a:p>
            <a:r>
              <a:rPr lang="en-US" dirty="0"/>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175585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602255" y="527403"/>
            <a:ext cx="3797186" cy="839487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210697" y="527403"/>
            <a:ext cx="11171431" cy="839487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A6C008B-42D4-404C-9137-DCF118BB2905}" type="datetime1">
              <a:rPr lang="en-US" smtClean="0"/>
              <a:t>11/23/2020</a:t>
            </a:fld>
            <a:endParaRPr lang="en-US" dirty="0"/>
          </a:p>
        </p:txBody>
      </p:sp>
      <p:sp>
        <p:nvSpPr>
          <p:cNvPr id="5" name="Footer Placeholder 4"/>
          <p:cNvSpPr>
            <a:spLocks noGrp="1"/>
          </p:cNvSpPr>
          <p:nvPr>
            <p:ph type="ftr" sz="quarter" idx="11"/>
          </p:nvPr>
        </p:nvSpPr>
        <p:spPr/>
        <p:txBody>
          <a:bodyPr/>
          <a:lstStyle/>
          <a:p>
            <a:r>
              <a:rPr lang="en-US" dirty="0"/>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3688048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343D84F-AEC0-47E2-AC1B-D9B7C2BB7741}" type="datetime1">
              <a:rPr lang="en-US" smtClean="0"/>
              <a:t>11/23/2020</a:t>
            </a:fld>
            <a:endParaRPr lang="en-US" dirty="0"/>
          </a:p>
        </p:txBody>
      </p:sp>
      <p:sp>
        <p:nvSpPr>
          <p:cNvPr id="5" name="Footer Placeholder 4"/>
          <p:cNvSpPr>
            <a:spLocks noGrp="1"/>
          </p:cNvSpPr>
          <p:nvPr>
            <p:ph type="ftr" sz="quarter" idx="11"/>
          </p:nvPr>
        </p:nvSpPr>
        <p:spPr/>
        <p:txBody>
          <a:bodyPr/>
          <a:lstStyle/>
          <a:p>
            <a:r>
              <a:rPr lang="en-US" dirty="0"/>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026970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01525" y="2469622"/>
            <a:ext cx="15188744" cy="4120620"/>
          </a:xfrm>
        </p:spPr>
        <p:txBody>
          <a:bodyPr anchor="b"/>
          <a:lstStyle>
            <a:lvl1pPr>
              <a:defRPr sz="8666"/>
            </a:lvl1pPr>
          </a:lstStyle>
          <a:p>
            <a:r>
              <a:rPr lang="en-GB"/>
              <a:t>Click to edit Master title style</a:t>
            </a:r>
            <a:endParaRPr lang="en-US" dirty="0"/>
          </a:p>
        </p:txBody>
      </p:sp>
      <p:sp>
        <p:nvSpPr>
          <p:cNvPr id="3" name="Text Placeholder 2"/>
          <p:cNvSpPr>
            <a:spLocks noGrp="1"/>
          </p:cNvSpPr>
          <p:nvPr>
            <p:ph type="body" idx="1"/>
          </p:nvPr>
        </p:nvSpPr>
        <p:spPr>
          <a:xfrm>
            <a:off x="1201525" y="6629225"/>
            <a:ext cx="15188744" cy="2166937"/>
          </a:xfrm>
        </p:spPr>
        <p:txBody>
          <a:bodyPr/>
          <a:lstStyle>
            <a:lvl1pPr marL="0" indent="0">
              <a:buNone/>
              <a:defRPr sz="3467">
                <a:solidFill>
                  <a:schemeClr val="tx1">
                    <a:tint val="75000"/>
                  </a:schemeClr>
                </a:solidFill>
              </a:defRPr>
            </a:lvl1pPr>
            <a:lvl2pPr marL="660380" indent="0">
              <a:buNone/>
              <a:defRPr sz="2889">
                <a:solidFill>
                  <a:schemeClr val="tx1">
                    <a:tint val="75000"/>
                  </a:schemeClr>
                </a:solidFill>
              </a:defRPr>
            </a:lvl2pPr>
            <a:lvl3pPr marL="1320759" indent="0">
              <a:buNone/>
              <a:defRPr sz="2600">
                <a:solidFill>
                  <a:schemeClr val="tx1">
                    <a:tint val="75000"/>
                  </a:schemeClr>
                </a:solidFill>
              </a:defRPr>
            </a:lvl3pPr>
            <a:lvl4pPr marL="1981139" indent="0">
              <a:buNone/>
              <a:defRPr sz="2311">
                <a:solidFill>
                  <a:schemeClr val="tx1">
                    <a:tint val="75000"/>
                  </a:schemeClr>
                </a:solidFill>
              </a:defRPr>
            </a:lvl4pPr>
            <a:lvl5pPr marL="2641519" indent="0">
              <a:buNone/>
              <a:defRPr sz="2311">
                <a:solidFill>
                  <a:schemeClr val="tx1">
                    <a:tint val="75000"/>
                  </a:schemeClr>
                </a:solidFill>
              </a:defRPr>
            </a:lvl5pPr>
            <a:lvl6pPr marL="3301898" indent="0">
              <a:buNone/>
              <a:defRPr sz="2311">
                <a:solidFill>
                  <a:schemeClr val="tx1">
                    <a:tint val="75000"/>
                  </a:schemeClr>
                </a:solidFill>
              </a:defRPr>
            </a:lvl6pPr>
            <a:lvl7pPr marL="3962278" indent="0">
              <a:buNone/>
              <a:defRPr sz="2311">
                <a:solidFill>
                  <a:schemeClr val="tx1">
                    <a:tint val="75000"/>
                  </a:schemeClr>
                </a:solidFill>
              </a:defRPr>
            </a:lvl7pPr>
            <a:lvl8pPr marL="4622658" indent="0">
              <a:buNone/>
              <a:defRPr sz="2311">
                <a:solidFill>
                  <a:schemeClr val="tx1">
                    <a:tint val="75000"/>
                  </a:schemeClr>
                </a:solidFill>
              </a:defRPr>
            </a:lvl8pPr>
            <a:lvl9pPr marL="5283037" indent="0">
              <a:buNone/>
              <a:defRPr sz="2311">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3CBCA86-1B2E-40A5-8CE4-4E7FDCF82439}" type="datetime1">
              <a:rPr lang="en-US" smtClean="0"/>
              <a:t>11/23/2020</a:t>
            </a:fld>
            <a:endParaRPr lang="en-US" dirty="0"/>
          </a:p>
        </p:txBody>
      </p:sp>
      <p:sp>
        <p:nvSpPr>
          <p:cNvPr id="5" name="Footer Placeholder 4"/>
          <p:cNvSpPr>
            <a:spLocks noGrp="1"/>
          </p:cNvSpPr>
          <p:nvPr>
            <p:ph type="ftr" sz="quarter" idx="11"/>
          </p:nvPr>
        </p:nvSpPr>
        <p:spPr/>
        <p:txBody>
          <a:bodyPr/>
          <a:lstStyle/>
          <a:p>
            <a:r>
              <a:rPr lang="en-US" dirty="0"/>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3719838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10697" y="2637014"/>
            <a:ext cx="7484309"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8915132" y="2637014"/>
            <a:ext cx="7484309"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1085237F-C37B-4F6D-9882-2AF628B8CFFF}" type="datetime1">
              <a:rPr lang="en-US" smtClean="0"/>
              <a:t>11/23/2020</a:t>
            </a:fld>
            <a:endParaRPr lang="en-US" dirty="0"/>
          </a:p>
        </p:txBody>
      </p:sp>
      <p:sp>
        <p:nvSpPr>
          <p:cNvPr id="6" name="Footer Placeholder 5"/>
          <p:cNvSpPr>
            <a:spLocks noGrp="1"/>
          </p:cNvSpPr>
          <p:nvPr>
            <p:ph type="ftr" sz="quarter" idx="11"/>
          </p:nvPr>
        </p:nvSpPr>
        <p:spPr/>
        <p:txBody>
          <a:bodyPr/>
          <a:lstStyle/>
          <a:p>
            <a:r>
              <a:rPr lang="en-US" dirty="0"/>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5306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2991" y="527404"/>
            <a:ext cx="15188744" cy="1914702"/>
          </a:xfrm>
        </p:spPr>
        <p:txBody>
          <a:bodyPr/>
          <a:lstStyle/>
          <a:p>
            <a:r>
              <a:rPr lang="en-GB"/>
              <a:t>Click to edit Master title style</a:t>
            </a:r>
            <a:endParaRPr lang="en-US" dirty="0"/>
          </a:p>
        </p:txBody>
      </p:sp>
      <p:sp>
        <p:nvSpPr>
          <p:cNvPr id="3" name="Text Placeholder 2"/>
          <p:cNvSpPr>
            <a:spLocks noGrp="1"/>
          </p:cNvSpPr>
          <p:nvPr>
            <p:ph type="body" idx="1"/>
          </p:nvPr>
        </p:nvSpPr>
        <p:spPr>
          <a:xfrm>
            <a:off x="1212991" y="2428347"/>
            <a:ext cx="7449913" cy="1190095"/>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lang="en-GB"/>
              <a:t>Click to edit Master text styles</a:t>
            </a:r>
          </a:p>
        </p:txBody>
      </p:sp>
      <p:sp>
        <p:nvSpPr>
          <p:cNvPr id="4" name="Content Placeholder 3"/>
          <p:cNvSpPr>
            <a:spLocks noGrp="1"/>
          </p:cNvSpPr>
          <p:nvPr>
            <p:ph sz="half" idx="2"/>
          </p:nvPr>
        </p:nvSpPr>
        <p:spPr>
          <a:xfrm>
            <a:off x="1212991" y="3618442"/>
            <a:ext cx="7449913"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8915133" y="2428347"/>
            <a:ext cx="7486602" cy="1190095"/>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lang="en-GB"/>
              <a:t>Click to edit Master text styles</a:t>
            </a:r>
          </a:p>
        </p:txBody>
      </p:sp>
      <p:sp>
        <p:nvSpPr>
          <p:cNvPr id="6" name="Content Placeholder 5"/>
          <p:cNvSpPr>
            <a:spLocks noGrp="1"/>
          </p:cNvSpPr>
          <p:nvPr>
            <p:ph sz="quarter" idx="4"/>
          </p:nvPr>
        </p:nvSpPr>
        <p:spPr>
          <a:xfrm>
            <a:off x="8915133" y="3618442"/>
            <a:ext cx="7486602"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F8A9A3DF-1AAA-4642-B268-E296A360A52A}" type="datetime1">
              <a:rPr lang="en-US" smtClean="0"/>
              <a:t>11/23/2020</a:t>
            </a:fld>
            <a:endParaRPr lang="en-US" dirty="0"/>
          </a:p>
        </p:txBody>
      </p:sp>
      <p:sp>
        <p:nvSpPr>
          <p:cNvPr id="8" name="Footer Placeholder 7"/>
          <p:cNvSpPr>
            <a:spLocks noGrp="1"/>
          </p:cNvSpPr>
          <p:nvPr>
            <p:ph type="ftr" sz="quarter" idx="11"/>
          </p:nvPr>
        </p:nvSpPr>
        <p:spPr/>
        <p:txBody>
          <a:bodyPr/>
          <a:lstStyle/>
          <a:p>
            <a:r>
              <a:rPr lang="en-US" dirty="0"/>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1702814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E61EEC5-DAF9-494E-8133-C2E84631C4C0}" type="datetime1">
              <a:rPr lang="en-US" smtClean="0"/>
              <a:t>11/23/2020</a:t>
            </a:fld>
            <a:endParaRPr lang="en-US" dirty="0"/>
          </a:p>
        </p:txBody>
      </p:sp>
      <p:sp>
        <p:nvSpPr>
          <p:cNvPr id="4" name="Footer Placeholder 3"/>
          <p:cNvSpPr>
            <a:spLocks noGrp="1"/>
          </p:cNvSpPr>
          <p:nvPr>
            <p:ph type="ftr" sz="quarter" idx="11"/>
          </p:nvPr>
        </p:nvSpPr>
        <p:spPr/>
        <p:txBody>
          <a:bodyPr/>
          <a:lstStyle/>
          <a:p>
            <a:r>
              <a:rPr lang="en-US" dirty="0"/>
              <a:t>Rotary Club of Canterbury: Let’s Stay Connected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3110353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71FAF0-D499-48F4-A93F-555F6ECF96EE}" type="datetime1">
              <a:rPr lang="en-US" smtClean="0"/>
              <a:t>11/23/2020</a:t>
            </a:fld>
            <a:endParaRPr lang="en-US" dirty="0"/>
          </a:p>
        </p:txBody>
      </p:sp>
      <p:sp>
        <p:nvSpPr>
          <p:cNvPr id="3" name="Footer Placeholder 2"/>
          <p:cNvSpPr>
            <a:spLocks noGrp="1"/>
          </p:cNvSpPr>
          <p:nvPr>
            <p:ph type="ftr" sz="quarter" idx="11"/>
          </p:nvPr>
        </p:nvSpPr>
        <p:spPr/>
        <p:txBody>
          <a:bodyPr/>
          <a:lstStyle/>
          <a:p>
            <a:r>
              <a:rPr lang="en-US" dirty="0"/>
              <a:t>Rotary Club of Canterbury: Let’s Stay Connected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511810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2992" y="660400"/>
            <a:ext cx="5679727" cy="2311400"/>
          </a:xfrm>
        </p:spPr>
        <p:txBody>
          <a:bodyPr anchor="b"/>
          <a:lstStyle>
            <a:lvl1pPr>
              <a:defRPr sz="4622"/>
            </a:lvl1pPr>
          </a:lstStyle>
          <a:p>
            <a:r>
              <a:rPr lang="en-GB"/>
              <a:t>Click to edit Master title style</a:t>
            </a:r>
            <a:endParaRPr lang="en-US" dirty="0"/>
          </a:p>
        </p:txBody>
      </p:sp>
      <p:sp>
        <p:nvSpPr>
          <p:cNvPr id="3" name="Content Placeholder 2"/>
          <p:cNvSpPr>
            <a:spLocks noGrp="1"/>
          </p:cNvSpPr>
          <p:nvPr>
            <p:ph idx="1"/>
          </p:nvPr>
        </p:nvSpPr>
        <p:spPr>
          <a:xfrm>
            <a:off x="7486603" y="1426281"/>
            <a:ext cx="8915132" cy="7039681"/>
          </a:xfrm>
        </p:spPr>
        <p:txBody>
          <a:bodyPr/>
          <a:lstStyle>
            <a:lvl1pPr>
              <a:defRPr sz="4622"/>
            </a:lvl1pPr>
            <a:lvl2pPr>
              <a:defRPr sz="4044"/>
            </a:lvl2pPr>
            <a:lvl3pPr>
              <a:defRPr sz="3467"/>
            </a:lvl3pPr>
            <a:lvl4pPr>
              <a:defRPr sz="2889"/>
            </a:lvl4pPr>
            <a:lvl5pPr>
              <a:defRPr sz="2889"/>
            </a:lvl5pPr>
            <a:lvl6pPr>
              <a:defRPr sz="2889"/>
            </a:lvl6pPr>
            <a:lvl7pPr>
              <a:defRPr sz="2889"/>
            </a:lvl7pPr>
            <a:lvl8pPr>
              <a:defRPr sz="2889"/>
            </a:lvl8pPr>
            <a:lvl9pPr>
              <a:defRPr sz="288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212992" y="2971800"/>
            <a:ext cx="5679727" cy="5505627"/>
          </a:xfrm>
        </p:spPr>
        <p:txBody>
          <a:bodyPr/>
          <a:lstStyle>
            <a:lvl1pPr marL="0" indent="0">
              <a:buNone/>
              <a:defRPr sz="2311"/>
            </a:lvl1pPr>
            <a:lvl2pPr marL="660380" indent="0">
              <a:buNone/>
              <a:defRPr sz="2022"/>
            </a:lvl2pPr>
            <a:lvl3pPr marL="1320759" indent="0">
              <a:buNone/>
              <a:defRPr sz="1733"/>
            </a:lvl3pPr>
            <a:lvl4pPr marL="1981139" indent="0">
              <a:buNone/>
              <a:defRPr sz="1444"/>
            </a:lvl4pPr>
            <a:lvl5pPr marL="2641519" indent="0">
              <a:buNone/>
              <a:defRPr sz="1444"/>
            </a:lvl5pPr>
            <a:lvl6pPr marL="3301898" indent="0">
              <a:buNone/>
              <a:defRPr sz="1444"/>
            </a:lvl6pPr>
            <a:lvl7pPr marL="3962278" indent="0">
              <a:buNone/>
              <a:defRPr sz="1444"/>
            </a:lvl7pPr>
            <a:lvl8pPr marL="4622658" indent="0">
              <a:buNone/>
              <a:defRPr sz="1444"/>
            </a:lvl8pPr>
            <a:lvl9pPr marL="5283037" indent="0">
              <a:buNone/>
              <a:defRPr sz="1444"/>
            </a:lvl9pPr>
          </a:lstStyle>
          <a:p>
            <a:pPr lvl="0"/>
            <a:r>
              <a:rPr lang="en-GB"/>
              <a:t>Click to edit Master text styles</a:t>
            </a:r>
          </a:p>
        </p:txBody>
      </p:sp>
      <p:sp>
        <p:nvSpPr>
          <p:cNvPr id="5" name="Date Placeholder 4"/>
          <p:cNvSpPr>
            <a:spLocks noGrp="1"/>
          </p:cNvSpPr>
          <p:nvPr>
            <p:ph type="dt" sz="half" idx="10"/>
          </p:nvPr>
        </p:nvSpPr>
        <p:spPr/>
        <p:txBody>
          <a:bodyPr/>
          <a:lstStyle/>
          <a:p>
            <a:fld id="{7D5D4871-3504-4A4A-A184-239981E63339}" type="datetime1">
              <a:rPr lang="en-US" smtClean="0"/>
              <a:t>11/23/2020</a:t>
            </a:fld>
            <a:endParaRPr lang="en-US" dirty="0"/>
          </a:p>
        </p:txBody>
      </p:sp>
      <p:sp>
        <p:nvSpPr>
          <p:cNvPr id="6" name="Footer Placeholder 5"/>
          <p:cNvSpPr>
            <a:spLocks noGrp="1"/>
          </p:cNvSpPr>
          <p:nvPr>
            <p:ph type="ftr" sz="quarter" idx="11"/>
          </p:nvPr>
        </p:nvSpPr>
        <p:spPr/>
        <p:txBody>
          <a:bodyPr/>
          <a:lstStyle/>
          <a:p>
            <a:r>
              <a:rPr lang="en-US" dirty="0"/>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013129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2992" y="660400"/>
            <a:ext cx="5679727" cy="2311400"/>
          </a:xfrm>
        </p:spPr>
        <p:txBody>
          <a:bodyPr anchor="b"/>
          <a:lstStyle>
            <a:lvl1pPr>
              <a:defRPr sz="4622"/>
            </a:lvl1pPr>
          </a:lstStyle>
          <a:p>
            <a:r>
              <a:rPr lang="en-GB"/>
              <a:t>Click to edit Master title style</a:t>
            </a:r>
            <a:endParaRPr lang="en-US" dirty="0"/>
          </a:p>
        </p:txBody>
      </p:sp>
      <p:sp>
        <p:nvSpPr>
          <p:cNvPr id="3" name="Picture Placeholder 2"/>
          <p:cNvSpPr>
            <a:spLocks noGrp="1" noChangeAspect="1"/>
          </p:cNvSpPr>
          <p:nvPr>
            <p:ph type="pic" idx="1"/>
          </p:nvPr>
        </p:nvSpPr>
        <p:spPr>
          <a:xfrm>
            <a:off x="7486603" y="1426281"/>
            <a:ext cx="8915132" cy="7039681"/>
          </a:xfrm>
        </p:spPr>
        <p:txBody>
          <a:bodyPr anchor="t"/>
          <a:lstStyle>
            <a:lvl1pPr marL="0" indent="0">
              <a:buNone/>
              <a:defRPr sz="4622"/>
            </a:lvl1pPr>
            <a:lvl2pPr marL="660380" indent="0">
              <a:buNone/>
              <a:defRPr sz="4044"/>
            </a:lvl2pPr>
            <a:lvl3pPr marL="1320759" indent="0">
              <a:buNone/>
              <a:defRPr sz="3467"/>
            </a:lvl3pPr>
            <a:lvl4pPr marL="1981139" indent="0">
              <a:buNone/>
              <a:defRPr sz="2889"/>
            </a:lvl4pPr>
            <a:lvl5pPr marL="2641519" indent="0">
              <a:buNone/>
              <a:defRPr sz="2889"/>
            </a:lvl5pPr>
            <a:lvl6pPr marL="3301898" indent="0">
              <a:buNone/>
              <a:defRPr sz="2889"/>
            </a:lvl6pPr>
            <a:lvl7pPr marL="3962278" indent="0">
              <a:buNone/>
              <a:defRPr sz="2889"/>
            </a:lvl7pPr>
            <a:lvl8pPr marL="4622658" indent="0">
              <a:buNone/>
              <a:defRPr sz="2889"/>
            </a:lvl8pPr>
            <a:lvl9pPr marL="5283037" indent="0">
              <a:buNone/>
              <a:defRPr sz="2889"/>
            </a:lvl9pPr>
          </a:lstStyle>
          <a:p>
            <a:r>
              <a:rPr lang="en-GB" dirty="0"/>
              <a:t>Click icon to add picture</a:t>
            </a:r>
            <a:endParaRPr lang="en-US" dirty="0"/>
          </a:p>
        </p:txBody>
      </p:sp>
      <p:sp>
        <p:nvSpPr>
          <p:cNvPr id="4" name="Text Placeholder 3"/>
          <p:cNvSpPr>
            <a:spLocks noGrp="1"/>
          </p:cNvSpPr>
          <p:nvPr>
            <p:ph type="body" sz="half" idx="2"/>
          </p:nvPr>
        </p:nvSpPr>
        <p:spPr>
          <a:xfrm>
            <a:off x="1212992" y="2971800"/>
            <a:ext cx="5679727" cy="5505627"/>
          </a:xfrm>
        </p:spPr>
        <p:txBody>
          <a:bodyPr/>
          <a:lstStyle>
            <a:lvl1pPr marL="0" indent="0">
              <a:buNone/>
              <a:defRPr sz="2311"/>
            </a:lvl1pPr>
            <a:lvl2pPr marL="660380" indent="0">
              <a:buNone/>
              <a:defRPr sz="2022"/>
            </a:lvl2pPr>
            <a:lvl3pPr marL="1320759" indent="0">
              <a:buNone/>
              <a:defRPr sz="1733"/>
            </a:lvl3pPr>
            <a:lvl4pPr marL="1981139" indent="0">
              <a:buNone/>
              <a:defRPr sz="1444"/>
            </a:lvl4pPr>
            <a:lvl5pPr marL="2641519" indent="0">
              <a:buNone/>
              <a:defRPr sz="1444"/>
            </a:lvl5pPr>
            <a:lvl6pPr marL="3301898" indent="0">
              <a:buNone/>
              <a:defRPr sz="1444"/>
            </a:lvl6pPr>
            <a:lvl7pPr marL="3962278" indent="0">
              <a:buNone/>
              <a:defRPr sz="1444"/>
            </a:lvl7pPr>
            <a:lvl8pPr marL="4622658" indent="0">
              <a:buNone/>
              <a:defRPr sz="1444"/>
            </a:lvl8pPr>
            <a:lvl9pPr marL="5283037" indent="0">
              <a:buNone/>
              <a:defRPr sz="1444"/>
            </a:lvl9pPr>
          </a:lstStyle>
          <a:p>
            <a:pPr lvl="0"/>
            <a:r>
              <a:rPr lang="en-GB"/>
              <a:t>Click to edit Master text styles</a:t>
            </a:r>
          </a:p>
        </p:txBody>
      </p:sp>
      <p:sp>
        <p:nvSpPr>
          <p:cNvPr id="5" name="Date Placeholder 4"/>
          <p:cNvSpPr>
            <a:spLocks noGrp="1"/>
          </p:cNvSpPr>
          <p:nvPr>
            <p:ph type="dt" sz="half" idx="10"/>
          </p:nvPr>
        </p:nvSpPr>
        <p:spPr/>
        <p:txBody>
          <a:bodyPr/>
          <a:lstStyle/>
          <a:p>
            <a:fld id="{E75D18DC-9038-4902-8481-238DE95A713B}" type="datetime1">
              <a:rPr lang="en-US" smtClean="0"/>
              <a:t>11/23/2020</a:t>
            </a:fld>
            <a:endParaRPr lang="en-US" dirty="0"/>
          </a:p>
        </p:txBody>
      </p:sp>
      <p:sp>
        <p:nvSpPr>
          <p:cNvPr id="6" name="Footer Placeholder 5"/>
          <p:cNvSpPr>
            <a:spLocks noGrp="1"/>
          </p:cNvSpPr>
          <p:nvPr>
            <p:ph type="ftr" sz="quarter" idx="11"/>
          </p:nvPr>
        </p:nvSpPr>
        <p:spPr/>
        <p:txBody>
          <a:bodyPr/>
          <a:lstStyle/>
          <a:p>
            <a:r>
              <a:rPr lang="en-US" dirty="0"/>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365547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0697" y="527404"/>
            <a:ext cx="15188744" cy="191470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210697" y="2637014"/>
            <a:ext cx="15188744" cy="628526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210697" y="9181395"/>
            <a:ext cx="3962281" cy="527403"/>
          </a:xfrm>
          <a:prstGeom prst="rect">
            <a:avLst/>
          </a:prstGeom>
        </p:spPr>
        <p:txBody>
          <a:bodyPr vert="horz" lIns="91440" tIns="45720" rIns="91440" bIns="45720" rtlCol="0" anchor="ctr"/>
          <a:lstStyle>
            <a:lvl1pPr algn="l">
              <a:defRPr sz="1733">
                <a:solidFill>
                  <a:schemeClr val="tx1">
                    <a:tint val="75000"/>
                  </a:schemeClr>
                </a:solidFill>
              </a:defRPr>
            </a:lvl1pPr>
          </a:lstStyle>
          <a:p>
            <a:fld id="{8E56AEE4-97CC-4737-BED6-377B5517567A}" type="datetime1">
              <a:rPr lang="en-US" smtClean="0"/>
              <a:t>11/23/2020</a:t>
            </a:fld>
            <a:endParaRPr lang="en-US" dirty="0"/>
          </a:p>
        </p:txBody>
      </p:sp>
      <p:sp>
        <p:nvSpPr>
          <p:cNvPr id="5" name="Footer Placeholder 4"/>
          <p:cNvSpPr>
            <a:spLocks noGrp="1"/>
          </p:cNvSpPr>
          <p:nvPr>
            <p:ph type="ftr" sz="quarter" idx="3"/>
          </p:nvPr>
        </p:nvSpPr>
        <p:spPr>
          <a:xfrm>
            <a:off x="5833358" y="9181395"/>
            <a:ext cx="5943422" cy="527403"/>
          </a:xfrm>
          <a:prstGeom prst="rect">
            <a:avLst/>
          </a:prstGeom>
        </p:spPr>
        <p:txBody>
          <a:bodyPr vert="horz" lIns="91440" tIns="45720" rIns="91440" bIns="45720" rtlCol="0" anchor="ctr"/>
          <a:lstStyle>
            <a:lvl1pPr algn="ctr">
              <a:defRPr sz="1733">
                <a:solidFill>
                  <a:schemeClr val="tx1">
                    <a:tint val="75000"/>
                  </a:schemeClr>
                </a:solidFill>
              </a:defRPr>
            </a:lvl1pPr>
          </a:lstStyle>
          <a:p>
            <a:r>
              <a:rPr lang="en-US" dirty="0"/>
              <a:t>Rotary Club of Canterbury: Let’s Stay Connected Project</a:t>
            </a:r>
          </a:p>
        </p:txBody>
      </p:sp>
      <p:sp>
        <p:nvSpPr>
          <p:cNvPr id="6" name="Slide Number Placeholder 5"/>
          <p:cNvSpPr>
            <a:spLocks noGrp="1"/>
          </p:cNvSpPr>
          <p:nvPr>
            <p:ph type="sldNum" sz="quarter" idx="4"/>
          </p:nvPr>
        </p:nvSpPr>
        <p:spPr>
          <a:xfrm>
            <a:off x="12437160" y="9181395"/>
            <a:ext cx="3962281" cy="527403"/>
          </a:xfrm>
          <a:prstGeom prst="rect">
            <a:avLst/>
          </a:prstGeom>
        </p:spPr>
        <p:txBody>
          <a:bodyPr vert="horz" lIns="91440" tIns="45720" rIns="91440" bIns="45720" rtlCol="0" anchor="ctr"/>
          <a:lstStyle>
            <a:lvl1pPr algn="r">
              <a:defRPr sz="1733">
                <a:solidFill>
                  <a:schemeClr val="tx1">
                    <a:tint val="75000"/>
                  </a:schemeClr>
                </a:solidFill>
              </a:defRPr>
            </a:lvl1pPr>
          </a:lstStyle>
          <a:p>
            <a:fld id="{DC56C17F-E5A4-4123-831E-B6BE4BD60FE1}" type="slidenum">
              <a:rPr lang="en-US" smtClean="0"/>
              <a:t>‹#›</a:t>
            </a:fld>
            <a:endParaRPr lang="en-US" dirty="0"/>
          </a:p>
        </p:txBody>
      </p:sp>
    </p:spTree>
    <p:extLst>
      <p:ext uri="{BB962C8B-B14F-4D97-AF65-F5344CB8AC3E}">
        <p14:creationId xmlns:p14="http://schemas.microsoft.com/office/powerpoint/2010/main" val="72099889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l" defTabSz="1320759" rtl="0" eaLnBrk="1" latinLnBrk="0" hangingPunct="1">
        <a:lnSpc>
          <a:spcPct val="90000"/>
        </a:lnSpc>
        <a:spcBef>
          <a:spcPct val="0"/>
        </a:spcBef>
        <a:buNone/>
        <a:defRPr sz="6355" kern="1200">
          <a:solidFill>
            <a:schemeClr val="tx1"/>
          </a:solidFill>
          <a:latin typeface="+mj-lt"/>
          <a:ea typeface="+mj-ea"/>
          <a:cs typeface="+mj-cs"/>
        </a:defRPr>
      </a:lvl1pPr>
    </p:titleStyle>
    <p:bodyStyle>
      <a:lvl1pPr marL="330190" indent="-330190" algn="l" defTabSz="1320759" rtl="0" eaLnBrk="1" latinLnBrk="0" hangingPunct="1">
        <a:lnSpc>
          <a:spcPct val="90000"/>
        </a:lnSpc>
        <a:spcBef>
          <a:spcPts val="1444"/>
        </a:spcBef>
        <a:buFont typeface="Arial" panose="020B0604020202020204" pitchFamily="34" charset="0"/>
        <a:buChar char="•"/>
        <a:defRPr sz="4044" kern="1200">
          <a:solidFill>
            <a:schemeClr val="tx1"/>
          </a:solidFill>
          <a:latin typeface="+mn-lt"/>
          <a:ea typeface="+mn-ea"/>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sz="3467" kern="1200">
          <a:solidFill>
            <a:schemeClr val="tx1"/>
          </a:solidFill>
          <a:latin typeface="+mn-lt"/>
          <a:ea typeface="+mn-ea"/>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sz="2889" kern="1200">
          <a:solidFill>
            <a:schemeClr val="tx1"/>
          </a:solidFill>
          <a:latin typeface="+mn-lt"/>
          <a:ea typeface="+mn-ea"/>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9pPr>
    </p:bodyStyle>
    <p:otherStyle>
      <a:defPPr>
        <a:defRPr lang="en-US"/>
      </a:defPPr>
      <a:lvl1pPr marL="0" algn="l" defTabSz="1320759" rtl="0" eaLnBrk="1" latinLnBrk="0" hangingPunct="1">
        <a:defRPr sz="2600" kern="1200">
          <a:solidFill>
            <a:schemeClr val="tx1"/>
          </a:solidFill>
          <a:latin typeface="+mn-lt"/>
          <a:ea typeface="+mn-ea"/>
          <a:cs typeface="+mn-cs"/>
        </a:defRPr>
      </a:lvl1pPr>
      <a:lvl2pPr marL="660380" algn="l" defTabSz="1320759" rtl="0" eaLnBrk="1" latinLnBrk="0" hangingPunct="1">
        <a:defRPr sz="2600" kern="1200">
          <a:solidFill>
            <a:schemeClr val="tx1"/>
          </a:solidFill>
          <a:latin typeface="+mn-lt"/>
          <a:ea typeface="+mn-ea"/>
          <a:cs typeface="+mn-cs"/>
        </a:defRPr>
      </a:lvl2pPr>
      <a:lvl3pPr marL="1320759" algn="l" defTabSz="1320759" rtl="0" eaLnBrk="1" latinLnBrk="0" hangingPunct="1">
        <a:defRPr sz="2600" kern="1200">
          <a:solidFill>
            <a:schemeClr val="tx1"/>
          </a:solidFill>
          <a:latin typeface="+mn-lt"/>
          <a:ea typeface="+mn-ea"/>
          <a:cs typeface="+mn-cs"/>
        </a:defRPr>
      </a:lvl3pPr>
      <a:lvl4pPr marL="1981139" algn="l" defTabSz="1320759" rtl="0" eaLnBrk="1" latinLnBrk="0" hangingPunct="1">
        <a:defRPr sz="2600" kern="1200">
          <a:solidFill>
            <a:schemeClr val="tx1"/>
          </a:solidFill>
          <a:latin typeface="+mn-lt"/>
          <a:ea typeface="+mn-ea"/>
          <a:cs typeface="+mn-cs"/>
        </a:defRPr>
      </a:lvl4pPr>
      <a:lvl5pPr marL="2641519" algn="l" defTabSz="1320759" rtl="0" eaLnBrk="1" latinLnBrk="0" hangingPunct="1">
        <a:defRPr sz="2600" kern="1200">
          <a:solidFill>
            <a:schemeClr val="tx1"/>
          </a:solidFill>
          <a:latin typeface="+mn-lt"/>
          <a:ea typeface="+mn-ea"/>
          <a:cs typeface="+mn-cs"/>
        </a:defRPr>
      </a:lvl5pPr>
      <a:lvl6pPr marL="3301898" algn="l" defTabSz="1320759" rtl="0" eaLnBrk="1" latinLnBrk="0" hangingPunct="1">
        <a:defRPr sz="2600" kern="1200">
          <a:solidFill>
            <a:schemeClr val="tx1"/>
          </a:solidFill>
          <a:latin typeface="+mn-lt"/>
          <a:ea typeface="+mn-ea"/>
          <a:cs typeface="+mn-cs"/>
        </a:defRPr>
      </a:lvl6pPr>
      <a:lvl7pPr marL="3962278" algn="l" defTabSz="1320759" rtl="0" eaLnBrk="1" latinLnBrk="0" hangingPunct="1">
        <a:defRPr sz="2600" kern="1200">
          <a:solidFill>
            <a:schemeClr val="tx1"/>
          </a:solidFill>
          <a:latin typeface="+mn-lt"/>
          <a:ea typeface="+mn-ea"/>
          <a:cs typeface="+mn-cs"/>
        </a:defRPr>
      </a:lvl7pPr>
      <a:lvl8pPr marL="4622658" algn="l" defTabSz="1320759" rtl="0" eaLnBrk="1" latinLnBrk="0" hangingPunct="1">
        <a:defRPr sz="2600" kern="1200">
          <a:solidFill>
            <a:schemeClr val="tx1"/>
          </a:solidFill>
          <a:latin typeface="+mn-lt"/>
          <a:ea typeface="+mn-ea"/>
          <a:cs typeface="+mn-cs"/>
        </a:defRPr>
      </a:lvl8pPr>
      <a:lvl9pPr marL="5283037" algn="l" defTabSz="1320759"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9.tiff"/></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22.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37.jpeg"/><Relationship Id="rId4" Type="http://schemas.openxmlformats.org/officeDocument/2006/relationships/image" Target="../media/image36.tiff"/></Relationships>
</file>

<file path=ppt/slides/_rels/slide18.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21.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45.jpg"/></Relationships>
</file>

<file path=ppt/slides/_rels/slide22.xml.rels><?xml version="1.0" encoding="UTF-8" standalone="yes"?>
<Relationships xmlns="http://schemas.openxmlformats.org/package/2006/relationships"><Relationship Id="rId3" Type="http://schemas.openxmlformats.org/officeDocument/2006/relationships/image" Target="../media/image46.tiff"/><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47.tiff"/></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9.jpeg"/></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52.jpeg"/></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54.jpeg"/></Relationships>
</file>

<file path=ppt/slides/_rels/slide27.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56.tiff"/></Relationships>
</file>

<file path=ppt/slides/_rels/slide28.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58.tiff"/></Relationships>
</file>

<file path=ppt/slides/_rels/slide29.xml.rels><?xml version="1.0" encoding="UTF-8" standalone="yes"?>
<Relationships xmlns="http://schemas.openxmlformats.org/package/2006/relationships"><Relationship Id="rId3" Type="http://schemas.openxmlformats.org/officeDocument/2006/relationships/image" Target="../media/image59.tiff"/><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60.tiff"/></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openxmlformats.org/officeDocument/2006/relationships/image" Target="../media/image64.jpeg"/><Relationship Id="rId4" Type="http://schemas.openxmlformats.org/officeDocument/2006/relationships/image" Target="../media/image63.jpeg"/></Relationships>
</file>

<file path=ppt/slides/_rels/slide3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66.jpeg"/></Relationships>
</file>

<file path=ppt/slides/_rels/slide3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image" Target="../media/image69.jpeg"/><Relationship Id="rId4" Type="http://schemas.openxmlformats.org/officeDocument/2006/relationships/image" Target="../media/image68.jpeg"/></Relationships>
</file>

<file path=ppt/slides/_rels/slide34.xml.rels><?xml version="1.0" encoding="UTF-8" standalone="yes"?>
<Relationships xmlns="http://schemas.openxmlformats.org/package/2006/relationships"><Relationship Id="rId3" Type="http://schemas.openxmlformats.org/officeDocument/2006/relationships/image" Target="../media/image70.tiff"/><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71.jpeg"/></Relationships>
</file>

<file path=ppt/slides/_rels/slide35.xml.rels><?xml version="1.0" encoding="UTF-8" standalone="yes"?>
<Relationships xmlns="http://schemas.openxmlformats.org/package/2006/relationships"><Relationship Id="rId3" Type="http://schemas.openxmlformats.org/officeDocument/2006/relationships/image" Target="../media/image72.tiff"/><Relationship Id="rId2" Type="http://schemas.openxmlformats.org/officeDocument/2006/relationships/notesSlide" Target="../notesSlides/notesSlide35.xml"/><Relationship Id="rId1" Type="http://schemas.openxmlformats.org/officeDocument/2006/relationships/slideLayout" Target="../slideLayouts/slideLayout6.xml"/><Relationship Id="rId5" Type="http://schemas.openxmlformats.org/officeDocument/2006/relationships/image" Target="../media/image74.jpeg"/><Relationship Id="rId4" Type="http://schemas.openxmlformats.org/officeDocument/2006/relationships/image" Target="../media/image73.tiff"/></Relationships>
</file>

<file path=ppt/slides/_rels/slide36.xml.rels><?xml version="1.0" encoding="UTF-8" standalone="yes"?>
<Relationships xmlns="http://schemas.openxmlformats.org/package/2006/relationships"><Relationship Id="rId3" Type="http://schemas.openxmlformats.org/officeDocument/2006/relationships/image" Target="../media/image75.tiff"/><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76.tiff"/></Relationships>
</file>

<file path=ppt/slides/_rels/slide37.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mailto:president@caterburyrotary.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tiff"/></Relationships>
</file>

<file path=ppt/slides/_rels/slide5.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tiff"/></Relationships>
</file>

<file path=ppt/slides/_rels/slide6.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1.tiff"/></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4.tiff"/></Relationships>
</file>

<file path=ppt/slides/_rels/slide9.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3">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199" y="-1"/>
            <a:ext cx="17605735" cy="9905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7" name="Rectangle 15">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9" name="Rectangle 17">
            <a:extLst>
              <a:ext uri="{FF2B5EF4-FFF2-40B4-BE49-F238E27FC236}">
                <a16:creationId xmlns:a16="http://schemas.microsoft.com/office/drawing/2014/main" id="{4525F6AD-9418-4374-8ECA-3780082B1B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1096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7159032" y="2406315"/>
            <a:ext cx="8963275" cy="2712605"/>
          </a:xfrm>
        </p:spPr>
        <p:txBody>
          <a:bodyPr vert="horz" lIns="91440" tIns="45720" rIns="91440" bIns="45720" rtlCol="0" anchor="b">
            <a:normAutofit/>
          </a:bodyPr>
          <a:lstStyle/>
          <a:p>
            <a:pPr defTabSz="914400">
              <a:tabLst>
                <a:tab pos="4795446" algn="l"/>
              </a:tabLst>
            </a:pPr>
            <a:r>
              <a:rPr lang="en-US" sz="6900" b="1" dirty="0"/>
              <a:t>Australian Opera Singers</a:t>
            </a:r>
          </a:p>
        </p:txBody>
      </p:sp>
      <p:pic>
        <p:nvPicPr>
          <p:cNvPr id="4" name="Picture 3" descr="A picture containing text, photo, standing&#10;&#10;Description automatically generated">
            <a:extLst>
              <a:ext uri="{FF2B5EF4-FFF2-40B4-BE49-F238E27FC236}">
                <a16:creationId xmlns:a16="http://schemas.microsoft.com/office/drawing/2014/main" id="{8E40C900-BD5D-4D87-B54D-8EA564332BE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196" y="-1"/>
            <a:ext cx="6191057" cy="9905989"/>
          </a:xfrm>
          <a:prstGeom prst="rect">
            <a:avLst/>
          </a:prstGeom>
        </p:spPr>
      </p:pic>
      <p:sp>
        <p:nvSpPr>
          <p:cNvPr id="20" name="Rectangle 19">
            <a:extLst>
              <a:ext uri="{FF2B5EF4-FFF2-40B4-BE49-F238E27FC236}">
                <a16:creationId xmlns:a16="http://schemas.microsoft.com/office/drawing/2014/main" id="{3B083774-A903-4B1B-BC6A-94C1F048E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189014" y="0"/>
            <a:ext cx="469215" cy="9905988"/>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9" name="Slide Number Placeholder 8">
            <a:extLst>
              <a:ext uri="{FF2B5EF4-FFF2-40B4-BE49-F238E27FC236}">
                <a16:creationId xmlns:a16="http://schemas.microsoft.com/office/drawing/2014/main" id="{8959C7D7-4D7E-4C89-A2BE-174B1DF99D25}"/>
              </a:ext>
            </a:extLst>
          </p:cNvPr>
          <p:cNvSpPr>
            <a:spLocks noGrp="1"/>
          </p:cNvSpPr>
          <p:nvPr>
            <p:ph type="sldNum" sz="quarter" idx="12"/>
          </p:nvPr>
        </p:nvSpPr>
        <p:spPr>
          <a:xfrm>
            <a:off x="16413756" y="8844891"/>
            <a:ext cx="1194178" cy="1017062"/>
          </a:xfrm>
        </p:spPr>
        <p:txBody>
          <a:bodyPr vert="horz" lIns="91440" tIns="45720" rIns="91440" bIns="45720" rtlCol="0" anchor="ctr">
            <a:normAutofit/>
          </a:bodyPr>
          <a:lstStyle/>
          <a:p>
            <a:pPr algn="ctr" defTabSz="914400">
              <a:spcAft>
                <a:spcPts val="600"/>
              </a:spcAft>
              <a:defRPr/>
            </a:pPr>
            <a:fld id="{DC56C17F-E5A4-4123-831E-B6BE4BD60FE1}" type="slidenum">
              <a:rPr lang="en-US" sz="1200" smtClean="0">
                <a:solidFill>
                  <a:prstClr val="black">
                    <a:tint val="75000"/>
                  </a:prstClr>
                </a:solidFill>
                <a:latin typeface="Calibri" panose="020F0502020204030204"/>
              </a:rPr>
              <a:pPr algn="ctr" defTabSz="914400">
                <a:spcAft>
                  <a:spcPts val="600"/>
                </a:spcAft>
                <a:defRPr/>
              </a:pPr>
              <a:t>1</a:t>
            </a:fld>
            <a:endParaRPr lang="en-US" sz="1200" dirty="0">
              <a:solidFill>
                <a:prstClr val="black">
                  <a:tint val="75000"/>
                </a:prstClr>
              </a:solidFill>
              <a:latin typeface="Calibri" panose="020F0502020204030204"/>
            </a:endParaRPr>
          </a:p>
        </p:txBody>
      </p:sp>
      <p:sp>
        <p:nvSpPr>
          <p:cNvPr id="8" name="Footer Placeholder 7">
            <a:extLst>
              <a:ext uri="{FF2B5EF4-FFF2-40B4-BE49-F238E27FC236}">
                <a16:creationId xmlns:a16="http://schemas.microsoft.com/office/drawing/2014/main" id="{B5E8649C-00A5-46F6-A3B0-77C15A54BAF0}"/>
              </a:ext>
            </a:extLst>
          </p:cNvPr>
          <p:cNvSpPr>
            <a:spLocks noGrp="1"/>
          </p:cNvSpPr>
          <p:nvPr>
            <p:ph type="ftr" sz="quarter" idx="11"/>
          </p:nvPr>
        </p:nvSpPr>
        <p:spPr>
          <a:xfrm>
            <a:off x="9861678" y="8837062"/>
            <a:ext cx="5943421" cy="1099564"/>
          </a:xfrm>
        </p:spPr>
        <p:txBody>
          <a:bodyPr vert="horz" lIns="91440" tIns="45720" rIns="91440" bIns="45720" rtlCol="0" anchor="ctr">
            <a:normAutofit/>
          </a:bodyPr>
          <a:lstStyle/>
          <a:p>
            <a:pPr algn="r" defTabSz="914400">
              <a:spcAft>
                <a:spcPts val="600"/>
              </a:spcAft>
              <a:defRPr/>
            </a:pPr>
            <a:r>
              <a:rPr lang="en-US" sz="1200" kern="1200" dirty="0">
                <a:solidFill>
                  <a:prstClr val="black">
                    <a:tint val="75000"/>
                  </a:prstClr>
                </a:solidFill>
                <a:latin typeface="Calibri" panose="020F0502020204030204"/>
                <a:ea typeface="+mn-ea"/>
                <a:cs typeface="+mn-cs"/>
              </a:rPr>
              <a:t>Rotary Club of Canterbury: Let’s Stay Connected Project</a:t>
            </a:r>
          </a:p>
        </p:txBody>
      </p:sp>
      <p:cxnSp>
        <p:nvCxnSpPr>
          <p:cNvPr id="22" name="Straight Connector 21">
            <a:extLst>
              <a:ext uri="{FF2B5EF4-FFF2-40B4-BE49-F238E27FC236}">
                <a16:creationId xmlns:a16="http://schemas.microsoft.com/office/drawing/2014/main" id="{F1E07EB8-B07C-4EF5-8DE2-6B03F3EC83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37112"/>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39679CC-0AEA-4729-827F-5738C10515D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8103"/>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pic>
        <p:nvPicPr>
          <p:cNvPr id="5" name="Picture 4" descr="A picture containing drawing&#10;&#10;Description automatically generated">
            <a:extLst>
              <a:ext uri="{FF2B5EF4-FFF2-40B4-BE49-F238E27FC236}">
                <a16:creationId xmlns:a16="http://schemas.microsoft.com/office/drawing/2014/main" id="{8527CA1A-B449-4992-9FFA-88D3D6C88E5D}"/>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3466994" y="1068887"/>
            <a:ext cx="2655313" cy="1032687"/>
          </a:xfrm>
          <a:prstGeom prst="rect">
            <a:avLst/>
          </a:prstGeom>
        </p:spPr>
      </p:pic>
    </p:spTree>
    <p:extLst>
      <p:ext uri="{BB962C8B-B14F-4D97-AF65-F5344CB8AC3E}">
        <p14:creationId xmlns:p14="http://schemas.microsoft.com/office/powerpoint/2010/main" val="4068622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10137"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1511454" y="464240"/>
            <a:ext cx="15396199" cy="1640509"/>
          </a:xfrm>
        </p:spPr>
        <p:txBody>
          <a:bodyPr vert="horz" lIns="91440" tIns="45720" rIns="91440" bIns="45720" rtlCol="0" anchor="ctr">
            <a:normAutofit/>
          </a:bodyPr>
          <a:lstStyle/>
          <a:p>
            <a:pPr defTabSz="914400"/>
            <a:r>
              <a:rPr lang="en-US" sz="5200" b="1" dirty="0"/>
              <a:t>John Cameron</a:t>
            </a:r>
          </a:p>
        </p:txBody>
      </p:sp>
      <p:sp>
        <p:nvSpPr>
          <p:cNvPr id="2" name="TextBox 1">
            <a:extLst>
              <a:ext uri="{FF2B5EF4-FFF2-40B4-BE49-F238E27FC236}">
                <a16:creationId xmlns:a16="http://schemas.microsoft.com/office/drawing/2014/main" id="{47BA280E-6A6B-45D0-A922-D456B9F40F28}"/>
              </a:ext>
            </a:extLst>
          </p:cNvPr>
          <p:cNvSpPr txBox="1"/>
          <p:nvPr/>
        </p:nvSpPr>
        <p:spPr>
          <a:xfrm>
            <a:off x="1284513" y="2575417"/>
            <a:ext cx="5844295" cy="6346862"/>
          </a:xfrm>
          <a:prstGeom prst="rect">
            <a:avLst/>
          </a:prstGeom>
        </p:spPr>
        <p:txBody>
          <a:bodyPr vert="horz" lIns="91440" tIns="45720" rIns="91440" bIns="45720" rtlCol="0">
            <a:normAutofit/>
          </a:bodyPr>
          <a:lstStyle/>
          <a:p>
            <a:pPr marL="228600">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John Cameron (1918-2002) was a baritone who won a national singing competition along with Joan Sutherland in 1948. </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He performed with the Elizabethan Opera Company between 1949 and 1974, preferring modern operas such as </a:t>
            </a:r>
            <a:r>
              <a:rPr lang="en-US" sz="2800" i="1" dirty="0">
                <a:effectLst/>
                <a:latin typeface="Calibri" panose="020F0502020204030204" pitchFamily="34" charset="0"/>
                <a:ea typeface="Calibri" panose="020F0502020204030204" pitchFamily="34" charset="0"/>
                <a:cs typeface="Times New Roman" panose="02020603050405020304" pitchFamily="18" charset="0"/>
              </a:rPr>
              <a:t>Diary of a Mad Man </a:t>
            </a:r>
            <a:r>
              <a:rPr lang="en-US" sz="2800" dirty="0">
                <a:effectLst/>
                <a:latin typeface="Calibri" panose="020F0502020204030204" pitchFamily="34" charset="0"/>
                <a:ea typeface="Calibri" panose="020F0502020204030204" pitchFamily="34" charset="0"/>
                <a:cs typeface="Times New Roman" panose="02020603050405020304" pitchFamily="18" charset="0"/>
              </a:rPr>
              <a:t>and </a:t>
            </a:r>
            <a:r>
              <a:rPr lang="en-US" sz="2800" i="1" dirty="0">
                <a:effectLst/>
                <a:latin typeface="Calibri" panose="020F0502020204030204" pitchFamily="34" charset="0"/>
                <a:ea typeface="Calibri" panose="020F0502020204030204" pitchFamily="34" charset="0"/>
                <a:cs typeface="Times New Roman" panose="02020603050405020304" pitchFamily="18" charset="0"/>
              </a:rPr>
              <a:t>Cadillac.</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In his role in </a:t>
            </a:r>
            <a:r>
              <a:rPr lang="en-US" sz="2800" i="1" dirty="0">
                <a:effectLst/>
                <a:latin typeface="Calibri" panose="020F0502020204030204" pitchFamily="34" charset="0"/>
                <a:ea typeface="Calibri" panose="020F0502020204030204" pitchFamily="34" charset="0"/>
                <a:cs typeface="Times New Roman" panose="02020603050405020304" pitchFamily="18" charset="0"/>
              </a:rPr>
              <a:t>Lilac Time </a:t>
            </a:r>
            <a:r>
              <a:rPr lang="en-US" sz="2800" dirty="0">
                <a:effectLst/>
                <a:latin typeface="Calibri" panose="020F0502020204030204" pitchFamily="34" charset="0"/>
                <a:ea typeface="Calibri" panose="020F0502020204030204" pitchFamily="34" charset="0"/>
                <a:cs typeface="Times New Roman" panose="02020603050405020304" pitchFamily="18" charset="0"/>
              </a:rPr>
              <a:t>by Schubert (left)</a:t>
            </a:r>
            <a:r>
              <a:rPr lang="en-US" sz="2800" b="1" dirty="0">
                <a:effectLst/>
                <a:latin typeface="Calibri" panose="020F0502020204030204" pitchFamily="34" charset="0"/>
                <a:ea typeface="Calibri" panose="020F0502020204030204" pitchFamily="34" charset="0"/>
                <a:cs typeface="Times New Roman" panose="02020603050405020304" pitchFamily="18" charset="0"/>
              </a:rPr>
              <a:t>.</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defTabSz="914400">
              <a:lnSpc>
                <a:spcPct val="90000"/>
              </a:lnSpc>
              <a:spcAft>
                <a:spcPts val="600"/>
              </a:spcAft>
            </a:pPr>
            <a:endParaRPr lang="en-US" sz="2900" b="1" dirty="0"/>
          </a:p>
        </p:txBody>
      </p:sp>
      <p:grpSp>
        <p:nvGrpSpPr>
          <p:cNvPr id="67" name="Group 66">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205162" y="1"/>
            <a:ext cx="1404983" cy="2795445"/>
            <a:chOff x="10918968" y="713127"/>
            <a:chExt cx="1273032" cy="2532832"/>
          </a:xfrm>
        </p:grpSpPr>
        <p:sp>
          <p:nvSpPr>
            <p:cNvPr id="68" name="Rectangle 67">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Isosceles Triangle 68">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70">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646606"/>
            <a:ext cx="1464709" cy="2914283"/>
            <a:chOff x="0" y="4601497"/>
            <a:chExt cx="1014060" cy="2017580"/>
          </a:xfrm>
        </p:grpSpPr>
        <p:sp>
          <p:nvSpPr>
            <p:cNvPr id="72" name="Isosceles Triangle 71">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4C8762E6-30A3-7149-8DCD-4D32860F44D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648565" y="2676479"/>
            <a:ext cx="4401138" cy="6098385"/>
          </a:xfrm>
          <a:prstGeom prst="rect">
            <a:avLst/>
          </a:prstGeom>
        </p:spPr>
      </p:pic>
      <p:pic>
        <p:nvPicPr>
          <p:cNvPr id="3" name="Picture 2">
            <a:extLst>
              <a:ext uri="{FF2B5EF4-FFF2-40B4-BE49-F238E27FC236}">
                <a16:creationId xmlns:a16="http://schemas.microsoft.com/office/drawing/2014/main" id="{727DE0E0-2EE1-F948-B006-3E07A816FF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79574" y="4072518"/>
            <a:ext cx="4401137" cy="3300852"/>
          </a:xfrm>
          <a:prstGeom prst="rect">
            <a:avLst/>
          </a:prstGeom>
        </p:spPr>
      </p:pic>
      <p:sp>
        <p:nvSpPr>
          <p:cNvPr id="7" name="Footer Placeholder 6">
            <a:extLst>
              <a:ext uri="{FF2B5EF4-FFF2-40B4-BE49-F238E27FC236}">
                <a16:creationId xmlns:a16="http://schemas.microsoft.com/office/drawing/2014/main" id="{ADC3007D-5F2B-4431-98F8-3B18F284CA88}"/>
              </a:ext>
            </a:extLst>
          </p:cNvPr>
          <p:cNvSpPr>
            <a:spLocks noGrp="1"/>
          </p:cNvSpPr>
          <p:nvPr>
            <p:ph type="ftr" sz="quarter" idx="11"/>
          </p:nvPr>
        </p:nvSpPr>
        <p:spPr>
          <a:xfrm>
            <a:off x="5833358" y="9181394"/>
            <a:ext cx="5943421" cy="527403"/>
          </a:xfrm>
        </p:spPr>
        <p:txBody>
          <a:bodyPr vert="horz" lIns="91440" tIns="45720" rIns="91440" bIns="45720" rtlCol="0" anchor="ctr">
            <a:normAutofit/>
          </a:bodyPr>
          <a:lstStyle/>
          <a:p>
            <a:pP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EBD5C51F-7FCA-4DF8-B34A-B077B5ADC7CF}"/>
              </a:ext>
            </a:extLst>
          </p:cNvPr>
          <p:cNvSpPr>
            <a:spLocks noGrp="1"/>
          </p:cNvSpPr>
          <p:nvPr>
            <p:ph type="sldNum" sz="quarter" idx="12"/>
          </p:nvPr>
        </p:nvSpPr>
        <p:spPr>
          <a:xfrm>
            <a:off x="12718432" y="9181394"/>
            <a:ext cx="3962281" cy="527403"/>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10</a:t>
            </a:fld>
            <a:endParaRPr lang="en-US" sz="1200" dirty="0"/>
          </a:p>
        </p:txBody>
      </p:sp>
      <p:sp>
        <p:nvSpPr>
          <p:cNvPr id="8" name="Rectangle 7">
            <a:extLst>
              <a:ext uri="{FF2B5EF4-FFF2-40B4-BE49-F238E27FC236}">
                <a16:creationId xmlns:a16="http://schemas.microsoft.com/office/drawing/2014/main" id="{BA98E6DA-BC47-4784-A189-47AF36F39931}"/>
              </a:ext>
            </a:extLst>
          </p:cNvPr>
          <p:cNvSpPr/>
          <p:nvPr/>
        </p:nvSpPr>
        <p:spPr>
          <a:xfrm>
            <a:off x="23365251" y="14236869"/>
            <a:ext cx="6639479" cy="2085571"/>
          </a:xfrm>
          <a:prstGeom prst="rect">
            <a:avLst/>
          </a:prstGeom>
        </p:spPr>
        <p:txBody>
          <a:bodyPr wrap="square">
            <a:spAutoFit/>
          </a:bodyPr>
          <a:lstStyle/>
          <a:p>
            <a:pPr>
              <a:lnSpc>
                <a:spcPct val="115000"/>
              </a:lnSpc>
              <a:spcAft>
                <a:spcPts val="2321"/>
              </a:spcAft>
            </a:pPr>
            <a:r>
              <a:rPr lang="en-US" sz="3829" b="1" dirty="0"/>
              <a:t>But </a:t>
            </a:r>
            <a:r>
              <a:rPr lang="en-US" sz="3829" dirty="0"/>
              <a:t> </a:t>
            </a:r>
            <a:r>
              <a:rPr lang="en-US" sz="3829" b="1" dirty="0"/>
              <a:t>only Georges represented international fashion and style in Melbourne</a:t>
            </a:r>
            <a:endParaRPr lang="en-US" sz="3248" dirty="0">
              <a:latin typeface="Calibri" panose="020F0502020204030204" pitchFamily="34" charset="0"/>
              <a:ea typeface="Calibri" panose="020F0502020204030204" pitchFamily="34" charset="0"/>
              <a:cs typeface="Times New Roman" panose="02020603050405020304" pitchFamily="18" charset="0"/>
            </a:endParaRPr>
          </a:p>
        </p:txBody>
      </p:sp>
      <p:sp>
        <p:nvSpPr>
          <p:cNvPr id="57" name="TextBox 56">
            <a:extLst>
              <a:ext uri="{FF2B5EF4-FFF2-40B4-BE49-F238E27FC236}">
                <a16:creationId xmlns:a16="http://schemas.microsoft.com/office/drawing/2014/main" id="{E666C49C-D8B9-4C13-9EFE-7D1E5AE01B67}"/>
              </a:ext>
            </a:extLst>
          </p:cNvPr>
          <p:cNvSpPr txBox="1"/>
          <p:nvPr/>
        </p:nvSpPr>
        <p:spPr>
          <a:xfrm>
            <a:off x="12308763" y="7762115"/>
            <a:ext cx="4781617" cy="867930"/>
          </a:xfrm>
          <a:prstGeom prst="rect">
            <a:avLst/>
          </a:prstGeom>
          <a:noFill/>
        </p:spPr>
        <p:txBody>
          <a:bodyPr wrap="square">
            <a:spAutoFit/>
          </a:bodyPr>
          <a:lstStyle/>
          <a:p>
            <a:pPr defTabSz="914400">
              <a:lnSpc>
                <a:spcPct val="90000"/>
              </a:lnSpc>
              <a:spcAft>
                <a:spcPts val="600"/>
              </a:spcAft>
            </a:pPr>
            <a:r>
              <a:rPr lang="en-US" sz="2800" dirty="0"/>
              <a:t>Cameron (above and on left) as Point, in </a:t>
            </a:r>
            <a:r>
              <a:rPr lang="en-US" sz="2800" i="1" dirty="0"/>
              <a:t>Yeomen of the Guard</a:t>
            </a:r>
          </a:p>
        </p:txBody>
      </p:sp>
    </p:spTree>
    <p:extLst>
      <p:ext uri="{BB962C8B-B14F-4D97-AF65-F5344CB8AC3E}">
        <p14:creationId xmlns:p14="http://schemas.microsoft.com/office/powerpoint/2010/main" val="102748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16">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9" name="Rectangle 18">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0" name="Rectangle 20">
            <a:extLst>
              <a:ext uri="{FF2B5EF4-FFF2-40B4-BE49-F238E27FC236}">
                <a16:creationId xmlns:a16="http://schemas.microsoft.com/office/drawing/2014/main" id="{21CA65FD-3668-4636-80E0-F8B7336EA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99445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4AB21DD-F10A-4C82-B24D-FE1905493F01}"/>
              </a:ext>
            </a:extLst>
          </p:cNvPr>
          <p:cNvSpPr>
            <a:spLocks noGrp="1"/>
          </p:cNvSpPr>
          <p:nvPr>
            <p:ph type="title"/>
          </p:nvPr>
        </p:nvSpPr>
        <p:spPr>
          <a:xfrm>
            <a:off x="2115887" y="2202875"/>
            <a:ext cx="6270967" cy="6023696"/>
          </a:xfrm>
        </p:spPr>
        <p:txBody>
          <a:bodyPr vert="horz" lIns="91440" tIns="45720" rIns="91440" bIns="45720" rtlCol="0" anchor="b">
            <a:normAutofit fontScale="90000"/>
          </a:bodyPr>
          <a:lstStyle/>
          <a:p>
            <a:pPr defTabSz="914400">
              <a:lnSpc>
                <a:spcPct val="114000"/>
              </a:lnSpc>
              <a:spcBef>
                <a:spcPts val="1200"/>
              </a:spcBef>
              <a:spcAft>
                <a:spcPts val="600"/>
              </a:spcAft>
            </a:pPr>
            <a:r>
              <a:rPr lang="en-US" sz="3100" kern="1200" dirty="0">
                <a:solidFill>
                  <a:schemeClr val="tx1"/>
                </a:solidFill>
                <a:latin typeface="+mn-lt"/>
                <a:ea typeface="+mj-ea"/>
                <a:cs typeface="+mj-cs"/>
              </a:rPr>
              <a:t>Joan Carden AO OBE (1937) is an Australian operatic soprano. She</a:t>
            </a:r>
            <a:r>
              <a:rPr lang="en-US" sz="3100" dirty="0">
                <a:latin typeface="+mn-lt"/>
              </a:rPr>
              <a:t> was an understudy for June Bronhill in The Merry Widow in 1960. </a:t>
            </a:r>
            <a:br>
              <a:rPr lang="en-US" sz="3100" dirty="0">
                <a:latin typeface="+mn-lt"/>
              </a:rPr>
            </a:br>
            <a:r>
              <a:rPr lang="en-US" sz="3100" dirty="0">
                <a:latin typeface="+mn-lt"/>
              </a:rPr>
              <a:t>Her debut, with Opera Australia, was in 1971 as Liù in Puccini’s </a:t>
            </a:r>
            <a:r>
              <a:rPr lang="en-US" sz="3100" i="1" dirty="0">
                <a:latin typeface="+mn-lt"/>
              </a:rPr>
              <a:t>Turandot</a:t>
            </a:r>
            <a:r>
              <a:rPr lang="en-US" sz="3100" dirty="0">
                <a:latin typeface="+mn-lt"/>
              </a:rPr>
              <a:t>. She </a:t>
            </a:r>
            <a:r>
              <a:rPr lang="en-US" sz="3100" kern="1200" dirty="0">
                <a:solidFill>
                  <a:schemeClr val="tx1"/>
                </a:solidFill>
                <a:latin typeface="+mn-lt"/>
                <a:ea typeface="+mj-ea"/>
                <a:cs typeface="+mj-cs"/>
              </a:rPr>
              <a:t>has been described as "a worthy successor to Dame Nellie Melba and Dame Joan Sutherland“. </a:t>
            </a:r>
            <a:br>
              <a:rPr lang="en-US" sz="3100" kern="1200" dirty="0">
                <a:solidFill>
                  <a:schemeClr val="tx1"/>
                </a:solidFill>
                <a:latin typeface="+mn-lt"/>
                <a:ea typeface="+mj-ea"/>
                <a:cs typeface="+mj-cs"/>
              </a:rPr>
            </a:br>
            <a:r>
              <a:rPr lang="en-US" sz="3100" dirty="0">
                <a:latin typeface="+mn-lt"/>
              </a:rPr>
              <a:t>As</a:t>
            </a:r>
            <a:r>
              <a:rPr lang="en-US" sz="3100" kern="1200" dirty="0">
                <a:solidFill>
                  <a:schemeClr val="tx1"/>
                </a:solidFill>
                <a:latin typeface="+mn-lt"/>
                <a:ea typeface="+mj-ea"/>
                <a:cs typeface="+mj-cs"/>
              </a:rPr>
              <a:t> </a:t>
            </a:r>
            <a:r>
              <a:rPr lang="en-US" sz="3100" b="0" i="0" dirty="0">
                <a:effectLst/>
                <a:latin typeface="+mn-lt"/>
              </a:rPr>
              <a:t>Countess Almaviva in </a:t>
            </a:r>
            <a:r>
              <a:rPr lang="en-US" sz="3100" b="0" i="1" dirty="0">
                <a:effectLst/>
                <a:latin typeface="+mn-lt"/>
              </a:rPr>
              <a:t>The Marriage of Figaro</a:t>
            </a:r>
            <a:r>
              <a:rPr lang="en-US" sz="3100" b="0" dirty="0">
                <a:effectLst/>
                <a:latin typeface="+mn-lt"/>
              </a:rPr>
              <a:t> (left)</a:t>
            </a:r>
            <a:r>
              <a:rPr lang="en-US" sz="3100" b="0" i="0" dirty="0">
                <a:effectLst/>
                <a:latin typeface="+mn-lt"/>
              </a:rPr>
              <a:t> and as </a:t>
            </a:r>
            <a:r>
              <a:rPr lang="en-US" sz="3100" kern="1200" dirty="0">
                <a:solidFill>
                  <a:schemeClr val="tx1"/>
                </a:solidFill>
                <a:latin typeface="+mn-lt"/>
                <a:ea typeface="+mj-ea"/>
                <a:cs typeface="+mj-cs"/>
              </a:rPr>
              <a:t>Madame Butterfly (right).</a:t>
            </a:r>
            <a:endParaRPr lang="en-US" sz="2200" kern="1200" dirty="0">
              <a:solidFill>
                <a:schemeClr val="tx1"/>
              </a:solidFill>
              <a:latin typeface="+mj-lt"/>
              <a:ea typeface="+mj-ea"/>
              <a:cs typeface="+mj-cs"/>
            </a:endParaRPr>
          </a:p>
        </p:txBody>
      </p:sp>
      <p:pic>
        <p:nvPicPr>
          <p:cNvPr id="4" name="Picture 3">
            <a:extLst>
              <a:ext uri="{FF2B5EF4-FFF2-40B4-BE49-F238E27FC236}">
                <a16:creationId xmlns:a16="http://schemas.microsoft.com/office/drawing/2014/main" id="{F3B4BA81-885A-A740-9340-5BF170141F8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3416422" y="4967128"/>
            <a:ext cx="3009798" cy="3899683"/>
          </a:xfrm>
          <a:prstGeom prst="rect">
            <a:avLst/>
          </a:prstGeom>
        </p:spPr>
      </p:pic>
      <p:sp>
        <p:nvSpPr>
          <p:cNvPr id="41" name="Rectangle 22">
            <a:extLst>
              <a:ext uri="{FF2B5EF4-FFF2-40B4-BE49-F238E27FC236}">
                <a16:creationId xmlns:a16="http://schemas.microsoft.com/office/drawing/2014/main" id="{7CD05A1F-69D3-4BEE-B3EF-577FE0DAD2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6411557" y="1004377"/>
            <a:ext cx="350468" cy="7823901"/>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cxnSp>
        <p:nvCxnSpPr>
          <p:cNvPr id="42" name="Straight Connector 24">
            <a:extLst>
              <a:ext uri="{FF2B5EF4-FFF2-40B4-BE49-F238E27FC236}">
                <a16:creationId xmlns:a16="http://schemas.microsoft.com/office/drawing/2014/main" id="{5D28AB17-F6FA-4C53-B3E3-D0A39D4A33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8103"/>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8C257E03-6647-41AE-8E6E-E0B5E068F61F}"/>
              </a:ext>
            </a:extLst>
          </p:cNvPr>
          <p:cNvSpPr>
            <a:spLocks noGrp="1"/>
          </p:cNvSpPr>
          <p:nvPr>
            <p:ph type="sldNum" sz="quarter" idx="12"/>
          </p:nvPr>
        </p:nvSpPr>
        <p:spPr>
          <a:xfrm>
            <a:off x="16426220" y="8833404"/>
            <a:ext cx="1203322" cy="995529"/>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11</a:t>
            </a:fld>
            <a:endParaRPr lang="en-US" sz="1200" dirty="0"/>
          </a:p>
        </p:txBody>
      </p:sp>
      <p:cxnSp>
        <p:nvCxnSpPr>
          <p:cNvPr id="43" name="Straight Connector 26">
            <a:extLst>
              <a:ext uri="{FF2B5EF4-FFF2-40B4-BE49-F238E27FC236}">
                <a16:creationId xmlns:a16="http://schemas.microsoft.com/office/drawing/2014/main" id="{3EFADC67-92A1-44FB-8691-D8CD71A21E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37112"/>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6CB12EA-20E3-8446-813A-B6138E6FF2E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879677" y="1004374"/>
            <a:ext cx="4370312" cy="7832738"/>
          </a:xfrm>
          <a:prstGeom prst="rect">
            <a:avLst/>
          </a:prstGeom>
        </p:spPr>
      </p:pic>
      <p:pic>
        <p:nvPicPr>
          <p:cNvPr id="9" name="Picture 8">
            <a:extLst>
              <a:ext uri="{FF2B5EF4-FFF2-40B4-BE49-F238E27FC236}">
                <a16:creationId xmlns:a16="http://schemas.microsoft.com/office/drawing/2014/main" id="{A7BA8FE0-1536-A14F-B746-124438D6BB83}"/>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3406157" y="1004375"/>
            <a:ext cx="3009798" cy="3804288"/>
          </a:xfrm>
          <a:prstGeom prst="rect">
            <a:avLst/>
          </a:prstGeom>
        </p:spPr>
      </p:pic>
      <p:sp>
        <p:nvSpPr>
          <p:cNvPr id="6" name="Footer Placeholder 5">
            <a:extLst>
              <a:ext uri="{FF2B5EF4-FFF2-40B4-BE49-F238E27FC236}">
                <a16:creationId xmlns:a16="http://schemas.microsoft.com/office/drawing/2014/main" id="{22C6E280-90CC-4AC2-AB3D-C67F8A97A579}"/>
              </a:ext>
            </a:extLst>
          </p:cNvPr>
          <p:cNvSpPr>
            <a:spLocks noGrp="1"/>
          </p:cNvSpPr>
          <p:nvPr>
            <p:ph type="ftr" sz="quarter" idx="11"/>
          </p:nvPr>
        </p:nvSpPr>
        <p:spPr>
          <a:xfrm>
            <a:off x="9862793" y="8845946"/>
            <a:ext cx="5943421" cy="1060039"/>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
        <p:nvSpPr>
          <p:cNvPr id="12" name="TextBox 11">
            <a:extLst>
              <a:ext uri="{FF2B5EF4-FFF2-40B4-BE49-F238E27FC236}">
                <a16:creationId xmlns:a16="http://schemas.microsoft.com/office/drawing/2014/main" id="{8C8EB0D8-C295-480C-B9BB-3E01BC2D654C}"/>
              </a:ext>
            </a:extLst>
          </p:cNvPr>
          <p:cNvSpPr txBox="1"/>
          <p:nvPr/>
        </p:nvSpPr>
        <p:spPr>
          <a:xfrm>
            <a:off x="2115887" y="986352"/>
            <a:ext cx="8801100" cy="923330"/>
          </a:xfrm>
          <a:prstGeom prst="rect">
            <a:avLst/>
          </a:prstGeom>
          <a:noFill/>
        </p:spPr>
        <p:txBody>
          <a:bodyPr wrap="square">
            <a:spAutoFit/>
          </a:bodyPr>
          <a:lstStyle/>
          <a:p>
            <a:pPr>
              <a:spcAft>
                <a:spcPts val="600"/>
              </a:spcAft>
            </a:pPr>
            <a:r>
              <a:rPr lang="en-US" sz="5200" b="1" dirty="0">
                <a:latin typeface="+mj-lt"/>
              </a:rPr>
              <a:t>Joan Carden </a:t>
            </a:r>
            <a:endParaRPr lang="en-AU" sz="5200" b="1" dirty="0">
              <a:latin typeface="+mj-lt"/>
            </a:endParaRPr>
          </a:p>
        </p:txBody>
      </p:sp>
    </p:spTree>
    <p:extLst>
      <p:ext uri="{BB962C8B-B14F-4D97-AF65-F5344CB8AC3E}">
        <p14:creationId xmlns:p14="http://schemas.microsoft.com/office/powerpoint/2010/main" val="3196541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3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10137"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1606181" y="464726"/>
            <a:ext cx="15074532" cy="1640509"/>
          </a:xfrm>
        </p:spPr>
        <p:txBody>
          <a:bodyPr vert="horz" lIns="91440" tIns="45720" rIns="91440" bIns="45720" rtlCol="0" anchor="ctr">
            <a:normAutofit/>
          </a:bodyPr>
          <a:lstStyle/>
          <a:p>
            <a:pPr defTabSz="914400"/>
            <a:r>
              <a:rPr lang="en-US" sz="5200" b="1" dirty="0"/>
              <a:t>Conal Coad</a:t>
            </a:r>
          </a:p>
        </p:txBody>
      </p:sp>
      <p:sp>
        <p:nvSpPr>
          <p:cNvPr id="17" name="Rectangle 16">
            <a:extLst>
              <a:ext uri="{FF2B5EF4-FFF2-40B4-BE49-F238E27FC236}">
                <a16:creationId xmlns:a16="http://schemas.microsoft.com/office/drawing/2014/main" id="{E5FD425C-7F53-42E6-A1AF-92FA7179F90C}"/>
              </a:ext>
            </a:extLst>
          </p:cNvPr>
          <p:cNvSpPr/>
          <p:nvPr/>
        </p:nvSpPr>
        <p:spPr>
          <a:xfrm>
            <a:off x="1606181" y="2338455"/>
            <a:ext cx="5789714" cy="6782992"/>
          </a:xfrm>
          <a:prstGeom prst="rect">
            <a:avLst/>
          </a:prstGeom>
        </p:spPr>
        <p:txBody>
          <a:bodyPr vert="horz" lIns="91440" tIns="45720" rIns="91440" bIns="45720" rtlCol="0">
            <a:normAutofit lnSpcReduction="10000"/>
          </a:bodyPr>
          <a:lstStyle/>
          <a:p>
            <a:pPr defTabSz="914400">
              <a:lnSpc>
                <a:spcPct val="114000"/>
              </a:lnSpc>
              <a:spcBef>
                <a:spcPts val="1200"/>
              </a:spcBef>
              <a:spcAft>
                <a:spcPts val="600"/>
              </a:spcAft>
            </a:pPr>
            <a:r>
              <a:rPr lang="en-US" sz="2800" dirty="0"/>
              <a:t>Conal Coad</a:t>
            </a:r>
            <a:r>
              <a:rPr lang="en-US" sz="2800" b="1" dirty="0"/>
              <a:t> </a:t>
            </a:r>
            <a:r>
              <a:rPr lang="en-US" sz="2800" dirty="0"/>
              <a:t>is known for his dramatic interpretations of the bass repertoire. He performs with the New Zealand Opera Company and Opera Australia. Coad has performed many Benjamin Britten roles such as Bottom in </a:t>
            </a:r>
            <a:r>
              <a:rPr lang="en-US" sz="2800" i="1" dirty="0"/>
              <a:t>A Midsummer Night’s Dream</a:t>
            </a:r>
            <a:r>
              <a:rPr lang="en-US" sz="2800" dirty="0"/>
              <a:t> in Valencia, Spain, Timur in the Handa Opera at the Sydney Harbour production of </a:t>
            </a:r>
            <a:r>
              <a:rPr lang="en-US" sz="2800" i="1" dirty="0"/>
              <a:t>Turandot</a:t>
            </a:r>
            <a:r>
              <a:rPr lang="en-US" sz="2800" dirty="0"/>
              <a:t>.</a:t>
            </a:r>
          </a:p>
          <a:p>
            <a:pPr defTabSz="914400">
              <a:lnSpc>
                <a:spcPct val="114000"/>
              </a:lnSpc>
              <a:spcBef>
                <a:spcPts val="1200"/>
              </a:spcBef>
              <a:spcAft>
                <a:spcPts val="600"/>
              </a:spcAft>
            </a:pPr>
            <a:r>
              <a:rPr lang="en-US" sz="2800" dirty="0"/>
              <a:t>He is shown in the role of Don Pasquale in two different performances – above below at the Kerikeri Centre</a:t>
            </a:r>
            <a:r>
              <a:rPr lang="en-US" sz="2800" b="1" dirty="0"/>
              <a:t>.</a:t>
            </a:r>
          </a:p>
        </p:txBody>
      </p:sp>
      <p:grpSp>
        <p:nvGrpSpPr>
          <p:cNvPr id="34" name="Group 33">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205162" y="1"/>
            <a:ext cx="1404983" cy="2795445"/>
            <a:chOff x="10918968" y="713127"/>
            <a:chExt cx="1273032" cy="2532832"/>
          </a:xfrm>
        </p:grpSpPr>
        <p:sp>
          <p:nvSpPr>
            <p:cNvPr id="35" name="Rectangle 34">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Isosceles Triangle 35">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300DF231-5759-4F41-846B-EC8396C59342}"/>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287819" y="2575418"/>
            <a:ext cx="5753634" cy="3057250"/>
          </a:xfrm>
          <a:prstGeom prst="rect">
            <a:avLst/>
          </a:prstGeom>
        </p:spPr>
      </p:pic>
      <p:grpSp>
        <p:nvGrpSpPr>
          <p:cNvPr id="38" name="Group 37">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646606"/>
            <a:ext cx="1464709" cy="2914283"/>
            <a:chOff x="0" y="4601497"/>
            <a:chExt cx="1014060" cy="2017580"/>
          </a:xfrm>
        </p:grpSpPr>
        <p:sp>
          <p:nvSpPr>
            <p:cNvPr id="39" name="Isosceles Triangle 38">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 name="Picture 1">
            <a:extLst>
              <a:ext uri="{FF2B5EF4-FFF2-40B4-BE49-F238E27FC236}">
                <a16:creationId xmlns:a16="http://schemas.microsoft.com/office/drawing/2014/main" id="{9DAE9C13-A200-8845-8C47-ABB3B8653667}"/>
              </a:ext>
            </a:extLst>
          </p:cNvPr>
          <p:cNvPicPr>
            <a:picLocks noChangeAspect="1"/>
          </p:cNvPicPr>
          <p:nvPr/>
        </p:nvPicPr>
        <p:blipFill rotWithShape="1">
          <a:blip r:embed="rId4">
            <a:extLst>
              <a:ext uri="{28A0092B-C50C-407E-A947-70E740481C1C}">
                <a14:useLocalDpi xmlns:a14="http://schemas.microsoft.com/office/drawing/2010/main" val="0"/>
              </a:ext>
            </a:extLst>
          </a:blip>
          <a:srcRect b="-1"/>
          <a:stretch/>
        </p:blipFill>
        <p:spPr>
          <a:xfrm>
            <a:off x="8559604" y="5865030"/>
            <a:ext cx="7210067" cy="3010897"/>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3" name="Footer Placeholder 2">
            <a:extLst>
              <a:ext uri="{FF2B5EF4-FFF2-40B4-BE49-F238E27FC236}">
                <a16:creationId xmlns:a16="http://schemas.microsoft.com/office/drawing/2014/main" id="{B3D75880-B6F7-428D-9C6F-C48682689209}"/>
              </a:ext>
            </a:extLst>
          </p:cNvPr>
          <p:cNvSpPr>
            <a:spLocks noGrp="1"/>
          </p:cNvSpPr>
          <p:nvPr>
            <p:ph type="ftr" sz="quarter" idx="11"/>
          </p:nvPr>
        </p:nvSpPr>
        <p:spPr>
          <a:xfrm>
            <a:off x="5833358" y="9181394"/>
            <a:ext cx="5943421" cy="527403"/>
          </a:xfrm>
        </p:spPr>
        <p:txBody>
          <a:bodyPr vert="horz" lIns="91440" tIns="45720" rIns="91440" bIns="45720" rtlCol="0" anchor="ctr">
            <a:normAutofit/>
          </a:bodyPr>
          <a:lstStyle/>
          <a:p>
            <a:pP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
        <p:nvSpPr>
          <p:cNvPr id="7" name="Slide Number Placeholder 6">
            <a:extLst>
              <a:ext uri="{FF2B5EF4-FFF2-40B4-BE49-F238E27FC236}">
                <a16:creationId xmlns:a16="http://schemas.microsoft.com/office/drawing/2014/main" id="{B3FB3206-C361-42C8-905F-F79889B117E3}"/>
              </a:ext>
            </a:extLst>
          </p:cNvPr>
          <p:cNvSpPr>
            <a:spLocks noGrp="1"/>
          </p:cNvSpPr>
          <p:nvPr>
            <p:ph type="sldNum" sz="quarter" idx="12"/>
          </p:nvPr>
        </p:nvSpPr>
        <p:spPr>
          <a:xfrm>
            <a:off x="12718432" y="9181394"/>
            <a:ext cx="3962281" cy="527403"/>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12</a:t>
            </a:fld>
            <a:endParaRPr lang="en-US" sz="1200" dirty="0"/>
          </a:p>
        </p:txBody>
      </p:sp>
      <p:sp>
        <p:nvSpPr>
          <p:cNvPr id="8" name="Rectangle 7">
            <a:extLst>
              <a:ext uri="{FF2B5EF4-FFF2-40B4-BE49-F238E27FC236}">
                <a16:creationId xmlns:a16="http://schemas.microsoft.com/office/drawing/2014/main" id="{BA98E6DA-BC47-4784-A189-47AF36F39931}"/>
              </a:ext>
            </a:extLst>
          </p:cNvPr>
          <p:cNvSpPr/>
          <p:nvPr/>
        </p:nvSpPr>
        <p:spPr>
          <a:xfrm>
            <a:off x="23365251" y="14236869"/>
            <a:ext cx="6639479" cy="2085571"/>
          </a:xfrm>
          <a:prstGeom prst="rect">
            <a:avLst/>
          </a:prstGeom>
        </p:spPr>
        <p:txBody>
          <a:bodyPr wrap="square">
            <a:spAutoFit/>
          </a:bodyPr>
          <a:lstStyle/>
          <a:p>
            <a:pPr>
              <a:lnSpc>
                <a:spcPct val="115000"/>
              </a:lnSpc>
              <a:spcAft>
                <a:spcPts val="2321"/>
              </a:spcAft>
            </a:pPr>
            <a:r>
              <a:rPr lang="en-US" sz="3829" b="1" dirty="0"/>
              <a:t>But </a:t>
            </a:r>
            <a:r>
              <a:rPr lang="en-US" sz="3829" dirty="0"/>
              <a:t> </a:t>
            </a:r>
            <a:r>
              <a:rPr lang="en-US" sz="3829" b="1" dirty="0"/>
              <a:t>only Georges represented international fashion and style in Melbourne</a:t>
            </a:r>
            <a:endParaRPr lang="en-US" sz="3248"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0782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39" name="Rectangle 138">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41" name="Rectangle 140">
            <a:extLst>
              <a:ext uri="{FF2B5EF4-FFF2-40B4-BE49-F238E27FC236}">
                <a16:creationId xmlns:a16="http://schemas.microsoft.com/office/drawing/2014/main" id="{B908E8DC-1025-4FCC-873D-DC5C2ADEF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1096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677721" y="1035356"/>
            <a:ext cx="6174247" cy="1281124"/>
          </a:xfrm>
        </p:spPr>
        <p:txBody>
          <a:bodyPr vert="horz" lIns="91440" tIns="45720" rIns="91440" bIns="45720" rtlCol="0" anchor="b">
            <a:normAutofit/>
          </a:bodyPr>
          <a:lstStyle/>
          <a:p>
            <a:pPr defTabSz="914400"/>
            <a:r>
              <a:rPr lang="en-US" sz="5200" b="1" kern="1200" dirty="0">
                <a:latin typeface="+mj-lt"/>
                <a:ea typeface="+mj-ea"/>
                <a:cs typeface="+mj-cs"/>
              </a:rPr>
              <a:t>Peter Coleman-Wright</a:t>
            </a:r>
          </a:p>
        </p:txBody>
      </p:sp>
      <p:sp>
        <p:nvSpPr>
          <p:cNvPr id="2" name="TextBox 1">
            <a:extLst>
              <a:ext uri="{FF2B5EF4-FFF2-40B4-BE49-F238E27FC236}">
                <a16:creationId xmlns:a16="http://schemas.microsoft.com/office/drawing/2014/main" id="{47BA280E-6A6B-45D0-A922-D456B9F40F28}"/>
              </a:ext>
            </a:extLst>
          </p:cNvPr>
          <p:cNvSpPr txBox="1"/>
          <p:nvPr/>
        </p:nvSpPr>
        <p:spPr>
          <a:xfrm>
            <a:off x="711836" y="2945199"/>
            <a:ext cx="6174247" cy="5285173"/>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800" dirty="0">
                <a:effectLst/>
              </a:rPr>
              <a:t>Peter Coleman-Wright</a:t>
            </a:r>
            <a:r>
              <a:rPr lang="en-US" sz="2800" b="1" dirty="0">
                <a:effectLst/>
              </a:rPr>
              <a:t> </a:t>
            </a:r>
            <a:r>
              <a:rPr lang="en-US" sz="2800" dirty="0">
                <a:effectLst/>
              </a:rPr>
              <a:t>(1958) is a baritone and has performed many traditional roles with the English National Opera. In 2002, he won the Helpmann Award for Best Male Actor in a Musical for his role in </a:t>
            </a:r>
            <a:r>
              <a:rPr lang="en-US" sz="2800" i="1" dirty="0">
                <a:effectLst/>
              </a:rPr>
              <a:t>Sweeney Todd: The Demon Barber of Fleet Street</a:t>
            </a:r>
            <a:r>
              <a:rPr lang="en-US" sz="2800" dirty="0">
                <a:effectLst/>
              </a:rPr>
              <a:t>.</a:t>
            </a:r>
          </a:p>
          <a:p>
            <a:pPr defTabSz="914400">
              <a:lnSpc>
                <a:spcPct val="114000"/>
              </a:lnSpc>
              <a:spcBef>
                <a:spcPts val="1200"/>
              </a:spcBef>
              <a:spcAft>
                <a:spcPts val="600"/>
              </a:spcAft>
            </a:pPr>
            <a:r>
              <a:rPr lang="en-US" sz="2800" dirty="0"/>
              <a:t>He is shown as Gunther in </a:t>
            </a:r>
            <a:r>
              <a:rPr lang="en-US" sz="2800" i="1" dirty="0"/>
              <a:t>Gutterdamerung </a:t>
            </a:r>
            <a:r>
              <a:rPr lang="en-US" sz="2800" dirty="0"/>
              <a:t>(left) and a</a:t>
            </a:r>
            <a:r>
              <a:rPr lang="en-US" sz="2800" dirty="0">
                <a:effectLst/>
              </a:rPr>
              <a:t>s</a:t>
            </a:r>
            <a:r>
              <a:rPr lang="en-US" sz="2800" b="1" dirty="0">
                <a:effectLst/>
              </a:rPr>
              <a:t> </a:t>
            </a:r>
            <a:r>
              <a:rPr lang="en-US" sz="2800" dirty="0">
                <a:effectLst/>
              </a:rPr>
              <a:t>Beckmesser in </a:t>
            </a:r>
            <a:r>
              <a:rPr lang="en-US" sz="2800" i="1" dirty="0">
                <a:effectLst/>
              </a:rPr>
              <a:t>Die Meistersinger</a:t>
            </a:r>
            <a:r>
              <a:rPr lang="en-US" sz="2800" dirty="0">
                <a:effectLst/>
              </a:rPr>
              <a:t> (right).</a:t>
            </a:r>
          </a:p>
        </p:txBody>
      </p:sp>
      <p:pic>
        <p:nvPicPr>
          <p:cNvPr id="7" name="Picture 6">
            <a:extLst>
              <a:ext uri="{FF2B5EF4-FFF2-40B4-BE49-F238E27FC236}">
                <a16:creationId xmlns:a16="http://schemas.microsoft.com/office/drawing/2014/main" id="{C3D9D896-15D0-B54B-A83F-C5D1EAD70A0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527488" y="1010965"/>
            <a:ext cx="4638453" cy="7866207"/>
          </a:xfrm>
          <a:prstGeom prst="rect">
            <a:avLst/>
          </a:prstGeom>
        </p:spPr>
      </p:pic>
      <p:pic>
        <p:nvPicPr>
          <p:cNvPr id="9" name="Picture 8">
            <a:extLst>
              <a:ext uri="{FF2B5EF4-FFF2-40B4-BE49-F238E27FC236}">
                <a16:creationId xmlns:a16="http://schemas.microsoft.com/office/drawing/2014/main" id="{25880D37-9AC9-1245-9B6A-8ECA8E87700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2328078" y="1010965"/>
            <a:ext cx="4638453" cy="7866207"/>
          </a:xfrm>
          <a:prstGeom prst="rect">
            <a:avLst/>
          </a:prstGeom>
        </p:spPr>
      </p:pic>
      <p:cxnSp>
        <p:nvCxnSpPr>
          <p:cNvPr id="143" name="Straight Connector 142">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0"/>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65C1290-9141-42C4-9CC2-9228EFD5DA6E}"/>
              </a:ext>
            </a:extLst>
          </p:cNvPr>
          <p:cNvSpPr>
            <a:spLocks noGrp="1"/>
          </p:cNvSpPr>
          <p:nvPr>
            <p:ph type="sldNum" sz="quarter" idx="12"/>
          </p:nvPr>
        </p:nvSpPr>
        <p:spPr>
          <a:xfrm>
            <a:off x="16415956" y="8902942"/>
            <a:ext cx="1194182" cy="976030"/>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13</a:t>
            </a:fld>
            <a:endParaRPr lang="en-US" sz="1200" dirty="0"/>
          </a:p>
        </p:txBody>
      </p:sp>
      <p:sp>
        <p:nvSpPr>
          <p:cNvPr id="145" name="Rectangle 144">
            <a:extLst>
              <a:ext uri="{FF2B5EF4-FFF2-40B4-BE49-F238E27FC236}">
                <a16:creationId xmlns:a16="http://schemas.microsoft.com/office/drawing/2014/main" id="{9B57D9A5-B0E6-43E8-854F-D4931B715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968615" y="1019881"/>
            <a:ext cx="643605" cy="7866227"/>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cxnSp>
        <p:nvCxnSpPr>
          <p:cNvPr id="147" name="Straight Connector 146">
            <a:extLst>
              <a:ext uri="{FF2B5EF4-FFF2-40B4-BE49-F238E27FC236}">
                <a16:creationId xmlns:a16="http://schemas.microsoft.com/office/drawing/2014/main" id="{25443840-A796-4C43-8DC1-1B738EFEC5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78017"/>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D4C80AFD-3B36-4E24-9CA5-90DD8C5F2739}"/>
              </a:ext>
            </a:extLst>
          </p:cNvPr>
          <p:cNvSpPr>
            <a:spLocks noGrp="1"/>
          </p:cNvSpPr>
          <p:nvPr>
            <p:ph type="ftr" sz="quarter" idx="11"/>
          </p:nvPr>
        </p:nvSpPr>
        <p:spPr>
          <a:xfrm>
            <a:off x="9882862" y="8837060"/>
            <a:ext cx="5943421" cy="1077031"/>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
        <p:nvSpPr>
          <p:cNvPr id="8" name="Rectangle 7">
            <a:extLst>
              <a:ext uri="{FF2B5EF4-FFF2-40B4-BE49-F238E27FC236}">
                <a16:creationId xmlns:a16="http://schemas.microsoft.com/office/drawing/2014/main" id="{BA98E6DA-BC47-4784-A189-47AF36F39931}"/>
              </a:ext>
            </a:extLst>
          </p:cNvPr>
          <p:cNvSpPr/>
          <p:nvPr/>
        </p:nvSpPr>
        <p:spPr>
          <a:xfrm>
            <a:off x="23365251" y="14236869"/>
            <a:ext cx="6639479" cy="2085571"/>
          </a:xfrm>
          <a:prstGeom prst="rect">
            <a:avLst/>
          </a:prstGeom>
        </p:spPr>
        <p:txBody>
          <a:bodyPr wrap="square">
            <a:spAutoFit/>
          </a:bodyPr>
          <a:lstStyle/>
          <a:p>
            <a:pPr>
              <a:lnSpc>
                <a:spcPct val="115000"/>
              </a:lnSpc>
              <a:spcAft>
                <a:spcPts val="2321"/>
              </a:spcAft>
            </a:pPr>
            <a:r>
              <a:rPr lang="en-US" sz="3829" b="1" dirty="0"/>
              <a:t>But </a:t>
            </a:r>
            <a:r>
              <a:rPr lang="en-US" sz="3829" dirty="0"/>
              <a:t> </a:t>
            </a:r>
            <a:r>
              <a:rPr lang="en-US" sz="3829" b="1" dirty="0"/>
              <a:t>only Georges represented international fashion and style in Melbourne</a:t>
            </a:r>
            <a:endParaRPr lang="en-US" sz="3248"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A01E562A-01F7-452D-8557-2954A3ADFC5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3365251" y="7552473"/>
            <a:ext cx="9503065" cy="5975881"/>
          </a:xfrm>
          <a:prstGeom prst="rect">
            <a:avLst/>
          </a:prstGeom>
          <a:noFill/>
          <a:ln>
            <a:noFill/>
          </a:ln>
        </p:spPr>
      </p:pic>
      <p:pic>
        <p:nvPicPr>
          <p:cNvPr id="1028" name="Picture 4" descr="The Ernest Hillier's factory outlet in Church Street, Richmond.">
            <a:extLst>
              <a:ext uri="{FF2B5EF4-FFF2-40B4-BE49-F238E27FC236}">
                <a16:creationId xmlns:a16="http://schemas.microsoft.com/office/drawing/2014/main" id="{16271176-C94E-4041-88D1-8B6B317F706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582443" y="-3622347"/>
            <a:ext cx="8684283" cy="4886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654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13">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6" name="Rectangle 15">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7" name="Rectangle 17">
            <a:extLst>
              <a:ext uri="{FF2B5EF4-FFF2-40B4-BE49-F238E27FC236}">
                <a16:creationId xmlns:a16="http://schemas.microsoft.com/office/drawing/2014/main" id="{ACFC127C-89C9-4BEF-82AF-560DFEAA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988934"/>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C7DD9AD0-BC70-40EE-BE53-B0982F3DEF61}"/>
              </a:ext>
            </a:extLst>
          </p:cNvPr>
          <p:cNvSpPr txBox="1"/>
          <p:nvPr/>
        </p:nvSpPr>
        <p:spPr>
          <a:xfrm>
            <a:off x="7409214" y="780241"/>
            <a:ext cx="8328934" cy="3085141"/>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5200" b="1" kern="1200" dirty="0">
                <a:latin typeface="+mj-lt"/>
                <a:ea typeface="+mj-ea"/>
                <a:cs typeface="+mj-cs"/>
              </a:rPr>
              <a:t>Martin Cooke </a:t>
            </a:r>
          </a:p>
        </p:txBody>
      </p:sp>
      <p:pic>
        <p:nvPicPr>
          <p:cNvPr id="3" name="Picture 2">
            <a:extLst>
              <a:ext uri="{FF2B5EF4-FFF2-40B4-BE49-F238E27FC236}">
                <a16:creationId xmlns:a16="http://schemas.microsoft.com/office/drawing/2014/main" id="{F08D7C80-1593-2A45-8036-59D6CFCE7C12}"/>
              </a:ext>
            </a:extLst>
          </p:cNvPr>
          <p:cNvPicPr>
            <a:picLocks noChangeAspect="1"/>
          </p:cNvPicPr>
          <p:nvPr/>
        </p:nvPicPr>
        <p:blipFill rotWithShape="1">
          <a:blip r:embed="rId3">
            <a:extLst>
              <a:ext uri="{28A0092B-C50C-407E-A947-70E740481C1C}">
                <a14:useLocalDpi xmlns:a14="http://schemas.microsoft.com/office/drawing/2010/main" val="0"/>
              </a:ext>
            </a:extLst>
          </a:blip>
          <a:srcRect r="-1"/>
          <a:stretch/>
        </p:blipFill>
        <p:spPr>
          <a:xfrm>
            <a:off x="610835" y="1010965"/>
            <a:ext cx="6138201" cy="3678549"/>
          </a:xfrm>
          <a:prstGeom prst="rect">
            <a:avLst/>
          </a:prstGeom>
        </p:spPr>
      </p:pic>
      <p:pic>
        <p:nvPicPr>
          <p:cNvPr id="2" name="Picture 1">
            <a:extLst>
              <a:ext uri="{FF2B5EF4-FFF2-40B4-BE49-F238E27FC236}">
                <a16:creationId xmlns:a16="http://schemas.microsoft.com/office/drawing/2014/main" id="{BD1B6A7C-2CC0-BC44-BEBE-42AB5929118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10835" y="4797557"/>
            <a:ext cx="6138201" cy="3678549"/>
          </a:xfrm>
          <a:prstGeom prst="rect">
            <a:avLst/>
          </a:prstGeom>
        </p:spPr>
      </p:pic>
      <p:sp>
        <p:nvSpPr>
          <p:cNvPr id="38" name="Rectangle 19">
            <a:extLst>
              <a:ext uri="{FF2B5EF4-FFF2-40B4-BE49-F238E27FC236}">
                <a16:creationId xmlns:a16="http://schemas.microsoft.com/office/drawing/2014/main" id="{9B57D9A5-B0E6-43E8-854F-D4931B715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466659" y="5571222"/>
            <a:ext cx="410016" cy="6121662"/>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4" name="Title 3">
            <a:extLst>
              <a:ext uri="{FF2B5EF4-FFF2-40B4-BE49-F238E27FC236}">
                <a16:creationId xmlns:a16="http://schemas.microsoft.com/office/drawing/2014/main" id="{E3B6AE00-D48F-40CA-AC18-605ECC63738A}"/>
              </a:ext>
            </a:extLst>
          </p:cNvPr>
          <p:cNvSpPr txBox="1">
            <a:spLocks/>
          </p:cNvSpPr>
          <p:nvPr/>
        </p:nvSpPr>
        <p:spPr>
          <a:xfrm>
            <a:off x="7409214" y="4160652"/>
            <a:ext cx="8328934" cy="4471199"/>
          </a:xfrm>
          <a:prstGeom prst="rect">
            <a:avLst/>
          </a:prstGeom>
        </p:spPr>
        <p:txBody>
          <a:bodyPr vert="horz" lIns="91440" tIns="45720" rIns="91440" bIns="45720" rtlCol="0" anchor="t">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lnSpc>
                <a:spcPct val="114000"/>
              </a:lnSpc>
              <a:spcBef>
                <a:spcPts val="1200"/>
              </a:spcBef>
              <a:spcAft>
                <a:spcPts val="600"/>
              </a:spcAft>
            </a:pPr>
            <a:r>
              <a:rPr lang="en-US" sz="2800" dirty="0">
                <a:latin typeface="+mn-lt"/>
                <a:ea typeface="+mn-ea"/>
                <a:cs typeface="+mn-cs"/>
              </a:rPr>
              <a:t>Martin Cooke (1955) is a baritone and is the first Australian to become a member of the Bavarian State Opera Chorus. </a:t>
            </a:r>
          </a:p>
          <a:p>
            <a:pPr defTabSz="914400">
              <a:lnSpc>
                <a:spcPct val="114000"/>
              </a:lnSpc>
              <a:spcBef>
                <a:spcPts val="1200"/>
              </a:spcBef>
              <a:spcAft>
                <a:spcPts val="600"/>
              </a:spcAft>
            </a:pPr>
            <a:r>
              <a:rPr lang="en-US" sz="2800" dirty="0">
                <a:latin typeface="+mn-lt"/>
                <a:ea typeface="+mn-ea"/>
                <a:cs typeface="+mn-cs"/>
              </a:rPr>
              <a:t>He is seen here as </a:t>
            </a:r>
            <a:r>
              <a:rPr lang="en-US" sz="2800" b="1" dirty="0">
                <a:latin typeface="+mn-lt"/>
                <a:ea typeface="+mn-ea"/>
                <a:cs typeface="+mn-cs"/>
              </a:rPr>
              <a:t>St Peter </a:t>
            </a:r>
            <a:r>
              <a:rPr lang="en-US" sz="2800" dirty="0">
                <a:latin typeface="+mn-lt"/>
                <a:ea typeface="+mn-ea"/>
                <a:cs typeface="+mn-cs"/>
              </a:rPr>
              <a:t>in </a:t>
            </a:r>
            <a:r>
              <a:rPr lang="en-US" sz="2800" i="1" dirty="0">
                <a:latin typeface="+mn-lt"/>
                <a:ea typeface="+mn-ea"/>
                <a:cs typeface="+mn-cs"/>
              </a:rPr>
              <a:t>Il Lutto dell'Universo – The Mourning of the Universe.</a:t>
            </a:r>
          </a:p>
          <a:p>
            <a:pPr indent="-228600" defTabSz="914400">
              <a:spcAft>
                <a:spcPts val="600"/>
              </a:spcAft>
              <a:buFont typeface="Arial" panose="020B0604020202020204" pitchFamily="34" charset="0"/>
              <a:buChar char="•"/>
            </a:pPr>
            <a:endParaRPr lang="en-US" sz="2600" dirty="0">
              <a:latin typeface="+mn-lt"/>
              <a:ea typeface="+mn-ea"/>
              <a:cs typeface="+mn-cs"/>
            </a:endParaRPr>
          </a:p>
        </p:txBody>
      </p:sp>
      <p:cxnSp>
        <p:nvCxnSpPr>
          <p:cNvPr id="39" name="Straight Connector 21">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8103"/>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28FA39EF-D7A5-4180-8662-8CBF7AF311F1}"/>
              </a:ext>
            </a:extLst>
          </p:cNvPr>
          <p:cNvSpPr>
            <a:spLocks noGrp="1"/>
          </p:cNvSpPr>
          <p:nvPr>
            <p:ph type="sldNum" sz="quarter" idx="12"/>
          </p:nvPr>
        </p:nvSpPr>
        <p:spPr>
          <a:xfrm>
            <a:off x="16413754" y="8836125"/>
            <a:ext cx="1194182" cy="976030"/>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14</a:t>
            </a:fld>
            <a:endParaRPr lang="en-US" sz="1200" dirty="0"/>
          </a:p>
        </p:txBody>
      </p:sp>
      <p:cxnSp>
        <p:nvCxnSpPr>
          <p:cNvPr id="40" name="Straight Connector 23">
            <a:extLst>
              <a:ext uri="{FF2B5EF4-FFF2-40B4-BE49-F238E27FC236}">
                <a16:creationId xmlns:a16="http://schemas.microsoft.com/office/drawing/2014/main" id="{25443840-A796-4C43-8DC1-1B738EFEC5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86121"/>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98810E2F-6828-454F-8446-19615D778051}"/>
              </a:ext>
            </a:extLst>
          </p:cNvPr>
          <p:cNvSpPr>
            <a:spLocks noGrp="1"/>
          </p:cNvSpPr>
          <p:nvPr>
            <p:ph type="ftr" sz="quarter" idx="11"/>
          </p:nvPr>
        </p:nvSpPr>
        <p:spPr>
          <a:xfrm>
            <a:off x="9882862" y="8837060"/>
            <a:ext cx="5943421" cy="1077031"/>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Tree>
    <p:extLst>
      <p:ext uri="{BB962C8B-B14F-4D97-AF65-F5344CB8AC3E}">
        <p14:creationId xmlns:p14="http://schemas.microsoft.com/office/powerpoint/2010/main" val="3484145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4">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10137"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D132D2DA-7EE0-A245-88B4-4C241BD3C7F7}"/>
              </a:ext>
            </a:extLst>
          </p:cNvPr>
          <p:cNvSpPr/>
          <p:nvPr/>
        </p:nvSpPr>
        <p:spPr>
          <a:xfrm>
            <a:off x="9261674" y="464727"/>
            <a:ext cx="7419039" cy="1126970"/>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5200" b="1" kern="1200" dirty="0">
                <a:solidFill>
                  <a:schemeClr val="tx1"/>
                </a:solidFill>
                <a:latin typeface="+mj-lt"/>
                <a:ea typeface="+mj-ea"/>
                <a:cs typeface="+mj-cs"/>
              </a:rPr>
              <a:t>Jacqueline Dark</a:t>
            </a:r>
          </a:p>
        </p:txBody>
      </p:sp>
      <p:pic>
        <p:nvPicPr>
          <p:cNvPr id="10" name="Picture 9">
            <a:extLst>
              <a:ext uri="{FF2B5EF4-FFF2-40B4-BE49-F238E27FC236}">
                <a16:creationId xmlns:a16="http://schemas.microsoft.com/office/drawing/2014/main" id="{75049009-88F9-CE42-89D7-16B87AC69082}"/>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 y="10"/>
            <a:ext cx="8348469" cy="4952990"/>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grpSp>
        <p:nvGrpSpPr>
          <p:cNvPr id="35" name="Group 16">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 y="1030072"/>
            <a:ext cx="1543873" cy="3071790"/>
            <a:chOff x="10918968" y="713127"/>
            <a:chExt cx="1273032" cy="2532832"/>
          </a:xfrm>
        </p:grpSpPr>
        <p:sp>
          <p:nvSpPr>
            <p:cNvPr id="18" name="Rectangle 17">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Isosceles Triangle 18">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8" name="Picture 7" descr="A close up of a person&#10;&#10;Description automatically generated">
            <a:extLst>
              <a:ext uri="{FF2B5EF4-FFF2-40B4-BE49-F238E27FC236}">
                <a16:creationId xmlns:a16="http://schemas.microsoft.com/office/drawing/2014/main" id="{0DBACC07-7B42-F143-819C-D27B47FC0147}"/>
              </a:ext>
            </a:extLst>
          </p:cNvPr>
          <p:cNvPicPr>
            <a:picLocks noChangeAspect="1"/>
          </p:cNvPicPr>
          <p:nvPr/>
        </p:nvPicPr>
        <p:blipFill rotWithShape="1">
          <a:blip r:embed="rId4">
            <a:extLst>
              <a:ext uri="{28A0092B-C50C-407E-A947-70E740481C1C}">
                <a14:useLocalDpi xmlns:a14="http://schemas.microsoft.com/office/drawing/2010/main" val="0"/>
              </a:ext>
            </a:extLst>
          </a:blip>
          <a:srcRect r="-1" b="-1"/>
          <a:stretch/>
        </p:blipFill>
        <p:spPr>
          <a:xfrm>
            <a:off x="-2" y="4953000"/>
            <a:ext cx="8348469" cy="4953000"/>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5" name="TextBox 4">
            <a:extLst>
              <a:ext uri="{FF2B5EF4-FFF2-40B4-BE49-F238E27FC236}">
                <a16:creationId xmlns:a16="http://schemas.microsoft.com/office/drawing/2014/main" id="{4B21F46C-0BEB-45BD-AB16-4D70004B9EC5}"/>
              </a:ext>
            </a:extLst>
          </p:cNvPr>
          <p:cNvSpPr txBox="1"/>
          <p:nvPr/>
        </p:nvSpPr>
        <p:spPr>
          <a:xfrm>
            <a:off x="9261672" y="2575417"/>
            <a:ext cx="7419039" cy="6346862"/>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900" dirty="0"/>
              <a:t>Jacqueline Lisa Dark was born in Ballarat and trained as a mezzo-soprano at the Victorian College of the Arts.</a:t>
            </a:r>
          </a:p>
          <a:p>
            <a:pPr defTabSz="914400">
              <a:lnSpc>
                <a:spcPct val="114000"/>
              </a:lnSpc>
              <a:spcBef>
                <a:spcPts val="1200"/>
              </a:spcBef>
              <a:spcAft>
                <a:spcPts val="600"/>
              </a:spcAft>
            </a:pPr>
            <a:r>
              <a:rPr lang="en-US" sz="2900" dirty="0"/>
              <a:t>Dark has played most of the major classical female roles: Donna Elvira – </a:t>
            </a:r>
            <a:r>
              <a:rPr lang="en-US" sz="2900" i="1" dirty="0"/>
              <a:t>Don Giovanni</a:t>
            </a:r>
            <a:r>
              <a:rPr lang="en-US" sz="2900" dirty="0"/>
              <a:t>, Marcellina – </a:t>
            </a:r>
            <a:r>
              <a:rPr lang="en-US" sz="2900" i="1" dirty="0"/>
              <a:t>Marriage of Figaro</a:t>
            </a:r>
            <a:r>
              <a:rPr lang="en-US" sz="2900" dirty="0"/>
              <a:t>, Maddalena – </a:t>
            </a:r>
            <a:r>
              <a:rPr lang="en-US" sz="2900" i="1" dirty="0"/>
              <a:t>Rigoletto</a:t>
            </a:r>
            <a:r>
              <a:rPr lang="en-US" sz="2900" dirty="0"/>
              <a:t>, Emilia- </a:t>
            </a:r>
            <a:r>
              <a:rPr lang="en-US" sz="2900" i="1" dirty="0"/>
              <a:t>Otello</a:t>
            </a:r>
            <a:r>
              <a:rPr lang="en-US" sz="2900" dirty="0"/>
              <a:t>, Flora – </a:t>
            </a:r>
            <a:r>
              <a:rPr lang="en-US" sz="2900" i="1" dirty="0"/>
              <a:t>La Traviata</a:t>
            </a:r>
            <a:r>
              <a:rPr lang="en-US" sz="2900" dirty="0"/>
              <a:t>, Suzuki – </a:t>
            </a:r>
            <a:r>
              <a:rPr lang="en-US" sz="2900" i="1" dirty="0"/>
              <a:t>Madam Butterfly, </a:t>
            </a:r>
            <a:r>
              <a:rPr lang="en-US" sz="2900" dirty="0"/>
              <a:t>Carmen – </a:t>
            </a:r>
            <a:r>
              <a:rPr lang="en-US" sz="2900" i="1" dirty="0"/>
              <a:t>Carmen</a:t>
            </a:r>
            <a:r>
              <a:rPr lang="en-US" sz="2900" dirty="0"/>
              <a:t>.  </a:t>
            </a:r>
          </a:p>
          <a:p>
            <a:pPr defTabSz="914400">
              <a:lnSpc>
                <a:spcPct val="114000"/>
              </a:lnSpc>
              <a:spcBef>
                <a:spcPts val="1200"/>
              </a:spcBef>
              <a:spcAft>
                <a:spcPts val="600"/>
              </a:spcAft>
            </a:pPr>
            <a:r>
              <a:rPr lang="en-US" sz="2900" dirty="0"/>
              <a:t>Jacqueline as Herodias in </a:t>
            </a:r>
            <a:r>
              <a:rPr lang="en-US" sz="2900" i="1" dirty="0"/>
              <a:t>Salome </a:t>
            </a:r>
            <a:r>
              <a:rPr lang="en-US" sz="2900" dirty="0"/>
              <a:t>(below) and  as Katisha, singing “Alone Yet Alive” from </a:t>
            </a:r>
            <a:r>
              <a:rPr lang="en-US" sz="2900" i="1" dirty="0"/>
              <a:t>The Mikado </a:t>
            </a:r>
            <a:r>
              <a:rPr lang="en-US" sz="2900" dirty="0"/>
              <a:t>(below)</a:t>
            </a:r>
            <a:r>
              <a:rPr lang="en-US" sz="2900" i="1" dirty="0"/>
              <a:t>.</a:t>
            </a:r>
            <a:r>
              <a:rPr lang="en-US" sz="2900" dirty="0"/>
              <a:t> </a:t>
            </a:r>
          </a:p>
        </p:txBody>
      </p:sp>
      <p:sp>
        <p:nvSpPr>
          <p:cNvPr id="7" name="Slide Number Placeholder 6">
            <a:extLst>
              <a:ext uri="{FF2B5EF4-FFF2-40B4-BE49-F238E27FC236}">
                <a16:creationId xmlns:a16="http://schemas.microsoft.com/office/drawing/2014/main" id="{B74D9987-EFF7-42FB-8867-09D994F6AA30}"/>
              </a:ext>
            </a:extLst>
          </p:cNvPr>
          <p:cNvSpPr>
            <a:spLocks noGrp="1"/>
          </p:cNvSpPr>
          <p:nvPr>
            <p:ph type="sldNum" sz="quarter" idx="12"/>
          </p:nvPr>
        </p:nvSpPr>
        <p:spPr>
          <a:xfrm>
            <a:off x="929424" y="9181394"/>
            <a:ext cx="3962281" cy="527403"/>
          </a:xfrm>
        </p:spPr>
        <p:txBody>
          <a:bodyPr vert="horz" lIns="91440" tIns="45720" rIns="91440" bIns="45720" rtlCol="0" anchor="ctr">
            <a:normAutofit/>
          </a:bodyPr>
          <a:lstStyle/>
          <a:p>
            <a:pPr algn="l" defTabSz="914400">
              <a:spcAft>
                <a:spcPts val="600"/>
              </a:spcAft>
            </a:pPr>
            <a:fld id="{DC56C17F-E5A4-4123-831E-B6BE4BD60FE1}" type="slidenum">
              <a:rPr lang="en-US" sz="1200">
                <a:solidFill>
                  <a:srgbClr val="FFFFFF"/>
                </a:solidFill>
              </a:rPr>
              <a:pPr algn="l" defTabSz="914400">
                <a:spcAft>
                  <a:spcPts val="600"/>
                </a:spcAft>
              </a:pPr>
              <a:t>15</a:t>
            </a:fld>
            <a:endParaRPr lang="en-US" sz="1200" dirty="0">
              <a:solidFill>
                <a:srgbClr val="FFFFFF"/>
              </a:solidFill>
            </a:endParaRPr>
          </a:p>
        </p:txBody>
      </p:sp>
      <p:sp>
        <p:nvSpPr>
          <p:cNvPr id="3" name="Footer Placeholder 2">
            <a:extLst>
              <a:ext uri="{FF2B5EF4-FFF2-40B4-BE49-F238E27FC236}">
                <a16:creationId xmlns:a16="http://schemas.microsoft.com/office/drawing/2014/main" id="{D2DD836C-2300-4B81-B6DD-4796BC264C86}"/>
              </a:ext>
            </a:extLst>
          </p:cNvPr>
          <p:cNvSpPr>
            <a:spLocks noGrp="1"/>
          </p:cNvSpPr>
          <p:nvPr>
            <p:ph type="ftr" sz="quarter" idx="11"/>
          </p:nvPr>
        </p:nvSpPr>
        <p:spPr>
          <a:xfrm>
            <a:off x="9261672" y="9181394"/>
            <a:ext cx="3900844" cy="527403"/>
          </a:xfrm>
        </p:spPr>
        <p:txBody>
          <a:bodyPr vert="horz" lIns="91440" tIns="45720" rIns="91440" bIns="45720" rtlCol="0" anchor="ctr">
            <a:normAutofit/>
          </a:bodyPr>
          <a:lstStyle/>
          <a:p>
            <a:pPr algn="l"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
        <p:nvSpPr>
          <p:cNvPr id="36" name="Isosceles Triangle 20">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5420642" y="7371393"/>
            <a:ext cx="2914282" cy="1464709"/>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2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6290675" y="8274811"/>
            <a:ext cx="701390" cy="70136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E3B6AE00-D48F-40CA-AC18-605ECC63738A}"/>
              </a:ext>
            </a:extLst>
          </p:cNvPr>
          <p:cNvSpPr txBox="1">
            <a:spLocks/>
          </p:cNvSpPr>
          <p:nvPr/>
        </p:nvSpPr>
        <p:spPr>
          <a:xfrm>
            <a:off x="1210700" y="-6136521"/>
            <a:ext cx="15188744" cy="1779266"/>
          </a:xfrm>
          <a:prstGeom prst="rect">
            <a:avLst/>
          </a:prstGeom>
        </p:spPr>
        <p:txBody>
          <a:bodyPr vert="horz" lIns="212161" tIns="106082" rIns="212161" bIns="106082"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endParaRPr lang="en-US" sz="4640" dirty="0"/>
          </a:p>
        </p:txBody>
      </p:sp>
      <p:sp>
        <p:nvSpPr>
          <p:cNvPr id="38" name="Slide Number Placeholder 5">
            <a:extLst>
              <a:ext uri="{FF2B5EF4-FFF2-40B4-BE49-F238E27FC236}">
                <a16:creationId xmlns:a16="http://schemas.microsoft.com/office/drawing/2014/main" id="{27676F4B-F059-4BCB-B742-10743559CF3A}"/>
              </a:ext>
            </a:extLst>
          </p:cNvPr>
          <p:cNvSpPr txBox="1">
            <a:spLocks/>
          </p:cNvSpPr>
          <p:nvPr/>
        </p:nvSpPr>
        <p:spPr>
          <a:xfrm>
            <a:off x="16450867" y="8953258"/>
            <a:ext cx="1194182" cy="976030"/>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1733"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914400">
              <a:spcAft>
                <a:spcPts val="600"/>
              </a:spcAft>
            </a:pPr>
            <a:fld id="{DC56C17F-E5A4-4123-831E-B6BE4BD60FE1}" type="slidenum">
              <a:rPr lang="en-US" sz="1200" smtClean="0"/>
              <a:pPr algn="ctr" defTabSz="914400">
                <a:spcAft>
                  <a:spcPts val="600"/>
                </a:spcAft>
              </a:pPr>
              <a:t>15</a:t>
            </a:fld>
            <a:endParaRPr lang="en-US" sz="1200" dirty="0"/>
          </a:p>
        </p:txBody>
      </p:sp>
    </p:spTree>
    <p:extLst>
      <p:ext uri="{BB962C8B-B14F-4D97-AF65-F5344CB8AC3E}">
        <p14:creationId xmlns:p14="http://schemas.microsoft.com/office/powerpoint/2010/main" val="900205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14">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10137"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DFD9F229-3ECE-4EDC-84E1-D1A7DB7872BA}"/>
              </a:ext>
            </a:extLst>
          </p:cNvPr>
          <p:cNvSpPr txBox="1"/>
          <p:nvPr/>
        </p:nvSpPr>
        <p:spPr>
          <a:xfrm>
            <a:off x="9261674" y="464726"/>
            <a:ext cx="7419039" cy="1640509"/>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5200" b="1" kern="1200" dirty="0">
                <a:solidFill>
                  <a:schemeClr val="tx1"/>
                </a:solidFill>
                <a:latin typeface="+mj-lt"/>
                <a:ea typeface="+mj-ea"/>
                <a:cs typeface="+mj-cs"/>
              </a:rPr>
              <a:t>Peter Dawson </a:t>
            </a:r>
          </a:p>
        </p:txBody>
      </p:sp>
      <p:pic>
        <p:nvPicPr>
          <p:cNvPr id="7" name="Picture 6">
            <a:extLst>
              <a:ext uri="{FF2B5EF4-FFF2-40B4-BE49-F238E27FC236}">
                <a16:creationId xmlns:a16="http://schemas.microsoft.com/office/drawing/2014/main" id="{F1E3ECD4-F45B-CD4D-A56E-ED5F0CF5C9DD}"/>
              </a:ext>
            </a:extLst>
          </p:cNvPr>
          <p:cNvPicPr>
            <a:picLocks noChangeAspect="1"/>
          </p:cNvPicPr>
          <p:nvPr/>
        </p:nvPicPr>
        <p:blipFill rotWithShape="1">
          <a:blip r:embed="rId3">
            <a:extLst>
              <a:ext uri="{28A0092B-C50C-407E-A947-70E740481C1C}">
                <a14:useLocalDpi xmlns:a14="http://schemas.microsoft.com/office/drawing/2010/main" val="0"/>
              </a:ext>
            </a:extLst>
          </a:blip>
          <a:srcRect r="-1"/>
          <a:stretch/>
        </p:blipFill>
        <p:spPr>
          <a:xfrm>
            <a:off x="-2" y="10"/>
            <a:ext cx="8348469" cy="4952990"/>
          </a:xfrm>
          <a:prstGeom prst="rect">
            <a:avLst/>
          </a:prstGeom>
        </p:spPr>
      </p:pic>
      <p:grpSp>
        <p:nvGrpSpPr>
          <p:cNvPr id="38" name="Group 16">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 y="1030072"/>
            <a:ext cx="1543873" cy="3071790"/>
            <a:chOff x="10918968" y="713127"/>
            <a:chExt cx="1273032" cy="2532832"/>
          </a:xfrm>
        </p:grpSpPr>
        <p:sp>
          <p:nvSpPr>
            <p:cNvPr id="39" name="Rectangle 17">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Isosceles Triangle 18">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 name="Picture 2">
            <a:extLst>
              <a:ext uri="{FF2B5EF4-FFF2-40B4-BE49-F238E27FC236}">
                <a16:creationId xmlns:a16="http://schemas.microsoft.com/office/drawing/2014/main" id="{8F48D193-B162-8F4C-83FC-151ABF97548D}"/>
              </a:ext>
            </a:extLst>
          </p:cNvPr>
          <p:cNvPicPr>
            <a:picLocks noChangeAspect="1"/>
          </p:cNvPicPr>
          <p:nvPr/>
        </p:nvPicPr>
        <p:blipFill rotWithShape="1">
          <a:blip r:embed="rId4">
            <a:extLst>
              <a:ext uri="{28A0092B-C50C-407E-A947-70E740481C1C}">
                <a14:useLocalDpi xmlns:a14="http://schemas.microsoft.com/office/drawing/2010/main" val="0"/>
              </a:ext>
            </a:extLst>
          </a:blip>
          <a:srcRect r="-1"/>
          <a:stretch/>
        </p:blipFill>
        <p:spPr>
          <a:xfrm>
            <a:off x="-2" y="4953000"/>
            <a:ext cx="8348469" cy="4953000"/>
          </a:xfrm>
          <a:prstGeom prst="rect">
            <a:avLst/>
          </a:prstGeom>
        </p:spPr>
      </p:pic>
      <p:sp>
        <p:nvSpPr>
          <p:cNvPr id="4" name="Title 3">
            <a:extLst>
              <a:ext uri="{FF2B5EF4-FFF2-40B4-BE49-F238E27FC236}">
                <a16:creationId xmlns:a16="http://schemas.microsoft.com/office/drawing/2014/main" id="{E3B6AE00-D48F-40CA-AC18-605ECC63738A}"/>
              </a:ext>
            </a:extLst>
          </p:cNvPr>
          <p:cNvSpPr txBox="1">
            <a:spLocks/>
          </p:cNvSpPr>
          <p:nvPr/>
        </p:nvSpPr>
        <p:spPr>
          <a:xfrm>
            <a:off x="9261672" y="2575417"/>
            <a:ext cx="7419039" cy="6346862"/>
          </a:xfrm>
          <a:prstGeom prst="rect">
            <a:avLst/>
          </a:prstGeom>
        </p:spPr>
        <p:txBody>
          <a:bodyPr vert="horz" lIns="91440" tIns="45720" rIns="91440" bIns="45720" rtlCol="0">
            <a:normAutofit lnSpcReduction="10000"/>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lnSpc>
                <a:spcPct val="114000"/>
              </a:lnSpc>
              <a:spcBef>
                <a:spcPts val="1200"/>
              </a:spcBef>
              <a:spcAft>
                <a:spcPts val="600"/>
              </a:spcAft>
            </a:pPr>
            <a:r>
              <a:rPr lang="en-US" sz="2800" dirty="0">
                <a:latin typeface="+mn-lt"/>
                <a:ea typeface="+mn-ea"/>
                <a:cs typeface="+mn-cs"/>
              </a:rPr>
              <a:t>Peter Dawson (1882-1961) born in Adelaide, was a baritone and song writer. While Dawson didn’t perform operas, he was known for his technically excellent vocal abilities through his renditions of operatic arias, oratorio solos and rousing ballads.</a:t>
            </a:r>
          </a:p>
          <a:p>
            <a:pPr defTabSz="914400">
              <a:lnSpc>
                <a:spcPct val="114000"/>
              </a:lnSpc>
              <a:spcBef>
                <a:spcPts val="1200"/>
              </a:spcBef>
              <a:spcAft>
                <a:spcPts val="600"/>
              </a:spcAft>
            </a:pPr>
            <a:r>
              <a:rPr lang="en-US" sz="2800" dirty="0">
                <a:latin typeface="+mn-lt"/>
                <a:ea typeface="+mn-ea"/>
                <a:cs typeface="+mn-cs"/>
              </a:rPr>
              <a:t>In 1984, Dawson was chosen by the </a:t>
            </a:r>
            <a:r>
              <a:rPr lang="en-US" sz="2800" i="1" dirty="0">
                <a:latin typeface="+mn-lt"/>
                <a:ea typeface="+mn-ea"/>
                <a:cs typeface="+mn-cs"/>
              </a:rPr>
              <a:t>Guinness Book of Recorded Sound</a:t>
            </a:r>
            <a:r>
              <a:rPr lang="en-US" sz="2800" dirty="0">
                <a:latin typeface="+mn-lt"/>
                <a:ea typeface="+mn-ea"/>
                <a:cs typeface="+mn-cs"/>
              </a:rPr>
              <a:t> as one of the top 10 singers on disc of all time.</a:t>
            </a:r>
          </a:p>
          <a:p>
            <a:pPr defTabSz="914400">
              <a:lnSpc>
                <a:spcPct val="114000"/>
              </a:lnSpc>
              <a:spcBef>
                <a:spcPts val="1200"/>
              </a:spcBef>
              <a:spcAft>
                <a:spcPts val="600"/>
              </a:spcAft>
            </a:pPr>
            <a:r>
              <a:rPr lang="en-US" sz="2800" i="0" dirty="0">
                <a:effectLst/>
                <a:latin typeface="+mn-lt"/>
                <a:ea typeface="+mn-ea"/>
                <a:cs typeface="+mn-cs"/>
              </a:rPr>
              <a:t>In 2007, Peter Dawson's 1931 recording of </a:t>
            </a:r>
            <a:r>
              <a:rPr lang="en-US" sz="2800" i="1" u="none" strike="noStrike" dirty="0">
                <a:effectLst/>
                <a:latin typeface="+mn-lt"/>
                <a:ea typeface="+mn-ea"/>
                <a:cs typeface="+mn-cs"/>
              </a:rPr>
              <a:t>Along the Road to Gundagai</a:t>
            </a:r>
            <a:r>
              <a:rPr lang="en-US" sz="2800" i="0" dirty="0">
                <a:effectLst/>
                <a:latin typeface="+mn-lt"/>
                <a:ea typeface="+mn-ea"/>
                <a:cs typeface="+mn-cs"/>
              </a:rPr>
              <a:t> was added to the </a:t>
            </a:r>
            <a:r>
              <a:rPr lang="en-US" sz="2800" i="0" u="none" strike="noStrike" dirty="0">
                <a:effectLst/>
                <a:latin typeface="+mn-lt"/>
                <a:ea typeface="+mn-ea"/>
                <a:cs typeface="+mn-cs"/>
              </a:rPr>
              <a:t>National Film and Sound Archive</a:t>
            </a:r>
            <a:r>
              <a:rPr lang="en-US" sz="2800" i="0" dirty="0">
                <a:effectLst/>
                <a:latin typeface="+mn-lt"/>
                <a:ea typeface="+mn-ea"/>
                <a:cs typeface="+mn-cs"/>
              </a:rPr>
              <a:t>'s </a:t>
            </a:r>
            <a:r>
              <a:rPr lang="en-US" sz="2800" i="0" u="none" strike="noStrike" dirty="0">
                <a:effectLst/>
                <a:latin typeface="+mn-lt"/>
                <a:ea typeface="+mn-ea"/>
                <a:cs typeface="+mn-cs"/>
              </a:rPr>
              <a:t>Sounds of Australia</a:t>
            </a:r>
            <a:r>
              <a:rPr lang="en-US" sz="2800" i="0" dirty="0">
                <a:effectLst/>
                <a:latin typeface="+mn-lt"/>
                <a:ea typeface="+mn-ea"/>
                <a:cs typeface="+mn-cs"/>
              </a:rPr>
              <a:t> registry.</a:t>
            </a:r>
            <a:endParaRPr lang="en-US" sz="2800" dirty="0">
              <a:latin typeface="+mn-lt"/>
              <a:ea typeface="+mn-ea"/>
              <a:cs typeface="+mn-cs"/>
            </a:endParaRPr>
          </a:p>
        </p:txBody>
      </p:sp>
      <p:sp>
        <p:nvSpPr>
          <p:cNvPr id="8" name="Slide Number Placeholder 7">
            <a:extLst>
              <a:ext uri="{FF2B5EF4-FFF2-40B4-BE49-F238E27FC236}">
                <a16:creationId xmlns:a16="http://schemas.microsoft.com/office/drawing/2014/main" id="{8FCDBEB8-2EAA-4A25-AFFF-18AE20F9108B}"/>
              </a:ext>
            </a:extLst>
          </p:cNvPr>
          <p:cNvSpPr>
            <a:spLocks noGrp="1"/>
          </p:cNvSpPr>
          <p:nvPr>
            <p:ph type="sldNum" sz="quarter" idx="12"/>
          </p:nvPr>
        </p:nvSpPr>
        <p:spPr>
          <a:xfrm>
            <a:off x="929424" y="9181394"/>
            <a:ext cx="3962281" cy="527403"/>
          </a:xfrm>
        </p:spPr>
        <p:txBody>
          <a:bodyPr vert="horz" lIns="91440" tIns="45720" rIns="91440" bIns="45720" rtlCol="0" anchor="ctr">
            <a:normAutofit/>
          </a:bodyPr>
          <a:lstStyle/>
          <a:p>
            <a:pPr algn="l" defTabSz="914400">
              <a:spcAft>
                <a:spcPts val="600"/>
              </a:spcAft>
            </a:pPr>
            <a:fld id="{DC56C17F-E5A4-4123-831E-B6BE4BD60FE1}" type="slidenum">
              <a:rPr lang="en-US" sz="1200">
                <a:solidFill>
                  <a:srgbClr val="FFFFFF"/>
                </a:solidFill>
              </a:rPr>
              <a:pPr algn="l" defTabSz="914400">
                <a:spcAft>
                  <a:spcPts val="600"/>
                </a:spcAft>
              </a:pPr>
              <a:t>16</a:t>
            </a:fld>
            <a:endParaRPr lang="en-US" sz="1200" dirty="0">
              <a:solidFill>
                <a:srgbClr val="FFFFFF"/>
              </a:solidFill>
            </a:endParaRPr>
          </a:p>
        </p:txBody>
      </p:sp>
      <p:sp>
        <p:nvSpPr>
          <p:cNvPr id="2" name="Footer Placeholder 1">
            <a:extLst>
              <a:ext uri="{FF2B5EF4-FFF2-40B4-BE49-F238E27FC236}">
                <a16:creationId xmlns:a16="http://schemas.microsoft.com/office/drawing/2014/main" id="{AEF3827C-D0B1-4F7D-A99A-85C327120744}"/>
              </a:ext>
            </a:extLst>
          </p:cNvPr>
          <p:cNvSpPr>
            <a:spLocks noGrp="1"/>
          </p:cNvSpPr>
          <p:nvPr>
            <p:ph type="ftr" sz="quarter" idx="11"/>
          </p:nvPr>
        </p:nvSpPr>
        <p:spPr>
          <a:xfrm>
            <a:off x="9261672" y="9181394"/>
            <a:ext cx="3900844" cy="527403"/>
          </a:xfrm>
        </p:spPr>
        <p:txBody>
          <a:bodyPr vert="horz" lIns="91440" tIns="45720" rIns="91440" bIns="45720" rtlCol="0" anchor="ctr">
            <a:normAutofit/>
          </a:bodyPr>
          <a:lstStyle/>
          <a:p>
            <a:pPr algn="l"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
        <p:nvSpPr>
          <p:cNvPr id="41" name="Isosceles Triangle 20">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5420642" y="7371393"/>
            <a:ext cx="2914282" cy="1464709"/>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2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6290675" y="8274811"/>
            <a:ext cx="701390" cy="70136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3986B11-1E81-A64F-83DD-30EB1F4116C0}"/>
              </a:ext>
            </a:extLst>
          </p:cNvPr>
          <p:cNvSpPr txBox="1"/>
          <p:nvPr/>
        </p:nvSpPr>
        <p:spPr>
          <a:xfrm>
            <a:off x="11884034" y="4811291"/>
            <a:ext cx="4760367" cy="646331"/>
          </a:xfrm>
          <a:prstGeom prst="rect">
            <a:avLst/>
          </a:prstGeom>
          <a:noFill/>
        </p:spPr>
        <p:txBody>
          <a:bodyPr wrap="square" rtlCol="0">
            <a:spAutoFit/>
          </a:bodyPr>
          <a:lstStyle/>
          <a:p>
            <a:endParaRPr lang="en-US" sz="3600" dirty="0"/>
          </a:p>
        </p:txBody>
      </p:sp>
      <p:sp>
        <p:nvSpPr>
          <p:cNvPr id="36" name="Slide Number Placeholder 5">
            <a:extLst>
              <a:ext uri="{FF2B5EF4-FFF2-40B4-BE49-F238E27FC236}">
                <a16:creationId xmlns:a16="http://schemas.microsoft.com/office/drawing/2014/main" id="{B31FE770-CC6A-4ACC-848B-CCF83FE1EFEB}"/>
              </a:ext>
            </a:extLst>
          </p:cNvPr>
          <p:cNvSpPr txBox="1">
            <a:spLocks/>
          </p:cNvSpPr>
          <p:nvPr/>
        </p:nvSpPr>
        <p:spPr>
          <a:xfrm>
            <a:off x="16415956" y="8953259"/>
            <a:ext cx="1194182" cy="976030"/>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1733"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914400">
              <a:spcAft>
                <a:spcPts val="600"/>
              </a:spcAft>
            </a:pPr>
            <a:fld id="{DC56C17F-E5A4-4123-831E-B6BE4BD60FE1}" type="slidenum">
              <a:rPr lang="en-US" sz="1200" smtClean="0"/>
              <a:pPr algn="ctr" defTabSz="914400">
                <a:spcAft>
                  <a:spcPts val="600"/>
                </a:spcAft>
              </a:pPr>
              <a:t>16</a:t>
            </a:fld>
            <a:endParaRPr lang="en-US" sz="1200" dirty="0"/>
          </a:p>
        </p:txBody>
      </p:sp>
    </p:spTree>
    <p:extLst>
      <p:ext uri="{BB962C8B-B14F-4D97-AF65-F5344CB8AC3E}">
        <p14:creationId xmlns:p14="http://schemas.microsoft.com/office/powerpoint/2010/main" val="34014308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4">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10137"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E3B6AE00-D48F-40CA-AC18-605ECC63738A}"/>
              </a:ext>
            </a:extLst>
          </p:cNvPr>
          <p:cNvSpPr txBox="1">
            <a:spLocks/>
          </p:cNvSpPr>
          <p:nvPr/>
        </p:nvSpPr>
        <p:spPr>
          <a:xfrm>
            <a:off x="929424" y="464726"/>
            <a:ext cx="7179940" cy="1640509"/>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5200" b="1" dirty="0"/>
              <a:t>Margreta</a:t>
            </a:r>
            <a:r>
              <a:rPr lang="en-US" sz="5200" dirty="0"/>
              <a:t> </a:t>
            </a:r>
            <a:r>
              <a:rPr lang="en-US" sz="5200" b="1" dirty="0"/>
              <a:t>Elkins</a:t>
            </a:r>
            <a:endParaRPr lang="en-US" sz="5200" dirty="0"/>
          </a:p>
        </p:txBody>
      </p:sp>
      <p:sp>
        <p:nvSpPr>
          <p:cNvPr id="2" name="Rectangle 1">
            <a:extLst>
              <a:ext uri="{FF2B5EF4-FFF2-40B4-BE49-F238E27FC236}">
                <a16:creationId xmlns:a16="http://schemas.microsoft.com/office/drawing/2014/main" id="{FE102C54-7790-4C9C-866F-5B762E0D8D05}"/>
              </a:ext>
            </a:extLst>
          </p:cNvPr>
          <p:cNvSpPr/>
          <p:nvPr/>
        </p:nvSpPr>
        <p:spPr>
          <a:xfrm>
            <a:off x="929425" y="2575417"/>
            <a:ext cx="7179940" cy="6346862"/>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900" dirty="0"/>
              <a:t>Margreta Elkins</a:t>
            </a:r>
            <a:r>
              <a:rPr lang="en-US" sz="2900" b="1" dirty="0"/>
              <a:t> </a:t>
            </a:r>
            <a:r>
              <a:rPr lang="en-US" sz="2900" dirty="0"/>
              <a:t>(1930-2009), a mezzo-soprano, sang on many of the world’s opera stages and with Maria Callas and Joan Sutherland.</a:t>
            </a:r>
          </a:p>
          <a:p>
            <a:pPr defTabSz="914400">
              <a:lnSpc>
                <a:spcPct val="114000"/>
              </a:lnSpc>
              <a:spcBef>
                <a:spcPts val="1200"/>
              </a:spcBef>
              <a:spcAft>
                <a:spcPts val="600"/>
              </a:spcAft>
            </a:pPr>
            <a:r>
              <a:rPr lang="en-US" sz="2900" dirty="0"/>
              <a:t>Callas had heard Elkins in rehearsal and chose her to sing Alisa for the EMI recording of Lucia di Lammermoor.</a:t>
            </a:r>
          </a:p>
          <a:p>
            <a:pPr defTabSz="914400">
              <a:lnSpc>
                <a:spcPct val="114000"/>
              </a:lnSpc>
              <a:spcBef>
                <a:spcPts val="1200"/>
              </a:spcBef>
              <a:spcAft>
                <a:spcPts val="600"/>
              </a:spcAft>
            </a:pPr>
            <a:r>
              <a:rPr lang="en-US" sz="2900" dirty="0"/>
              <a:t>Margreta is seen here (below left) with Joan Sutherland in Vincenzo Bellini’s </a:t>
            </a:r>
            <a:r>
              <a:rPr lang="en-US" sz="2900" i="1" dirty="0"/>
              <a:t>Norma.</a:t>
            </a:r>
          </a:p>
        </p:txBody>
      </p:sp>
      <p:pic>
        <p:nvPicPr>
          <p:cNvPr id="8" name="Picture 7">
            <a:extLst>
              <a:ext uri="{FF2B5EF4-FFF2-40B4-BE49-F238E27FC236}">
                <a16:creationId xmlns:a16="http://schemas.microsoft.com/office/drawing/2014/main" id="{64C95D69-2863-A440-B032-D129ED6801B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384947" y="1461073"/>
            <a:ext cx="4228722" cy="3771968"/>
          </a:xfrm>
          <a:prstGeom prst="rect">
            <a:avLst/>
          </a:prstGeom>
        </p:spPr>
      </p:pic>
      <p:grpSp>
        <p:nvGrpSpPr>
          <p:cNvPr id="13" name="Group 16">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066263" y="1030072"/>
            <a:ext cx="1543873" cy="3071790"/>
            <a:chOff x="10918968" y="713127"/>
            <a:chExt cx="1273032" cy="2532832"/>
          </a:xfrm>
        </p:grpSpPr>
        <p:sp>
          <p:nvSpPr>
            <p:cNvPr id="18" name="Rectangle 17">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Isosceles Triangle 18">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Isosceles Triangle 20">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24786" y="7371393"/>
            <a:ext cx="2914282" cy="1464709"/>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2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8072" y="8274811"/>
            <a:ext cx="701390" cy="70136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C193F974-2A6F-6A41-85F9-05ED431980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13670" y="1461073"/>
            <a:ext cx="4099136" cy="7228062"/>
          </a:xfrm>
          <a:prstGeom prst="rect">
            <a:avLst/>
          </a:prstGeom>
        </p:spPr>
      </p:pic>
      <p:pic>
        <p:nvPicPr>
          <p:cNvPr id="6" name="Picture 5">
            <a:extLst>
              <a:ext uri="{FF2B5EF4-FFF2-40B4-BE49-F238E27FC236}">
                <a16:creationId xmlns:a16="http://schemas.microsoft.com/office/drawing/2014/main" id="{12E208BE-E0EF-3845-9497-AFD9F5B945EB}"/>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8384946" y="5219963"/>
            <a:ext cx="4228723" cy="3469172"/>
          </a:xfrm>
          <a:prstGeom prst="rect">
            <a:avLst/>
          </a:prstGeom>
        </p:spPr>
      </p:pic>
      <p:sp>
        <p:nvSpPr>
          <p:cNvPr id="3" name="Footer Placeholder 2">
            <a:extLst>
              <a:ext uri="{FF2B5EF4-FFF2-40B4-BE49-F238E27FC236}">
                <a16:creationId xmlns:a16="http://schemas.microsoft.com/office/drawing/2014/main" id="{B05076C9-1BF1-4D6A-8F72-BC7B2A6E3216}"/>
              </a:ext>
            </a:extLst>
          </p:cNvPr>
          <p:cNvSpPr>
            <a:spLocks noGrp="1"/>
          </p:cNvSpPr>
          <p:nvPr>
            <p:ph type="ftr" sz="quarter" idx="11"/>
          </p:nvPr>
        </p:nvSpPr>
        <p:spPr>
          <a:xfrm>
            <a:off x="5833358" y="9181394"/>
            <a:ext cx="5943421" cy="527403"/>
          </a:xfrm>
        </p:spPr>
        <p:txBody>
          <a:bodyPr vert="horz" lIns="91440" tIns="45720" rIns="91440" bIns="45720" rtlCol="0" anchor="ctr">
            <a:normAutofit/>
          </a:bodyPr>
          <a:lstStyle/>
          <a:p>
            <a:pP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
        <p:nvSpPr>
          <p:cNvPr id="7" name="Slide Number Placeholder 6">
            <a:extLst>
              <a:ext uri="{FF2B5EF4-FFF2-40B4-BE49-F238E27FC236}">
                <a16:creationId xmlns:a16="http://schemas.microsoft.com/office/drawing/2014/main" id="{493D6E63-DF8A-4A1F-A22E-D1299688E91C}"/>
              </a:ext>
            </a:extLst>
          </p:cNvPr>
          <p:cNvSpPr>
            <a:spLocks noGrp="1"/>
          </p:cNvSpPr>
          <p:nvPr>
            <p:ph type="sldNum" sz="quarter" idx="12"/>
          </p:nvPr>
        </p:nvSpPr>
        <p:spPr>
          <a:xfrm>
            <a:off x="12718432" y="9181394"/>
            <a:ext cx="3962281" cy="527403"/>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17</a:t>
            </a:fld>
            <a:endParaRPr lang="en-US" sz="1200" dirty="0"/>
          </a:p>
        </p:txBody>
      </p:sp>
    </p:spTree>
    <p:extLst>
      <p:ext uri="{BB962C8B-B14F-4D97-AF65-F5344CB8AC3E}">
        <p14:creationId xmlns:p14="http://schemas.microsoft.com/office/powerpoint/2010/main" val="4243064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199" y="-1"/>
            <a:ext cx="17605735" cy="9905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5" name="Rectangle 14">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7" name="Rectangle 16">
            <a:extLst>
              <a:ext uri="{FF2B5EF4-FFF2-40B4-BE49-F238E27FC236}">
                <a16:creationId xmlns:a16="http://schemas.microsoft.com/office/drawing/2014/main" id="{E43DC68B-54DD-4053-BE4D-6152596843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1096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36F31C88-3DEF-4EA8-AE3A-49441413FC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1030224"/>
            <a:ext cx="610835" cy="7805928"/>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cxnSp>
        <p:nvCxnSpPr>
          <p:cNvPr id="21" name="Straight Connector 20">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8103"/>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EACA08E-D537-41C6-96A5-5900E05D32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37112"/>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23E2FB6-F4A9-F54D-814D-3A025B1E29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200" y="1485900"/>
            <a:ext cx="5384800" cy="6870700"/>
          </a:xfrm>
          <a:prstGeom prst="rect">
            <a:avLst/>
          </a:prstGeom>
          <a:scene3d>
            <a:camera prst="perspectiveFront" fov="5400000"/>
            <a:lightRig rig="threePt" dir="t">
              <a:rot lat="0" lon="0" rev="2100000"/>
            </a:lightRig>
          </a:scene3d>
        </p:spPr>
      </p:pic>
      <p:pic>
        <p:nvPicPr>
          <p:cNvPr id="8" name="Picture 7" descr="An old photo of a person&#10;&#10;Description automatically generated">
            <a:extLst>
              <a:ext uri="{FF2B5EF4-FFF2-40B4-BE49-F238E27FC236}">
                <a16:creationId xmlns:a16="http://schemas.microsoft.com/office/drawing/2014/main" id="{47E431BD-E723-4CCD-8A22-93CCEAA12A7E}"/>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032500" y="1485900"/>
            <a:ext cx="5219700" cy="6870700"/>
          </a:xfrm>
          <a:prstGeom prst="rect">
            <a:avLst/>
          </a:prstGeom>
        </p:spPr>
      </p:pic>
      <p:sp>
        <p:nvSpPr>
          <p:cNvPr id="3" name="TextBox 2">
            <a:extLst>
              <a:ext uri="{FF2B5EF4-FFF2-40B4-BE49-F238E27FC236}">
                <a16:creationId xmlns:a16="http://schemas.microsoft.com/office/drawing/2014/main" id="{67653AE2-02B0-464C-A828-A022783554A0}"/>
              </a:ext>
            </a:extLst>
          </p:cNvPr>
          <p:cNvSpPr txBox="1"/>
          <p:nvPr/>
        </p:nvSpPr>
        <p:spPr>
          <a:xfrm>
            <a:off x="11867148" y="2581796"/>
            <a:ext cx="4076700" cy="5774797"/>
          </a:xfrm>
          <a:prstGeom prst="rect">
            <a:avLst/>
          </a:prstGeom>
        </p:spPr>
        <p:txBody>
          <a:bodyPr vert="horz" wrap="square" lIns="91440" tIns="45720" rIns="91440" bIns="45720" rtlCol="0" anchor="t">
            <a:normAutofit lnSpcReduction="10000"/>
          </a:bodyPr>
          <a:lstStyle/>
          <a:p>
            <a:pPr>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Sylvia Fisher AM (1910-1996) was an operatic soprano, especially distinguished in German opera. </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She also appeared as soloist with the leading choral societies and orchestras, and at music festivals under the batons of the most famous conductors.</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itle 1">
            <a:extLst>
              <a:ext uri="{FF2B5EF4-FFF2-40B4-BE49-F238E27FC236}">
                <a16:creationId xmlns:a16="http://schemas.microsoft.com/office/drawing/2014/main" id="{5E9D795E-F0FE-4F20-99F8-14E17D00B65A}"/>
              </a:ext>
            </a:extLst>
          </p:cNvPr>
          <p:cNvSpPr>
            <a:spLocks noGrp="1"/>
          </p:cNvSpPr>
          <p:nvPr>
            <p:ph type="title"/>
          </p:nvPr>
        </p:nvSpPr>
        <p:spPr>
          <a:xfrm>
            <a:off x="11747500" y="1282700"/>
            <a:ext cx="4079090" cy="1027362"/>
          </a:xfrm>
        </p:spPr>
        <p:txBody>
          <a:bodyPr vert="horz" lIns="91440" tIns="45720" rIns="91440" bIns="45720" rtlCol="0" anchor="b">
            <a:normAutofit/>
          </a:bodyPr>
          <a:lstStyle/>
          <a:p>
            <a:pPr defTabSz="914400"/>
            <a:r>
              <a:rPr lang="en-US" sz="5200" b="1" kern="1200" dirty="0">
                <a:latin typeface="+mj-lt"/>
                <a:ea typeface="+mj-ea"/>
                <a:cs typeface="+mj-cs"/>
              </a:rPr>
              <a:t>Sylvia Fisher</a:t>
            </a:r>
          </a:p>
        </p:txBody>
      </p:sp>
      <p:sp>
        <p:nvSpPr>
          <p:cNvPr id="6" name="Footer Placeholder 5">
            <a:extLst>
              <a:ext uri="{FF2B5EF4-FFF2-40B4-BE49-F238E27FC236}">
                <a16:creationId xmlns:a16="http://schemas.microsoft.com/office/drawing/2014/main" id="{4FCB5E25-90DA-4859-B63B-E690CAC8DD19}"/>
              </a:ext>
            </a:extLst>
          </p:cNvPr>
          <p:cNvSpPr>
            <a:spLocks noGrp="1"/>
          </p:cNvSpPr>
          <p:nvPr>
            <p:ph type="ftr" sz="quarter" idx="11"/>
          </p:nvPr>
        </p:nvSpPr>
        <p:spPr>
          <a:xfrm>
            <a:off x="9858678" y="8875614"/>
            <a:ext cx="5943421" cy="1030386"/>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
        <p:nvSpPr>
          <p:cNvPr id="7" name="Slide Number Placeholder 6">
            <a:extLst>
              <a:ext uri="{FF2B5EF4-FFF2-40B4-BE49-F238E27FC236}">
                <a16:creationId xmlns:a16="http://schemas.microsoft.com/office/drawing/2014/main" id="{F2187937-574B-416A-9F03-4FBFC51965E0}"/>
              </a:ext>
            </a:extLst>
          </p:cNvPr>
          <p:cNvSpPr>
            <a:spLocks noGrp="1"/>
          </p:cNvSpPr>
          <p:nvPr>
            <p:ph type="sldNum" sz="quarter" idx="12"/>
          </p:nvPr>
        </p:nvSpPr>
        <p:spPr>
          <a:xfrm>
            <a:off x="16414305" y="8891420"/>
            <a:ext cx="1193629" cy="982248"/>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18</a:t>
            </a:fld>
            <a:endParaRPr lang="en-US" sz="1200" dirty="0"/>
          </a:p>
        </p:txBody>
      </p:sp>
    </p:spTree>
    <p:extLst>
      <p:ext uri="{BB962C8B-B14F-4D97-AF65-F5344CB8AC3E}">
        <p14:creationId xmlns:p14="http://schemas.microsoft.com/office/powerpoint/2010/main" val="1148936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13">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6" name="Rectangle 15">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7" name="Rectangle 17">
            <a:extLst>
              <a:ext uri="{FF2B5EF4-FFF2-40B4-BE49-F238E27FC236}">
                <a16:creationId xmlns:a16="http://schemas.microsoft.com/office/drawing/2014/main" id="{B908E8DC-1025-4FCC-873D-DC5C2ADEF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1096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E3B6AE00-D48F-40CA-AC18-605ECC63738A}"/>
              </a:ext>
            </a:extLst>
          </p:cNvPr>
          <p:cNvSpPr txBox="1">
            <a:spLocks/>
          </p:cNvSpPr>
          <p:nvPr/>
        </p:nvSpPr>
        <p:spPr>
          <a:xfrm>
            <a:off x="2133209" y="732115"/>
            <a:ext cx="6174247" cy="1529822"/>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5200" b="1" kern="1200" dirty="0">
                <a:latin typeface="+mj-lt"/>
                <a:ea typeface="+mj-ea"/>
                <a:cs typeface="+mj-cs"/>
              </a:rPr>
              <a:t>Clifford Grant</a:t>
            </a:r>
          </a:p>
        </p:txBody>
      </p:sp>
      <p:sp>
        <p:nvSpPr>
          <p:cNvPr id="2" name="Rectangle 1">
            <a:extLst>
              <a:ext uri="{FF2B5EF4-FFF2-40B4-BE49-F238E27FC236}">
                <a16:creationId xmlns:a16="http://schemas.microsoft.com/office/drawing/2014/main" id="{FE102C54-7790-4C9C-866F-5B762E0D8D05}"/>
              </a:ext>
            </a:extLst>
          </p:cNvPr>
          <p:cNvSpPr/>
          <p:nvPr/>
        </p:nvSpPr>
        <p:spPr>
          <a:xfrm>
            <a:off x="2133209" y="2504394"/>
            <a:ext cx="5232142" cy="6062083"/>
          </a:xfrm>
          <a:prstGeom prst="rect">
            <a:avLst/>
          </a:prstGeom>
        </p:spPr>
        <p:txBody>
          <a:bodyPr vert="horz" lIns="91440" tIns="45720" rIns="91440" bIns="45720" rtlCol="0" anchor="t">
            <a:normAutofit lnSpcReduction="10000"/>
          </a:bodyPr>
          <a:lstStyle/>
          <a:p>
            <a:pPr>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Clifford Grant (1930) is a bass singer. He had his debut at the Royal Opera House</a:t>
            </a:r>
            <a:r>
              <a:rPr lang="en-AU" sz="2800" dirty="0">
                <a:effectLst/>
                <a:latin typeface="Calibri" panose="020F0502020204030204" pitchFamily="34" charset="0"/>
                <a:ea typeface="Calibri" panose="020F0502020204030204" pitchFamily="34" charset="0"/>
                <a:cs typeface="Times New Roman" panose="02020603050405020304" pitchFamily="18" charset="0"/>
              </a:rPr>
              <a:t> in </a:t>
            </a:r>
            <a:r>
              <a:rPr lang="en-US" sz="2800" i="1" dirty="0">
                <a:effectLst/>
                <a:latin typeface="Calibri" panose="020F0502020204030204" pitchFamily="34" charset="0"/>
                <a:ea typeface="Calibri" panose="020F0502020204030204" pitchFamily="34" charset="0"/>
                <a:cs typeface="Times New Roman" panose="02020603050405020304" pitchFamily="18" charset="0"/>
              </a:rPr>
              <a:t>The Marriage of Figaro</a:t>
            </a:r>
            <a:r>
              <a:rPr lang="en-US" sz="2800" dirty="0">
                <a:effectLst/>
                <a:latin typeface="Calibri" panose="020F0502020204030204" pitchFamily="34" charset="0"/>
                <a:ea typeface="Calibri" panose="020F0502020204030204" pitchFamily="34" charset="0"/>
                <a:cs typeface="Times New Roman" panose="02020603050405020304" pitchFamily="18" charset="0"/>
              </a:rPr>
              <a:t>, in the role of Doctor Bartolo.</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Grant participated in numerous recordings of operas, such as: </a:t>
            </a:r>
            <a:r>
              <a:rPr lang="en-US" sz="2800" i="1" dirty="0">
                <a:effectLst/>
                <a:latin typeface="Calibri" panose="020F0502020204030204" pitchFamily="34" charset="0"/>
                <a:ea typeface="Calibri" panose="020F0502020204030204" pitchFamily="34" charset="0"/>
                <a:cs typeface="Times New Roman" panose="02020603050405020304" pitchFamily="18" charset="0"/>
              </a:rPr>
              <a:t>Norma</a:t>
            </a: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a:effectLst/>
                <a:latin typeface="Calibri" panose="020F0502020204030204" pitchFamily="34" charset="0"/>
                <a:ea typeface="Calibri" panose="020F0502020204030204" pitchFamily="34" charset="0"/>
                <a:cs typeface="Times New Roman" panose="02020603050405020304" pitchFamily="18" charset="0"/>
              </a:rPr>
              <a:t>Esclarmonde</a:t>
            </a:r>
            <a:r>
              <a:rPr lang="en-US" sz="2800" dirty="0">
                <a:effectLst/>
                <a:latin typeface="Calibri" panose="020F0502020204030204" pitchFamily="34" charset="0"/>
                <a:ea typeface="Calibri" panose="020F0502020204030204" pitchFamily="34" charset="0"/>
                <a:cs typeface="Times New Roman" panose="02020603050405020304" pitchFamily="18" charset="0"/>
              </a:rPr>
              <a:t>, the collection of all late Italian operas by Mozart, </a:t>
            </a:r>
            <a:r>
              <a:rPr lang="en-US" sz="2800" i="1" dirty="0">
                <a:effectLst/>
                <a:latin typeface="Calibri" panose="020F0502020204030204" pitchFamily="34" charset="0"/>
                <a:ea typeface="Calibri" panose="020F0502020204030204" pitchFamily="34" charset="0"/>
                <a:cs typeface="Times New Roman" panose="02020603050405020304" pitchFamily="18" charset="0"/>
              </a:rPr>
              <a:t>Lucia di Lammermoor, Tosca</a:t>
            </a: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a:effectLst/>
                <a:latin typeface="Calibri" panose="020F0502020204030204" pitchFamily="34" charset="0"/>
                <a:ea typeface="Calibri" panose="020F0502020204030204" pitchFamily="34" charset="0"/>
                <a:cs typeface="Times New Roman" panose="02020603050405020304" pitchFamily="18" charset="0"/>
              </a:rPr>
              <a:t>Rigoletto</a:t>
            </a:r>
            <a:r>
              <a:rPr lang="en-US" sz="2800" dirty="0">
                <a:effectLst/>
                <a:latin typeface="Calibri" panose="020F0502020204030204" pitchFamily="34" charset="0"/>
                <a:ea typeface="Calibri" panose="020F0502020204030204" pitchFamily="34" charset="0"/>
                <a:cs typeface="Times New Roman" panose="02020603050405020304" pitchFamily="18" charset="0"/>
              </a:rPr>
              <a:t>, and Wagner's </a:t>
            </a:r>
            <a:r>
              <a:rPr lang="en-US" sz="2800" i="1" dirty="0">
                <a:effectLst/>
                <a:latin typeface="Calibri" panose="020F0502020204030204" pitchFamily="34" charset="0"/>
                <a:ea typeface="Calibri" panose="020F0502020204030204" pitchFamily="34" charset="0"/>
                <a:cs typeface="Times New Roman" panose="02020603050405020304" pitchFamily="18" charset="0"/>
              </a:rPr>
              <a:t>Ring cycle.</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F125D0C3-94F9-6F4D-8292-B2B756DF5AA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527488" y="1010965"/>
            <a:ext cx="4638453" cy="7866207"/>
          </a:xfrm>
          <a:prstGeom prst="rect">
            <a:avLst/>
          </a:prstGeom>
        </p:spPr>
      </p:pic>
      <p:pic>
        <p:nvPicPr>
          <p:cNvPr id="8" name="Picture 7">
            <a:extLst>
              <a:ext uri="{FF2B5EF4-FFF2-40B4-BE49-F238E27FC236}">
                <a16:creationId xmlns:a16="http://schemas.microsoft.com/office/drawing/2014/main" id="{A95562BB-1D5D-D64D-B81D-11296CDF8882}"/>
              </a:ext>
            </a:extLst>
          </p:cNvPr>
          <p:cNvPicPr>
            <a:picLocks noChangeAspect="1"/>
          </p:cNvPicPr>
          <p:nvPr/>
        </p:nvPicPr>
        <p:blipFill rotWithShape="1">
          <a:blip r:embed="rId4">
            <a:extLst>
              <a:ext uri="{28A0092B-C50C-407E-A947-70E740481C1C}">
                <a14:useLocalDpi xmlns:a14="http://schemas.microsoft.com/office/drawing/2010/main" val="0"/>
              </a:ext>
            </a:extLst>
          </a:blip>
          <a:srcRect b="-1"/>
          <a:stretch/>
        </p:blipFill>
        <p:spPr>
          <a:xfrm>
            <a:off x="12328078" y="1010965"/>
            <a:ext cx="4638453" cy="7866207"/>
          </a:xfrm>
          <a:prstGeom prst="rect">
            <a:avLst/>
          </a:prstGeom>
        </p:spPr>
      </p:pic>
      <p:cxnSp>
        <p:nvCxnSpPr>
          <p:cNvPr id="28" name="Straight Connector 19">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0"/>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FD753727-E831-43DF-B46B-7A1D7D1E3FDE}"/>
              </a:ext>
            </a:extLst>
          </p:cNvPr>
          <p:cNvSpPr>
            <a:spLocks noGrp="1"/>
          </p:cNvSpPr>
          <p:nvPr>
            <p:ph type="sldNum" sz="quarter" idx="12"/>
          </p:nvPr>
        </p:nvSpPr>
        <p:spPr>
          <a:xfrm>
            <a:off x="16415956" y="8902942"/>
            <a:ext cx="1194182" cy="976030"/>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19</a:t>
            </a:fld>
            <a:endParaRPr lang="en-US" sz="1200" dirty="0"/>
          </a:p>
        </p:txBody>
      </p:sp>
      <p:sp>
        <p:nvSpPr>
          <p:cNvPr id="29" name="Rectangle 21">
            <a:extLst>
              <a:ext uri="{FF2B5EF4-FFF2-40B4-BE49-F238E27FC236}">
                <a16:creationId xmlns:a16="http://schemas.microsoft.com/office/drawing/2014/main" id="{9B57D9A5-B0E6-43E8-854F-D4931B715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968615" y="1019881"/>
            <a:ext cx="643605" cy="7866227"/>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cxnSp>
        <p:nvCxnSpPr>
          <p:cNvPr id="24" name="Straight Connector 23">
            <a:extLst>
              <a:ext uri="{FF2B5EF4-FFF2-40B4-BE49-F238E27FC236}">
                <a16:creationId xmlns:a16="http://schemas.microsoft.com/office/drawing/2014/main" id="{25443840-A796-4C43-8DC1-1B738EFEC5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78017"/>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253D5801-A02B-4984-9874-6036A3A83500}"/>
              </a:ext>
            </a:extLst>
          </p:cNvPr>
          <p:cNvSpPr>
            <a:spLocks noGrp="1"/>
          </p:cNvSpPr>
          <p:nvPr>
            <p:ph type="ftr" sz="quarter" idx="11"/>
          </p:nvPr>
        </p:nvSpPr>
        <p:spPr>
          <a:xfrm>
            <a:off x="9882862" y="8837060"/>
            <a:ext cx="5943421" cy="1077031"/>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Tree>
    <p:extLst>
      <p:ext uri="{BB962C8B-B14F-4D97-AF65-F5344CB8AC3E}">
        <p14:creationId xmlns:p14="http://schemas.microsoft.com/office/powerpoint/2010/main" val="1619398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2783575" y="8921177"/>
            <a:ext cx="7234922" cy="1047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2</a:t>
            </a:fld>
            <a:endParaRPr lang="en-US" dirty="0"/>
          </a:p>
        </p:txBody>
      </p:sp>
      <p:sp>
        <p:nvSpPr>
          <p:cNvPr id="2" name="TextBox 1">
            <a:extLst>
              <a:ext uri="{FF2B5EF4-FFF2-40B4-BE49-F238E27FC236}">
                <a16:creationId xmlns:a16="http://schemas.microsoft.com/office/drawing/2014/main" id="{B93B046E-BDCE-453D-A318-757116265321}"/>
              </a:ext>
            </a:extLst>
          </p:cNvPr>
          <p:cNvSpPr txBox="1"/>
          <p:nvPr/>
        </p:nvSpPr>
        <p:spPr>
          <a:xfrm>
            <a:off x="2783574" y="2277694"/>
            <a:ext cx="7900467" cy="5035866"/>
          </a:xfrm>
          <a:prstGeom prst="rect">
            <a:avLst/>
          </a:prstGeom>
          <a:noFill/>
        </p:spPr>
        <p:txBody>
          <a:bodyPr wrap="square">
            <a:spAutoFit/>
          </a:bodyPr>
          <a:lstStyle/>
          <a:p>
            <a:pPr>
              <a:lnSpc>
                <a:spcPct val="115000"/>
              </a:lnSpc>
              <a:spcAft>
                <a:spcPts val="1000"/>
              </a:spcAft>
            </a:pPr>
            <a:r>
              <a:rPr lang="en-US" sz="2800" dirty="0">
                <a:effectLst/>
                <a:latin typeface="Calibri" panose="020F0502020204030204" pitchFamily="34" charset="0"/>
                <a:ea typeface="Times New Roman" panose="02020603050405020304" pitchFamily="18" charset="0"/>
                <a:cs typeface="Calibri" panose="020F0502020204030204" pitchFamily="34" charset="0"/>
              </a:rPr>
              <a:t>Hi</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marR="899160">
              <a:lnSpc>
                <a:spcPct val="115000"/>
              </a:lnSpc>
              <a:spcAft>
                <a:spcPts val="1000"/>
              </a:spcAft>
            </a:pPr>
            <a:r>
              <a:rPr lang="en-US" sz="2800" dirty="0">
                <a:effectLst/>
                <a:latin typeface="Calibri" panose="020F0502020204030204" pitchFamily="34" charset="0"/>
                <a:ea typeface="Times New Roman" panose="02020603050405020304" pitchFamily="18" charset="0"/>
                <a:cs typeface="Calibri" panose="020F0502020204030204" pitchFamily="34" charset="0"/>
              </a:rPr>
              <a:t>My name is Val and I’m a member of the Rotary Club of Canterbury in Melbourne, Australia.</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marR="899160">
              <a:lnSpc>
                <a:spcPct val="115000"/>
              </a:lnSpc>
              <a:spcAft>
                <a:spcPts val="1000"/>
              </a:spcAft>
            </a:pPr>
            <a:r>
              <a:rPr lang="en-US" sz="2800" dirty="0">
                <a:effectLst/>
                <a:latin typeface="Calibri" panose="020F0502020204030204" pitchFamily="34" charset="0"/>
                <a:ea typeface="Times New Roman" panose="02020603050405020304" pitchFamily="18" charset="0"/>
                <a:cs typeface="Calibri" panose="020F0502020204030204" pitchFamily="34" charset="0"/>
              </a:rPr>
              <a:t> It’s been fun researching the story of so many famous Australian opera singers for you. </a:t>
            </a:r>
            <a:r>
              <a:rPr lang="en-US" sz="2800" dirty="0">
                <a:latin typeface="Calibri" panose="020F0502020204030204" pitchFamily="34" charset="0"/>
                <a:ea typeface="Times New Roman" panose="02020603050405020304" pitchFamily="18" charset="0"/>
                <a:cs typeface="Calibri" panose="020F0502020204030204" pitchFamily="34" charset="0"/>
              </a:rPr>
              <a:t>I’ve learnt such a lot.</a:t>
            </a:r>
          </a:p>
          <a:p>
            <a:pPr marR="899160">
              <a:lnSpc>
                <a:spcPct val="115000"/>
              </a:lnSpc>
              <a:spcAft>
                <a:spcPts val="1000"/>
              </a:spcAft>
            </a:pPr>
            <a:r>
              <a:rPr lang="en-AU" sz="2800" dirty="0">
                <a:latin typeface="Calibri" panose="020F0502020204030204" pitchFamily="34" charset="0"/>
                <a:ea typeface="Calibri" panose="020F0502020204030204" pitchFamily="34" charset="0"/>
                <a:cs typeface="Times New Roman" panose="02020603050405020304" pitchFamily="18" charset="0"/>
              </a:rPr>
              <a:t>Regards</a:t>
            </a:r>
          </a:p>
          <a:p>
            <a:pPr marR="899160">
              <a:lnSpc>
                <a:spcPct val="115000"/>
              </a:lnSpc>
              <a:spcAft>
                <a:spcPts val="1000"/>
              </a:spcAft>
            </a:pPr>
            <a:r>
              <a:rPr lang="en-AU" sz="2800" dirty="0">
                <a:effectLst/>
                <a:latin typeface="Calibri" panose="020F0502020204030204" pitchFamily="34" charset="0"/>
                <a:ea typeface="Calibri" panose="020F0502020204030204" pitchFamily="34" charset="0"/>
                <a:cs typeface="Times New Roman" panose="02020603050405020304" pitchFamily="18" charset="0"/>
              </a:rPr>
              <a:t>Val</a:t>
            </a:r>
            <a:endParaRPr lang="en-US" sz="280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BE91935-19B6-4FB3-9F1F-F7215964A33A}"/>
              </a:ext>
            </a:extLst>
          </p:cNvPr>
          <p:cNvPicPr>
            <a:picLocks noChangeAspect="1"/>
          </p:cNvPicPr>
          <p:nvPr/>
        </p:nvPicPr>
        <p:blipFill rotWithShape="1">
          <a:blip r:embed="rId3">
            <a:extLst>
              <a:ext uri="{28A0092B-C50C-407E-A947-70E740481C1C}">
                <a14:useLocalDpi xmlns:a14="http://schemas.microsoft.com/office/drawing/2010/main" val="0"/>
              </a:ext>
            </a:extLst>
          </a:blip>
          <a:srcRect r="12378"/>
          <a:stretch/>
        </p:blipFill>
        <p:spPr bwMode="auto">
          <a:xfrm>
            <a:off x="10927166" y="2277694"/>
            <a:ext cx="3058998" cy="343646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3" descr="A picture containing drawing&#10;&#10;Description automatically generated">
            <a:extLst>
              <a:ext uri="{FF2B5EF4-FFF2-40B4-BE49-F238E27FC236}">
                <a16:creationId xmlns:a16="http://schemas.microsoft.com/office/drawing/2014/main" id="{B96974C6-5CB1-4ACE-AC66-96BF2D0B662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783575" y="535632"/>
            <a:ext cx="2655313" cy="1032687"/>
          </a:xfrm>
          <a:prstGeom prst="rect">
            <a:avLst/>
          </a:prstGeom>
        </p:spPr>
      </p:pic>
    </p:spTree>
    <p:extLst>
      <p:ext uri="{BB962C8B-B14F-4D97-AF65-F5344CB8AC3E}">
        <p14:creationId xmlns:p14="http://schemas.microsoft.com/office/powerpoint/2010/main" val="244948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5" name="Rectangle 14">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7" name="Rectangle 16">
            <a:extLst>
              <a:ext uri="{FF2B5EF4-FFF2-40B4-BE49-F238E27FC236}">
                <a16:creationId xmlns:a16="http://schemas.microsoft.com/office/drawing/2014/main" id="{B908E8DC-1025-4FCC-873D-DC5C2ADEF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1096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362B9D3-2199-455A-ABAD-E09B43957AE0}"/>
              </a:ext>
            </a:extLst>
          </p:cNvPr>
          <p:cNvSpPr>
            <a:spLocks noGrp="1"/>
          </p:cNvSpPr>
          <p:nvPr>
            <p:ph type="title"/>
          </p:nvPr>
        </p:nvSpPr>
        <p:spPr>
          <a:xfrm>
            <a:off x="2133209" y="843532"/>
            <a:ext cx="4654074" cy="1858521"/>
          </a:xfrm>
        </p:spPr>
        <p:txBody>
          <a:bodyPr vert="horz" lIns="91440" tIns="45720" rIns="91440" bIns="45720" rtlCol="0" anchor="b">
            <a:normAutofit/>
          </a:bodyPr>
          <a:lstStyle/>
          <a:p>
            <a:pPr defTabSz="914400">
              <a:lnSpc>
                <a:spcPct val="114000"/>
              </a:lnSpc>
            </a:pPr>
            <a:r>
              <a:rPr lang="en-US" sz="5200" b="1" kern="1200" dirty="0">
                <a:latin typeface="+mj-lt"/>
                <a:ea typeface="+mj-ea"/>
                <a:cs typeface="+mj-cs"/>
              </a:rPr>
              <a:t>Dame Joan Hammond</a:t>
            </a:r>
          </a:p>
        </p:txBody>
      </p:sp>
      <p:sp>
        <p:nvSpPr>
          <p:cNvPr id="3" name="TextBox 2">
            <a:extLst>
              <a:ext uri="{FF2B5EF4-FFF2-40B4-BE49-F238E27FC236}">
                <a16:creationId xmlns:a16="http://schemas.microsoft.com/office/drawing/2014/main" id="{3D65EE42-F944-41EE-9ABB-1B3C7390D1F1}"/>
              </a:ext>
            </a:extLst>
          </p:cNvPr>
          <p:cNvSpPr txBox="1"/>
          <p:nvPr/>
        </p:nvSpPr>
        <p:spPr>
          <a:xfrm>
            <a:off x="1992146" y="2945754"/>
            <a:ext cx="5373205" cy="5669636"/>
          </a:xfrm>
          <a:prstGeom prst="rect">
            <a:avLst/>
          </a:prstGeom>
        </p:spPr>
        <p:txBody>
          <a:bodyPr vert="horz" lIns="91440" tIns="45720" rIns="91440" bIns="45720" rtlCol="0" anchor="t">
            <a:noAutofit/>
          </a:bodyPr>
          <a:lstStyle/>
          <a:p>
            <a:pPr marL="228600">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Joan Hilda Hood Hammond, DBE, CMG (1912-1996) was an Australian operatic soprano, singing coach and champion golfer. What a combination!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Her final performance was at the funeral of Lady Gowrie, at St George's Chapel, Windsor Castle. Hammond was the first woman ever granted royal permission to sing in that chapel.</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D85F3C12-A5D4-A148-985A-124DAC2B00A5}"/>
              </a:ext>
            </a:extLst>
          </p:cNvPr>
          <p:cNvPicPr>
            <a:picLocks noChangeAspect="1"/>
          </p:cNvPicPr>
          <p:nvPr/>
        </p:nvPicPr>
        <p:blipFill rotWithShape="1">
          <a:blip r:embed="rId3">
            <a:extLst>
              <a:ext uri="{28A0092B-C50C-407E-A947-70E740481C1C}">
                <a14:useLocalDpi xmlns:a14="http://schemas.microsoft.com/office/drawing/2010/main" val="0"/>
              </a:ext>
            </a:extLst>
          </a:blip>
          <a:srcRect b="-1"/>
          <a:stretch/>
        </p:blipFill>
        <p:spPr>
          <a:xfrm>
            <a:off x="7527488" y="1010965"/>
            <a:ext cx="4638453" cy="7866207"/>
          </a:xfrm>
          <a:prstGeom prst="rect">
            <a:avLst/>
          </a:prstGeom>
        </p:spPr>
      </p:pic>
      <p:pic>
        <p:nvPicPr>
          <p:cNvPr id="4" name="Picture 3">
            <a:extLst>
              <a:ext uri="{FF2B5EF4-FFF2-40B4-BE49-F238E27FC236}">
                <a16:creationId xmlns:a16="http://schemas.microsoft.com/office/drawing/2014/main" id="{9E890491-5CA6-6042-95BE-730753097E11}"/>
              </a:ext>
            </a:extLst>
          </p:cNvPr>
          <p:cNvPicPr>
            <a:picLocks noChangeAspect="1"/>
          </p:cNvPicPr>
          <p:nvPr/>
        </p:nvPicPr>
        <p:blipFill rotWithShape="1">
          <a:blip r:embed="rId4">
            <a:extLst>
              <a:ext uri="{28A0092B-C50C-407E-A947-70E740481C1C}">
                <a14:useLocalDpi xmlns:a14="http://schemas.microsoft.com/office/drawing/2010/main" val="0"/>
              </a:ext>
            </a:extLst>
          </a:blip>
          <a:srcRect t="-716"/>
          <a:stretch/>
        </p:blipFill>
        <p:spPr>
          <a:xfrm>
            <a:off x="12328078" y="1010965"/>
            <a:ext cx="4638453" cy="7866207"/>
          </a:xfrm>
          <a:prstGeom prst="rect">
            <a:avLst/>
          </a:prstGeom>
        </p:spPr>
      </p:pic>
      <p:cxnSp>
        <p:nvCxnSpPr>
          <p:cNvPr id="19" name="Straight Connector 18">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0"/>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E82942D1-2837-40F4-A180-E0C1498C2567}"/>
              </a:ext>
            </a:extLst>
          </p:cNvPr>
          <p:cNvSpPr>
            <a:spLocks noGrp="1"/>
          </p:cNvSpPr>
          <p:nvPr>
            <p:ph type="sldNum" sz="quarter" idx="12"/>
          </p:nvPr>
        </p:nvSpPr>
        <p:spPr>
          <a:xfrm>
            <a:off x="16413754" y="8895024"/>
            <a:ext cx="1194182" cy="976030"/>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20</a:t>
            </a:fld>
            <a:endParaRPr lang="en-US" sz="1200" dirty="0"/>
          </a:p>
        </p:txBody>
      </p:sp>
      <p:sp>
        <p:nvSpPr>
          <p:cNvPr id="21" name="Rectangle 20">
            <a:extLst>
              <a:ext uri="{FF2B5EF4-FFF2-40B4-BE49-F238E27FC236}">
                <a16:creationId xmlns:a16="http://schemas.microsoft.com/office/drawing/2014/main" id="{9B57D9A5-B0E6-43E8-854F-D4931B715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968615" y="1019881"/>
            <a:ext cx="643605" cy="7866227"/>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cxnSp>
        <p:nvCxnSpPr>
          <p:cNvPr id="23" name="Straight Connector 22">
            <a:extLst>
              <a:ext uri="{FF2B5EF4-FFF2-40B4-BE49-F238E27FC236}">
                <a16:creationId xmlns:a16="http://schemas.microsoft.com/office/drawing/2014/main" id="{25443840-A796-4C43-8DC1-1B738EFEC5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78017"/>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7" name="Footer Placeholder 6">
            <a:extLst>
              <a:ext uri="{FF2B5EF4-FFF2-40B4-BE49-F238E27FC236}">
                <a16:creationId xmlns:a16="http://schemas.microsoft.com/office/drawing/2014/main" id="{E0363E07-382B-4EAF-B265-1E31541B8DD8}"/>
              </a:ext>
            </a:extLst>
          </p:cNvPr>
          <p:cNvSpPr>
            <a:spLocks noGrp="1"/>
          </p:cNvSpPr>
          <p:nvPr>
            <p:ph type="ftr" sz="quarter" idx="11"/>
          </p:nvPr>
        </p:nvSpPr>
        <p:spPr>
          <a:xfrm>
            <a:off x="9882862" y="8837060"/>
            <a:ext cx="5943421" cy="1077031"/>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Tree>
    <p:extLst>
      <p:ext uri="{BB962C8B-B14F-4D97-AF65-F5344CB8AC3E}">
        <p14:creationId xmlns:p14="http://schemas.microsoft.com/office/powerpoint/2010/main" val="41454776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11">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199" y="-1"/>
            <a:ext cx="17605735" cy="9905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0" name="Rectangle 13">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1" name="Rectangle 15">
            <a:extLst>
              <a:ext uri="{FF2B5EF4-FFF2-40B4-BE49-F238E27FC236}">
                <a16:creationId xmlns:a16="http://schemas.microsoft.com/office/drawing/2014/main" id="{E43DC68B-54DD-4053-BE4D-6152596843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1096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7">
            <a:extLst>
              <a:ext uri="{FF2B5EF4-FFF2-40B4-BE49-F238E27FC236}">
                <a16:creationId xmlns:a16="http://schemas.microsoft.com/office/drawing/2014/main" id="{36F31C88-3DEF-4EA8-AE3A-49441413FC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1030224"/>
            <a:ext cx="610835" cy="7805928"/>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cxnSp>
        <p:nvCxnSpPr>
          <p:cNvPr id="15" name="Straight Connector 19">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8103"/>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21">
            <a:extLst>
              <a:ext uri="{FF2B5EF4-FFF2-40B4-BE49-F238E27FC236}">
                <a16:creationId xmlns:a16="http://schemas.microsoft.com/office/drawing/2014/main" id="{5EACA08E-D537-41C6-96A5-5900E05D32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37112"/>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EF41209-0C41-B443-B379-53987C6E92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200" y="2413000"/>
            <a:ext cx="3403600" cy="5003800"/>
          </a:xfrm>
          <a:prstGeom prst="rect">
            <a:avLst/>
          </a:prstGeom>
          <a:scene3d>
            <a:camera prst="perspectiveFront" fov="5400000"/>
            <a:lightRig rig="threePt" dir="t">
              <a:rot lat="0" lon="0" rev="2100000"/>
            </a:lightRig>
          </a:scene3d>
        </p:spPr>
      </p:pic>
      <p:pic>
        <p:nvPicPr>
          <p:cNvPr id="7" name="Picture 6" descr="A person posing for the camera&#10;&#10;Description automatically generated">
            <a:extLst>
              <a:ext uri="{FF2B5EF4-FFF2-40B4-BE49-F238E27FC236}">
                <a16:creationId xmlns:a16="http://schemas.microsoft.com/office/drawing/2014/main" id="{D904D993-DD7F-4E38-BA4D-374FE28825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8600" y="2413000"/>
            <a:ext cx="7213600" cy="5003800"/>
          </a:xfrm>
          <a:prstGeom prst="rect">
            <a:avLst/>
          </a:prstGeom>
        </p:spPr>
      </p:pic>
      <p:sp>
        <p:nvSpPr>
          <p:cNvPr id="3" name="TextBox 2">
            <a:extLst>
              <a:ext uri="{FF2B5EF4-FFF2-40B4-BE49-F238E27FC236}">
                <a16:creationId xmlns:a16="http://schemas.microsoft.com/office/drawing/2014/main" id="{10F10DBA-CA95-544A-9B6F-8D0F16523E1E}"/>
              </a:ext>
            </a:extLst>
          </p:cNvPr>
          <p:cNvSpPr txBox="1"/>
          <p:nvPr/>
        </p:nvSpPr>
        <p:spPr>
          <a:xfrm>
            <a:off x="11080388" y="2463347"/>
            <a:ext cx="5029185" cy="5346212"/>
          </a:xfrm>
          <a:prstGeom prst="rect">
            <a:avLst/>
          </a:prstGeom>
        </p:spPr>
        <p:txBody>
          <a:bodyPr vert="horz" wrap="square" lIns="91440" tIns="45720" rIns="91440" bIns="45720" rtlCol="0" anchor="t">
            <a:noAutofit/>
          </a:bodyPr>
          <a:lstStyle/>
          <a:p>
            <a:pPr marL="228600">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Calibri" panose="020F0502020204030204" pitchFamily="34" charset="0"/>
              </a:rPr>
              <a:t>Eilene Hannan AM (1946-2014) was an operatic soprano with an international reputation. </a:t>
            </a:r>
            <a:r>
              <a:rPr lang="en-AU" sz="2800" dirty="0">
                <a:solidFill>
                  <a:srgbClr val="202122"/>
                </a:solidFill>
                <a:effectLst/>
                <a:latin typeface="Calibri" panose="020F0502020204030204" pitchFamily="34" charset="0"/>
                <a:ea typeface="Calibri" panose="020F0502020204030204" pitchFamily="34" charset="0"/>
                <a:cs typeface="Calibri" panose="020F0502020204030204" pitchFamily="34" charset="0"/>
              </a:rPr>
              <a:t>She was particularly associated with opera sung in English, although she also sang in other languages.</a:t>
            </a:r>
            <a:r>
              <a:rPr lang="en-AU" sz="2800" dirty="0">
                <a:effectLst/>
                <a:latin typeface="Calibri" panose="020F0502020204030204" pitchFamily="34" charset="0"/>
                <a:ea typeface="Calibri" panose="020F0502020204030204" pitchFamily="34" charset="0"/>
                <a:cs typeface="Calibri" panose="020F0502020204030204" pitchFamily="34" charset="0"/>
              </a:rPr>
              <a:t> </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Calibri" panose="020F0502020204030204" pitchFamily="34" charset="0"/>
              </a:rPr>
              <a:t>On the right she is shown in the title role of Janacek’s Katya Kabanova in 1995.</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itle 1">
            <a:extLst>
              <a:ext uri="{FF2B5EF4-FFF2-40B4-BE49-F238E27FC236}">
                <a16:creationId xmlns:a16="http://schemas.microsoft.com/office/drawing/2014/main" id="{04163BCF-875F-4801-9B50-C704804BEE1E}"/>
              </a:ext>
            </a:extLst>
          </p:cNvPr>
          <p:cNvSpPr>
            <a:spLocks noGrp="1"/>
          </p:cNvSpPr>
          <p:nvPr>
            <p:ph type="title"/>
          </p:nvPr>
        </p:nvSpPr>
        <p:spPr>
          <a:xfrm>
            <a:off x="11252200" y="789521"/>
            <a:ext cx="4499099" cy="1452382"/>
          </a:xfrm>
        </p:spPr>
        <p:txBody>
          <a:bodyPr vert="horz" lIns="91440" tIns="45720" rIns="91440" bIns="45720" rtlCol="0" anchor="b">
            <a:normAutofit/>
          </a:bodyPr>
          <a:lstStyle/>
          <a:p>
            <a:pPr defTabSz="914400"/>
            <a:r>
              <a:rPr lang="en-US" sz="5200" b="1" kern="1200" dirty="0">
                <a:latin typeface="+mj-lt"/>
                <a:ea typeface="+mj-ea"/>
                <a:cs typeface="+mj-cs"/>
              </a:rPr>
              <a:t>Eilene Hannan</a:t>
            </a:r>
          </a:p>
        </p:txBody>
      </p:sp>
      <p:sp>
        <p:nvSpPr>
          <p:cNvPr id="4" name="Footer Placeholder 3">
            <a:extLst>
              <a:ext uri="{FF2B5EF4-FFF2-40B4-BE49-F238E27FC236}">
                <a16:creationId xmlns:a16="http://schemas.microsoft.com/office/drawing/2014/main" id="{9D01BAB3-D175-49E1-8CB5-13CAE4EEE4A6}"/>
              </a:ext>
            </a:extLst>
          </p:cNvPr>
          <p:cNvSpPr>
            <a:spLocks noGrp="1"/>
          </p:cNvSpPr>
          <p:nvPr>
            <p:ph type="ftr" sz="quarter" idx="11"/>
          </p:nvPr>
        </p:nvSpPr>
        <p:spPr>
          <a:xfrm>
            <a:off x="9858678" y="8875614"/>
            <a:ext cx="5943421" cy="1030386"/>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
        <p:nvSpPr>
          <p:cNvPr id="6" name="Slide Number Placeholder 5">
            <a:extLst>
              <a:ext uri="{FF2B5EF4-FFF2-40B4-BE49-F238E27FC236}">
                <a16:creationId xmlns:a16="http://schemas.microsoft.com/office/drawing/2014/main" id="{81AB844A-41C2-47E6-892A-0B0D8B0A695A}"/>
              </a:ext>
            </a:extLst>
          </p:cNvPr>
          <p:cNvSpPr>
            <a:spLocks noGrp="1"/>
          </p:cNvSpPr>
          <p:nvPr>
            <p:ph type="sldNum" sz="quarter" idx="12"/>
          </p:nvPr>
        </p:nvSpPr>
        <p:spPr>
          <a:xfrm>
            <a:off x="16414305" y="8891420"/>
            <a:ext cx="1193629" cy="982248"/>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21</a:t>
            </a:fld>
            <a:endParaRPr lang="en-US" sz="1200" dirty="0"/>
          </a:p>
        </p:txBody>
      </p:sp>
    </p:spTree>
    <p:extLst>
      <p:ext uri="{BB962C8B-B14F-4D97-AF65-F5344CB8AC3E}">
        <p14:creationId xmlns:p14="http://schemas.microsoft.com/office/powerpoint/2010/main" val="716532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3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10137"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4" name="Group 33">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205162" y="1"/>
            <a:ext cx="1404983" cy="2795445"/>
            <a:chOff x="10918968" y="713127"/>
            <a:chExt cx="1273032" cy="2532832"/>
          </a:xfrm>
        </p:grpSpPr>
        <p:sp>
          <p:nvSpPr>
            <p:cNvPr id="35" name="Rectangle 34">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Isosceles Triangle 35">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8" name="Group 37">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646606"/>
            <a:ext cx="1464709" cy="2914283"/>
            <a:chOff x="0" y="4601497"/>
            <a:chExt cx="1014060" cy="2017580"/>
          </a:xfrm>
        </p:grpSpPr>
        <p:sp>
          <p:nvSpPr>
            <p:cNvPr id="39" name="Isosceles Triangle 38">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Footer Placeholder 2">
            <a:extLst>
              <a:ext uri="{FF2B5EF4-FFF2-40B4-BE49-F238E27FC236}">
                <a16:creationId xmlns:a16="http://schemas.microsoft.com/office/drawing/2014/main" id="{B3D75880-B6F7-428D-9C6F-C48682689209}"/>
              </a:ext>
            </a:extLst>
          </p:cNvPr>
          <p:cNvSpPr>
            <a:spLocks noGrp="1"/>
          </p:cNvSpPr>
          <p:nvPr>
            <p:ph type="ftr" sz="quarter" idx="11"/>
          </p:nvPr>
        </p:nvSpPr>
        <p:spPr>
          <a:xfrm>
            <a:off x="5833358" y="9181394"/>
            <a:ext cx="5943421" cy="527403"/>
          </a:xfrm>
        </p:spPr>
        <p:txBody>
          <a:bodyPr vert="horz" lIns="91440" tIns="45720" rIns="91440" bIns="45720" rtlCol="0" anchor="ctr">
            <a:normAutofit/>
          </a:bodyPr>
          <a:lstStyle/>
          <a:p>
            <a:pP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
        <p:nvSpPr>
          <p:cNvPr id="7" name="Slide Number Placeholder 6">
            <a:extLst>
              <a:ext uri="{FF2B5EF4-FFF2-40B4-BE49-F238E27FC236}">
                <a16:creationId xmlns:a16="http://schemas.microsoft.com/office/drawing/2014/main" id="{B3FB3206-C361-42C8-905F-F79889B117E3}"/>
              </a:ext>
            </a:extLst>
          </p:cNvPr>
          <p:cNvSpPr>
            <a:spLocks noGrp="1"/>
          </p:cNvSpPr>
          <p:nvPr>
            <p:ph type="sldNum" sz="quarter" idx="12"/>
          </p:nvPr>
        </p:nvSpPr>
        <p:spPr>
          <a:xfrm>
            <a:off x="12718432" y="9181394"/>
            <a:ext cx="3962281" cy="527403"/>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22</a:t>
            </a:fld>
            <a:endParaRPr lang="en-US" sz="1200" dirty="0"/>
          </a:p>
        </p:txBody>
      </p:sp>
      <p:sp>
        <p:nvSpPr>
          <p:cNvPr id="8" name="Rectangle 7">
            <a:extLst>
              <a:ext uri="{FF2B5EF4-FFF2-40B4-BE49-F238E27FC236}">
                <a16:creationId xmlns:a16="http://schemas.microsoft.com/office/drawing/2014/main" id="{BA98E6DA-BC47-4784-A189-47AF36F39931}"/>
              </a:ext>
            </a:extLst>
          </p:cNvPr>
          <p:cNvSpPr/>
          <p:nvPr/>
        </p:nvSpPr>
        <p:spPr>
          <a:xfrm>
            <a:off x="23365251" y="14236869"/>
            <a:ext cx="6639479" cy="2085571"/>
          </a:xfrm>
          <a:prstGeom prst="rect">
            <a:avLst/>
          </a:prstGeom>
        </p:spPr>
        <p:txBody>
          <a:bodyPr wrap="square">
            <a:spAutoFit/>
          </a:bodyPr>
          <a:lstStyle/>
          <a:p>
            <a:pPr>
              <a:lnSpc>
                <a:spcPct val="115000"/>
              </a:lnSpc>
              <a:spcAft>
                <a:spcPts val="2321"/>
              </a:spcAft>
            </a:pPr>
            <a:r>
              <a:rPr lang="en-US" sz="3829" b="1" dirty="0"/>
              <a:t>But </a:t>
            </a:r>
            <a:r>
              <a:rPr lang="en-US" sz="3829" dirty="0"/>
              <a:t> </a:t>
            </a:r>
            <a:r>
              <a:rPr lang="en-US" sz="3829" b="1" dirty="0"/>
              <a:t>only Georges represented international fashion and style in Melbourne</a:t>
            </a:r>
            <a:endParaRPr lang="en-US" sz="3248"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itle 3">
            <a:extLst>
              <a:ext uri="{FF2B5EF4-FFF2-40B4-BE49-F238E27FC236}">
                <a16:creationId xmlns:a16="http://schemas.microsoft.com/office/drawing/2014/main" id="{B9CA1DEA-CA2E-4129-9294-25159905B438}"/>
              </a:ext>
            </a:extLst>
          </p:cNvPr>
          <p:cNvSpPr txBox="1">
            <a:spLocks/>
          </p:cNvSpPr>
          <p:nvPr/>
        </p:nvSpPr>
        <p:spPr>
          <a:xfrm>
            <a:off x="9157402" y="1244181"/>
            <a:ext cx="6731302" cy="1551265"/>
          </a:xfrm>
          <a:prstGeom prst="rect">
            <a:avLst/>
          </a:prstGeom>
        </p:spPr>
        <p:txBody>
          <a:bodyPr vert="horz" lIns="212161" tIns="106082" rIns="212161" bIns="106082"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5200" b="1" dirty="0"/>
              <a:t>David Hansen</a:t>
            </a:r>
          </a:p>
        </p:txBody>
      </p:sp>
      <p:sp>
        <p:nvSpPr>
          <p:cNvPr id="11" name="Rectangle 10">
            <a:extLst>
              <a:ext uri="{FF2B5EF4-FFF2-40B4-BE49-F238E27FC236}">
                <a16:creationId xmlns:a16="http://schemas.microsoft.com/office/drawing/2014/main" id="{F5BC0466-A132-47A5-8F13-291FC1D708C8}"/>
              </a:ext>
            </a:extLst>
          </p:cNvPr>
          <p:cNvSpPr/>
          <p:nvPr/>
        </p:nvSpPr>
        <p:spPr>
          <a:xfrm>
            <a:off x="9241605" y="2870084"/>
            <a:ext cx="6093771" cy="5929444"/>
          </a:xfrm>
          <a:prstGeom prst="rect">
            <a:avLst/>
          </a:prstGeom>
        </p:spPr>
        <p:txBody>
          <a:bodyPr wrap="square">
            <a:spAutoFit/>
          </a:bodyPr>
          <a:lstStyle/>
          <a:p>
            <a:pPr>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Calibri" panose="020F0502020204030204" pitchFamily="34" charset="0"/>
              </a:rPr>
              <a:t>David Hansen (1981) is a counter tenor, the highest register for the male singing voice. He studied at the Sydney Conservatorium of Music.</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Calibri" panose="020F0502020204030204" pitchFamily="34" charset="0"/>
              </a:rPr>
              <a:t>He made his European debut in 2004 at the </a:t>
            </a:r>
            <a:r>
              <a:rPr lang="en-AU" sz="2800" dirty="0">
                <a:effectLst/>
                <a:latin typeface="Calibri" panose="020F0502020204030204" pitchFamily="34" charset="0"/>
                <a:ea typeface="Calibri" panose="020F0502020204030204" pitchFamily="34" charset="0"/>
                <a:cs typeface="Calibri" panose="020F0502020204030204" pitchFamily="34" charset="0"/>
              </a:rPr>
              <a:t> Aix-en-Provence Festival in Purcell’s </a:t>
            </a:r>
            <a:r>
              <a:rPr lang="en-AU" sz="2800" i="1" dirty="0">
                <a:effectLst/>
                <a:latin typeface="Calibri" panose="020F0502020204030204" pitchFamily="34" charset="0"/>
                <a:ea typeface="Calibri" panose="020F0502020204030204" pitchFamily="34" charset="0"/>
                <a:cs typeface="Calibri" panose="020F0502020204030204" pitchFamily="34" charset="0"/>
              </a:rPr>
              <a:t>Dido and Aeneas</a:t>
            </a:r>
            <a:r>
              <a:rPr lang="en-AU" sz="2800" dirty="0">
                <a:effectLst/>
                <a:latin typeface="Calibri" panose="020F0502020204030204" pitchFamily="34" charset="0"/>
                <a:ea typeface="Calibri" panose="020F0502020204030204" pitchFamily="34" charset="0"/>
                <a:cs typeface="Calibri" panose="020F0502020204030204" pitchFamily="34" charset="0"/>
              </a:rPr>
              <a:t>. </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Calibri" panose="020F0502020204030204" pitchFamily="34" charset="0"/>
              </a:rPr>
              <a:t>Hansen </a:t>
            </a:r>
            <a:r>
              <a:rPr lang="en-US" sz="2800" dirty="0">
                <a:latin typeface="Calibri" panose="020F0502020204030204" pitchFamily="34" charset="0"/>
                <a:ea typeface="Calibri" panose="020F0502020204030204" pitchFamily="34" charset="0"/>
                <a:cs typeface="Calibri" panose="020F0502020204030204" pitchFamily="34" charset="0"/>
              </a:rPr>
              <a:t>is pictured here a</a:t>
            </a:r>
            <a:r>
              <a:rPr lang="en-US" sz="2800" dirty="0">
                <a:effectLst/>
                <a:latin typeface="Calibri" panose="020F0502020204030204" pitchFamily="34" charset="0"/>
                <a:ea typeface="Calibri" panose="020F0502020204030204" pitchFamily="34" charset="0"/>
                <a:cs typeface="Calibri" panose="020F0502020204030204" pitchFamily="34" charset="0"/>
              </a:rPr>
              <a:t>s Farinelli in Broschi’s </a:t>
            </a:r>
            <a:r>
              <a:rPr lang="en-US" sz="2800" i="1" dirty="0">
                <a:effectLst/>
                <a:latin typeface="Calibri" panose="020F0502020204030204" pitchFamily="34" charset="0"/>
                <a:ea typeface="Calibri" panose="020F0502020204030204" pitchFamily="34" charset="0"/>
                <a:cs typeface="Calibri" panose="020F0502020204030204" pitchFamily="34" charset="0"/>
              </a:rPr>
              <a:t>Merope </a:t>
            </a:r>
            <a:r>
              <a:rPr lang="en-US" sz="2800" dirty="0">
                <a:effectLst/>
                <a:latin typeface="Calibri" panose="020F0502020204030204" pitchFamily="34" charset="0"/>
                <a:ea typeface="Calibri" panose="020F0502020204030204" pitchFamily="34" charset="0"/>
                <a:cs typeface="Calibri" panose="020F0502020204030204" pitchFamily="34" charset="0"/>
              </a:rPr>
              <a:t>which was performed for the first time in 287 years at </a:t>
            </a:r>
            <a:r>
              <a:rPr lang="en-US" sz="2800" i="1" dirty="0">
                <a:effectLst/>
                <a:latin typeface="Calibri" panose="020F0502020204030204" pitchFamily="34" charset="0"/>
                <a:ea typeface="Calibri" panose="020F0502020204030204" pitchFamily="34" charset="0"/>
                <a:cs typeface="Calibri" panose="020F0502020204030204" pitchFamily="34" charset="0"/>
              </a:rPr>
              <a:t>Alte Musik </a:t>
            </a:r>
            <a:r>
              <a:rPr lang="en-US" sz="2800" dirty="0">
                <a:effectLst/>
                <a:latin typeface="Calibri" panose="020F0502020204030204" pitchFamily="34" charset="0"/>
                <a:ea typeface="Calibri" panose="020F0502020204030204" pitchFamily="34" charset="0"/>
                <a:cs typeface="Calibri" panose="020F0502020204030204" pitchFamily="34" charset="0"/>
              </a:rPr>
              <a:t>in Berlin.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07461262-D2B3-4215-A0BD-C5701785CC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4762" y="4452111"/>
            <a:ext cx="5943421" cy="4388989"/>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1F16C32C-59E9-4A82-B38E-3E32E1A44D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4709" y="987071"/>
            <a:ext cx="3465039" cy="3465039"/>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02021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5" name="Rectangle 14">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7" name="Rectangle 16">
            <a:extLst>
              <a:ext uri="{FF2B5EF4-FFF2-40B4-BE49-F238E27FC236}">
                <a16:creationId xmlns:a16="http://schemas.microsoft.com/office/drawing/2014/main" id="{4B887D6F-08A2-4A7A-8EA7-11A177074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1096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E3B6AE00-D48F-40CA-AC18-605ECC63738A}"/>
              </a:ext>
            </a:extLst>
          </p:cNvPr>
          <p:cNvSpPr txBox="1">
            <a:spLocks/>
          </p:cNvSpPr>
          <p:nvPr/>
        </p:nvSpPr>
        <p:spPr>
          <a:xfrm>
            <a:off x="2135292" y="4717898"/>
            <a:ext cx="5728548" cy="3909406"/>
          </a:xfrm>
          <a:prstGeom prst="rect">
            <a:avLst/>
          </a:prstGeom>
        </p:spPr>
        <p:txBody>
          <a:bodyPr vert="horz" lIns="91440" tIns="45720" rIns="91440" bIns="45720" rtlCol="0" anchor="t">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5200" b="1" kern="1200" dirty="0">
                <a:latin typeface="+mj-lt"/>
                <a:ea typeface="+mj-ea"/>
                <a:cs typeface="+mj-cs"/>
              </a:rPr>
              <a:t>Suzanne Johnstone</a:t>
            </a:r>
          </a:p>
        </p:txBody>
      </p:sp>
      <p:sp>
        <p:nvSpPr>
          <p:cNvPr id="19" name="Rectangle 18">
            <a:extLst>
              <a:ext uri="{FF2B5EF4-FFF2-40B4-BE49-F238E27FC236}">
                <a16:creationId xmlns:a16="http://schemas.microsoft.com/office/drawing/2014/main" id="{1DABF915-9370-46E9-B5A2-60300A257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540"/>
            <a:ext cx="609744" cy="4195533"/>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pic>
        <p:nvPicPr>
          <p:cNvPr id="6" name="Picture 5">
            <a:extLst>
              <a:ext uri="{FF2B5EF4-FFF2-40B4-BE49-F238E27FC236}">
                <a16:creationId xmlns:a16="http://schemas.microsoft.com/office/drawing/2014/main" id="{89C737B2-5E12-AB4D-A4CA-0083CCCECBF5}"/>
              </a:ext>
            </a:extLst>
          </p:cNvPr>
          <p:cNvPicPr>
            <a:picLocks noChangeAspect="1"/>
          </p:cNvPicPr>
          <p:nvPr/>
        </p:nvPicPr>
        <p:blipFill rotWithShape="1">
          <a:blip r:embed="rId3">
            <a:extLst>
              <a:ext uri="{28A0092B-C50C-407E-A947-70E740481C1C}">
                <a14:useLocalDpi xmlns:a14="http://schemas.microsoft.com/office/drawing/2010/main" val="0"/>
              </a:ext>
            </a:extLst>
          </a:blip>
          <a:srcRect b="-1"/>
          <a:stretch/>
        </p:blipFill>
        <p:spPr>
          <a:xfrm>
            <a:off x="8186843" y="-8747"/>
            <a:ext cx="8230157" cy="4203740"/>
          </a:xfrm>
          <a:prstGeom prst="rect">
            <a:avLst/>
          </a:prstGeom>
        </p:spPr>
      </p:pic>
      <p:pic>
        <p:nvPicPr>
          <p:cNvPr id="5" name="Picture 4">
            <a:extLst>
              <a:ext uri="{FF2B5EF4-FFF2-40B4-BE49-F238E27FC236}">
                <a16:creationId xmlns:a16="http://schemas.microsoft.com/office/drawing/2014/main" id="{750936EB-B79D-924F-B8FE-4D0EF26ED15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09745" y="-8747"/>
            <a:ext cx="7603795" cy="4203740"/>
          </a:xfrm>
          <a:prstGeom prst="rect">
            <a:avLst/>
          </a:prstGeom>
        </p:spPr>
      </p:pic>
      <p:sp>
        <p:nvSpPr>
          <p:cNvPr id="2" name="Rectangle 1">
            <a:extLst>
              <a:ext uri="{FF2B5EF4-FFF2-40B4-BE49-F238E27FC236}">
                <a16:creationId xmlns:a16="http://schemas.microsoft.com/office/drawing/2014/main" id="{E5DE87D4-BDAB-49F1-9002-F3580A51AB9E}"/>
              </a:ext>
            </a:extLst>
          </p:cNvPr>
          <p:cNvSpPr/>
          <p:nvPr/>
        </p:nvSpPr>
        <p:spPr>
          <a:xfrm>
            <a:off x="8186843" y="4832924"/>
            <a:ext cx="7880501" cy="3664367"/>
          </a:xfrm>
          <a:prstGeom prst="rect">
            <a:avLst/>
          </a:prstGeom>
        </p:spPr>
        <p:txBody>
          <a:bodyPr vert="horz" lIns="91440" tIns="45720" rIns="91440" bIns="45720" rtlCol="0" anchor="t">
            <a:normAutofit lnSpcReduction="10000"/>
          </a:bodyPr>
          <a:lstStyle/>
          <a:p>
            <a:pPr defTabSz="914400">
              <a:lnSpc>
                <a:spcPct val="114000"/>
              </a:lnSpc>
              <a:spcBef>
                <a:spcPts val="1200"/>
              </a:spcBef>
              <a:spcAft>
                <a:spcPts val="600"/>
              </a:spcAft>
            </a:pPr>
            <a:r>
              <a:rPr lang="en-US" sz="2800" dirty="0">
                <a:effectLst/>
              </a:rPr>
              <a:t>Suzanne Johnstone (1958), a mezzo-soprano, was born in Murrumbeena! She had singing lessons with Joan Hammond.</a:t>
            </a:r>
          </a:p>
          <a:p>
            <a:pPr defTabSz="914400">
              <a:lnSpc>
                <a:spcPct val="114000"/>
              </a:lnSpc>
              <a:spcBef>
                <a:spcPts val="1200"/>
              </a:spcBef>
              <a:spcAft>
                <a:spcPts val="600"/>
              </a:spcAft>
            </a:pPr>
            <a:r>
              <a:rPr lang="en-US" sz="2800" dirty="0">
                <a:effectLst/>
              </a:rPr>
              <a:t>Along with Judi Connelli she won the 1999 ARIA Award for Best Original Cast or Show Album for their album </a:t>
            </a:r>
            <a:r>
              <a:rPr lang="en-US" sz="2800" i="1" dirty="0">
                <a:effectLst/>
              </a:rPr>
              <a:t>Perfect Strangers.</a:t>
            </a:r>
            <a:endParaRPr lang="en-US" sz="2800" dirty="0">
              <a:effectLst/>
            </a:endParaRPr>
          </a:p>
          <a:p>
            <a:pPr defTabSz="914400">
              <a:lnSpc>
                <a:spcPct val="114000"/>
              </a:lnSpc>
              <a:spcBef>
                <a:spcPts val="1200"/>
              </a:spcBef>
              <a:spcAft>
                <a:spcPts val="600"/>
              </a:spcAft>
            </a:pPr>
            <a:r>
              <a:rPr lang="en-US" sz="2800" dirty="0">
                <a:effectLst/>
              </a:rPr>
              <a:t>Suzanne above in </a:t>
            </a:r>
            <a:r>
              <a:rPr lang="en-US" sz="2800" i="1" dirty="0">
                <a:effectLst/>
              </a:rPr>
              <a:t>The Pirates of Penzance.</a:t>
            </a:r>
            <a:endParaRPr lang="en-US" sz="2800" dirty="0">
              <a:effectLst/>
            </a:endParaRPr>
          </a:p>
        </p:txBody>
      </p:sp>
      <p:cxnSp>
        <p:nvCxnSpPr>
          <p:cNvPr id="21" name="Straight Connector 20">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8103"/>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F1EECF7F-3BBF-4890-B234-DE9436ABFE9F}"/>
              </a:ext>
            </a:extLst>
          </p:cNvPr>
          <p:cNvSpPr>
            <a:spLocks noGrp="1"/>
          </p:cNvSpPr>
          <p:nvPr>
            <p:ph type="sldNum" sz="quarter" idx="12"/>
          </p:nvPr>
        </p:nvSpPr>
        <p:spPr>
          <a:xfrm>
            <a:off x="16413754" y="8859091"/>
            <a:ext cx="1194182" cy="976030"/>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23</a:t>
            </a:fld>
            <a:endParaRPr lang="en-US" sz="1200" dirty="0"/>
          </a:p>
        </p:txBody>
      </p:sp>
      <p:cxnSp>
        <p:nvCxnSpPr>
          <p:cNvPr id="23" name="Straight Connector 22">
            <a:extLst>
              <a:ext uri="{FF2B5EF4-FFF2-40B4-BE49-F238E27FC236}">
                <a16:creationId xmlns:a16="http://schemas.microsoft.com/office/drawing/2014/main" id="{25443840-A796-4C43-8DC1-1B738EFEC5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86121"/>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7B5DC950-14B4-4FAB-8883-A7F899E501FD}"/>
              </a:ext>
            </a:extLst>
          </p:cNvPr>
          <p:cNvSpPr>
            <a:spLocks noGrp="1"/>
          </p:cNvSpPr>
          <p:nvPr>
            <p:ph type="ftr" sz="quarter" idx="11"/>
          </p:nvPr>
        </p:nvSpPr>
        <p:spPr>
          <a:xfrm>
            <a:off x="9882862" y="8837060"/>
            <a:ext cx="5943421" cy="1077031"/>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Tree>
    <p:extLst>
      <p:ext uri="{BB962C8B-B14F-4D97-AF65-F5344CB8AC3E}">
        <p14:creationId xmlns:p14="http://schemas.microsoft.com/office/powerpoint/2010/main" val="3186512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199" y="-1"/>
            <a:ext cx="17605735" cy="9905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1" name="Rectangle 30">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3" name="Rectangle 32">
            <a:extLst>
              <a:ext uri="{FF2B5EF4-FFF2-40B4-BE49-F238E27FC236}">
                <a16:creationId xmlns:a16="http://schemas.microsoft.com/office/drawing/2014/main" id="{01697F4A-0E1E-4884-AA46-CC73530407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50210"/>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E3B6AE00-D48F-40CA-AC18-605ECC63738A}"/>
              </a:ext>
            </a:extLst>
          </p:cNvPr>
          <p:cNvSpPr txBox="1">
            <a:spLocks/>
          </p:cNvSpPr>
          <p:nvPr/>
        </p:nvSpPr>
        <p:spPr>
          <a:xfrm>
            <a:off x="9534380" y="1046738"/>
            <a:ext cx="6034534" cy="1527473"/>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5200" b="1" dirty="0"/>
              <a:t>Glenn Kesby</a:t>
            </a:r>
          </a:p>
        </p:txBody>
      </p:sp>
      <p:sp>
        <p:nvSpPr>
          <p:cNvPr id="7" name="Slide Number Placeholder 6">
            <a:extLst>
              <a:ext uri="{FF2B5EF4-FFF2-40B4-BE49-F238E27FC236}">
                <a16:creationId xmlns:a16="http://schemas.microsoft.com/office/drawing/2014/main" id="{EF05DA14-2252-4D28-AB8B-80ACE2BAC087}"/>
              </a:ext>
            </a:extLst>
          </p:cNvPr>
          <p:cNvSpPr>
            <a:spLocks noGrp="1"/>
          </p:cNvSpPr>
          <p:nvPr>
            <p:ph type="sldNum" sz="quarter" idx="12"/>
          </p:nvPr>
        </p:nvSpPr>
        <p:spPr>
          <a:xfrm>
            <a:off x="16413757" y="8855790"/>
            <a:ext cx="1194178" cy="1017062"/>
          </a:xfrm>
        </p:spPr>
        <p:txBody>
          <a:bodyPr vert="horz" lIns="91440" tIns="45720" rIns="91440" bIns="45720" rtlCol="0" anchor="ctr">
            <a:normAutofit/>
          </a:bodyPr>
          <a:lstStyle/>
          <a:p>
            <a:pPr algn="ctr" defTabSz="914400">
              <a:spcAft>
                <a:spcPts val="600"/>
              </a:spcAft>
              <a:defRPr/>
            </a:pPr>
            <a:fld id="{DC56C17F-E5A4-4123-831E-B6BE4BD60FE1}" type="slidenum">
              <a:rPr lang="en-US" sz="1200" smtClean="0">
                <a:solidFill>
                  <a:prstClr val="black">
                    <a:tint val="75000"/>
                  </a:prstClr>
                </a:solidFill>
                <a:latin typeface="Calibri" panose="020F0502020204030204"/>
              </a:rPr>
              <a:pPr algn="ctr" defTabSz="914400">
                <a:spcAft>
                  <a:spcPts val="600"/>
                </a:spcAft>
                <a:defRPr/>
              </a:pPr>
              <a:t>24</a:t>
            </a:fld>
            <a:endParaRPr lang="en-US" sz="1200" dirty="0">
              <a:solidFill>
                <a:prstClr val="black">
                  <a:tint val="75000"/>
                </a:prstClr>
              </a:solidFill>
              <a:latin typeface="Calibri" panose="020F0502020204030204"/>
            </a:endParaRPr>
          </a:p>
        </p:txBody>
      </p:sp>
      <p:sp>
        <p:nvSpPr>
          <p:cNvPr id="35" name="Rectangle 34">
            <a:extLst>
              <a:ext uri="{FF2B5EF4-FFF2-40B4-BE49-F238E27FC236}">
                <a16:creationId xmlns:a16="http://schemas.microsoft.com/office/drawing/2014/main" id="{CC9201A9-0BDD-4980-9442-7A5E65D8C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1810475"/>
            <a:ext cx="439025" cy="6285049"/>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pic>
        <p:nvPicPr>
          <p:cNvPr id="9" name="Picture 8" descr="A group of people posing for the camera&#10;&#10;Description automatically generated">
            <a:extLst>
              <a:ext uri="{FF2B5EF4-FFF2-40B4-BE49-F238E27FC236}">
                <a16:creationId xmlns:a16="http://schemas.microsoft.com/office/drawing/2014/main" id="{E6158924-5960-407F-A5AD-52CCE025543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39025" y="1810475"/>
            <a:ext cx="8366039" cy="6285049"/>
          </a:xfrm>
          <a:prstGeom prst="rect">
            <a:avLst/>
          </a:prstGeom>
        </p:spPr>
      </p:pic>
      <p:sp>
        <p:nvSpPr>
          <p:cNvPr id="3" name="TextBox 2">
            <a:extLst>
              <a:ext uri="{FF2B5EF4-FFF2-40B4-BE49-F238E27FC236}">
                <a16:creationId xmlns:a16="http://schemas.microsoft.com/office/drawing/2014/main" id="{26A6844B-E1A9-4A42-96EE-9E398876ADD9}"/>
              </a:ext>
            </a:extLst>
          </p:cNvPr>
          <p:cNvSpPr txBox="1"/>
          <p:nvPr/>
        </p:nvSpPr>
        <p:spPr>
          <a:xfrm>
            <a:off x="9520238" y="3199200"/>
            <a:ext cx="6284861" cy="4471199"/>
          </a:xfrm>
          <a:prstGeom prst="rect">
            <a:avLst/>
          </a:prstGeom>
        </p:spPr>
        <p:txBody>
          <a:bodyPr vert="horz" lIns="91440" tIns="45720" rIns="91440" bIns="45720" rtlCol="0" anchor="t">
            <a:normAutofit lnSpcReduction="10000"/>
          </a:bodyPr>
          <a:lstStyle/>
          <a:p>
            <a:pPr defTabSz="914400">
              <a:lnSpc>
                <a:spcPct val="114000"/>
              </a:lnSpc>
              <a:spcBef>
                <a:spcPts val="1200"/>
              </a:spcBef>
              <a:spcAft>
                <a:spcPts val="600"/>
              </a:spcAft>
            </a:pPr>
            <a:r>
              <a:rPr lang="en-US" sz="2800" dirty="0">
                <a:effectLst/>
              </a:rPr>
              <a:t>Glenn Kesby (1970) is a counter tenor specialising in Baroque music. Glenn made his professional singing debut at the 25th Handel Festival in Karlsruhe, Germany, where he played Adelberto in </a:t>
            </a:r>
            <a:r>
              <a:rPr lang="en-US" sz="2800" i="1" dirty="0">
                <a:effectLst/>
              </a:rPr>
              <a:t>Ottone</a:t>
            </a:r>
            <a:r>
              <a:rPr lang="en-US" sz="2800" dirty="0">
                <a:effectLst/>
              </a:rPr>
              <a:t>.</a:t>
            </a:r>
          </a:p>
          <a:p>
            <a:pPr defTabSz="914400">
              <a:lnSpc>
                <a:spcPct val="114000"/>
              </a:lnSpc>
              <a:spcBef>
                <a:spcPts val="1200"/>
              </a:spcBef>
              <a:spcAft>
                <a:spcPts val="600"/>
              </a:spcAft>
            </a:pPr>
            <a:r>
              <a:rPr lang="en-US" sz="2800" dirty="0">
                <a:effectLst/>
              </a:rPr>
              <a:t>Glenn (left) is shown with the cast of 2005 Baroque Encounter production of Handel's</a:t>
            </a:r>
            <a:r>
              <a:rPr lang="en-US" sz="2800" i="1" dirty="0">
                <a:effectLst/>
              </a:rPr>
              <a:t> Parnasso. </a:t>
            </a:r>
            <a:endParaRPr lang="en-US" sz="2800" dirty="0">
              <a:effectLst/>
            </a:endParaRPr>
          </a:p>
        </p:txBody>
      </p:sp>
      <p:sp>
        <p:nvSpPr>
          <p:cNvPr id="6" name="Footer Placeholder 5">
            <a:extLst>
              <a:ext uri="{FF2B5EF4-FFF2-40B4-BE49-F238E27FC236}">
                <a16:creationId xmlns:a16="http://schemas.microsoft.com/office/drawing/2014/main" id="{AD58F839-C124-4F69-9996-91B54D15E32A}"/>
              </a:ext>
            </a:extLst>
          </p:cNvPr>
          <p:cNvSpPr>
            <a:spLocks noGrp="1"/>
          </p:cNvSpPr>
          <p:nvPr>
            <p:ph type="ftr" sz="quarter" idx="11"/>
          </p:nvPr>
        </p:nvSpPr>
        <p:spPr>
          <a:xfrm>
            <a:off x="9861678" y="8837062"/>
            <a:ext cx="5943421" cy="1099564"/>
          </a:xfrm>
        </p:spPr>
        <p:txBody>
          <a:bodyPr vert="horz" lIns="91440" tIns="45720" rIns="91440" bIns="45720" rtlCol="0" anchor="ctr">
            <a:normAutofit/>
          </a:bodyPr>
          <a:lstStyle/>
          <a:p>
            <a:pPr algn="r" defTabSz="914400">
              <a:spcAft>
                <a:spcPts val="600"/>
              </a:spcAft>
              <a:defRPr/>
            </a:pPr>
            <a:r>
              <a:rPr lang="en-US" sz="1200" kern="1200" dirty="0">
                <a:solidFill>
                  <a:prstClr val="black">
                    <a:tint val="75000"/>
                  </a:prstClr>
                </a:solidFill>
                <a:latin typeface="Calibri" panose="020F0502020204030204"/>
                <a:ea typeface="+mn-ea"/>
                <a:cs typeface="+mn-cs"/>
              </a:rPr>
              <a:t>Rotary Club of Canterbury: Let’s Stay Connected Project</a:t>
            </a:r>
          </a:p>
        </p:txBody>
      </p:sp>
      <p:cxnSp>
        <p:nvCxnSpPr>
          <p:cNvPr id="37" name="Straight Connector 36">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8103"/>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5443840-A796-4C43-8DC1-1B738EFEC5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86121"/>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65761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0" name="Rectangle 19">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2" name="Rectangle 21">
            <a:extLst>
              <a:ext uri="{FF2B5EF4-FFF2-40B4-BE49-F238E27FC236}">
                <a16:creationId xmlns:a16="http://schemas.microsoft.com/office/drawing/2014/main" id="{9B57D9A5-B0E6-43E8-854F-D4931B715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9844"/>
            <a:ext cx="436425" cy="7866252"/>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24" name="Rectangle 23">
            <a:extLst>
              <a:ext uri="{FF2B5EF4-FFF2-40B4-BE49-F238E27FC236}">
                <a16:creationId xmlns:a16="http://schemas.microsoft.com/office/drawing/2014/main" id="{410EFBE6-8B0F-4D1C-B2EE-D3AEDEA9E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1096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E3B6AE00-D48F-40CA-AC18-605ECC63738A}"/>
              </a:ext>
            </a:extLst>
          </p:cNvPr>
          <p:cNvSpPr txBox="1">
            <a:spLocks/>
          </p:cNvSpPr>
          <p:nvPr/>
        </p:nvSpPr>
        <p:spPr>
          <a:xfrm>
            <a:off x="9656766" y="1639710"/>
            <a:ext cx="6528985" cy="1795950"/>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5200" b="1" kern="1200" dirty="0">
                <a:latin typeface="+mj-lt"/>
                <a:ea typeface="+mj-ea"/>
                <a:cs typeface="+mj-cs"/>
              </a:rPr>
              <a:t>Arnold Matters</a:t>
            </a:r>
          </a:p>
        </p:txBody>
      </p:sp>
      <p:pic>
        <p:nvPicPr>
          <p:cNvPr id="12" name="Picture 11">
            <a:extLst>
              <a:ext uri="{FF2B5EF4-FFF2-40B4-BE49-F238E27FC236}">
                <a16:creationId xmlns:a16="http://schemas.microsoft.com/office/drawing/2014/main" id="{44F24DBE-EE98-B245-B686-1332AC1AE735}"/>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flipH="1">
            <a:off x="4858621" y="1019793"/>
            <a:ext cx="4623839" cy="7856267"/>
          </a:xfrm>
          <a:prstGeom prst="rect">
            <a:avLst/>
          </a:prstGeom>
        </p:spPr>
      </p:pic>
      <p:pic>
        <p:nvPicPr>
          <p:cNvPr id="13" name="Picture 12">
            <a:extLst>
              <a:ext uri="{FF2B5EF4-FFF2-40B4-BE49-F238E27FC236}">
                <a16:creationId xmlns:a16="http://schemas.microsoft.com/office/drawing/2014/main" id="{C9A1185F-A237-694E-9827-373BAE732FD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33973" y="1019818"/>
            <a:ext cx="4424648" cy="7866278"/>
          </a:xfrm>
          <a:prstGeom prst="rect">
            <a:avLst/>
          </a:prstGeom>
        </p:spPr>
      </p:pic>
      <p:sp>
        <p:nvSpPr>
          <p:cNvPr id="2" name="TextBox 1">
            <a:extLst>
              <a:ext uri="{FF2B5EF4-FFF2-40B4-BE49-F238E27FC236}">
                <a16:creationId xmlns:a16="http://schemas.microsoft.com/office/drawing/2014/main" id="{22444FD4-BB72-4D21-A1F7-63C1C89AF7C9}"/>
              </a:ext>
            </a:extLst>
          </p:cNvPr>
          <p:cNvSpPr txBox="1"/>
          <p:nvPr/>
        </p:nvSpPr>
        <p:spPr>
          <a:xfrm>
            <a:off x="9713756" y="3795091"/>
            <a:ext cx="6528984" cy="4471199"/>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800" dirty="0">
                <a:effectLst/>
              </a:rPr>
              <a:t>Arnold Matters AO (1901-1990) was a baritone who performed with Saddler’s Wells in the 1930s and 40s.</a:t>
            </a:r>
          </a:p>
          <a:p>
            <a:pPr defTabSz="914400">
              <a:lnSpc>
                <a:spcPct val="90000"/>
              </a:lnSpc>
              <a:spcBef>
                <a:spcPts val="1200"/>
              </a:spcBef>
              <a:spcAft>
                <a:spcPts val="600"/>
              </a:spcAft>
            </a:pPr>
            <a:r>
              <a:rPr lang="en-US" sz="2800" dirty="0">
                <a:effectLst/>
              </a:rPr>
              <a:t>He started a career as an accountant, but after winning the Sun Aria prize, Dame Nellie Melba invited him to join her touring company. He was a great success.</a:t>
            </a:r>
          </a:p>
        </p:txBody>
      </p:sp>
      <p:sp>
        <p:nvSpPr>
          <p:cNvPr id="26" name="Date Placeholder 2">
            <a:extLst>
              <a:ext uri="{FF2B5EF4-FFF2-40B4-BE49-F238E27FC236}">
                <a16:creationId xmlns:a16="http://schemas.microsoft.com/office/drawing/2014/main" id="{869A8533-C880-450A-8B51-24EAD5DEF7B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1226" y="9181393"/>
            <a:ext cx="3962281" cy="527402"/>
          </a:xfrm>
          <a:prstGeom prst="rect">
            <a:avLst/>
          </a:prstGeom>
        </p:spPr>
        <p:txBody>
          <a:bodyPr vert="horz" lIns="91440" tIns="45720" rIns="91440" bIns="45720" rtlCol="0" anchor="ctr" anchorCtr="0"/>
          <a:lstStyle>
            <a:defPPr>
              <a:defRPr lang="en-US"/>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cxnSp>
        <p:nvCxnSpPr>
          <p:cNvPr id="28" name="Straight Connector 27">
            <a:extLst>
              <a:ext uri="{FF2B5EF4-FFF2-40B4-BE49-F238E27FC236}">
                <a16:creationId xmlns:a16="http://schemas.microsoft.com/office/drawing/2014/main" id="{2F933840-2FE0-4C87-8152-BCD86E6F91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8103"/>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A02AE745-48AF-4717-9312-74CC9360ECD4}"/>
              </a:ext>
            </a:extLst>
          </p:cNvPr>
          <p:cNvSpPr>
            <a:spLocks noGrp="1"/>
          </p:cNvSpPr>
          <p:nvPr>
            <p:ph type="sldNum" sz="quarter" idx="12"/>
          </p:nvPr>
        </p:nvSpPr>
        <p:spPr>
          <a:xfrm>
            <a:off x="16392866" y="8904712"/>
            <a:ext cx="1194182" cy="976030"/>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25</a:t>
            </a:fld>
            <a:endParaRPr lang="en-US" sz="1200" dirty="0"/>
          </a:p>
        </p:txBody>
      </p:sp>
      <p:cxnSp>
        <p:nvCxnSpPr>
          <p:cNvPr id="30" name="Straight Connector 29">
            <a:extLst>
              <a:ext uri="{FF2B5EF4-FFF2-40B4-BE49-F238E27FC236}">
                <a16:creationId xmlns:a16="http://schemas.microsoft.com/office/drawing/2014/main" id="{4708F133-D5B7-4B08-9126-313FDF7DDF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86121"/>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EED20C6-F665-4438-92B0-816E2ECB6821}"/>
              </a:ext>
            </a:extLst>
          </p:cNvPr>
          <p:cNvSpPr>
            <a:spLocks noGrp="1"/>
          </p:cNvSpPr>
          <p:nvPr>
            <p:ph type="ftr" sz="quarter" idx="11"/>
          </p:nvPr>
        </p:nvSpPr>
        <p:spPr>
          <a:xfrm>
            <a:off x="9882862" y="8837060"/>
            <a:ext cx="5943421" cy="1077031"/>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Tree>
    <p:extLst>
      <p:ext uri="{BB962C8B-B14F-4D97-AF65-F5344CB8AC3E}">
        <p14:creationId xmlns:p14="http://schemas.microsoft.com/office/powerpoint/2010/main" val="3287883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13">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5" name="Rectangle 15">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6" name="Rectangle 17">
            <a:extLst>
              <a:ext uri="{FF2B5EF4-FFF2-40B4-BE49-F238E27FC236}">
                <a16:creationId xmlns:a16="http://schemas.microsoft.com/office/drawing/2014/main" id="{B908E8DC-1025-4FCC-873D-DC5C2ADEF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1096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E3B6AE00-D48F-40CA-AC18-605ECC63738A}"/>
              </a:ext>
            </a:extLst>
          </p:cNvPr>
          <p:cNvSpPr txBox="1">
            <a:spLocks/>
          </p:cNvSpPr>
          <p:nvPr/>
        </p:nvSpPr>
        <p:spPr>
          <a:xfrm>
            <a:off x="2034285" y="710075"/>
            <a:ext cx="6174247" cy="1290624"/>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5200" b="1" kern="1200" dirty="0">
                <a:latin typeface="+mj-lt"/>
                <a:ea typeface="+mj-ea"/>
                <a:cs typeface="+mj-cs"/>
              </a:rPr>
              <a:t>Dame Nellie Melba</a:t>
            </a:r>
          </a:p>
        </p:txBody>
      </p:sp>
      <p:sp>
        <p:nvSpPr>
          <p:cNvPr id="5" name="Rectangle 4">
            <a:extLst>
              <a:ext uri="{FF2B5EF4-FFF2-40B4-BE49-F238E27FC236}">
                <a16:creationId xmlns:a16="http://schemas.microsoft.com/office/drawing/2014/main" id="{004FDB4F-8CA8-4EBD-A61D-F03CA7F352FF}"/>
              </a:ext>
            </a:extLst>
          </p:cNvPr>
          <p:cNvSpPr/>
          <p:nvPr/>
        </p:nvSpPr>
        <p:spPr>
          <a:xfrm>
            <a:off x="2133209" y="2301589"/>
            <a:ext cx="4842712" cy="6535467"/>
          </a:xfrm>
          <a:prstGeom prst="rect">
            <a:avLst/>
          </a:prstGeom>
        </p:spPr>
        <p:txBody>
          <a:bodyPr vert="horz" lIns="91440" tIns="45720" rIns="91440" bIns="45720" rtlCol="0" anchor="t">
            <a:normAutofit lnSpcReduction="10000"/>
          </a:bodyPr>
          <a:lstStyle/>
          <a:p>
            <a:pPr defTabSz="914400">
              <a:lnSpc>
                <a:spcPct val="124000"/>
              </a:lnSpc>
              <a:spcBef>
                <a:spcPts val="1200"/>
              </a:spcBef>
              <a:spcAft>
                <a:spcPts val="600"/>
              </a:spcAft>
            </a:pPr>
            <a:r>
              <a:rPr lang="en-US" sz="2800" dirty="0">
                <a:effectLst/>
              </a:rPr>
              <a:t>Dame Nellie Melba (1861-1931) was born Helen Porter Mitchell. She was an operatic lyric soprano who took the professional name ‘Melba’ after her hometown of Melbourne.</a:t>
            </a:r>
          </a:p>
          <a:p>
            <a:pPr defTabSz="914400">
              <a:lnSpc>
                <a:spcPct val="124000"/>
              </a:lnSpc>
              <a:spcBef>
                <a:spcPts val="1200"/>
              </a:spcBef>
              <a:spcAft>
                <a:spcPts val="600"/>
              </a:spcAft>
            </a:pPr>
            <a:r>
              <a:rPr lang="en-US" sz="2800" dirty="0">
                <a:effectLst/>
              </a:rPr>
              <a:t>Dame Nellie studied singing in Melbourne but became famous once she went to Paris.</a:t>
            </a:r>
          </a:p>
          <a:p>
            <a:pPr defTabSz="914400">
              <a:lnSpc>
                <a:spcPct val="124000"/>
              </a:lnSpc>
              <a:spcBef>
                <a:spcPts val="1200"/>
              </a:spcBef>
              <a:spcAft>
                <a:spcPts val="600"/>
              </a:spcAft>
            </a:pPr>
            <a:r>
              <a:rPr lang="en-US" sz="2800" dirty="0">
                <a:effectLst/>
              </a:rPr>
              <a:t>Melba made her Covent Garden début in May 1888, in the title role in </a:t>
            </a:r>
            <a:r>
              <a:rPr lang="en-US" sz="2800" i="1" dirty="0">
                <a:effectLst/>
              </a:rPr>
              <a:t>Lucia di Lammermoor</a:t>
            </a:r>
            <a:r>
              <a:rPr lang="en-US" sz="2800" dirty="0">
                <a:effectLst/>
              </a:rPr>
              <a:t>.</a:t>
            </a:r>
          </a:p>
        </p:txBody>
      </p:sp>
      <p:pic>
        <p:nvPicPr>
          <p:cNvPr id="9" name="Picture 8">
            <a:extLst>
              <a:ext uri="{FF2B5EF4-FFF2-40B4-BE49-F238E27FC236}">
                <a16:creationId xmlns:a16="http://schemas.microsoft.com/office/drawing/2014/main" id="{5D135743-C8CC-6142-A6B4-DB8E1192C582}"/>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527488" y="1010965"/>
            <a:ext cx="4638453" cy="7866207"/>
          </a:xfrm>
          <a:prstGeom prst="rect">
            <a:avLst/>
          </a:prstGeom>
        </p:spPr>
      </p:pic>
      <p:pic>
        <p:nvPicPr>
          <p:cNvPr id="2" name="Picture 1">
            <a:extLst>
              <a:ext uri="{FF2B5EF4-FFF2-40B4-BE49-F238E27FC236}">
                <a16:creationId xmlns:a16="http://schemas.microsoft.com/office/drawing/2014/main" id="{A3231618-5BA7-7745-9DEF-06368E08BA5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2328078" y="1010965"/>
            <a:ext cx="4638453" cy="7866207"/>
          </a:xfrm>
          <a:prstGeom prst="rect">
            <a:avLst/>
          </a:prstGeom>
        </p:spPr>
      </p:pic>
      <p:cxnSp>
        <p:nvCxnSpPr>
          <p:cNvPr id="47" name="Straight Connector 19">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0"/>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DBBE7ADC-1593-465D-BE72-565B512615EA}"/>
              </a:ext>
            </a:extLst>
          </p:cNvPr>
          <p:cNvSpPr>
            <a:spLocks noGrp="1"/>
          </p:cNvSpPr>
          <p:nvPr>
            <p:ph type="sldNum" sz="quarter" idx="12"/>
          </p:nvPr>
        </p:nvSpPr>
        <p:spPr>
          <a:xfrm>
            <a:off x="16417047" y="8912084"/>
            <a:ext cx="1194182" cy="976030"/>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26</a:t>
            </a:fld>
            <a:endParaRPr lang="en-US" sz="1200" dirty="0"/>
          </a:p>
        </p:txBody>
      </p:sp>
      <p:sp>
        <p:nvSpPr>
          <p:cNvPr id="48" name="Rectangle 21">
            <a:extLst>
              <a:ext uri="{FF2B5EF4-FFF2-40B4-BE49-F238E27FC236}">
                <a16:creationId xmlns:a16="http://schemas.microsoft.com/office/drawing/2014/main" id="{9B57D9A5-B0E6-43E8-854F-D4931B715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968615" y="1019881"/>
            <a:ext cx="643605" cy="7866227"/>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cxnSp>
        <p:nvCxnSpPr>
          <p:cNvPr id="49" name="Straight Connector 23">
            <a:extLst>
              <a:ext uri="{FF2B5EF4-FFF2-40B4-BE49-F238E27FC236}">
                <a16:creationId xmlns:a16="http://schemas.microsoft.com/office/drawing/2014/main" id="{25443840-A796-4C43-8DC1-1B738EFEC5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78017"/>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9A4B75AF-CEFE-4AAB-9BF4-06CC918F903D}"/>
              </a:ext>
            </a:extLst>
          </p:cNvPr>
          <p:cNvSpPr>
            <a:spLocks noGrp="1"/>
          </p:cNvSpPr>
          <p:nvPr>
            <p:ph type="ftr" sz="quarter" idx="11"/>
          </p:nvPr>
        </p:nvSpPr>
        <p:spPr>
          <a:xfrm>
            <a:off x="9882862" y="8837060"/>
            <a:ext cx="5943421" cy="1077031"/>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Tree>
    <p:extLst>
      <p:ext uri="{BB962C8B-B14F-4D97-AF65-F5344CB8AC3E}">
        <p14:creationId xmlns:p14="http://schemas.microsoft.com/office/powerpoint/2010/main" val="2217066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05734" cy="990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E9EEA68-28D2-FA4E-BBF1-775BF00F30A0}"/>
              </a:ext>
            </a:extLst>
          </p:cNvPr>
          <p:cNvSpPr>
            <a:spLocks noGrp="1"/>
          </p:cNvSpPr>
          <p:nvPr>
            <p:ph type="title"/>
          </p:nvPr>
        </p:nvSpPr>
        <p:spPr>
          <a:xfrm>
            <a:off x="1446834" y="724606"/>
            <a:ext cx="5743676" cy="1919277"/>
          </a:xfrm>
        </p:spPr>
        <p:txBody>
          <a:bodyPr vert="horz" lIns="91440" tIns="45720" rIns="91440" bIns="45720" rtlCol="0" anchor="b">
            <a:normAutofit/>
          </a:bodyPr>
          <a:lstStyle/>
          <a:p>
            <a:pPr defTabSz="914400"/>
            <a:r>
              <a:rPr lang="en-US" sz="5200" b="1" kern="1200" dirty="0">
                <a:solidFill>
                  <a:schemeClr val="tx1"/>
                </a:solidFill>
                <a:latin typeface="+mj-lt"/>
                <a:ea typeface="+mj-ea"/>
                <a:cs typeface="+mj-cs"/>
              </a:rPr>
              <a:t>Dame Nellie Melba</a:t>
            </a:r>
          </a:p>
        </p:txBody>
      </p:sp>
      <p:pic>
        <p:nvPicPr>
          <p:cNvPr id="10" name="Picture 9">
            <a:extLst>
              <a:ext uri="{FF2B5EF4-FFF2-40B4-BE49-F238E27FC236}">
                <a16:creationId xmlns:a16="http://schemas.microsoft.com/office/drawing/2014/main" id="{7686A7B1-2FB2-5247-85C5-AD37736AE26B}"/>
              </a:ext>
            </a:extLst>
          </p:cNvPr>
          <p:cNvPicPr>
            <a:picLocks noChangeAspect="1"/>
          </p:cNvPicPr>
          <p:nvPr/>
        </p:nvPicPr>
        <p:blipFill rotWithShape="1">
          <a:blip r:embed="rId3"/>
          <a:srcRect r="7033"/>
          <a:stretch/>
        </p:blipFill>
        <p:spPr>
          <a:xfrm>
            <a:off x="807636" y="3561990"/>
            <a:ext cx="8382326" cy="5619404"/>
          </a:xfrm>
          <a:prstGeom prst="rect">
            <a:avLst/>
          </a:prstGeom>
        </p:spPr>
      </p:pic>
      <p:pic>
        <p:nvPicPr>
          <p:cNvPr id="9" name="Picture 8">
            <a:extLst>
              <a:ext uri="{FF2B5EF4-FFF2-40B4-BE49-F238E27FC236}">
                <a16:creationId xmlns:a16="http://schemas.microsoft.com/office/drawing/2014/main" id="{DC3A4715-CBA8-0B4D-A11D-92A02A9BAD48}"/>
              </a:ext>
            </a:extLst>
          </p:cNvPr>
          <p:cNvPicPr>
            <a:picLocks noChangeAspect="1"/>
          </p:cNvPicPr>
          <p:nvPr/>
        </p:nvPicPr>
        <p:blipFill rotWithShape="1">
          <a:blip r:embed="rId4"/>
          <a:srcRect l="3622" t="-119" r="3955" b="7164"/>
          <a:stretch/>
        </p:blipFill>
        <p:spPr>
          <a:xfrm>
            <a:off x="9189962" y="264716"/>
            <a:ext cx="6973342" cy="8916678"/>
          </a:xfrm>
          <a:prstGeom prst="rect">
            <a:avLst/>
          </a:prstGeom>
        </p:spPr>
      </p:pic>
      <p:sp>
        <p:nvSpPr>
          <p:cNvPr id="3" name="Footer Placeholder 2">
            <a:extLst>
              <a:ext uri="{FF2B5EF4-FFF2-40B4-BE49-F238E27FC236}">
                <a16:creationId xmlns:a16="http://schemas.microsoft.com/office/drawing/2014/main" id="{739D9D5A-71E3-4D69-BEC2-646C1ACDA5AE}"/>
              </a:ext>
            </a:extLst>
          </p:cNvPr>
          <p:cNvSpPr>
            <a:spLocks noGrp="1"/>
          </p:cNvSpPr>
          <p:nvPr>
            <p:ph type="ftr" sz="quarter" idx="11"/>
          </p:nvPr>
        </p:nvSpPr>
        <p:spPr>
          <a:xfrm>
            <a:off x="5833358" y="9181394"/>
            <a:ext cx="5943421" cy="527403"/>
          </a:xfrm>
        </p:spPr>
        <p:txBody>
          <a:bodyPr vert="horz" lIns="91440" tIns="45720" rIns="91440" bIns="45720" rtlCol="0" anchor="ctr">
            <a:normAutofit/>
          </a:bodyPr>
          <a:lstStyle/>
          <a:p>
            <a:pP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
        <p:nvSpPr>
          <p:cNvPr id="4" name="Slide Number Placeholder 3">
            <a:extLst>
              <a:ext uri="{FF2B5EF4-FFF2-40B4-BE49-F238E27FC236}">
                <a16:creationId xmlns:a16="http://schemas.microsoft.com/office/drawing/2014/main" id="{65601BD5-D190-4232-AC41-B476227D5D2E}"/>
              </a:ext>
            </a:extLst>
          </p:cNvPr>
          <p:cNvSpPr>
            <a:spLocks noGrp="1"/>
          </p:cNvSpPr>
          <p:nvPr>
            <p:ph type="sldNum" sz="quarter" idx="12"/>
          </p:nvPr>
        </p:nvSpPr>
        <p:spPr>
          <a:xfrm>
            <a:off x="12437159" y="9181394"/>
            <a:ext cx="3962281" cy="527403"/>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27</a:t>
            </a:fld>
            <a:endParaRPr lang="en-US" sz="1200" dirty="0"/>
          </a:p>
        </p:txBody>
      </p:sp>
    </p:spTree>
    <p:extLst>
      <p:ext uri="{BB962C8B-B14F-4D97-AF65-F5344CB8AC3E}">
        <p14:creationId xmlns:p14="http://schemas.microsoft.com/office/powerpoint/2010/main" val="3984870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3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10137"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4" name="Group 33">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205162" y="1"/>
            <a:ext cx="1404983" cy="2795445"/>
            <a:chOff x="10918968" y="713127"/>
            <a:chExt cx="1273032" cy="2532832"/>
          </a:xfrm>
        </p:grpSpPr>
        <p:sp>
          <p:nvSpPr>
            <p:cNvPr id="35" name="Rectangle 34">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Isosceles Triangle 35">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8" name="Group 37">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646606"/>
            <a:ext cx="1464709" cy="2914283"/>
            <a:chOff x="0" y="4601497"/>
            <a:chExt cx="1014060" cy="2017580"/>
          </a:xfrm>
        </p:grpSpPr>
        <p:sp>
          <p:nvSpPr>
            <p:cNvPr id="39" name="Isosceles Triangle 38">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Footer Placeholder 2">
            <a:extLst>
              <a:ext uri="{FF2B5EF4-FFF2-40B4-BE49-F238E27FC236}">
                <a16:creationId xmlns:a16="http://schemas.microsoft.com/office/drawing/2014/main" id="{B3D75880-B6F7-428D-9C6F-C48682689209}"/>
              </a:ext>
            </a:extLst>
          </p:cNvPr>
          <p:cNvSpPr>
            <a:spLocks noGrp="1"/>
          </p:cNvSpPr>
          <p:nvPr>
            <p:ph type="ftr" sz="quarter" idx="11"/>
          </p:nvPr>
        </p:nvSpPr>
        <p:spPr>
          <a:xfrm>
            <a:off x="5833358" y="9181394"/>
            <a:ext cx="5943421" cy="527403"/>
          </a:xfrm>
        </p:spPr>
        <p:txBody>
          <a:bodyPr vert="horz" lIns="91440" tIns="45720" rIns="91440" bIns="45720" rtlCol="0" anchor="ctr">
            <a:normAutofit/>
          </a:bodyPr>
          <a:lstStyle/>
          <a:p>
            <a:pP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
        <p:nvSpPr>
          <p:cNvPr id="7" name="Slide Number Placeholder 6">
            <a:extLst>
              <a:ext uri="{FF2B5EF4-FFF2-40B4-BE49-F238E27FC236}">
                <a16:creationId xmlns:a16="http://schemas.microsoft.com/office/drawing/2014/main" id="{B3FB3206-C361-42C8-905F-F79889B117E3}"/>
              </a:ext>
            </a:extLst>
          </p:cNvPr>
          <p:cNvSpPr>
            <a:spLocks noGrp="1"/>
          </p:cNvSpPr>
          <p:nvPr>
            <p:ph type="sldNum" sz="quarter" idx="12"/>
          </p:nvPr>
        </p:nvSpPr>
        <p:spPr>
          <a:xfrm>
            <a:off x="12718432" y="9181394"/>
            <a:ext cx="3962281" cy="527403"/>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28</a:t>
            </a:fld>
            <a:endParaRPr lang="en-US" sz="1200" dirty="0"/>
          </a:p>
        </p:txBody>
      </p:sp>
      <p:sp>
        <p:nvSpPr>
          <p:cNvPr id="8" name="Rectangle 7">
            <a:extLst>
              <a:ext uri="{FF2B5EF4-FFF2-40B4-BE49-F238E27FC236}">
                <a16:creationId xmlns:a16="http://schemas.microsoft.com/office/drawing/2014/main" id="{BA98E6DA-BC47-4784-A189-47AF36F39931}"/>
              </a:ext>
            </a:extLst>
          </p:cNvPr>
          <p:cNvSpPr/>
          <p:nvPr/>
        </p:nvSpPr>
        <p:spPr>
          <a:xfrm>
            <a:off x="23365251" y="14236869"/>
            <a:ext cx="6639479" cy="2085571"/>
          </a:xfrm>
          <a:prstGeom prst="rect">
            <a:avLst/>
          </a:prstGeom>
        </p:spPr>
        <p:txBody>
          <a:bodyPr wrap="square">
            <a:spAutoFit/>
          </a:bodyPr>
          <a:lstStyle/>
          <a:p>
            <a:pPr>
              <a:lnSpc>
                <a:spcPct val="115000"/>
              </a:lnSpc>
              <a:spcAft>
                <a:spcPts val="2321"/>
              </a:spcAft>
            </a:pPr>
            <a:r>
              <a:rPr lang="en-US" sz="3829" b="1" dirty="0"/>
              <a:t>But </a:t>
            </a:r>
            <a:r>
              <a:rPr lang="en-US" sz="3829" dirty="0"/>
              <a:t> </a:t>
            </a:r>
            <a:r>
              <a:rPr lang="en-US" sz="3829" b="1" dirty="0"/>
              <a:t>only Georges represented international fashion and style in Melbourne</a:t>
            </a:r>
            <a:endParaRPr lang="en-US" sz="3248"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Title 3">
            <a:extLst>
              <a:ext uri="{FF2B5EF4-FFF2-40B4-BE49-F238E27FC236}">
                <a16:creationId xmlns:a16="http://schemas.microsoft.com/office/drawing/2014/main" id="{17911050-9877-41B4-BD0A-CF4C417C6E1D}"/>
              </a:ext>
            </a:extLst>
          </p:cNvPr>
          <p:cNvSpPr txBox="1">
            <a:spLocks/>
          </p:cNvSpPr>
          <p:nvPr/>
        </p:nvSpPr>
        <p:spPr>
          <a:xfrm>
            <a:off x="1464709" y="584517"/>
            <a:ext cx="6174247" cy="1290624"/>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5200" b="1" kern="1200" dirty="0">
                <a:latin typeface="+mj-lt"/>
                <a:ea typeface="+mj-ea"/>
                <a:cs typeface="+mj-cs"/>
              </a:rPr>
              <a:t>Dame Nellie Melba</a:t>
            </a:r>
          </a:p>
        </p:txBody>
      </p:sp>
      <p:sp>
        <p:nvSpPr>
          <p:cNvPr id="4" name="Rectangle 3">
            <a:extLst>
              <a:ext uri="{FF2B5EF4-FFF2-40B4-BE49-F238E27FC236}">
                <a16:creationId xmlns:a16="http://schemas.microsoft.com/office/drawing/2014/main" id="{82C6FAAC-4F06-41EF-8BD0-F0872FA081BE}"/>
              </a:ext>
            </a:extLst>
          </p:cNvPr>
          <p:cNvSpPr/>
          <p:nvPr/>
        </p:nvSpPr>
        <p:spPr>
          <a:xfrm>
            <a:off x="1445840" y="2069257"/>
            <a:ext cx="7359229" cy="4686604"/>
          </a:xfrm>
          <a:prstGeom prst="rect">
            <a:avLst/>
          </a:prstGeom>
        </p:spPr>
        <p:txBody>
          <a:bodyPr wrap="square">
            <a:spAutoFit/>
          </a:bodyPr>
          <a:lstStyle/>
          <a:p>
            <a:pPr>
              <a:lnSpc>
                <a:spcPct val="114000"/>
              </a:lnSpc>
              <a:spcBef>
                <a:spcPts val="1200"/>
              </a:spcBef>
              <a:spcAft>
                <a:spcPts val="600"/>
              </a:spcAft>
            </a:pPr>
            <a:r>
              <a:rPr lang="en-US" sz="2800" dirty="0"/>
              <a:t>She was an active fundraiser for the war effort, singing for charities.</a:t>
            </a:r>
          </a:p>
          <a:p>
            <a:pPr>
              <a:lnSpc>
                <a:spcPct val="114000"/>
              </a:lnSpc>
              <a:spcBef>
                <a:spcPts val="1200"/>
              </a:spcBef>
              <a:spcAft>
                <a:spcPts val="600"/>
              </a:spcAft>
            </a:pPr>
            <a:r>
              <a:rPr lang="en-US" sz="2800" dirty="0"/>
              <a:t>Dame Nellie returned to Australia many times during the 20</a:t>
            </a:r>
            <a:r>
              <a:rPr lang="en-US" sz="2800" baseline="30000" dirty="0"/>
              <a:t>th</a:t>
            </a:r>
            <a:r>
              <a:rPr lang="en-US" sz="2800" dirty="0"/>
              <a:t> century and sang up until the last months of her life. She actively supported up and coming singers. </a:t>
            </a:r>
          </a:p>
          <a:p>
            <a:pPr>
              <a:lnSpc>
                <a:spcPct val="114000"/>
              </a:lnSpc>
              <a:spcBef>
                <a:spcPts val="1200"/>
              </a:spcBef>
              <a:spcAft>
                <a:spcPts val="600"/>
              </a:spcAft>
            </a:pPr>
            <a:r>
              <a:rPr lang="en-US" sz="2800" dirty="0"/>
              <a:t>Melba is pictured  here as Desdemona.</a:t>
            </a:r>
          </a:p>
          <a:p>
            <a:pPr>
              <a:lnSpc>
                <a:spcPct val="114000"/>
              </a:lnSpc>
              <a:spcBef>
                <a:spcPts val="1200"/>
              </a:spcBef>
              <a:spcAft>
                <a:spcPts val="600"/>
              </a:spcAft>
            </a:pPr>
            <a:r>
              <a:rPr lang="en-US" sz="2800" dirty="0"/>
              <a:t>She is commemorated on the $100 note.</a:t>
            </a:r>
          </a:p>
        </p:txBody>
      </p:sp>
      <p:pic>
        <p:nvPicPr>
          <p:cNvPr id="5" name="Picture 4">
            <a:extLst>
              <a:ext uri="{FF2B5EF4-FFF2-40B4-BE49-F238E27FC236}">
                <a16:creationId xmlns:a16="http://schemas.microsoft.com/office/drawing/2014/main" id="{4102264E-646A-4C55-861A-8513C8F392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6797" y="1126555"/>
            <a:ext cx="5783270" cy="7464452"/>
          </a:xfrm>
          <a:prstGeom prst="rect">
            <a:avLst/>
          </a:prstGeom>
          <a:ln w="88900" cap="sq" cmpd="thickThin">
            <a:noFill/>
            <a:prstDash val="solid"/>
            <a:miter lim="800000"/>
          </a:ln>
          <a:effectLst>
            <a:innerShdw blurRad="76200">
              <a:srgbClr val="000000"/>
            </a:innerShdw>
          </a:effectLst>
        </p:spPr>
      </p:pic>
      <p:pic>
        <p:nvPicPr>
          <p:cNvPr id="6" name="Picture 5">
            <a:extLst>
              <a:ext uri="{FF2B5EF4-FFF2-40B4-BE49-F238E27FC236}">
                <a16:creationId xmlns:a16="http://schemas.microsoft.com/office/drawing/2014/main" id="{FF68DBC8-0006-4E1B-ADE3-FAEA40BDD4E9}"/>
              </a:ext>
            </a:extLst>
          </p:cNvPr>
          <p:cNvPicPr>
            <a:picLocks noChangeAspect="1"/>
          </p:cNvPicPr>
          <p:nvPr/>
        </p:nvPicPr>
        <p:blipFill>
          <a:blip r:embed="rId4"/>
          <a:stretch>
            <a:fillRect/>
          </a:stretch>
        </p:blipFill>
        <p:spPr>
          <a:xfrm>
            <a:off x="3017858" y="7031248"/>
            <a:ext cx="3791082" cy="1559759"/>
          </a:xfrm>
          <a:prstGeom prst="rect">
            <a:avLst/>
          </a:prstGeom>
          <a:solidFill>
            <a:srgbClr val="FFFFFF">
              <a:shade val="85000"/>
            </a:srgbClr>
          </a:solidFill>
          <a:ln w="190500" cap="rnd">
            <a:no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373303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12">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4" name="Rectangle 14">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5" name="Rectangle 16">
            <a:extLst>
              <a:ext uri="{FF2B5EF4-FFF2-40B4-BE49-F238E27FC236}">
                <a16:creationId xmlns:a16="http://schemas.microsoft.com/office/drawing/2014/main" id="{BEE39D25-F6C3-49C6-9DCC-F22D92A9B2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1096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E3B6AE00-D48F-40CA-AC18-605ECC63738A}"/>
              </a:ext>
            </a:extLst>
          </p:cNvPr>
          <p:cNvSpPr txBox="1">
            <a:spLocks/>
          </p:cNvSpPr>
          <p:nvPr/>
        </p:nvSpPr>
        <p:spPr>
          <a:xfrm>
            <a:off x="2224508" y="596497"/>
            <a:ext cx="6013493" cy="1394367"/>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5200" b="1" dirty="0"/>
              <a:t>Eva Mylott</a:t>
            </a:r>
          </a:p>
        </p:txBody>
      </p:sp>
      <p:sp>
        <p:nvSpPr>
          <p:cNvPr id="3" name="TextBox 2">
            <a:extLst>
              <a:ext uri="{FF2B5EF4-FFF2-40B4-BE49-F238E27FC236}">
                <a16:creationId xmlns:a16="http://schemas.microsoft.com/office/drawing/2014/main" id="{26A6844B-E1A9-4A42-96EE-9E398876ADD9}"/>
              </a:ext>
            </a:extLst>
          </p:cNvPr>
          <p:cNvSpPr txBox="1"/>
          <p:nvPr/>
        </p:nvSpPr>
        <p:spPr>
          <a:xfrm>
            <a:off x="2224508" y="2722820"/>
            <a:ext cx="5412944" cy="5587358"/>
          </a:xfrm>
          <a:prstGeom prst="rect">
            <a:avLst/>
          </a:prstGeom>
        </p:spPr>
        <p:txBody>
          <a:bodyPr vert="horz" lIns="91440" tIns="45720" rIns="91440" bIns="45720" rtlCol="0" anchor="t">
            <a:noAutofit/>
          </a:bodyPr>
          <a:lstStyle/>
          <a:p>
            <a:pPr>
              <a:lnSpc>
                <a:spcPct val="114000"/>
              </a:lnSpc>
              <a:spcBef>
                <a:spcPts val="1200"/>
              </a:spcBef>
              <a:spcAft>
                <a:spcPts val="600"/>
              </a:spcAft>
            </a:pPr>
            <a:r>
              <a:rPr lang="en-US" sz="2800" dirty="0">
                <a:effectLst/>
                <a:ea typeface="Calibri" panose="020F0502020204030204" pitchFamily="34" charset="0"/>
                <a:cs typeface="Calibri" panose="020F0502020204030204" pitchFamily="34" charset="0"/>
              </a:rPr>
              <a:t>Eva Mylott (1875-1920) was born in New South Wales and was a contralto.</a:t>
            </a:r>
            <a:endParaRPr lang="en-AU" sz="2800" dirty="0">
              <a:effectLst/>
              <a:ea typeface="Calibri" panose="020F0502020204030204" pitchFamily="34" charset="0"/>
              <a:cs typeface="Times New Roman" panose="02020603050405020304" pitchFamily="18" charset="0"/>
            </a:endParaRPr>
          </a:p>
          <a:p>
            <a:pPr>
              <a:lnSpc>
                <a:spcPct val="114000"/>
              </a:lnSpc>
              <a:spcBef>
                <a:spcPts val="1200"/>
              </a:spcBef>
              <a:spcAft>
                <a:spcPts val="600"/>
              </a:spcAft>
            </a:pPr>
            <a:r>
              <a:rPr lang="en-US" sz="2800" dirty="0">
                <a:effectLst/>
                <a:ea typeface="Calibri" panose="020F0502020204030204" pitchFamily="34" charset="0"/>
                <a:cs typeface="Calibri" panose="020F0502020204030204" pitchFamily="34" charset="0"/>
              </a:rPr>
              <a:t>Dame Nellie Melba helped Eva by sending her to Melba’s own Parisian singing coach. </a:t>
            </a:r>
            <a:endParaRPr lang="en-AU" sz="2800" dirty="0">
              <a:effectLst/>
              <a:ea typeface="Calibri" panose="020F0502020204030204" pitchFamily="34" charset="0"/>
              <a:cs typeface="Times New Roman" panose="02020603050405020304" pitchFamily="18" charset="0"/>
            </a:endParaRPr>
          </a:p>
          <a:p>
            <a:pPr>
              <a:lnSpc>
                <a:spcPct val="114000"/>
              </a:lnSpc>
              <a:spcBef>
                <a:spcPts val="1200"/>
              </a:spcBef>
              <a:spcAft>
                <a:spcPts val="600"/>
              </a:spcAft>
            </a:pPr>
            <a:r>
              <a:rPr lang="en-US" sz="2800" dirty="0">
                <a:effectLst/>
                <a:ea typeface="Calibri" panose="020F0502020204030204" pitchFamily="34" charset="0"/>
                <a:cs typeface="Calibri" panose="020F0502020204030204" pitchFamily="34" charset="0"/>
              </a:rPr>
              <a:t>Eva appeared at the Metropolitan Opera with Nellie Melba in 1914.</a:t>
            </a:r>
            <a:endParaRPr lang="en-AU" sz="2800" dirty="0">
              <a:effectLst/>
              <a:ea typeface="Calibri" panose="020F0502020204030204" pitchFamily="34" charset="0"/>
              <a:cs typeface="Times New Roman" panose="02020603050405020304" pitchFamily="18" charset="0"/>
            </a:endParaRPr>
          </a:p>
          <a:p>
            <a:pPr>
              <a:lnSpc>
                <a:spcPct val="114000"/>
              </a:lnSpc>
              <a:spcBef>
                <a:spcPts val="1200"/>
              </a:spcBef>
              <a:spcAft>
                <a:spcPts val="600"/>
              </a:spcAft>
            </a:pPr>
            <a:r>
              <a:rPr lang="en-US" sz="2800" dirty="0">
                <a:effectLst/>
                <a:ea typeface="Calibri" panose="020F0502020204030204" pitchFamily="34" charset="0"/>
                <a:cs typeface="Calibri" panose="020F0502020204030204" pitchFamily="34" charset="0"/>
              </a:rPr>
              <a:t>Eva Mylott was the paternal grandmother of Mel Gibson.</a:t>
            </a:r>
            <a:r>
              <a:rPr lang="en-US" sz="2800" dirty="0"/>
              <a:t>   </a:t>
            </a:r>
          </a:p>
        </p:txBody>
      </p:sp>
      <p:cxnSp>
        <p:nvCxnSpPr>
          <p:cNvPr id="36" name="Straight Connector 18">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8103"/>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413F2380-A50C-40B2-BCE3-8645A39CC11E}"/>
              </a:ext>
            </a:extLst>
          </p:cNvPr>
          <p:cNvSpPr>
            <a:spLocks noGrp="1"/>
          </p:cNvSpPr>
          <p:nvPr>
            <p:ph type="sldNum" sz="quarter" idx="12"/>
          </p:nvPr>
        </p:nvSpPr>
        <p:spPr>
          <a:xfrm>
            <a:off x="16410616" y="8876933"/>
            <a:ext cx="1203753" cy="992318"/>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29</a:t>
            </a:fld>
            <a:endParaRPr lang="en-US" sz="1200" dirty="0"/>
          </a:p>
        </p:txBody>
      </p:sp>
      <p:sp>
        <p:nvSpPr>
          <p:cNvPr id="37" name="Rectangle 20">
            <a:extLst>
              <a:ext uri="{FF2B5EF4-FFF2-40B4-BE49-F238E27FC236}">
                <a16:creationId xmlns:a16="http://schemas.microsoft.com/office/drawing/2014/main" id="{1B6A2B32-FA4E-4012-AA9A-4722860D1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2311293" y="1010963"/>
            <a:ext cx="4105685" cy="1460052"/>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38" name="Rectangle 22">
            <a:extLst>
              <a:ext uri="{FF2B5EF4-FFF2-40B4-BE49-F238E27FC236}">
                <a16:creationId xmlns:a16="http://schemas.microsoft.com/office/drawing/2014/main" id="{965B5ED8-112D-4362-947F-A3C0636F4C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017230" y="7404093"/>
            <a:ext cx="4105682" cy="1490137"/>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pic>
        <p:nvPicPr>
          <p:cNvPr id="6" name="Picture 5">
            <a:extLst>
              <a:ext uri="{FF2B5EF4-FFF2-40B4-BE49-F238E27FC236}">
                <a16:creationId xmlns:a16="http://schemas.microsoft.com/office/drawing/2014/main" id="{D01EC07C-00FA-F84E-BB86-3BE2C24BCD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374" y="2117999"/>
            <a:ext cx="4105684" cy="6192179"/>
          </a:xfrm>
          <a:prstGeom prst="rect">
            <a:avLst/>
          </a:prstGeom>
        </p:spPr>
      </p:pic>
      <p:pic>
        <p:nvPicPr>
          <p:cNvPr id="2" name="Picture 1">
            <a:extLst>
              <a:ext uri="{FF2B5EF4-FFF2-40B4-BE49-F238E27FC236}">
                <a16:creationId xmlns:a16="http://schemas.microsoft.com/office/drawing/2014/main" id="{6F29D771-C142-EC49-B3DA-5B8B829914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17505" y="1595014"/>
            <a:ext cx="4105685" cy="5663013"/>
          </a:xfrm>
          <a:prstGeom prst="rect">
            <a:avLst/>
          </a:prstGeom>
        </p:spPr>
      </p:pic>
      <p:cxnSp>
        <p:nvCxnSpPr>
          <p:cNvPr id="39" name="Straight Connector 24">
            <a:extLst>
              <a:ext uri="{FF2B5EF4-FFF2-40B4-BE49-F238E27FC236}">
                <a16:creationId xmlns:a16="http://schemas.microsoft.com/office/drawing/2014/main" id="{0F90855A-CFDE-4C18-8007-CC1D26F553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86121"/>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7" name="Footer Placeholder 6">
            <a:extLst>
              <a:ext uri="{FF2B5EF4-FFF2-40B4-BE49-F238E27FC236}">
                <a16:creationId xmlns:a16="http://schemas.microsoft.com/office/drawing/2014/main" id="{9CBB370F-42DC-48D7-921A-84D14175D4F0}"/>
              </a:ext>
            </a:extLst>
          </p:cNvPr>
          <p:cNvSpPr>
            <a:spLocks noGrp="1"/>
          </p:cNvSpPr>
          <p:nvPr>
            <p:ph type="ftr" sz="quarter" idx="11"/>
          </p:nvPr>
        </p:nvSpPr>
        <p:spPr>
          <a:xfrm>
            <a:off x="9850367" y="8835549"/>
            <a:ext cx="5943421" cy="1082855"/>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Tree>
    <p:extLst>
      <p:ext uri="{BB962C8B-B14F-4D97-AF65-F5344CB8AC3E}">
        <p14:creationId xmlns:p14="http://schemas.microsoft.com/office/powerpoint/2010/main" val="2326847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10137"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929424" y="464726"/>
            <a:ext cx="15751289" cy="1640509"/>
          </a:xfrm>
        </p:spPr>
        <p:txBody>
          <a:bodyPr>
            <a:normAutofit/>
          </a:bodyPr>
          <a:lstStyle/>
          <a:p>
            <a:r>
              <a:rPr lang="en-US" sz="5200" b="1" dirty="0"/>
              <a:t>Australian Opera Singers</a:t>
            </a:r>
          </a:p>
        </p:txBody>
      </p:sp>
      <p:sp>
        <p:nvSpPr>
          <p:cNvPr id="3" name="Content Placeholder 2">
            <a:extLst>
              <a:ext uri="{FF2B5EF4-FFF2-40B4-BE49-F238E27FC236}">
                <a16:creationId xmlns:a16="http://schemas.microsoft.com/office/drawing/2014/main" id="{F395C9CD-C4B7-43AD-955B-FA07EC0D364D}"/>
              </a:ext>
            </a:extLst>
          </p:cNvPr>
          <p:cNvSpPr>
            <a:spLocks noGrp="1"/>
          </p:cNvSpPr>
          <p:nvPr>
            <p:ph idx="1"/>
          </p:nvPr>
        </p:nvSpPr>
        <p:spPr>
          <a:xfrm>
            <a:off x="929427" y="2575417"/>
            <a:ext cx="5789714" cy="6346862"/>
          </a:xfrm>
        </p:spPr>
        <p:txBody>
          <a:bodyPr>
            <a:normAutofit/>
          </a:bodyPr>
          <a:lstStyle/>
          <a:p>
            <a:pPr marL="0" indent="0">
              <a:lnSpc>
                <a:spcPct val="114000"/>
              </a:lnSpc>
              <a:spcBef>
                <a:spcPts val="1200"/>
              </a:spcBef>
              <a:spcAft>
                <a:spcPts val="600"/>
              </a:spcAft>
              <a:buNone/>
            </a:pPr>
            <a:r>
              <a:rPr lang="en-AU" sz="2900" dirty="0"/>
              <a:t>Australia has a long history of opera singers, possibly the most famous being Dame Nellie Melba and Dame Joan Sutherland</a:t>
            </a:r>
          </a:p>
          <a:p>
            <a:pPr marL="0" indent="0">
              <a:lnSpc>
                <a:spcPct val="114000"/>
              </a:lnSpc>
              <a:spcBef>
                <a:spcPts val="1200"/>
              </a:spcBef>
              <a:spcAft>
                <a:spcPts val="600"/>
              </a:spcAft>
              <a:buNone/>
            </a:pPr>
            <a:r>
              <a:rPr lang="en-AU" sz="2900" dirty="0"/>
              <a:t>Australia has had a whole alphabet of operatic singers, both male and female.</a:t>
            </a:r>
          </a:p>
          <a:p>
            <a:pPr marL="0" indent="0">
              <a:buNone/>
            </a:pPr>
            <a:endParaRPr lang="en-US" sz="2900" dirty="0"/>
          </a:p>
        </p:txBody>
      </p:sp>
      <p:grpSp>
        <p:nvGrpSpPr>
          <p:cNvPr id="27" name="Group 26">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205162" y="1"/>
            <a:ext cx="1404983" cy="2795445"/>
            <a:chOff x="10918968" y="713127"/>
            <a:chExt cx="1273032" cy="2532832"/>
          </a:xfrm>
        </p:grpSpPr>
        <p:sp>
          <p:nvSpPr>
            <p:cNvPr id="28" name="Rectangle 27">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Isosceles Triangle 28">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646606"/>
            <a:ext cx="1464709" cy="2914283"/>
            <a:chOff x="0" y="4601497"/>
            <a:chExt cx="1014060" cy="2017580"/>
          </a:xfrm>
        </p:grpSpPr>
        <p:sp>
          <p:nvSpPr>
            <p:cNvPr id="32" name="Isosceles Triangle 31">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8" name="Picture 7">
            <a:extLst>
              <a:ext uri="{FF2B5EF4-FFF2-40B4-BE49-F238E27FC236}">
                <a16:creationId xmlns:a16="http://schemas.microsoft.com/office/drawing/2014/main" id="{E4F33881-BF15-3E4B-A1BE-0B61EE247A26}"/>
              </a:ext>
            </a:extLst>
          </p:cNvPr>
          <p:cNvPicPr>
            <a:picLocks noChangeAspect="1"/>
          </p:cNvPicPr>
          <p:nvPr/>
        </p:nvPicPr>
        <p:blipFill rotWithShape="1">
          <a:blip r:embed="rId3">
            <a:extLst>
              <a:ext uri="{28A0092B-C50C-407E-A947-70E740481C1C}">
                <a14:useLocalDpi xmlns:a14="http://schemas.microsoft.com/office/drawing/2010/main" val="0"/>
              </a:ext>
            </a:extLst>
          </a:blip>
          <a:srcRect b="-1"/>
          <a:stretch/>
        </p:blipFill>
        <p:spPr>
          <a:xfrm>
            <a:off x="7648565" y="2804566"/>
            <a:ext cx="4401138" cy="5842211"/>
          </a:xfrm>
          <a:prstGeom prst="rect">
            <a:avLst/>
          </a:prstGeom>
        </p:spPr>
      </p:pic>
      <p:pic>
        <p:nvPicPr>
          <p:cNvPr id="6" name="Picture 5" descr="A person posing for the camera&#10;&#10;Description automatically generated">
            <a:extLst>
              <a:ext uri="{FF2B5EF4-FFF2-40B4-BE49-F238E27FC236}">
                <a16:creationId xmlns:a16="http://schemas.microsoft.com/office/drawing/2014/main" id="{1B5AD8E5-B283-4739-A715-479BC8659144}"/>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2279574" y="2803767"/>
            <a:ext cx="4401137" cy="5838353"/>
          </a:xfrm>
          <a:prstGeom prst="rect">
            <a:avLst/>
          </a:prstGeom>
        </p:spPr>
      </p:pic>
      <p:sp>
        <p:nvSpPr>
          <p:cNvPr id="9" name="TextBox 8">
            <a:extLst>
              <a:ext uri="{FF2B5EF4-FFF2-40B4-BE49-F238E27FC236}">
                <a16:creationId xmlns:a16="http://schemas.microsoft.com/office/drawing/2014/main" id="{6A415FBD-862F-9148-A4BB-F389970C2A81}"/>
              </a:ext>
            </a:extLst>
          </p:cNvPr>
          <p:cNvSpPr txBox="1"/>
          <p:nvPr/>
        </p:nvSpPr>
        <p:spPr>
          <a:xfrm>
            <a:off x="2263650" y="7221603"/>
            <a:ext cx="5269980" cy="1200650"/>
          </a:xfrm>
          <a:prstGeom prst="rect">
            <a:avLst/>
          </a:prstGeom>
          <a:noFill/>
        </p:spPr>
        <p:txBody>
          <a:bodyPr wrap="square" rtlCol="0">
            <a:spAutoFit/>
          </a:bodyPr>
          <a:lstStyle/>
          <a:p>
            <a:pPr>
              <a:lnSpc>
                <a:spcPct val="114000"/>
              </a:lnSpc>
              <a:spcBef>
                <a:spcPts val="600"/>
              </a:spcBef>
              <a:spcAft>
                <a:spcPts val="600"/>
              </a:spcAft>
            </a:pPr>
            <a:r>
              <a:rPr lang="en-US" sz="2800" dirty="0"/>
              <a:t>Dame Joan Sutherland (left) and </a:t>
            </a:r>
          </a:p>
          <a:p>
            <a:pPr>
              <a:lnSpc>
                <a:spcPct val="114000"/>
              </a:lnSpc>
              <a:spcBef>
                <a:spcPts val="600"/>
              </a:spcBef>
              <a:spcAft>
                <a:spcPts val="600"/>
              </a:spcAft>
            </a:pPr>
            <a:r>
              <a:rPr lang="en-US" sz="2800" dirty="0"/>
              <a:t>Dame Nellie Melba (right)</a:t>
            </a:r>
          </a:p>
        </p:txBody>
      </p:sp>
      <p:sp>
        <p:nvSpPr>
          <p:cNvPr id="4" name="Footer Placeholder 3">
            <a:extLst>
              <a:ext uri="{FF2B5EF4-FFF2-40B4-BE49-F238E27FC236}">
                <a16:creationId xmlns:a16="http://schemas.microsoft.com/office/drawing/2014/main" id="{26EC5D09-0D3A-4867-9AF2-396F40646571}"/>
              </a:ext>
            </a:extLst>
          </p:cNvPr>
          <p:cNvSpPr>
            <a:spLocks noGrp="1"/>
          </p:cNvSpPr>
          <p:nvPr>
            <p:ph type="ftr" sz="quarter" idx="11"/>
          </p:nvPr>
        </p:nvSpPr>
        <p:spPr/>
        <p:txBody>
          <a:bodyPr/>
          <a:lstStyle/>
          <a:p>
            <a:r>
              <a:rPr lang="en-US" dirty="0"/>
              <a:t>Rotary Club of Canterbury: Let’s Stay Connected Project</a:t>
            </a:r>
          </a:p>
        </p:txBody>
      </p:sp>
      <p:sp>
        <p:nvSpPr>
          <p:cNvPr id="5" name="Slide Number Placeholder 4">
            <a:extLst>
              <a:ext uri="{FF2B5EF4-FFF2-40B4-BE49-F238E27FC236}">
                <a16:creationId xmlns:a16="http://schemas.microsoft.com/office/drawing/2014/main" id="{313B426E-52D4-48D0-A747-3B164A98708D}"/>
              </a:ext>
            </a:extLst>
          </p:cNvPr>
          <p:cNvSpPr>
            <a:spLocks noGrp="1"/>
          </p:cNvSpPr>
          <p:nvPr>
            <p:ph type="sldNum" sz="quarter" idx="12"/>
          </p:nvPr>
        </p:nvSpPr>
        <p:spPr/>
        <p:txBody>
          <a:bodyPr/>
          <a:lstStyle/>
          <a:p>
            <a:fld id="{DC56C17F-E5A4-4123-831E-B6BE4BD60FE1}" type="slidenum">
              <a:rPr lang="en-US" smtClean="0"/>
              <a:t>3</a:t>
            </a:fld>
            <a:endParaRPr lang="en-US" dirty="0"/>
          </a:p>
        </p:txBody>
      </p:sp>
    </p:spTree>
    <p:extLst>
      <p:ext uri="{BB962C8B-B14F-4D97-AF65-F5344CB8AC3E}">
        <p14:creationId xmlns:p14="http://schemas.microsoft.com/office/powerpoint/2010/main" val="2491233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10">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199" y="-1"/>
            <a:ext cx="17605735" cy="9905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2" name="Rectangle 12">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4" name="Rectangle 14">
            <a:extLst>
              <a:ext uri="{FF2B5EF4-FFF2-40B4-BE49-F238E27FC236}">
                <a16:creationId xmlns:a16="http://schemas.microsoft.com/office/drawing/2014/main" id="{36F31C88-3DEF-4EA8-AE3A-49441413FC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1041268"/>
            <a:ext cx="609745" cy="7845620"/>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16" name="Rectangle 16">
            <a:extLst>
              <a:ext uri="{FF2B5EF4-FFF2-40B4-BE49-F238E27FC236}">
                <a16:creationId xmlns:a16="http://schemas.microsoft.com/office/drawing/2014/main" id="{BA5EAB11-EB44-461B-9A29-CA09233678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50210"/>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E3B6AE00-D48F-40CA-AC18-605ECC63738A}"/>
              </a:ext>
            </a:extLst>
          </p:cNvPr>
          <p:cNvSpPr txBox="1">
            <a:spLocks/>
          </p:cNvSpPr>
          <p:nvPr/>
        </p:nvSpPr>
        <p:spPr>
          <a:xfrm>
            <a:off x="7412703" y="780241"/>
            <a:ext cx="8418513" cy="3085141"/>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5200" b="1" dirty="0"/>
              <a:t>John Ralston</a:t>
            </a:r>
          </a:p>
        </p:txBody>
      </p:sp>
      <p:sp>
        <p:nvSpPr>
          <p:cNvPr id="6" name="Slide Number Placeholder 5">
            <a:extLst>
              <a:ext uri="{FF2B5EF4-FFF2-40B4-BE49-F238E27FC236}">
                <a16:creationId xmlns:a16="http://schemas.microsoft.com/office/drawing/2014/main" id="{AC4A30E0-E500-4A12-BC4A-AC4771A2A53E}"/>
              </a:ext>
            </a:extLst>
          </p:cNvPr>
          <p:cNvSpPr>
            <a:spLocks noGrp="1"/>
          </p:cNvSpPr>
          <p:nvPr>
            <p:ph type="sldNum" sz="quarter" idx="12"/>
          </p:nvPr>
        </p:nvSpPr>
        <p:spPr>
          <a:xfrm>
            <a:off x="16427503" y="8919564"/>
            <a:ext cx="1194178" cy="1017062"/>
          </a:xfrm>
        </p:spPr>
        <p:txBody>
          <a:bodyPr vert="horz" lIns="91440" tIns="45720" rIns="91440" bIns="45720" rtlCol="0" anchor="ctr">
            <a:normAutofit/>
          </a:bodyPr>
          <a:lstStyle/>
          <a:p>
            <a:pPr algn="ctr" defTabSz="914400">
              <a:spcAft>
                <a:spcPts val="600"/>
              </a:spcAft>
              <a:defRPr/>
            </a:pPr>
            <a:fld id="{DC56C17F-E5A4-4123-831E-B6BE4BD60FE1}" type="slidenum">
              <a:rPr lang="en-US" sz="1200" smtClean="0">
                <a:solidFill>
                  <a:prstClr val="black">
                    <a:tint val="75000"/>
                  </a:prstClr>
                </a:solidFill>
                <a:latin typeface="Calibri" panose="020F0502020204030204"/>
              </a:rPr>
              <a:pPr algn="ctr" defTabSz="914400">
                <a:spcAft>
                  <a:spcPts val="600"/>
                </a:spcAft>
                <a:defRPr/>
              </a:pPr>
              <a:t>30</a:t>
            </a:fld>
            <a:endParaRPr lang="en-US" sz="1200" dirty="0">
              <a:solidFill>
                <a:prstClr val="black">
                  <a:tint val="75000"/>
                </a:prstClr>
              </a:solidFill>
              <a:latin typeface="Calibri" panose="020F0502020204030204"/>
            </a:endParaRPr>
          </a:p>
        </p:txBody>
      </p:sp>
      <p:pic>
        <p:nvPicPr>
          <p:cNvPr id="5" name="Picture 4" descr="A picture containing outdoor, person, holding, building&#10;&#10;Description automatically generated">
            <a:extLst>
              <a:ext uri="{FF2B5EF4-FFF2-40B4-BE49-F238E27FC236}">
                <a16:creationId xmlns:a16="http://schemas.microsoft.com/office/drawing/2014/main" id="{EFFB19FB-C20E-4922-813B-AAE32B4C48E3}"/>
              </a:ext>
            </a:extLst>
          </p:cNvPr>
          <p:cNvPicPr>
            <a:picLocks noChangeAspect="1"/>
          </p:cNvPicPr>
          <p:nvPr/>
        </p:nvPicPr>
        <p:blipFill rotWithShape="1">
          <a:blip r:embed="rId3">
            <a:extLst>
              <a:ext uri="{28A0092B-C50C-407E-A947-70E740481C1C}">
                <a14:useLocalDpi xmlns:a14="http://schemas.microsoft.com/office/drawing/2010/main" val="0"/>
              </a:ext>
            </a:extLst>
          </a:blip>
          <a:srcRect l="-1"/>
          <a:stretch/>
        </p:blipFill>
        <p:spPr>
          <a:xfrm>
            <a:off x="596543" y="1034655"/>
            <a:ext cx="5290614" cy="7884910"/>
          </a:xfrm>
          <a:prstGeom prst="rect">
            <a:avLst/>
          </a:prstGeom>
        </p:spPr>
      </p:pic>
      <p:sp>
        <p:nvSpPr>
          <p:cNvPr id="3" name="TextBox 2">
            <a:extLst>
              <a:ext uri="{FF2B5EF4-FFF2-40B4-BE49-F238E27FC236}">
                <a16:creationId xmlns:a16="http://schemas.microsoft.com/office/drawing/2014/main" id="{A406876A-9D67-4F46-8AED-7FF06C3FC875}"/>
              </a:ext>
            </a:extLst>
          </p:cNvPr>
          <p:cNvSpPr txBox="1"/>
          <p:nvPr/>
        </p:nvSpPr>
        <p:spPr>
          <a:xfrm>
            <a:off x="7412703" y="4160652"/>
            <a:ext cx="8418513" cy="4471199"/>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800" dirty="0">
                <a:effectLst/>
              </a:rPr>
              <a:t>John Ralston (1882-1933) was a baritone (or perhaps bass-baritone) singer noted for his work in musical comedies and Gilbert and Sullivan operas.</a:t>
            </a:r>
          </a:p>
          <a:p>
            <a:pPr defTabSz="914400">
              <a:lnSpc>
                <a:spcPct val="114000"/>
              </a:lnSpc>
              <a:spcBef>
                <a:spcPts val="1200"/>
              </a:spcBef>
              <a:spcAft>
                <a:spcPts val="600"/>
              </a:spcAft>
            </a:pPr>
            <a:r>
              <a:rPr lang="en-US" sz="2800" dirty="0">
                <a:effectLst/>
              </a:rPr>
              <a:t>While travelling with the Lilliputian Opera Company in the early 1900s, he was discovered by JC Williamson, with whose Light Opera Company he remained the rest of his life.</a:t>
            </a:r>
          </a:p>
          <a:p>
            <a:pPr defTabSz="914400">
              <a:lnSpc>
                <a:spcPct val="114000"/>
              </a:lnSpc>
              <a:spcBef>
                <a:spcPts val="1200"/>
              </a:spcBef>
              <a:spcAft>
                <a:spcPts val="600"/>
              </a:spcAft>
            </a:pPr>
            <a:r>
              <a:rPr lang="en-US" sz="2800" dirty="0">
                <a:effectLst/>
              </a:rPr>
              <a:t>Ralston is shown here as The Sergeant in </a:t>
            </a:r>
            <a:r>
              <a:rPr lang="en-US" sz="2800" i="1" dirty="0">
                <a:effectLst/>
              </a:rPr>
              <a:t>Trial By Jury</a:t>
            </a:r>
            <a:r>
              <a:rPr lang="en-US" sz="2800" dirty="0">
                <a:effectLst/>
              </a:rPr>
              <a:t>.</a:t>
            </a:r>
          </a:p>
        </p:txBody>
      </p:sp>
      <p:sp>
        <p:nvSpPr>
          <p:cNvPr id="2" name="Footer Placeholder 1">
            <a:extLst>
              <a:ext uri="{FF2B5EF4-FFF2-40B4-BE49-F238E27FC236}">
                <a16:creationId xmlns:a16="http://schemas.microsoft.com/office/drawing/2014/main" id="{CC3F4737-D721-469B-8B25-67C341DBC040}"/>
              </a:ext>
            </a:extLst>
          </p:cNvPr>
          <p:cNvSpPr>
            <a:spLocks noGrp="1"/>
          </p:cNvSpPr>
          <p:nvPr>
            <p:ph type="ftr" sz="quarter" idx="11"/>
          </p:nvPr>
        </p:nvSpPr>
        <p:spPr>
          <a:xfrm>
            <a:off x="9861678" y="8837062"/>
            <a:ext cx="5943421" cy="1099564"/>
          </a:xfrm>
        </p:spPr>
        <p:txBody>
          <a:bodyPr vert="horz" lIns="91440" tIns="45720" rIns="91440" bIns="45720" rtlCol="0" anchor="ctr">
            <a:normAutofit/>
          </a:bodyPr>
          <a:lstStyle/>
          <a:p>
            <a:pPr algn="r" defTabSz="914400">
              <a:spcAft>
                <a:spcPts val="600"/>
              </a:spcAft>
              <a:defRPr/>
            </a:pPr>
            <a:r>
              <a:rPr lang="en-US" sz="1200" kern="1200" dirty="0">
                <a:solidFill>
                  <a:prstClr val="black">
                    <a:tint val="75000"/>
                  </a:prstClr>
                </a:solidFill>
                <a:latin typeface="Calibri" panose="020F0502020204030204"/>
                <a:ea typeface="+mn-ea"/>
                <a:cs typeface="+mn-cs"/>
              </a:rPr>
              <a:t>Rotary Club of Canterbury: Let’s Stay Connected Project</a:t>
            </a:r>
          </a:p>
        </p:txBody>
      </p:sp>
      <p:cxnSp>
        <p:nvCxnSpPr>
          <p:cNvPr id="18" name="Straight Connector 18">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8103"/>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20">
            <a:extLst>
              <a:ext uri="{FF2B5EF4-FFF2-40B4-BE49-F238E27FC236}">
                <a16:creationId xmlns:a16="http://schemas.microsoft.com/office/drawing/2014/main" id="{25443840-A796-4C43-8DC1-1B738EFEC5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86121"/>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38327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7" name="Rectangle 46">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9" name="Rectangle 48">
            <a:extLst>
              <a:ext uri="{FF2B5EF4-FFF2-40B4-BE49-F238E27FC236}">
                <a16:creationId xmlns:a16="http://schemas.microsoft.com/office/drawing/2014/main" id="{4FC91629-7B98-4E54-A315-44DC8C539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1096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9D45DF9-7EBF-4FA0-AC00-FC22A221246C}"/>
              </a:ext>
            </a:extLst>
          </p:cNvPr>
          <p:cNvSpPr>
            <a:spLocks noGrp="1"/>
          </p:cNvSpPr>
          <p:nvPr>
            <p:ph type="title"/>
          </p:nvPr>
        </p:nvSpPr>
        <p:spPr>
          <a:xfrm>
            <a:off x="2365841" y="1642099"/>
            <a:ext cx="4923689" cy="1314687"/>
          </a:xfrm>
        </p:spPr>
        <p:txBody>
          <a:bodyPr vert="horz" lIns="91440" tIns="45720" rIns="91440" bIns="45720" rtlCol="0" anchor="b">
            <a:normAutofit/>
          </a:bodyPr>
          <a:lstStyle/>
          <a:p>
            <a:pPr defTabSz="914400"/>
            <a:r>
              <a:rPr lang="en-US" sz="5200" b="1" kern="1200" dirty="0">
                <a:latin typeface="+mj-lt"/>
                <a:ea typeface="+mj-ea"/>
                <a:cs typeface="+mj-cs"/>
              </a:rPr>
              <a:t>Donald Shanks </a:t>
            </a:r>
          </a:p>
        </p:txBody>
      </p:sp>
      <p:pic>
        <p:nvPicPr>
          <p:cNvPr id="9" name="Picture 8">
            <a:extLst>
              <a:ext uri="{FF2B5EF4-FFF2-40B4-BE49-F238E27FC236}">
                <a16:creationId xmlns:a16="http://schemas.microsoft.com/office/drawing/2014/main" id="{A4DDD0CA-4B54-4240-8B86-4F5E9D8651F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 b="-2"/>
          <a:stretch/>
        </p:blipFill>
        <p:spPr>
          <a:xfrm>
            <a:off x="9148505" y="1010963"/>
            <a:ext cx="7268141" cy="4103729"/>
          </a:xfrm>
          <a:prstGeom prst="rect">
            <a:avLst/>
          </a:prstGeom>
        </p:spPr>
      </p:pic>
      <p:sp>
        <p:nvSpPr>
          <p:cNvPr id="51" name="Rectangle 50">
            <a:extLst>
              <a:ext uri="{FF2B5EF4-FFF2-40B4-BE49-F238E27FC236}">
                <a16:creationId xmlns:a16="http://schemas.microsoft.com/office/drawing/2014/main" id="{9DCCB9F2-C638-467A-96DA-29F5FB2EE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260469" y="-3112364"/>
            <a:ext cx="1046902" cy="7271632"/>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5" name="Rectangle 4">
            <a:extLst>
              <a:ext uri="{FF2B5EF4-FFF2-40B4-BE49-F238E27FC236}">
                <a16:creationId xmlns:a16="http://schemas.microsoft.com/office/drawing/2014/main" id="{F2BB4AB5-BD4B-4BC1-AD56-7FB647D4E311}"/>
              </a:ext>
            </a:extLst>
          </p:cNvPr>
          <p:cNvSpPr/>
          <p:nvPr/>
        </p:nvSpPr>
        <p:spPr>
          <a:xfrm>
            <a:off x="2188383" y="3319004"/>
            <a:ext cx="6616686" cy="4471199"/>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800" dirty="0"/>
              <a:t>Donald Robert Shanks, AO, OBE (1940-2011) was a bass-baritone who sang over 65 principal roles with Opera Australia and other companies in Australia and overseas. </a:t>
            </a:r>
          </a:p>
          <a:p>
            <a:pPr defTabSz="914400">
              <a:lnSpc>
                <a:spcPct val="114000"/>
              </a:lnSpc>
              <a:spcBef>
                <a:spcPts val="1200"/>
              </a:spcBef>
              <a:spcAft>
                <a:spcPts val="600"/>
              </a:spcAft>
            </a:pPr>
            <a:r>
              <a:rPr lang="en-US" sz="2800" dirty="0"/>
              <a:t>He joined the Elizabethan Theatre Trust Opera Company in 1964, aged 23. </a:t>
            </a:r>
          </a:p>
          <a:p>
            <a:pPr defTabSz="914400">
              <a:lnSpc>
                <a:spcPct val="114000"/>
              </a:lnSpc>
              <a:spcBef>
                <a:spcPts val="1200"/>
              </a:spcBef>
              <a:spcAft>
                <a:spcPts val="600"/>
              </a:spcAft>
            </a:pPr>
            <a:r>
              <a:rPr lang="en-US" sz="2800" dirty="0"/>
              <a:t>He was also a  talented Wagnerian singer.</a:t>
            </a:r>
          </a:p>
        </p:txBody>
      </p:sp>
      <p:pic>
        <p:nvPicPr>
          <p:cNvPr id="7" name="Picture 6">
            <a:extLst>
              <a:ext uri="{FF2B5EF4-FFF2-40B4-BE49-F238E27FC236}">
                <a16:creationId xmlns:a16="http://schemas.microsoft.com/office/drawing/2014/main" id="{3837B34A-9558-4041-99D3-19F3848A86E8}"/>
              </a:ext>
            </a:extLst>
          </p:cNvPr>
          <p:cNvPicPr>
            <a:picLocks noChangeAspect="1"/>
          </p:cNvPicPr>
          <p:nvPr/>
        </p:nvPicPr>
        <p:blipFill rotWithShape="1">
          <a:blip r:embed="rId4">
            <a:extLst>
              <a:ext uri="{28A0092B-C50C-407E-A947-70E740481C1C}">
                <a14:useLocalDpi xmlns:a14="http://schemas.microsoft.com/office/drawing/2010/main" val="0"/>
              </a:ext>
            </a:extLst>
          </a:blip>
          <a:srcRect r="-1"/>
          <a:stretch/>
        </p:blipFill>
        <p:spPr>
          <a:xfrm>
            <a:off x="9148506" y="5271302"/>
            <a:ext cx="3550591" cy="3553320"/>
          </a:xfrm>
          <a:prstGeom prst="rect">
            <a:avLst/>
          </a:prstGeom>
        </p:spPr>
      </p:pic>
      <p:pic>
        <p:nvPicPr>
          <p:cNvPr id="3" name="Picture 2">
            <a:extLst>
              <a:ext uri="{FF2B5EF4-FFF2-40B4-BE49-F238E27FC236}">
                <a16:creationId xmlns:a16="http://schemas.microsoft.com/office/drawing/2014/main" id="{C9827FFE-358F-6E45-93E2-570AE5F77C11}"/>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2862631" y="5271310"/>
            <a:ext cx="3550590" cy="3553321"/>
          </a:xfrm>
          <a:prstGeom prst="rect">
            <a:avLst/>
          </a:prstGeom>
        </p:spPr>
      </p:pic>
      <p:sp>
        <p:nvSpPr>
          <p:cNvPr id="4" name="Footer Placeholder 3">
            <a:extLst>
              <a:ext uri="{FF2B5EF4-FFF2-40B4-BE49-F238E27FC236}">
                <a16:creationId xmlns:a16="http://schemas.microsoft.com/office/drawing/2014/main" id="{491D376B-902F-4124-9BFC-F062BC5EB005}"/>
              </a:ext>
            </a:extLst>
          </p:cNvPr>
          <p:cNvSpPr>
            <a:spLocks noGrp="1"/>
          </p:cNvSpPr>
          <p:nvPr>
            <p:ph type="ftr" sz="quarter" idx="11"/>
          </p:nvPr>
        </p:nvSpPr>
        <p:spPr>
          <a:xfrm>
            <a:off x="9862793" y="8845946"/>
            <a:ext cx="5943421" cy="1060039"/>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cxnSp>
        <p:nvCxnSpPr>
          <p:cNvPr id="53" name="Straight Connector 52">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8103"/>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A29D5CC4-BB0F-4E56-8E21-86056B13FAC0}"/>
              </a:ext>
            </a:extLst>
          </p:cNvPr>
          <p:cNvSpPr>
            <a:spLocks noGrp="1"/>
          </p:cNvSpPr>
          <p:nvPr>
            <p:ph type="sldNum" sz="quarter" idx="12"/>
          </p:nvPr>
        </p:nvSpPr>
        <p:spPr>
          <a:xfrm>
            <a:off x="16426220" y="8878200"/>
            <a:ext cx="1203322" cy="995529"/>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31</a:t>
            </a:fld>
            <a:endParaRPr lang="en-US" sz="1200" dirty="0"/>
          </a:p>
        </p:txBody>
      </p:sp>
      <p:cxnSp>
        <p:nvCxnSpPr>
          <p:cNvPr id="55" name="Straight Connector 54">
            <a:extLst>
              <a:ext uri="{FF2B5EF4-FFF2-40B4-BE49-F238E27FC236}">
                <a16:creationId xmlns:a16="http://schemas.microsoft.com/office/drawing/2014/main" id="{BE8760C1-A25D-4994-972B-11414AABB5A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37112"/>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71264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 name="Rectangle 1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10137"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2F6370CC-7349-DD4C-AC1B-115BA19D2A08}"/>
              </a:ext>
            </a:extLst>
          </p:cNvPr>
          <p:cNvSpPr txBox="1"/>
          <p:nvPr/>
        </p:nvSpPr>
        <p:spPr>
          <a:xfrm>
            <a:off x="9000416" y="467454"/>
            <a:ext cx="7419039" cy="1640509"/>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5200" b="1" kern="1200" dirty="0">
                <a:solidFill>
                  <a:schemeClr val="tx1"/>
                </a:solidFill>
                <a:latin typeface="+mj-lt"/>
                <a:ea typeface="+mj-ea"/>
                <a:cs typeface="+mj-cs"/>
              </a:rPr>
              <a:t>Dame Joan Sutherland</a:t>
            </a:r>
          </a:p>
        </p:txBody>
      </p:sp>
      <p:pic>
        <p:nvPicPr>
          <p:cNvPr id="14" name="Picture 13">
            <a:extLst>
              <a:ext uri="{FF2B5EF4-FFF2-40B4-BE49-F238E27FC236}">
                <a16:creationId xmlns:a16="http://schemas.microsoft.com/office/drawing/2014/main" id="{E5850C5B-ADF1-BD40-9491-C5175D7D08F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 y="10"/>
            <a:ext cx="8120745" cy="4952990"/>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grpSp>
        <p:nvGrpSpPr>
          <p:cNvPr id="68" name="Group 20">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 y="1030072"/>
            <a:ext cx="1543873" cy="3071790"/>
            <a:chOff x="10918968" y="713127"/>
            <a:chExt cx="1273032" cy="2532832"/>
          </a:xfrm>
        </p:grpSpPr>
        <p:sp>
          <p:nvSpPr>
            <p:cNvPr id="69" name="Rectangle 2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Isosceles Triangle 22">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CE66CD03-5B99-704C-A6B1-DB92DAF54C4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 y="4953000"/>
            <a:ext cx="8120745" cy="4953000"/>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6" name="TextBox 5">
            <a:extLst>
              <a:ext uri="{FF2B5EF4-FFF2-40B4-BE49-F238E27FC236}">
                <a16:creationId xmlns:a16="http://schemas.microsoft.com/office/drawing/2014/main" id="{6A12D5E6-E53F-5E46-9CD4-7394556F4E7B}"/>
              </a:ext>
            </a:extLst>
          </p:cNvPr>
          <p:cNvSpPr txBox="1"/>
          <p:nvPr/>
        </p:nvSpPr>
        <p:spPr>
          <a:xfrm>
            <a:off x="8974953" y="1959476"/>
            <a:ext cx="7419039" cy="7024716"/>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800" dirty="0"/>
              <a:t>Dame Joan Sutherland (1926-2010) was taught piano and voice by her mother until she was  19.</a:t>
            </a:r>
          </a:p>
          <a:p>
            <a:pPr defTabSz="914400">
              <a:lnSpc>
                <a:spcPct val="114000"/>
              </a:lnSpc>
              <a:spcBef>
                <a:spcPts val="1200"/>
              </a:spcBef>
              <a:spcAft>
                <a:spcPts val="600"/>
              </a:spcAft>
            </a:pPr>
            <a:r>
              <a:rPr lang="en-US" sz="2800" dirty="0"/>
              <a:t>In 1951 she won Australia’s most prestigious singing award: the Sun Aria.</a:t>
            </a:r>
          </a:p>
          <a:p>
            <a:pPr defTabSz="914400">
              <a:lnSpc>
                <a:spcPct val="114000"/>
              </a:lnSpc>
              <a:spcBef>
                <a:spcPts val="1200"/>
              </a:spcBef>
              <a:spcAft>
                <a:spcPts val="600"/>
              </a:spcAft>
            </a:pPr>
            <a:r>
              <a:rPr lang="en-US" sz="2800" dirty="0"/>
              <a:t>She joined the Covent Garden company where she made her debut on 28 October 1952, as the First Lady in </a:t>
            </a:r>
            <a:r>
              <a:rPr lang="en-US" sz="2800" i="1" dirty="0"/>
              <a:t>Die Zauberflote</a:t>
            </a:r>
            <a:r>
              <a:rPr lang="en-US" sz="2800" dirty="0"/>
              <a:t>.</a:t>
            </a:r>
          </a:p>
          <a:p>
            <a:pPr defTabSz="914400">
              <a:lnSpc>
                <a:spcPct val="114000"/>
              </a:lnSpc>
              <a:spcBef>
                <a:spcPts val="1200"/>
              </a:spcBef>
              <a:spcAft>
                <a:spcPts val="600"/>
              </a:spcAft>
            </a:pPr>
            <a:r>
              <a:rPr lang="en-US" sz="2800" dirty="0"/>
              <a:t>In 1959, after a long apprenticeship, she appeared in </a:t>
            </a:r>
            <a:r>
              <a:rPr lang="en-US" sz="2800" i="1" dirty="0"/>
              <a:t>Lucia di Lammermoor </a:t>
            </a:r>
            <a:r>
              <a:rPr lang="en-US" sz="2800" dirty="0"/>
              <a:t>which launched her career.</a:t>
            </a:r>
          </a:p>
          <a:p>
            <a:pPr defTabSz="914400">
              <a:lnSpc>
                <a:spcPct val="114000"/>
              </a:lnSpc>
              <a:spcBef>
                <a:spcPts val="1200"/>
              </a:spcBef>
              <a:spcAft>
                <a:spcPts val="600"/>
              </a:spcAft>
            </a:pPr>
            <a:r>
              <a:rPr lang="en-AU" sz="2800" dirty="0"/>
              <a:t>Her vast repertoire and magnificent voice earned her the nickname “La Stupenda”.</a:t>
            </a:r>
            <a:endParaRPr lang="en-US" sz="2800" dirty="0"/>
          </a:p>
          <a:p>
            <a:pPr defTabSz="914400">
              <a:lnSpc>
                <a:spcPct val="114000"/>
              </a:lnSpc>
              <a:spcBef>
                <a:spcPts val="1200"/>
              </a:spcBef>
              <a:spcAft>
                <a:spcPts val="600"/>
              </a:spcAft>
            </a:pPr>
            <a:endParaRPr lang="en-US" sz="2800" dirty="0"/>
          </a:p>
        </p:txBody>
      </p:sp>
      <p:sp>
        <p:nvSpPr>
          <p:cNvPr id="3" name="Slide Number Placeholder 2">
            <a:extLst>
              <a:ext uri="{FF2B5EF4-FFF2-40B4-BE49-F238E27FC236}">
                <a16:creationId xmlns:a16="http://schemas.microsoft.com/office/drawing/2014/main" id="{FD4B1D49-D1AD-4D20-A2EB-4A2FF7C75919}"/>
              </a:ext>
            </a:extLst>
          </p:cNvPr>
          <p:cNvSpPr>
            <a:spLocks noGrp="1"/>
          </p:cNvSpPr>
          <p:nvPr>
            <p:ph type="sldNum" sz="quarter" idx="12"/>
          </p:nvPr>
        </p:nvSpPr>
        <p:spPr>
          <a:xfrm>
            <a:off x="15139312" y="9181394"/>
            <a:ext cx="1998009" cy="527403"/>
          </a:xfrm>
        </p:spPr>
        <p:txBody>
          <a:bodyPr vert="horz" lIns="91440" tIns="45720" rIns="91440" bIns="45720" rtlCol="0" anchor="ctr">
            <a:normAutofit/>
          </a:bodyPr>
          <a:lstStyle/>
          <a:p>
            <a:pPr defTabSz="914400">
              <a:spcAft>
                <a:spcPts val="600"/>
              </a:spcAft>
            </a:pPr>
            <a:fld id="{DC56C17F-E5A4-4123-831E-B6BE4BD60FE1}" type="slidenum">
              <a:rPr lang="en-US" sz="1200">
                <a:solidFill>
                  <a:schemeClr val="tx1">
                    <a:lumMod val="50000"/>
                    <a:lumOff val="50000"/>
                  </a:schemeClr>
                </a:solidFill>
              </a:rPr>
              <a:pPr defTabSz="914400">
                <a:spcAft>
                  <a:spcPts val="600"/>
                </a:spcAft>
              </a:pPr>
              <a:t>32</a:t>
            </a:fld>
            <a:endParaRPr lang="en-US" sz="1200" dirty="0">
              <a:solidFill>
                <a:schemeClr val="tx1">
                  <a:lumMod val="50000"/>
                  <a:lumOff val="50000"/>
                </a:schemeClr>
              </a:solidFill>
            </a:endParaRPr>
          </a:p>
        </p:txBody>
      </p:sp>
      <p:sp>
        <p:nvSpPr>
          <p:cNvPr id="2" name="Footer Placeholder 1">
            <a:extLst>
              <a:ext uri="{FF2B5EF4-FFF2-40B4-BE49-F238E27FC236}">
                <a16:creationId xmlns:a16="http://schemas.microsoft.com/office/drawing/2014/main" id="{419402D2-BD4C-4ED8-B525-2245D477AE03}"/>
              </a:ext>
            </a:extLst>
          </p:cNvPr>
          <p:cNvSpPr>
            <a:spLocks noGrp="1"/>
          </p:cNvSpPr>
          <p:nvPr>
            <p:ph type="ftr" sz="quarter" idx="11"/>
          </p:nvPr>
        </p:nvSpPr>
        <p:spPr>
          <a:xfrm>
            <a:off x="9261672" y="9181394"/>
            <a:ext cx="3900844" cy="527403"/>
          </a:xfrm>
        </p:spPr>
        <p:txBody>
          <a:bodyPr vert="horz" lIns="91440" tIns="45720" rIns="91440" bIns="45720" rtlCol="0" anchor="ctr">
            <a:normAutofit/>
          </a:bodyPr>
          <a:lstStyle/>
          <a:p>
            <a:pPr algn="l"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
        <p:nvSpPr>
          <p:cNvPr id="71" name="Isosceles Triangle 2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5420642" y="7371393"/>
            <a:ext cx="2914282" cy="1464709"/>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26">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6290675" y="8274811"/>
            <a:ext cx="701390" cy="70136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02807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4" name="Rectangle 33">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6" name="Rectangle 35">
            <a:extLst>
              <a:ext uri="{FF2B5EF4-FFF2-40B4-BE49-F238E27FC236}">
                <a16:creationId xmlns:a16="http://schemas.microsoft.com/office/drawing/2014/main" id="{5940F314-FAC0-4966-8281-73047388FA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99445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42B5EC8-B562-4060-A613-74A1DBF85D3A}"/>
              </a:ext>
            </a:extLst>
          </p:cNvPr>
          <p:cNvSpPr txBox="1"/>
          <p:nvPr/>
        </p:nvSpPr>
        <p:spPr>
          <a:xfrm>
            <a:off x="2135292" y="2885179"/>
            <a:ext cx="6405943" cy="1824251"/>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5200" b="1" kern="1200" dirty="0">
                <a:solidFill>
                  <a:schemeClr val="tx1"/>
                </a:solidFill>
                <a:latin typeface="+mj-lt"/>
                <a:ea typeface="+mj-ea"/>
                <a:cs typeface="+mj-cs"/>
              </a:rPr>
              <a:t>Dame Joan Sutherland</a:t>
            </a:r>
          </a:p>
        </p:txBody>
      </p:sp>
      <p:sp>
        <p:nvSpPr>
          <p:cNvPr id="38" name="Rectangle 37">
            <a:extLst>
              <a:ext uri="{FF2B5EF4-FFF2-40B4-BE49-F238E27FC236}">
                <a16:creationId xmlns:a16="http://schemas.microsoft.com/office/drawing/2014/main" id="{38A2348B-9E23-4C50-837F-13E700786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933159" y="-3437188"/>
            <a:ext cx="1063495" cy="7904281"/>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pic>
        <p:nvPicPr>
          <p:cNvPr id="2" name="Picture 1">
            <a:extLst>
              <a:ext uri="{FF2B5EF4-FFF2-40B4-BE49-F238E27FC236}">
                <a16:creationId xmlns:a16="http://schemas.microsoft.com/office/drawing/2014/main" id="{0A0A27B7-8521-3449-94EE-7C22E3AD8DDB}"/>
              </a:ext>
            </a:extLst>
          </p:cNvPr>
          <p:cNvPicPr>
            <a:picLocks noChangeAspect="1"/>
          </p:cNvPicPr>
          <p:nvPr/>
        </p:nvPicPr>
        <p:blipFill rotWithShape="1">
          <a:blip r:embed="rId3">
            <a:extLst>
              <a:ext uri="{28A0092B-C50C-407E-A947-70E740481C1C}">
                <a14:useLocalDpi xmlns:a14="http://schemas.microsoft.com/office/drawing/2010/main" val="0"/>
              </a:ext>
            </a:extLst>
          </a:blip>
          <a:srcRect b="-1"/>
          <a:stretch/>
        </p:blipFill>
        <p:spPr>
          <a:xfrm>
            <a:off x="8517882" y="989185"/>
            <a:ext cx="7904280" cy="3791989"/>
          </a:xfrm>
          <a:prstGeom prst="rect">
            <a:avLst/>
          </a:prstGeom>
        </p:spPr>
      </p:pic>
      <p:pic>
        <p:nvPicPr>
          <p:cNvPr id="12" name="Picture 11">
            <a:extLst>
              <a:ext uri="{FF2B5EF4-FFF2-40B4-BE49-F238E27FC236}">
                <a16:creationId xmlns:a16="http://schemas.microsoft.com/office/drawing/2014/main" id="{07DCCD4C-7FFB-4804-BEFF-5CD3DDC45BD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512786" y="4955451"/>
            <a:ext cx="3875500" cy="3884112"/>
          </a:xfrm>
          <a:prstGeom prst="rect">
            <a:avLst/>
          </a:prstGeom>
        </p:spPr>
      </p:pic>
      <p:pic>
        <p:nvPicPr>
          <p:cNvPr id="7" name="Picture 6">
            <a:extLst>
              <a:ext uri="{FF2B5EF4-FFF2-40B4-BE49-F238E27FC236}">
                <a16:creationId xmlns:a16="http://schemas.microsoft.com/office/drawing/2014/main" id="{410C5760-DDD9-E342-89A0-0E56DC568393}"/>
              </a:ext>
            </a:extLst>
          </p:cNvPr>
          <p:cNvPicPr>
            <a:picLocks noChangeAspect="1"/>
          </p:cNvPicPr>
          <p:nvPr/>
        </p:nvPicPr>
        <p:blipFill rotWithShape="1">
          <a:blip r:embed="rId5">
            <a:extLst>
              <a:ext uri="{28A0092B-C50C-407E-A947-70E740481C1C}">
                <a14:useLocalDpi xmlns:a14="http://schemas.microsoft.com/office/drawing/2010/main" val="0"/>
              </a:ext>
            </a:extLst>
          </a:blip>
          <a:srcRect b="-1"/>
          <a:stretch/>
        </p:blipFill>
        <p:spPr>
          <a:xfrm>
            <a:off x="12534471" y="4953000"/>
            <a:ext cx="3882572" cy="3884112"/>
          </a:xfrm>
          <a:prstGeom prst="rect">
            <a:avLst/>
          </a:prstGeom>
        </p:spPr>
      </p:pic>
      <p:cxnSp>
        <p:nvCxnSpPr>
          <p:cNvPr id="40" name="Straight Connector 39">
            <a:extLst>
              <a:ext uri="{FF2B5EF4-FFF2-40B4-BE49-F238E27FC236}">
                <a16:creationId xmlns:a16="http://schemas.microsoft.com/office/drawing/2014/main" id="{5D28AB17-F6FA-4C53-B3E3-D0A39D4A33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8103"/>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0D08726E-4C24-4751-8F63-4B0CBC611D87}"/>
              </a:ext>
            </a:extLst>
          </p:cNvPr>
          <p:cNvSpPr>
            <a:spLocks noGrp="1"/>
          </p:cNvSpPr>
          <p:nvPr>
            <p:ph type="sldNum" sz="quarter" idx="12"/>
          </p:nvPr>
        </p:nvSpPr>
        <p:spPr>
          <a:xfrm>
            <a:off x="16346892" y="8832569"/>
            <a:ext cx="1203322" cy="995529"/>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33</a:t>
            </a:fld>
            <a:endParaRPr lang="en-US" sz="1200" dirty="0"/>
          </a:p>
        </p:txBody>
      </p:sp>
      <p:cxnSp>
        <p:nvCxnSpPr>
          <p:cNvPr id="42" name="Straight Connector 41">
            <a:extLst>
              <a:ext uri="{FF2B5EF4-FFF2-40B4-BE49-F238E27FC236}">
                <a16:creationId xmlns:a16="http://schemas.microsoft.com/office/drawing/2014/main" id="{3EFADC67-92A1-44FB-8691-D8CD71A21E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37112"/>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A16B084-0706-4AFF-A97F-6017C10CF50B}"/>
              </a:ext>
            </a:extLst>
          </p:cNvPr>
          <p:cNvSpPr>
            <a:spLocks noGrp="1"/>
          </p:cNvSpPr>
          <p:nvPr>
            <p:ph type="ftr" sz="quarter" idx="11"/>
          </p:nvPr>
        </p:nvSpPr>
        <p:spPr>
          <a:xfrm>
            <a:off x="9862793" y="8845946"/>
            <a:ext cx="5943421" cy="1060039"/>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Tree>
    <p:extLst>
      <p:ext uri="{BB962C8B-B14F-4D97-AF65-F5344CB8AC3E}">
        <p14:creationId xmlns:p14="http://schemas.microsoft.com/office/powerpoint/2010/main" val="37702555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10137"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EB45E003-87EA-4176-A7FF-B4F64FA6D089}"/>
              </a:ext>
            </a:extLst>
          </p:cNvPr>
          <p:cNvSpPr>
            <a:spLocks noGrp="1"/>
          </p:cNvSpPr>
          <p:nvPr>
            <p:ph type="title"/>
          </p:nvPr>
        </p:nvSpPr>
        <p:spPr>
          <a:xfrm>
            <a:off x="1464709" y="464726"/>
            <a:ext cx="6883760" cy="1640509"/>
          </a:xfrm>
        </p:spPr>
        <p:txBody>
          <a:bodyPr vert="horz" lIns="91440" tIns="45720" rIns="91440" bIns="45720" rtlCol="0" anchor="ctr">
            <a:normAutofit/>
          </a:bodyPr>
          <a:lstStyle/>
          <a:p>
            <a:pPr defTabSz="914400"/>
            <a:r>
              <a:rPr lang="en-US" sz="5200" b="1" kern="1200" dirty="0">
                <a:solidFill>
                  <a:schemeClr val="tx1"/>
                </a:solidFill>
                <a:latin typeface="+mj-lt"/>
                <a:ea typeface="+mj-ea"/>
                <a:cs typeface="+mj-cs"/>
              </a:rPr>
              <a:t>Anthony Warlow</a:t>
            </a:r>
          </a:p>
        </p:txBody>
      </p:sp>
      <p:sp>
        <p:nvSpPr>
          <p:cNvPr id="5" name="TextBox 4">
            <a:extLst>
              <a:ext uri="{FF2B5EF4-FFF2-40B4-BE49-F238E27FC236}">
                <a16:creationId xmlns:a16="http://schemas.microsoft.com/office/drawing/2014/main" id="{712A7D33-3902-4612-B336-0D04A9AA2806}"/>
              </a:ext>
            </a:extLst>
          </p:cNvPr>
          <p:cNvSpPr txBox="1"/>
          <p:nvPr/>
        </p:nvSpPr>
        <p:spPr>
          <a:xfrm>
            <a:off x="1479595" y="2834531"/>
            <a:ext cx="6883760" cy="6346862"/>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800" dirty="0">
                <a:effectLst/>
              </a:rPr>
              <a:t>Anthony Warlow, AM (1961) is an opera and musical theatre performer, noted for his character acting and considerable vocal range. He is a classically trained lyric baritone.</a:t>
            </a:r>
          </a:p>
          <a:p>
            <a:pPr defTabSz="914400">
              <a:lnSpc>
                <a:spcPct val="114000"/>
              </a:lnSpc>
              <a:spcBef>
                <a:spcPts val="1200"/>
              </a:spcBef>
              <a:spcAft>
                <a:spcPts val="600"/>
              </a:spcAft>
            </a:pPr>
            <a:r>
              <a:rPr lang="en-US" sz="2800" dirty="0">
                <a:effectLst/>
              </a:rPr>
              <a:t>Warlow's roles with Opera Australia range from Papageno</a:t>
            </a:r>
            <a:r>
              <a:rPr lang="en-US" sz="2800" i="1" dirty="0">
                <a:effectLst/>
              </a:rPr>
              <a:t> </a:t>
            </a:r>
            <a:r>
              <a:rPr lang="en-US" sz="2800" dirty="0">
                <a:effectLst/>
              </a:rPr>
              <a:t>in </a:t>
            </a:r>
            <a:r>
              <a:rPr lang="en-US" sz="2800" i="1" dirty="0">
                <a:effectLst/>
              </a:rPr>
              <a:t>The Magic Flute</a:t>
            </a:r>
            <a:r>
              <a:rPr lang="en-US" sz="2800" dirty="0">
                <a:effectLst/>
              </a:rPr>
              <a:t> to Ko-Ko in </a:t>
            </a:r>
            <a:r>
              <a:rPr lang="en-US" sz="2800" i="1" dirty="0">
                <a:effectLst/>
              </a:rPr>
              <a:t>The Mikado</a:t>
            </a:r>
            <a:r>
              <a:rPr lang="en-US" sz="2800" dirty="0">
                <a:effectLst/>
              </a:rPr>
              <a:t>, though it is in his role as The Phantom in </a:t>
            </a:r>
            <a:r>
              <a:rPr lang="en-US" sz="2800" i="1" dirty="0">
                <a:effectLst/>
              </a:rPr>
              <a:t>The Phantom of the Opera</a:t>
            </a:r>
            <a:r>
              <a:rPr lang="en-US" sz="2800" dirty="0">
                <a:effectLst/>
              </a:rPr>
              <a:t> that caused him to become so well-known.</a:t>
            </a:r>
          </a:p>
        </p:txBody>
      </p:sp>
      <p:pic>
        <p:nvPicPr>
          <p:cNvPr id="2" name="Picture 1">
            <a:extLst>
              <a:ext uri="{FF2B5EF4-FFF2-40B4-BE49-F238E27FC236}">
                <a16:creationId xmlns:a16="http://schemas.microsoft.com/office/drawing/2014/main" id="{195963F8-8CF6-4543-B968-9D73B8C6F1C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261668" y="-2"/>
            <a:ext cx="8348470" cy="4952999"/>
          </a:xfrm>
          <a:prstGeom prst="rect">
            <a:avLst/>
          </a:prstGeom>
        </p:spPr>
      </p:pic>
      <p:grpSp>
        <p:nvGrpSpPr>
          <p:cNvPr id="37" name="Group 36">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066263" y="1030072"/>
            <a:ext cx="1543873" cy="3071790"/>
            <a:chOff x="10918968" y="713127"/>
            <a:chExt cx="1273032" cy="2532832"/>
          </a:xfrm>
        </p:grpSpPr>
        <p:sp>
          <p:nvSpPr>
            <p:cNvPr id="38" name="Rectangle 37">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Isosceles Triangle 38">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1" name="Isosceles Triangle 40">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24786" y="7371393"/>
            <a:ext cx="2914282" cy="1464709"/>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18072" y="8274811"/>
            <a:ext cx="701390" cy="70136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ooter Placeholder 2">
            <a:extLst>
              <a:ext uri="{FF2B5EF4-FFF2-40B4-BE49-F238E27FC236}">
                <a16:creationId xmlns:a16="http://schemas.microsoft.com/office/drawing/2014/main" id="{B821FC8A-C8FE-4BFD-81A8-AE2C20BBDD7F}"/>
              </a:ext>
            </a:extLst>
          </p:cNvPr>
          <p:cNvSpPr>
            <a:spLocks noGrp="1"/>
          </p:cNvSpPr>
          <p:nvPr>
            <p:ph type="ftr" sz="quarter" idx="11"/>
          </p:nvPr>
        </p:nvSpPr>
        <p:spPr>
          <a:xfrm>
            <a:off x="3991028" y="9181394"/>
            <a:ext cx="4357442" cy="527403"/>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pic>
        <p:nvPicPr>
          <p:cNvPr id="9" name="Picture 8">
            <a:extLst>
              <a:ext uri="{FF2B5EF4-FFF2-40B4-BE49-F238E27FC236}">
                <a16:creationId xmlns:a16="http://schemas.microsoft.com/office/drawing/2014/main" id="{0AF65286-698F-E645-9CA0-8E82A381AB7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9261667" y="4953002"/>
            <a:ext cx="8348470" cy="4952999"/>
          </a:xfrm>
          <a:prstGeom prst="rect">
            <a:avLst/>
          </a:prstGeom>
        </p:spPr>
      </p:pic>
      <p:sp>
        <p:nvSpPr>
          <p:cNvPr id="4" name="Slide Number Placeholder 3">
            <a:extLst>
              <a:ext uri="{FF2B5EF4-FFF2-40B4-BE49-F238E27FC236}">
                <a16:creationId xmlns:a16="http://schemas.microsoft.com/office/drawing/2014/main" id="{E635C0EC-01C1-4E10-B563-18A39DB5841C}"/>
              </a:ext>
            </a:extLst>
          </p:cNvPr>
          <p:cNvSpPr>
            <a:spLocks noGrp="1"/>
          </p:cNvSpPr>
          <p:nvPr>
            <p:ph type="sldNum" sz="quarter" idx="12"/>
          </p:nvPr>
        </p:nvSpPr>
        <p:spPr>
          <a:xfrm>
            <a:off x="12718432" y="9181394"/>
            <a:ext cx="3962281" cy="527403"/>
          </a:xfrm>
        </p:spPr>
        <p:txBody>
          <a:bodyPr vert="horz" lIns="91440" tIns="45720" rIns="91440" bIns="45720" rtlCol="0" anchor="ctr">
            <a:normAutofit/>
          </a:bodyPr>
          <a:lstStyle/>
          <a:p>
            <a:pPr defTabSz="914400">
              <a:spcAft>
                <a:spcPts val="600"/>
              </a:spcAft>
            </a:pPr>
            <a:fld id="{DC56C17F-E5A4-4123-831E-B6BE4BD60FE1}" type="slidenum">
              <a:rPr lang="en-US" sz="1200">
                <a:solidFill>
                  <a:srgbClr val="FFFFFF"/>
                </a:solidFill>
              </a:rPr>
              <a:pPr defTabSz="914400">
                <a:spcAft>
                  <a:spcPts val="600"/>
                </a:spcAft>
              </a:pPr>
              <a:t>34</a:t>
            </a:fld>
            <a:endParaRPr lang="en-US" sz="1200" dirty="0">
              <a:solidFill>
                <a:srgbClr val="FFFFFF"/>
              </a:solidFill>
            </a:endParaRPr>
          </a:p>
        </p:txBody>
      </p:sp>
    </p:spTree>
    <p:extLst>
      <p:ext uri="{BB962C8B-B14F-4D97-AF65-F5344CB8AC3E}">
        <p14:creationId xmlns:p14="http://schemas.microsoft.com/office/powerpoint/2010/main" val="12085086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4" name="Rectangle 23">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6" name="Rectangle 25">
            <a:extLst>
              <a:ext uri="{FF2B5EF4-FFF2-40B4-BE49-F238E27FC236}">
                <a16:creationId xmlns:a16="http://schemas.microsoft.com/office/drawing/2014/main" id="{7026E785-9524-4B50-A30C-6AA389126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1096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itle 1">
            <a:extLst>
              <a:ext uri="{FF2B5EF4-FFF2-40B4-BE49-F238E27FC236}">
                <a16:creationId xmlns:a16="http://schemas.microsoft.com/office/drawing/2014/main" id="{A558EE54-8EB6-452D-8952-9C0442C78822}"/>
              </a:ext>
            </a:extLst>
          </p:cNvPr>
          <p:cNvSpPr>
            <a:spLocks noGrp="1"/>
          </p:cNvSpPr>
          <p:nvPr>
            <p:ph type="title"/>
          </p:nvPr>
        </p:nvSpPr>
        <p:spPr>
          <a:xfrm>
            <a:off x="2445785" y="1142305"/>
            <a:ext cx="5763839" cy="913176"/>
          </a:xfrm>
        </p:spPr>
        <p:txBody>
          <a:bodyPr vert="horz" lIns="91440" tIns="45720" rIns="91440" bIns="45720" rtlCol="0" anchor="b">
            <a:normAutofit/>
          </a:bodyPr>
          <a:lstStyle/>
          <a:p>
            <a:pPr defTabSz="914400"/>
            <a:r>
              <a:rPr lang="en-US" sz="5200" b="1" kern="1200" dirty="0">
                <a:latin typeface="+mj-lt"/>
                <a:ea typeface="+mj-ea"/>
                <a:cs typeface="+mj-cs"/>
              </a:rPr>
              <a:t>Anthony Warlow</a:t>
            </a:r>
          </a:p>
        </p:txBody>
      </p:sp>
      <p:sp>
        <p:nvSpPr>
          <p:cNvPr id="16" name="TextBox 15">
            <a:extLst>
              <a:ext uri="{FF2B5EF4-FFF2-40B4-BE49-F238E27FC236}">
                <a16:creationId xmlns:a16="http://schemas.microsoft.com/office/drawing/2014/main" id="{1CCDED7B-E9B3-7E4A-87FD-7D423BCF8AA2}"/>
              </a:ext>
            </a:extLst>
          </p:cNvPr>
          <p:cNvSpPr txBox="1"/>
          <p:nvPr/>
        </p:nvSpPr>
        <p:spPr>
          <a:xfrm>
            <a:off x="4518839" y="2519144"/>
            <a:ext cx="4779984" cy="5161815"/>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800" dirty="0"/>
              <a:t>As the Wizard in </a:t>
            </a:r>
            <a:r>
              <a:rPr lang="en-US" sz="2800" i="1" dirty="0"/>
              <a:t>The Wizard of Oz </a:t>
            </a:r>
            <a:r>
              <a:rPr lang="en-US" sz="2800" dirty="0"/>
              <a:t>(left).</a:t>
            </a:r>
          </a:p>
          <a:p>
            <a:pPr defTabSz="914400">
              <a:lnSpc>
                <a:spcPct val="114000"/>
              </a:lnSpc>
              <a:spcBef>
                <a:spcPts val="1200"/>
              </a:spcBef>
              <a:spcAft>
                <a:spcPts val="600"/>
              </a:spcAft>
            </a:pPr>
            <a:r>
              <a:rPr lang="en-US" sz="2800" dirty="0"/>
              <a:t>The role as Dr Zhivago was created specially for Warlow (top right).</a:t>
            </a:r>
          </a:p>
          <a:p>
            <a:pPr defTabSz="914400">
              <a:lnSpc>
                <a:spcPct val="114000"/>
              </a:lnSpc>
              <a:spcBef>
                <a:spcPts val="1200"/>
              </a:spcBef>
              <a:spcAft>
                <a:spcPts val="600"/>
              </a:spcAft>
            </a:pPr>
            <a:r>
              <a:rPr lang="en-US" sz="2800" dirty="0"/>
              <a:t>As the Phantom in </a:t>
            </a:r>
            <a:r>
              <a:rPr lang="en-US" sz="2800" i="1" dirty="0"/>
              <a:t>The Phantom of the Opera </a:t>
            </a:r>
            <a:r>
              <a:rPr lang="en-US" sz="2800" dirty="0"/>
              <a:t>(bottom right).</a:t>
            </a:r>
          </a:p>
          <a:p>
            <a:pPr defTabSz="914400">
              <a:lnSpc>
                <a:spcPct val="114000"/>
              </a:lnSpc>
              <a:spcBef>
                <a:spcPts val="1200"/>
              </a:spcBef>
              <a:spcAft>
                <a:spcPts val="600"/>
              </a:spcAft>
            </a:pPr>
            <a:endParaRPr lang="en-US" sz="2800" dirty="0"/>
          </a:p>
        </p:txBody>
      </p:sp>
      <p:pic>
        <p:nvPicPr>
          <p:cNvPr id="6" name="Picture 5">
            <a:extLst>
              <a:ext uri="{FF2B5EF4-FFF2-40B4-BE49-F238E27FC236}">
                <a16:creationId xmlns:a16="http://schemas.microsoft.com/office/drawing/2014/main" id="{F946F54E-1747-4E29-B5C7-7ABEAE3CDCD7}"/>
              </a:ext>
            </a:extLst>
          </p:cNvPr>
          <p:cNvPicPr>
            <a:picLocks noChangeAspect="1"/>
          </p:cNvPicPr>
          <p:nvPr/>
        </p:nvPicPr>
        <p:blipFill rotWithShape="1">
          <a:blip r:embed="rId3"/>
          <a:srcRect l="1274" r="-1" b="-1"/>
          <a:stretch/>
        </p:blipFill>
        <p:spPr>
          <a:xfrm rot="21600000">
            <a:off x="9594205" y="1010965"/>
            <a:ext cx="6812801" cy="3877322"/>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3FEA395A-FFD2-6546-97DE-96C0BA2E73B5}"/>
              </a:ext>
            </a:extLst>
          </p:cNvPr>
          <p:cNvPicPr>
            <a:picLocks noChangeAspect="1"/>
          </p:cNvPicPr>
          <p:nvPr/>
        </p:nvPicPr>
        <p:blipFill rotWithShape="1">
          <a:blip r:embed="rId4"/>
          <a:srcRect t="6145" r="1" b="8332"/>
          <a:stretch/>
        </p:blipFill>
        <p:spPr>
          <a:xfrm>
            <a:off x="9594207" y="5008797"/>
            <a:ext cx="6812800" cy="3877322"/>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28" name="Rectangle 27">
            <a:extLst>
              <a:ext uri="{FF2B5EF4-FFF2-40B4-BE49-F238E27FC236}">
                <a16:creationId xmlns:a16="http://schemas.microsoft.com/office/drawing/2014/main" id="{9B57D9A5-B0E6-43E8-854F-D4931B715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417049" y="5008796"/>
            <a:ext cx="1193089" cy="3896144"/>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cxnSp>
        <p:nvCxnSpPr>
          <p:cNvPr id="30" name="Straight Connector 29">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8103"/>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170667C0-2557-4BA6-A1AD-03D78AB9C3B6}"/>
              </a:ext>
            </a:extLst>
          </p:cNvPr>
          <p:cNvSpPr>
            <a:spLocks noGrp="1"/>
          </p:cNvSpPr>
          <p:nvPr>
            <p:ph type="sldNum" sz="quarter" idx="12"/>
          </p:nvPr>
        </p:nvSpPr>
        <p:spPr>
          <a:xfrm>
            <a:off x="16415955" y="20785"/>
            <a:ext cx="1194182" cy="976030"/>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35</a:t>
            </a:fld>
            <a:endParaRPr lang="en-US" sz="1200" dirty="0"/>
          </a:p>
        </p:txBody>
      </p:sp>
      <p:cxnSp>
        <p:nvCxnSpPr>
          <p:cNvPr id="32" name="Straight Connector 31">
            <a:extLst>
              <a:ext uri="{FF2B5EF4-FFF2-40B4-BE49-F238E27FC236}">
                <a16:creationId xmlns:a16="http://schemas.microsoft.com/office/drawing/2014/main" id="{25443840-A796-4C43-8DC1-1B738EFEC5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86121"/>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CA735BCF-59EC-46AD-98C7-9DA021F43F14}"/>
              </a:ext>
            </a:extLst>
          </p:cNvPr>
          <p:cNvSpPr>
            <a:spLocks noGrp="1"/>
          </p:cNvSpPr>
          <p:nvPr>
            <p:ph type="ftr" sz="quarter" idx="11"/>
          </p:nvPr>
        </p:nvSpPr>
        <p:spPr>
          <a:xfrm>
            <a:off x="9882862" y="8837060"/>
            <a:ext cx="5943421" cy="1077031"/>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pic>
        <p:nvPicPr>
          <p:cNvPr id="7" name="Picture 6" descr="A person standing on a stage&#10;&#10;Description automatically generated">
            <a:extLst>
              <a:ext uri="{FF2B5EF4-FFF2-40B4-BE49-F238E27FC236}">
                <a16:creationId xmlns:a16="http://schemas.microsoft.com/office/drawing/2014/main" id="{53E5E4DC-58DE-48C4-8608-E5D9B27A0D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563" y="2397410"/>
            <a:ext cx="4223456" cy="6497625"/>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836172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Rectangle 10">
            <a:extLst>
              <a:ext uri="{FF2B5EF4-FFF2-40B4-BE49-F238E27FC236}">
                <a16:creationId xmlns:a16="http://schemas.microsoft.com/office/drawing/2014/main" id="{D23858C0-CCC5-49A8-8FDA-82BAEEE412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05734"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12">
            <a:extLst>
              <a:ext uri="{FF2B5EF4-FFF2-40B4-BE49-F238E27FC236}">
                <a16:creationId xmlns:a16="http://schemas.microsoft.com/office/drawing/2014/main" id="{EE73C386-7D31-4D0F-9EEC-BC2A67FC92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05734"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14">
            <a:extLst>
              <a:ext uri="{FF2B5EF4-FFF2-40B4-BE49-F238E27FC236}">
                <a16:creationId xmlns:a16="http://schemas.microsoft.com/office/drawing/2014/main" id="{5B7D379B-0842-4203-A23B-FABED51E1B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1096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F80E475-929C-4F8D-A49A-615FC8922E1E}"/>
              </a:ext>
            </a:extLst>
          </p:cNvPr>
          <p:cNvSpPr>
            <a:spLocks noGrp="1"/>
          </p:cNvSpPr>
          <p:nvPr>
            <p:ph type="title"/>
          </p:nvPr>
        </p:nvSpPr>
        <p:spPr>
          <a:xfrm>
            <a:off x="9441707" y="832379"/>
            <a:ext cx="6657500" cy="4286542"/>
          </a:xfrm>
        </p:spPr>
        <p:txBody>
          <a:bodyPr vert="horz" lIns="91440" tIns="45720" rIns="91440" bIns="45720" rtlCol="0" anchor="b">
            <a:normAutofit/>
          </a:bodyPr>
          <a:lstStyle/>
          <a:p>
            <a:pPr defTabSz="914400"/>
            <a:r>
              <a:rPr lang="en-US" sz="5300" dirty="0"/>
              <a:t>I hope you have enjoyed this musical  journey through time.</a:t>
            </a:r>
            <a:br>
              <a:rPr lang="en-US" sz="5300" dirty="0"/>
            </a:br>
            <a:br>
              <a:rPr lang="en-US" sz="5300" dirty="0"/>
            </a:br>
            <a:r>
              <a:rPr lang="en-US" sz="5300" dirty="0"/>
              <a:t> </a:t>
            </a:r>
          </a:p>
        </p:txBody>
      </p:sp>
      <p:sp>
        <p:nvSpPr>
          <p:cNvPr id="49" name="Rectangle 16">
            <a:extLst>
              <a:ext uri="{FF2B5EF4-FFF2-40B4-BE49-F238E27FC236}">
                <a16:creationId xmlns:a16="http://schemas.microsoft.com/office/drawing/2014/main" id="{EBD1E24A-BF09-4A6C-AAD2-AE3FCA2159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251" y="-2238"/>
            <a:ext cx="4408107" cy="1038814"/>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pic>
        <p:nvPicPr>
          <p:cNvPr id="3" name="Picture 2">
            <a:extLst>
              <a:ext uri="{FF2B5EF4-FFF2-40B4-BE49-F238E27FC236}">
                <a16:creationId xmlns:a16="http://schemas.microsoft.com/office/drawing/2014/main" id="{6641B80D-D551-8F46-905F-39A5BF40B2E7}"/>
              </a:ext>
            </a:extLst>
          </p:cNvPr>
          <p:cNvPicPr>
            <a:picLocks noChangeAspect="1"/>
          </p:cNvPicPr>
          <p:nvPr/>
        </p:nvPicPr>
        <p:blipFill>
          <a:blip r:embed="rId3"/>
          <a:stretch>
            <a:fillRect/>
          </a:stretch>
        </p:blipFill>
        <p:spPr>
          <a:xfrm>
            <a:off x="8253" y="992974"/>
            <a:ext cx="4408105" cy="3608247"/>
          </a:xfrm>
          <a:prstGeom prst="rect">
            <a:avLst/>
          </a:prstGeom>
        </p:spPr>
      </p:pic>
      <p:pic>
        <p:nvPicPr>
          <p:cNvPr id="5" name="Picture 4">
            <a:extLst>
              <a:ext uri="{FF2B5EF4-FFF2-40B4-BE49-F238E27FC236}">
                <a16:creationId xmlns:a16="http://schemas.microsoft.com/office/drawing/2014/main" id="{898D4BBC-6E5F-0F49-AEBA-E515BD6E5891}"/>
              </a:ext>
            </a:extLst>
          </p:cNvPr>
          <p:cNvPicPr>
            <a:picLocks noChangeAspect="1"/>
          </p:cNvPicPr>
          <p:nvPr/>
        </p:nvPicPr>
        <p:blipFill>
          <a:blip r:embed="rId4"/>
          <a:stretch>
            <a:fillRect/>
          </a:stretch>
        </p:blipFill>
        <p:spPr>
          <a:xfrm>
            <a:off x="4594118" y="4433129"/>
            <a:ext cx="4396713" cy="4396713"/>
          </a:xfrm>
          <a:prstGeom prst="rect">
            <a:avLst/>
          </a:prstGeom>
        </p:spPr>
      </p:pic>
      <p:cxnSp>
        <p:nvCxnSpPr>
          <p:cNvPr id="50" name="Straight Connector 18">
            <a:extLst>
              <a:ext uri="{FF2B5EF4-FFF2-40B4-BE49-F238E27FC236}">
                <a16:creationId xmlns:a16="http://schemas.microsoft.com/office/drawing/2014/main" id="{5D28AB17-F6FA-4C53-B3E3-D0A39D4A33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8103"/>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9613ABC9-238A-451A-9611-3DAB76E9CBFE}"/>
              </a:ext>
            </a:extLst>
          </p:cNvPr>
          <p:cNvSpPr>
            <a:spLocks noGrp="1"/>
          </p:cNvSpPr>
          <p:nvPr>
            <p:ph type="sldNum" sz="quarter" idx="12"/>
          </p:nvPr>
        </p:nvSpPr>
        <p:spPr>
          <a:xfrm>
            <a:off x="16401981" y="8880817"/>
            <a:ext cx="1203753" cy="992318"/>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36</a:t>
            </a:fld>
            <a:endParaRPr lang="en-US" sz="1200" dirty="0"/>
          </a:p>
        </p:txBody>
      </p:sp>
      <p:cxnSp>
        <p:nvCxnSpPr>
          <p:cNvPr id="51" name="Straight Connector 20">
            <a:extLst>
              <a:ext uri="{FF2B5EF4-FFF2-40B4-BE49-F238E27FC236}">
                <a16:creationId xmlns:a16="http://schemas.microsoft.com/office/drawing/2014/main" id="{3EFADC67-92A1-44FB-8691-D8CD71A21E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37112"/>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52" name="Rectangle 22">
            <a:extLst>
              <a:ext uri="{FF2B5EF4-FFF2-40B4-BE49-F238E27FC236}">
                <a16:creationId xmlns:a16="http://schemas.microsoft.com/office/drawing/2014/main" id="{D3983C6A-56A5-4E61-A5AF-EEA9556C1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594119" y="8873217"/>
            <a:ext cx="4408107" cy="1038816"/>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4" name="Footer Placeholder 3">
            <a:extLst>
              <a:ext uri="{FF2B5EF4-FFF2-40B4-BE49-F238E27FC236}">
                <a16:creationId xmlns:a16="http://schemas.microsoft.com/office/drawing/2014/main" id="{53C5BA36-012A-4460-8AEE-509D42E74A96}"/>
              </a:ext>
            </a:extLst>
          </p:cNvPr>
          <p:cNvSpPr>
            <a:spLocks noGrp="1"/>
          </p:cNvSpPr>
          <p:nvPr>
            <p:ph type="ftr" sz="quarter" idx="11"/>
          </p:nvPr>
        </p:nvSpPr>
        <p:spPr>
          <a:xfrm>
            <a:off x="9850367" y="8835549"/>
            <a:ext cx="5943421" cy="1082855"/>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Tree>
    <p:extLst>
      <p:ext uri="{BB962C8B-B14F-4D97-AF65-F5344CB8AC3E}">
        <p14:creationId xmlns:p14="http://schemas.microsoft.com/office/powerpoint/2010/main" val="29212018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2783575" y="8921177"/>
            <a:ext cx="7234922" cy="1047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37</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783575" y="535632"/>
            <a:ext cx="2655313" cy="1032687"/>
          </a:xfrm>
          <a:prstGeom prst="rect">
            <a:avLst/>
          </a:prstGeom>
        </p:spPr>
      </p:pic>
      <p:sp>
        <p:nvSpPr>
          <p:cNvPr id="9" name="TextBox 8">
            <a:extLst>
              <a:ext uri="{FF2B5EF4-FFF2-40B4-BE49-F238E27FC236}">
                <a16:creationId xmlns:a16="http://schemas.microsoft.com/office/drawing/2014/main" id="{F1647DDA-73EC-4C64-B382-D14002047817}"/>
              </a:ext>
            </a:extLst>
          </p:cNvPr>
          <p:cNvSpPr txBox="1"/>
          <p:nvPr/>
        </p:nvSpPr>
        <p:spPr>
          <a:xfrm>
            <a:off x="3187215" y="2559098"/>
            <a:ext cx="11235709" cy="5554534"/>
          </a:xfrm>
          <a:prstGeom prst="rect">
            <a:avLst/>
          </a:prstGeom>
          <a:noFill/>
        </p:spPr>
        <p:txBody>
          <a:bodyPr wrap="square" rtlCol="0">
            <a:spAutoFit/>
          </a:bodyPr>
          <a:lstStyle/>
          <a:p>
            <a:r>
              <a:rPr lang="en-US" sz="2088" dirty="0">
                <a:ea typeface="Times New Roman" panose="02020603050405020304" pitchFamily="18" charset="0"/>
              </a:rPr>
              <a:t>The Rotary Club of Canterbury “Let’s Stay Connected Project” has been developed as a response to an identified need within the Aged Care sector.</a:t>
            </a:r>
            <a:endParaRPr lang="en-AU" sz="2088" dirty="0">
              <a:ea typeface="Arial Unicode MS"/>
            </a:endParaRPr>
          </a:p>
          <a:p>
            <a:r>
              <a:rPr lang="en-US" sz="2088" dirty="0">
                <a:ea typeface="Times New Roman" panose="02020603050405020304" pitchFamily="18" charset="0"/>
              </a:rPr>
              <a:t> </a:t>
            </a:r>
            <a:endParaRPr lang="en-AU" sz="2088" dirty="0">
              <a:ea typeface="Arial Unicode MS"/>
            </a:endParaRPr>
          </a:p>
          <a:p>
            <a:r>
              <a:rPr lang="en-US" sz="2088"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2088" dirty="0">
              <a:ea typeface="Arial Unicode MS"/>
            </a:endParaRPr>
          </a:p>
          <a:p>
            <a:r>
              <a:rPr lang="en-US" sz="2088" dirty="0">
                <a:ea typeface="Times New Roman" panose="02020603050405020304" pitchFamily="18" charset="0"/>
              </a:rPr>
              <a:t> </a:t>
            </a:r>
            <a:endParaRPr lang="en-AU" sz="2088" dirty="0">
              <a:ea typeface="Arial Unicode MS"/>
            </a:endParaRPr>
          </a:p>
          <a:p>
            <a:r>
              <a:rPr lang="en-US" sz="2088"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2088" dirty="0">
              <a:ea typeface="Arial Unicode MS"/>
            </a:endParaRPr>
          </a:p>
          <a:p>
            <a:r>
              <a:rPr lang="en-US" sz="2088" dirty="0">
                <a:ea typeface="Times New Roman" panose="02020603050405020304" pitchFamily="18" charset="0"/>
              </a:rPr>
              <a:t> </a:t>
            </a:r>
            <a:endParaRPr lang="en-AU" sz="2088" dirty="0">
              <a:ea typeface="Arial Unicode MS"/>
            </a:endParaRPr>
          </a:p>
          <a:p>
            <a:r>
              <a:rPr lang="en-US" sz="2088" dirty="0">
                <a:ea typeface="Times New Roman" panose="02020603050405020304" pitchFamily="18" charset="0"/>
              </a:rPr>
              <a:t>You can download this and other booklets from the Rotary Club of Canterbury website (</a:t>
            </a:r>
            <a:r>
              <a:rPr lang="en-US" sz="2088" u="sng" dirty="0">
                <a:solidFill>
                  <a:srgbClr val="0000FF"/>
                </a:solidFill>
                <a:ea typeface="Times New Roman" panose="02020603050405020304" pitchFamily="18" charset="0"/>
                <a:hlinkClick r:id="rId3"/>
              </a:rPr>
              <a:t>www.canterburyrotary.org</a:t>
            </a:r>
            <a:r>
              <a:rPr lang="en-US" sz="2088" dirty="0">
                <a:ea typeface="Times New Roman" panose="02020603050405020304" pitchFamily="18" charset="0"/>
              </a:rPr>
              <a:t>).</a:t>
            </a:r>
            <a:endParaRPr lang="en-AU" sz="2088" dirty="0">
              <a:ea typeface="Arial Unicode MS"/>
            </a:endParaRPr>
          </a:p>
          <a:p>
            <a:r>
              <a:rPr lang="en-US" sz="2088" dirty="0">
                <a:ea typeface="Times New Roman" panose="02020603050405020304" pitchFamily="18" charset="0"/>
              </a:rPr>
              <a:t> </a:t>
            </a:r>
            <a:endParaRPr lang="en-AU" sz="2088" dirty="0">
              <a:ea typeface="Arial Unicode MS"/>
            </a:endParaRPr>
          </a:p>
          <a:p>
            <a:r>
              <a:rPr lang="en-US" sz="2088" dirty="0">
                <a:solidFill>
                  <a:srgbClr val="000000"/>
                </a:solidFill>
                <a:ea typeface="Times New Roman" panose="02020603050405020304" pitchFamily="18" charset="0"/>
              </a:rPr>
              <a:t>Source references for this book are held at the Rotary Club of Canterbury. Contact </a:t>
            </a:r>
            <a:r>
              <a:rPr lang="en-US" sz="2088" u="sng" dirty="0">
                <a:solidFill>
                  <a:srgbClr val="0000FF"/>
                </a:solidFill>
                <a:ea typeface="Times New Roman" panose="02020603050405020304" pitchFamily="18" charset="0"/>
                <a:hlinkClick r:id="rId4"/>
              </a:rPr>
              <a:t>president@caterburyrotary.org</a:t>
            </a:r>
            <a:r>
              <a:rPr lang="en-US" sz="2088" u="sng" dirty="0">
                <a:solidFill>
                  <a:srgbClr val="0000FF"/>
                </a:solidFill>
                <a:ea typeface="Times New Roman" panose="02020603050405020304" pitchFamily="18" charset="0"/>
              </a:rPr>
              <a:t> </a:t>
            </a:r>
            <a:r>
              <a:rPr lang="en-US" sz="2088" dirty="0">
                <a:solidFill>
                  <a:srgbClr val="000000"/>
                </a:solidFill>
                <a:ea typeface="Times New Roman" panose="02020603050405020304" pitchFamily="18" charset="0"/>
              </a:rPr>
              <a:t>for further details.  </a:t>
            </a:r>
            <a:endParaRPr lang="en-AU" sz="2088" dirty="0">
              <a:ea typeface="Arial Unicode MS"/>
            </a:endParaRPr>
          </a:p>
          <a:p>
            <a:r>
              <a:rPr lang="en-US" sz="2088" dirty="0">
                <a:solidFill>
                  <a:srgbClr val="000000"/>
                </a:solidFill>
                <a:ea typeface="Times New Roman" panose="02020603050405020304" pitchFamily="18" charset="0"/>
              </a:rPr>
              <a:t> </a:t>
            </a:r>
            <a:endParaRPr lang="en-AU" sz="2088" dirty="0">
              <a:ea typeface="Arial Unicode MS"/>
            </a:endParaRPr>
          </a:p>
          <a:p>
            <a:r>
              <a:rPr lang="en-US" sz="2088" dirty="0">
                <a:solidFill>
                  <a:srgbClr val="000000"/>
                </a:solidFill>
                <a:ea typeface="Times New Roman" panose="02020603050405020304" pitchFamily="18" charset="0"/>
              </a:rPr>
              <a:t>Material in this book was reproduced in accordance with Section 113F of the Copyright Act (1968). </a:t>
            </a:r>
            <a:endParaRPr lang="en-AU" sz="2088" dirty="0">
              <a:ea typeface="Arial Unicode MS"/>
            </a:endParaRPr>
          </a:p>
        </p:txBody>
      </p:sp>
    </p:spTree>
    <p:extLst>
      <p:ext uri="{BB962C8B-B14F-4D97-AF65-F5344CB8AC3E}">
        <p14:creationId xmlns:p14="http://schemas.microsoft.com/office/powerpoint/2010/main" val="3817266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10137"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4A5C305C-196E-1549-A9EB-8ABCC5105465}"/>
              </a:ext>
            </a:extLst>
          </p:cNvPr>
          <p:cNvSpPr txBox="1"/>
          <p:nvPr/>
        </p:nvSpPr>
        <p:spPr>
          <a:xfrm>
            <a:off x="8980402" y="3259394"/>
            <a:ext cx="7419039" cy="1640509"/>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5200" b="1" kern="1200" dirty="0">
                <a:solidFill>
                  <a:schemeClr val="tx1"/>
                </a:solidFill>
                <a:latin typeface="+mj-lt"/>
                <a:ea typeface="+mj-ea"/>
                <a:cs typeface="+mj-cs"/>
              </a:rPr>
              <a:t>Robert Allman</a:t>
            </a:r>
          </a:p>
        </p:txBody>
      </p:sp>
      <p:pic>
        <p:nvPicPr>
          <p:cNvPr id="11" name="Picture 10">
            <a:extLst>
              <a:ext uri="{FF2B5EF4-FFF2-40B4-BE49-F238E27FC236}">
                <a16:creationId xmlns:a16="http://schemas.microsoft.com/office/drawing/2014/main" id="{E0B3DD67-9A43-8B4E-BAFD-4FFC33FA2112}"/>
              </a:ext>
            </a:extLst>
          </p:cNvPr>
          <p:cNvPicPr>
            <a:picLocks noChangeAspect="1"/>
          </p:cNvPicPr>
          <p:nvPr/>
        </p:nvPicPr>
        <p:blipFill rotWithShape="1">
          <a:blip r:embed="rId3">
            <a:extLst>
              <a:ext uri="{28A0092B-C50C-407E-A947-70E740481C1C}">
                <a14:useLocalDpi xmlns:a14="http://schemas.microsoft.com/office/drawing/2010/main" val="0"/>
              </a:ext>
            </a:extLst>
          </a:blip>
          <a:srcRect r="-1"/>
          <a:stretch/>
        </p:blipFill>
        <p:spPr>
          <a:xfrm>
            <a:off x="-2" y="10"/>
            <a:ext cx="8348469" cy="4952990"/>
          </a:xfrm>
          <a:prstGeom prst="rect">
            <a:avLst/>
          </a:prstGeom>
        </p:spPr>
      </p:pic>
      <p:grpSp>
        <p:nvGrpSpPr>
          <p:cNvPr id="51" name="Group 50">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 y="1030072"/>
            <a:ext cx="1543873" cy="3071790"/>
            <a:chOff x="10918968" y="713127"/>
            <a:chExt cx="1273032" cy="2532832"/>
          </a:xfrm>
        </p:grpSpPr>
        <p:sp>
          <p:nvSpPr>
            <p:cNvPr id="52" name="Rectangle 5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Isosceles Triangle 52">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a:extLst>
              <a:ext uri="{FF2B5EF4-FFF2-40B4-BE49-F238E27FC236}">
                <a16:creationId xmlns:a16="http://schemas.microsoft.com/office/drawing/2014/main" id="{EA4C53F4-CD21-2E40-8DE7-073F6CB4181B}"/>
              </a:ext>
            </a:extLst>
          </p:cNvPr>
          <p:cNvPicPr>
            <a:picLocks noChangeAspect="1"/>
          </p:cNvPicPr>
          <p:nvPr/>
        </p:nvPicPr>
        <p:blipFill rotWithShape="1">
          <a:blip r:embed="rId4">
            <a:extLst>
              <a:ext uri="{28A0092B-C50C-407E-A947-70E740481C1C}">
                <a14:useLocalDpi xmlns:a14="http://schemas.microsoft.com/office/drawing/2010/main" val="0"/>
              </a:ext>
            </a:extLst>
          </a:blip>
          <a:srcRect r="-1"/>
          <a:stretch/>
        </p:blipFill>
        <p:spPr>
          <a:xfrm>
            <a:off x="-2" y="4953000"/>
            <a:ext cx="8348469" cy="4953000"/>
          </a:xfrm>
          <a:prstGeom prst="rect">
            <a:avLst/>
          </a:prstGeom>
          <a:ln>
            <a:noFill/>
          </a:ln>
        </p:spPr>
      </p:pic>
      <p:sp>
        <p:nvSpPr>
          <p:cNvPr id="10" name="TextBox 9">
            <a:extLst>
              <a:ext uri="{FF2B5EF4-FFF2-40B4-BE49-F238E27FC236}">
                <a16:creationId xmlns:a16="http://schemas.microsoft.com/office/drawing/2014/main" id="{395C68BE-0EFF-43C9-9029-E2FB6732BB2A}"/>
              </a:ext>
            </a:extLst>
          </p:cNvPr>
          <p:cNvSpPr txBox="1"/>
          <p:nvPr/>
        </p:nvSpPr>
        <p:spPr>
          <a:xfrm>
            <a:off x="9084794" y="5319931"/>
            <a:ext cx="6602105" cy="3893963"/>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900" dirty="0"/>
              <a:t>Robert Joseph Edward </a:t>
            </a:r>
            <a:r>
              <a:rPr lang="en-US" sz="2800" dirty="0"/>
              <a:t>Allman (1</a:t>
            </a:r>
            <a:r>
              <a:rPr lang="en-AU" sz="2800" b="0" i="0" dirty="0">
                <a:solidFill>
                  <a:srgbClr val="202122"/>
                </a:solidFill>
                <a:effectLst/>
              </a:rPr>
              <a:t>927-2013) </a:t>
            </a:r>
            <a:r>
              <a:rPr lang="en-US" sz="2900" dirty="0"/>
              <a:t>was a bass baritone who sang at the Royal Opera and Covent Garden. He became a principal artist with the Australian Opera in 1965.</a:t>
            </a:r>
          </a:p>
          <a:p>
            <a:pPr indent="-228600" defTabSz="914400">
              <a:lnSpc>
                <a:spcPct val="90000"/>
              </a:lnSpc>
              <a:spcAft>
                <a:spcPts val="600"/>
              </a:spcAft>
              <a:buFont typeface="Arial" panose="020B0604020202020204" pitchFamily="34" charset="0"/>
              <a:buChar char="•"/>
            </a:pPr>
            <a:endParaRPr lang="en-US" sz="2900" dirty="0"/>
          </a:p>
        </p:txBody>
      </p:sp>
      <p:sp>
        <p:nvSpPr>
          <p:cNvPr id="3" name="Slide Number Placeholder 2">
            <a:extLst>
              <a:ext uri="{FF2B5EF4-FFF2-40B4-BE49-F238E27FC236}">
                <a16:creationId xmlns:a16="http://schemas.microsoft.com/office/drawing/2014/main" id="{353C3B99-7F1C-4345-A2C1-11FE5948FA2E}"/>
              </a:ext>
            </a:extLst>
          </p:cNvPr>
          <p:cNvSpPr>
            <a:spLocks noGrp="1"/>
          </p:cNvSpPr>
          <p:nvPr>
            <p:ph type="sldNum" sz="quarter" idx="12"/>
          </p:nvPr>
        </p:nvSpPr>
        <p:spPr>
          <a:xfrm>
            <a:off x="929424" y="9181394"/>
            <a:ext cx="3962281" cy="527403"/>
          </a:xfrm>
        </p:spPr>
        <p:txBody>
          <a:bodyPr vert="horz" lIns="91440" tIns="45720" rIns="91440" bIns="45720" rtlCol="0" anchor="ctr">
            <a:normAutofit/>
          </a:bodyPr>
          <a:lstStyle/>
          <a:p>
            <a:pPr algn="l" defTabSz="914400">
              <a:spcAft>
                <a:spcPts val="600"/>
              </a:spcAft>
            </a:pPr>
            <a:fld id="{DC56C17F-E5A4-4123-831E-B6BE4BD60FE1}" type="slidenum">
              <a:rPr lang="en-US" sz="1200">
                <a:solidFill>
                  <a:srgbClr val="FFFFFF"/>
                </a:solidFill>
              </a:rPr>
              <a:pPr algn="l" defTabSz="914400">
                <a:spcAft>
                  <a:spcPts val="600"/>
                </a:spcAft>
              </a:pPr>
              <a:t>4</a:t>
            </a:fld>
            <a:endParaRPr lang="en-US" sz="1200" dirty="0">
              <a:solidFill>
                <a:srgbClr val="FFFFFF"/>
              </a:solidFill>
            </a:endParaRPr>
          </a:p>
        </p:txBody>
      </p:sp>
      <p:sp>
        <p:nvSpPr>
          <p:cNvPr id="2" name="Footer Placeholder 1">
            <a:extLst>
              <a:ext uri="{FF2B5EF4-FFF2-40B4-BE49-F238E27FC236}">
                <a16:creationId xmlns:a16="http://schemas.microsoft.com/office/drawing/2014/main" id="{A319D1B2-0B8B-4D5A-91A6-A1CB03D9F938}"/>
              </a:ext>
            </a:extLst>
          </p:cNvPr>
          <p:cNvSpPr>
            <a:spLocks noGrp="1"/>
          </p:cNvSpPr>
          <p:nvPr>
            <p:ph type="ftr" sz="quarter" idx="11"/>
          </p:nvPr>
        </p:nvSpPr>
        <p:spPr>
          <a:xfrm>
            <a:off x="9261671" y="9181394"/>
            <a:ext cx="5392791" cy="527403"/>
          </a:xfrm>
        </p:spPr>
        <p:txBody>
          <a:bodyPr vert="horz" lIns="91440" tIns="45720" rIns="91440" bIns="45720" rtlCol="0" anchor="ctr">
            <a:noAutofit/>
          </a:bodyPr>
          <a:lstStyle/>
          <a:p>
            <a:pPr algn="l" defTabSz="914400">
              <a:spcAft>
                <a:spcPts val="600"/>
              </a:spcAft>
            </a:pPr>
            <a:r>
              <a:rPr lang="en-US" sz="1730" kern="1200" dirty="0">
                <a:solidFill>
                  <a:schemeClr val="tx1">
                    <a:tint val="75000"/>
                  </a:schemeClr>
                </a:solidFill>
                <a:latin typeface="+mn-lt"/>
                <a:ea typeface="+mn-ea"/>
                <a:cs typeface="+mn-cs"/>
              </a:rPr>
              <a:t>Rotary Club of Canterbury: Let’s Stay Connected Project</a:t>
            </a:r>
          </a:p>
        </p:txBody>
      </p:sp>
      <p:sp>
        <p:nvSpPr>
          <p:cNvPr id="55" name="Isosceles Triangle 5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5420642" y="7371393"/>
            <a:ext cx="2914282" cy="1464709"/>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6290675" y="8274811"/>
            <a:ext cx="701390" cy="70136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Slide Number Placeholder 4">
            <a:extLst>
              <a:ext uri="{FF2B5EF4-FFF2-40B4-BE49-F238E27FC236}">
                <a16:creationId xmlns:a16="http://schemas.microsoft.com/office/drawing/2014/main" id="{B7F44BCB-F4F0-48B4-B738-CBB049055610}"/>
              </a:ext>
            </a:extLst>
          </p:cNvPr>
          <p:cNvSpPr txBox="1">
            <a:spLocks/>
          </p:cNvSpPr>
          <p:nvPr/>
        </p:nvSpPr>
        <p:spPr>
          <a:xfrm>
            <a:off x="12437160" y="9181395"/>
            <a:ext cx="3962281" cy="527403"/>
          </a:xfrm>
          <a:prstGeom prst="rect">
            <a:avLst/>
          </a:prstGeom>
        </p:spPr>
        <p:txBody>
          <a:bodyPr vert="horz" lIns="91440" tIns="45720" rIns="91440" bIns="45720" rtlCol="0" anchor="ctr"/>
          <a:lstStyle>
            <a:defPPr>
              <a:defRPr lang="en-US"/>
            </a:defPPr>
            <a:lvl1pPr marL="0" algn="r" defTabSz="457200" rtl="0" eaLnBrk="1" latinLnBrk="0" hangingPunct="1">
              <a:defRPr sz="1733"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C56C17F-E5A4-4123-831E-B6BE4BD60FE1}" type="slidenum">
              <a:rPr lang="en-US" smtClean="0"/>
              <a:pPr/>
              <a:t>4</a:t>
            </a:fld>
            <a:endParaRPr lang="en-US" dirty="0"/>
          </a:p>
        </p:txBody>
      </p:sp>
    </p:spTree>
    <p:extLst>
      <p:ext uri="{BB962C8B-B14F-4D97-AF65-F5344CB8AC3E}">
        <p14:creationId xmlns:p14="http://schemas.microsoft.com/office/powerpoint/2010/main" val="2992635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16">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10137"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0462A598-C19E-4C51-8FAA-08EBF726BCF7}"/>
              </a:ext>
            </a:extLst>
          </p:cNvPr>
          <p:cNvSpPr txBox="1"/>
          <p:nvPr/>
        </p:nvSpPr>
        <p:spPr>
          <a:xfrm>
            <a:off x="1082423" y="464726"/>
            <a:ext cx="7875645" cy="1640509"/>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5200" b="1" dirty="0">
                <a:latin typeface="+mj-lt"/>
                <a:ea typeface="+mj-ea"/>
                <a:cs typeface="+mj-cs"/>
              </a:rPr>
              <a:t>Marie Angel </a:t>
            </a:r>
          </a:p>
        </p:txBody>
      </p:sp>
      <p:sp>
        <p:nvSpPr>
          <p:cNvPr id="3" name="TextBox 2">
            <a:extLst>
              <a:ext uri="{FF2B5EF4-FFF2-40B4-BE49-F238E27FC236}">
                <a16:creationId xmlns:a16="http://schemas.microsoft.com/office/drawing/2014/main" id="{D1C3FB5B-A77E-064E-9D72-398F621930D4}"/>
              </a:ext>
            </a:extLst>
          </p:cNvPr>
          <p:cNvSpPr txBox="1"/>
          <p:nvPr/>
        </p:nvSpPr>
        <p:spPr>
          <a:xfrm>
            <a:off x="1129140" y="2677461"/>
            <a:ext cx="5789714" cy="6346862"/>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900" dirty="0"/>
              <a:t>Marie Angel (1953) is a contemporary soprano opera singer but also sings standard repertoire. </a:t>
            </a:r>
          </a:p>
          <a:p>
            <a:pPr defTabSz="914400">
              <a:lnSpc>
                <a:spcPct val="114000"/>
              </a:lnSpc>
              <a:spcBef>
                <a:spcPts val="1200"/>
              </a:spcBef>
              <a:spcAft>
                <a:spcPts val="600"/>
              </a:spcAft>
            </a:pPr>
            <a:r>
              <a:rPr lang="en-US" sz="2900" dirty="0"/>
              <a:t>She is one of today’s most thrilling dramatic sopranos and is known for the versatility of her voice, her stage presence and her extraordinary ability to move audiences.</a:t>
            </a:r>
          </a:p>
        </p:txBody>
      </p:sp>
      <p:grpSp>
        <p:nvGrpSpPr>
          <p:cNvPr id="28" name="Group 18">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205162" y="1"/>
            <a:ext cx="1404983" cy="2795445"/>
            <a:chOff x="10918968" y="713127"/>
            <a:chExt cx="1273032" cy="2532832"/>
          </a:xfrm>
        </p:grpSpPr>
        <p:sp>
          <p:nvSpPr>
            <p:cNvPr id="29" name="Rectangle 19">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Isosceles Triangle 20">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22">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646606"/>
            <a:ext cx="1464709" cy="2914283"/>
            <a:chOff x="0" y="4601497"/>
            <a:chExt cx="1014060" cy="2017580"/>
          </a:xfrm>
        </p:grpSpPr>
        <p:sp>
          <p:nvSpPr>
            <p:cNvPr id="24" name="Isosceles Triangle 2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24">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a:extLst>
              <a:ext uri="{FF2B5EF4-FFF2-40B4-BE49-F238E27FC236}">
                <a16:creationId xmlns:a16="http://schemas.microsoft.com/office/drawing/2014/main" id="{09F53EE8-F975-A742-B35F-45DD12D1A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8565" y="3525102"/>
            <a:ext cx="4401138" cy="4401138"/>
          </a:xfrm>
          <a:prstGeom prst="rect">
            <a:avLst/>
          </a:prstGeom>
        </p:spPr>
      </p:pic>
      <p:pic>
        <p:nvPicPr>
          <p:cNvPr id="2" name="Picture 1">
            <a:extLst>
              <a:ext uri="{FF2B5EF4-FFF2-40B4-BE49-F238E27FC236}">
                <a16:creationId xmlns:a16="http://schemas.microsoft.com/office/drawing/2014/main" id="{48BF9FD8-C1D7-734A-9D34-997049DC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26578" y="2699890"/>
            <a:ext cx="4401137" cy="5226350"/>
          </a:xfrm>
          <a:prstGeom prst="rect">
            <a:avLst/>
          </a:prstGeom>
        </p:spPr>
      </p:pic>
      <p:sp>
        <p:nvSpPr>
          <p:cNvPr id="4" name="Footer Placeholder 3">
            <a:extLst>
              <a:ext uri="{FF2B5EF4-FFF2-40B4-BE49-F238E27FC236}">
                <a16:creationId xmlns:a16="http://schemas.microsoft.com/office/drawing/2014/main" id="{49750B89-7788-4FBD-B99D-A1D82566FE15}"/>
              </a:ext>
            </a:extLst>
          </p:cNvPr>
          <p:cNvSpPr>
            <a:spLocks noGrp="1"/>
          </p:cNvSpPr>
          <p:nvPr>
            <p:ph type="ftr" sz="quarter" idx="11"/>
          </p:nvPr>
        </p:nvSpPr>
        <p:spPr>
          <a:xfrm>
            <a:off x="5833358" y="9181394"/>
            <a:ext cx="5943421" cy="527403"/>
          </a:xfrm>
        </p:spPr>
        <p:txBody>
          <a:bodyPr vert="horz" lIns="91440" tIns="45720" rIns="91440" bIns="45720" rtlCol="0" anchor="ctr">
            <a:normAutofit/>
          </a:bodyPr>
          <a:lstStyle/>
          <a:p>
            <a:pP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
        <p:nvSpPr>
          <p:cNvPr id="5" name="Slide Number Placeholder 4">
            <a:extLst>
              <a:ext uri="{FF2B5EF4-FFF2-40B4-BE49-F238E27FC236}">
                <a16:creationId xmlns:a16="http://schemas.microsoft.com/office/drawing/2014/main" id="{F71341D5-259A-405A-BB1B-F6160FED91E2}"/>
              </a:ext>
            </a:extLst>
          </p:cNvPr>
          <p:cNvSpPr>
            <a:spLocks noGrp="1"/>
          </p:cNvSpPr>
          <p:nvPr>
            <p:ph type="sldNum" sz="quarter" idx="12"/>
          </p:nvPr>
        </p:nvSpPr>
        <p:spPr>
          <a:xfrm>
            <a:off x="12718432" y="9181394"/>
            <a:ext cx="3962281" cy="527403"/>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5</a:t>
            </a:fld>
            <a:endParaRPr lang="en-US" sz="1200" dirty="0"/>
          </a:p>
        </p:txBody>
      </p:sp>
    </p:spTree>
    <p:extLst>
      <p:ext uri="{BB962C8B-B14F-4D97-AF65-F5344CB8AC3E}">
        <p14:creationId xmlns:p14="http://schemas.microsoft.com/office/powerpoint/2010/main" val="1341051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10137"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E3B6AE00-D48F-40CA-AC18-605ECC63738A}"/>
              </a:ext>
            </a:extLst>
          </p:cNvPr>
          <p:cNvSpPr txBox="1">
            <a:spLocks/>
          </p:cNvSpPr>
          <p:nvPr/>
        </p:nvSpPr>
        <p:spPr>
          <a:xfrm>
            <a:off x="929424" y="464726"/>
            <a:ext cx="15751289" cy="1640509"/>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5200" b="1" dirty="0"/>
              <a:t>Florence Austral</a:t>
            </a:r>
            <a:endParaRPr lang="en-US" sz="5200" dirty="0"/>
          </a:p>
        </p:txBody>
      </p:sp>
      <p:sp>
        <p:nvSpPr>
          <p:cNvPr id="10" name="Rectangle 9">
            <a:extLst>
              <a:ext uri="{FF2B5EF4-FFF2-40B4-BE49-F238E27FC236}">
                <a16:creationId xmlns:a16="http://schemas.microsoft.com/office/drawing/2014/main" id="{1FF93FEF-E82F-439D-9039-78B43BCAC41E}"/>
              </a:ext>
            </a:extLst>
          </p:cNvPr>
          <p:cNvSpPr/>
          <p:nvPr/>
        </p:nvSpPr>
        <p:spPr>
          <a:xfrm>
            <a:off x="929427" y="2575417"/>
            <a:ext cx="5789714" cy="6346862"/>
          </a:xfrm>
          <a:prstGeom prst="rect">
            <a:avLst/>
          </a:prstGeom>
        </p:spPr>
        <p:txBody>
          <a:bodyPr vert="horz" lIns="91440" tIns="45720" rIns="91440" bIns="45720" rtlCol="0">
            <a:normAutofit lnSpcReduction="10000"/>
          </a:bodyPr>
          <a:lstStyle/>
          <a:p>
            <a:pPr>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Florence Austral (1892-1968) was born Florence Mary Wilson but adopted the professional surname Austral in 1921 in honour of her homeland of Australia. She was an operatic soprano renowned for her interpretation of the most demanding Wagnerian female roles. </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During the mid-1920s she made the first of more than 100 recordings for HMV. In her later years with declining health, she taught singing at the Newcastle Conservatorium.</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9" name="Group 18">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205162" y="1"/>
            <a:ext cx="1404983" cy="2795445"/>
            <a:chOff x="10918968" y="713127"/>
            <a:chExt cx="1273032" cy="2532832"/>
          </a:xfrm>
        </p:grpSpPr>
        <p:sp>
          <p:nvSpPr>
            <p:cNvPr id="20" name="Rectangle 19">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Isosceles Triangle 20">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646606"/>
            <a:ext cx="1464709" cy="2914283"/>
            <a:chOff x="0" y="4601497"/>
            <a:chExt cx="1014060" cy="2017580"/>
          </a:xfrm>
        </p:grpSpPr>
        <p:sp>
          <p:nvSpPr>
            <p:cNvPr id="24" name="Isosceles Triangle 2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 name="Picture 1" descr="A person posing for the camera&#10;&#10;Description automatically generated">
            <a:extLst>
              <a:ext uri="{FF2B5EF4-FFF2-40B4-BE49-F238E27FC236}">
                <a16:creationId xmlns:a16="http://schemas.microsoft.com/office/drawing/2014/main" id="{EE7102CA-D5D5-7543-A9DF-34BC4A6FC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8568" y="2795446"/>
            <a:ext cx="4401138" cy="5927458"/>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pic>
        <p:nvPicPr>
          <p:cNvPr id="12" name="Picture 11" descr="A person posing for a picture&#10;&#10;Description automatically generated">
            <a:extLst>
              <a:ext uri="{FF2B5EF4-FFF2-40B4-BE49-F238E27FC236}">
                <a16:creationId xmlns:a16="http://schemas.microsoft.com/office/drawing/2014/main" id="{3626B285-4C3A-A34B-A9E6-BBB55879C9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43506" y="2569961"/>
            <a:ext cx="4273273" cy="6305966"/>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sp>
        <p:nvSpPr>
          <p:cNvPr id="5" name="Footer Placeholder 4">
            <a:extLst>
              <a:ext uri="{FF2B5EF4-FFF2-40B4-BE49-F238E27FC236}">
                <a16:creationId xmlns:a16="http://schemas.microsoft.com/office/drawing/2014/main" id="{3BBBCCCB-DDB9-4EAA-8276-A8CC64495F00}"/>
              </a:ext>
            </a:extLst>
          </p:cNvPr>
          <p:cNvSpPr>
            <a:spLocks noGrp="1"/>
          </p:cNvSpPr>
          <p:nvPr>
            <p:ph type="ftr" sz="quarter" idx="11"/>
          </p:nvPr>
        </p:nvSpPr>
        <p:spPr>
          <a:xfrm>
            <a:off x="5833358" y="9181394"/>
            <a:ext cx="5943421" cy="527403"/>
          </a:xfrm>
        </p:spPr>
        <p:txBody>
          <a:bodyPr vert="horz" lIns="91440" tIns="45720" rIns="91440" bIns="45720" rtlCol="0" anchor="ctr">
            <a:normAutofit/>
          </a:bodyPr>
          <a:lstStyle/>
          <a:p>
            <a:pP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
        <p:nvSpPr>
          <p:cNvPr id="7" name="Slide Number Placeholder 6">
            <a:extLst>
              <a:ext uri="{FF2B5EF4-FFF2-40B4-BE49-F238E27FC236}">
                <a16:creationId xmlns:a16="http://schemas.microsoft.com/office/drawing/2014/main" id="{2025ECAC-0A14-4743-A129-E8BC430B92E9}"/>
              </a:ext>
            </a:extLst>
          </p:cNvPr>
          <p:cNvSpPr>
            <a:spLocks noGrp="1"/>
          </p:cNvSpPr>
          <p:nvPr>
            <p:ph type="sldNum" sz="quarter" idx="12"/>
          </p:nvPr>
        </p:nvSpPr>
        <p:spPr>
          <a:xfrm>
            <a:off x="12718432" y="9181394"/>
            <a:ext cx="3962281" cy="527403"/>
          </a:xfrm>
        </p:spPr>
        <p:txBody>
          <a:bodyPr vert="horz" lIns="91440" tIns="45720" rIns="91440" bIns="45720" rtlCol="0" anchor="ctr">
            <a:normAutofit/>
          </a:bodyPr>
          <a:lstStyle/>
          <a:p>
            <a:pPr defTabSz="914400">
              <a:spcAft>
                <a:spcPts val="600"/>
              </a:spcAft>
            </a:pPr>
            <a:fld id="{DC56C17F-E5A4-4123-831E-B6BE4BD60FE1}" type="slidenum">
              <a:rPr lang="en-US" sz="1200" smtClean="0"/>
              <a:pPr defTabSz="914400">
                <a:spcAft>
                  <a:spcPts val="600"/>
                </a:spcAft>
              </a:pPr>
              <a:t>6</a:t>
            </a:fld>
            <a:endParaRPr lang="en-US" sz="1200" dirty="0"/>
          </a:p>
        </p:txBody>
      </p:sp>
    </p:spTree>
    <p:extLst>
      <p:ext uri="{BB962C8B-B14F-4D97-AF65-F5344CB8AC3E}">
        <p14:creationId xmlns:p14="http://schemas.microsoft.com/office/powerpoint/2010/main" val="2130924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10">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10137"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9261674" y="464726"/>
            <a:ext cx="7419039" cy="1640509"/>
          </a:xfrm>
        </p:spPr>
        <p:txBody>
          <a:bodyPr vert="horz" lIns="91440" tIns="45720" rIns="91440" bIns="45720" rtlCol="0" anchor="ctr">
            <a:normAutofit/>
          </a:bodyPr>
          <a:lstStyle/>
          <a:p>
            <a:pPr defTabSz="914400"/>
            <a:r>
              <a:rPr lang="en-US" sz="5200" b="1" dirty="0"/>
              <a:t>Maroochy Barambah</a:t>
            </a:r>
          </a:p>
        </p:txBody>
      </p:sp>
      <p:pic>
        <p:nvPicPr>
          <p:cNvPr id="2" name="Picture 1">
            <a:extLst>
              <a:ext uri="{FF2B5EF4-FFF2-40B4-BE49-F238E27FC236}">
                <a16:creationId xmlns:a16="http://schemas.microsoft.com/office/drawing/2014/main" id="{BF1515E2-3D73-0949-BB4B-8D8990779AC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 y="10"/>
            <a:ext cx="8348469" cy="9905990"/>
          </a:xfrm>
          <a:prstGeom prst="rect">
            <a:avLst/>
          </a:prstGeom>
        </p:spPr>
      </p:pic>
      <p:grpSp>
        <p:nvGrpSpPr>
          <p:cNvPr id="29" name="Group 12">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 y="1030072"/>
            <a:ext cx="1543873" cy="3071790"/>
            <a:chOff x="10918968" y="713127"/>
            <a:chExt cx="1273032" cy="2532832"/>
          </a:xfrm>
        </p:grpSpPr>
        <p:sp>
          <p:nvSpPr>
            <p:cNvPr id="30" name="Rectangle 13">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Isosceles Triangle 14">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Rectangle 5">
            <a:extLst>
              <a:ext uri="{FF2B5EF4-FFF2-40B4-BE49-F238E27FC236}">
                <a16:creationId xmlns:a16="http://schemas.microsoft.com/office/drawing/2014/main" id="{4CBA9459-DF1D-41EA-9B39-0322986ECF55}"/>
              </a:ext>
            </a:extLst>
          </p:cNvPr>
          <p:cNvSpPr/>
          <p:nvPr/>
        </p:nvSpPr>
        <p:spPr>
          <a:xfrm>
            <a:off x="9261672" y="2575417"/>
            <a:ext cx="6410931" cy="6346862"/>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800" dirty="0"/>
              <a:t>Maroochy Barambah (born Yvette Isaacs in the 1950s) is an Aboriginal mezzo-soprano. </a:t>
            </a:r>
            <a:r>
              <a:rPr lang="en-US" sz="2800" b="0" i="0" dirty="0">
                <a:effectLst/>
              </a:rPr>
              <a:t>As a tribute to her Aboriginality she took the names Maroochy (meaning "black swan") and Barambah (meaning "source of the western wind").</a:t>
            </a:r>
          </a:p>
          <a:p>
            <a:pPr defTabSz="914400">
              <a:lnSpc>
                <a:spcPct val="114000"/>
              </a:lnSpc>
              <a:spcBef>
                <a:spcPts val="600"/>
              </a:spcBef>
              <a:spcAft>
                <a:spcPts val="600"/>
              </a:spcAft>
            </a:pPr>
            <a:r>
              <a:rPr lang="en-US" sz="2800" dirty="0"/>
              <a:t>Her most famous performance was in “Black River” at the Sydney Opera House.</a:t>
            </a:r>
          </a:p>
        </p:txBody>
      </p:sp>
      <p:sp>
        <p:nvSpPr>
          <p:cNvPr id="3" name="Footer Placeholder 2">
            <a:extLst>
              <a:ext uri="{FF2B5EF4-FFF2-40B4-BE49-F238E27FC236}">
                <a16:creationId xmlns:a16="http://schemas.microsoft.com/office/drawing/2014/main" id="{C3F3DBA1-DB0C-4503-A13C-B87A3E2BB06B}"/>
              </a:ext>
            </a:extLst>
          </p:cNvPr>
          <p:cNvSpPr>
            <a:spLocks noGrp="1"/>
          </p:cNvSpPr>
          <p:nvPr>
            <p:ph type="ftr" sz="quarter" idx="11"/>
          </p:nvPr>
        </p:nvSpPr>
        <p:spPr>
          <a:xfrm>
            <a:off x="9261672" y="9181394"/>
            <a:ext cx="3900844" cy="527403"/>
          </a:xfrm>
        </p:spPr>
        <p:txBody>
          <a:bodyPr vert="horz" lIns="91440" tIns="45720" rIns="91440" bIns="45720" rtlCol="0" anchor="ctr">
            <a:normAutofit/>
          </a:bodyPr>
          <a:lstStyle/>
          <a:p>
            <a:pPr algn="l" defTabSz="914400">
              <a:spcAft>
                <a:spcPts val="600"/>
              </a:spcAft>
              <a:defRPr/>
            </a:pPr>
            <a:r>
              <a:rPr lang="en-US" sz="1200" kern="1200" dirty="0">
                <a:solidFill>
                  <a:prstClr val="black">
                    <a:tint val="75000"/>
                  </a:prstClr>
                </a:solidFill>
                <a:latin typeface="Calibri" panose="020F0502020204030204"/>
                <a:ea typeface="+mn-ea"/>
                <a:cs typeface="+mn-cs"/>
              </a:rPr>
              <a:t>Rotary Club of Canterbury: Let’s Stay Connected Project</a:t>
            </a:r>
          </a:p>
        </p:txBody>
      </p:sp>
      <p:sp>
        <p:nvSpPr>
          <p:cNvPr id="5" name="Slide Number Placeholder 4">
            <a:extLst>
              <a:ext uri="{FF2B5EF4-FFF2-40B4-BE49-F238E27FC236}">
                <a16:creationId xmlns:a16="http://schemas.microsoft.com/office/drawing/2014/main" id="{55BCA6B8-760A-4097-9201-C9565C686241}"/>
              </a:ext>
            </a:extLst>
          </p:cNvPr>
          <p:cNvSpPr>
            <a:spLocks noGrp="1"/>
          </p:cNvSpPr>
          <p:nvPr>
            <p:ph type="sldNum" sz="quarter" idx="12"/>
          </p:nvPr>
        </p:nvSpPr>
        <p:spPr>
          <a:xfrm>
            <a:off x="12718430" y="9181394"/>
            <a:ext cx="3962281" cy="527403"/>
          </a:xfrm>
        </p:spPr>
        <p:txBody>
          <a:bodyPr vert="horz" lIns="91440" tIns="45720" rIns="91440" bIns="45720" rtlCol="0" anchor="ctr">
            <a:normAutofit/>
          </a:bodyPr>
          <a:lstStyle/>
          <a:p>
            <a:pPr defTabSz="914400">
              <a:spcAft>
                <a:spcPts val="600"/>
              </a:spcAft>
              <a:defRPr/>
            </a:pPr>
            <a:fld id="{DC56C17F-E5A4-4123-831E-B6BE4BD60FE1}" type="slidenum">
              <a:rPr lang="en-US" sz="1200" smtClean="0">
                <a:solidFill>
                  <a:prstClr val="black">
                    <a:tint val="75000"/>
                  </a:prstClr>
                </a:solidFill>
                <a:latin typeface="Calibri" panose="020F0502020204030204"/>
              </a:rPr>
              <a:pPr defTabSz="914400">
                <a:spcAft>
                  <a:spcPts val="600"/>
                </a:spcAft>
                <a:defRPr/>
              </a:pPr>
              <a:t>7</a:t>
            </a:fld>
            <a:endParaRPr lang="en-US" sz="1200" dirty="0">
              <a:solidFill>
                <a:prstClr val="black">
                  <a:tint val="75000"/>
                </a:prstClr>
              </a:solidFill>
              <a:latin typeface="Calibri" panose="020F0502020204030204"/>
            </a:endParaRPr>
          </a:p>
        </p:txBody>
      </p:sp>
      <p:sp>
        <p:nvSpPr>
          <p:cNvPr id="32" name="Isosceles Triangle 16">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5420642" y="7371393"/>
            <a:ext cx="2914282" cy="1464709"/>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6290675" y="8274811"/>
            <a:ext cx="701390" cy="70136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17243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199" y="-1"/>
            <a:ext cx="17605735" cy="9905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6" name="Rectangle 15">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8" name="Rectangle 17">
            <a:extLst>
              <a:ext uri="{FF2B5EF4-FFF2-40B4-BE49-F238E27FC236}">
                <a16:creationId xmlns:a16="http://schemas.microsoft.com/office/drawing/2014/main" id="{E43DC68B-54DD-4053-BE4D-6152596843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1096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36F31C88-3DEF-4EA8-AE3A-49441413FC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1030224"/>
            <a:ext cx="610835" cy="7805928"/>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cxnSp>
        <p:nvCxnSpPr>
          <p:cNvPr id="22" name="Straight Connector 21">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8103"/>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EACA08E-D537-41C6-96A5-5900E05D32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37112"/>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618F57E-4B29-A04A-B1E1-B6A843F175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100" y="1028700"/>
            <a:ext cx="5346700" cy="7797800"/>
          </a:xfrm>
          <a:prstGeom prst="rect">
            <a:avLst/>
          </a:prstGeom>
          <a:scene3d>
            <a:camera prst="perspectiveFront" fov="5400000"/>
            <a:lightRig rig="threePt" dir="t">
              <a:rot lat="0" lon="0" rev="2100000"/>
            </a:lightRig>
          </a:scene3d>
        </p:spPr>
      </p:pic>
      <p:pic>
        <p:nvPicPr>
          <p:cNvPr id="7" name="Picture 6">
            <a:extLst>
              <a:ext uri="{FF2B5EF4-FFF2-40B4-BE49-F238E27FC236}">
                <a16:creationId xmlns:a16="http://schemas.microsoft.com/office/drawing/2014/main" id="{3A681D10-09F4-124A-A904-6ED9B7DC40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028700"/>
            <a:ext cx="5054600" cy="7797800"/>
          </a:xfrm>
          <a:prstGeom prst="rect">
            <a:avLst/>
          </a:prstGeom>
          <a:scene3d>
            <a:camera prst="perspectiveFront" fov="5400000"/>
            <a:lightRig rig="threePt" dir="t">
              <a:rot lat="0" lon="0" rev="2100000"/>
            </a:lightRig>
          </a:scene3d>
        </p:spPr>
      </p:pic>
      <p:sp>
        <p:nvSpPr>
          <p:cNvPr id="2" name="TextBox 1">
            <a:extLst>
              <a:ext uri="{FF2B5EF4-FFF2-40B4-BE49-F238E27FC236}">
                <a16:creationId xmlns:a16="http://schemas.microsoft.com/office/drawing/2014/main" id="{47BA280E-6A6B-45D0-A922-D456B9F40F28}"/>
              </a:ext>
            </a:extLst>
          </p:cNvPr>
          <p:cNvSpPr txBox="1"/>
          <p:nvPr/>
        </p:nvSpPr>
        <p:spPr>
          <a:xfrm>
            <a:off x="11540031" y="2160096"/>
            <a:ext cx="4569542" cy="6171533"/>
          </a:xfrm>
          <a:prstGeom prst="rect">
            <a:avLst/>
          </a:prstGeom>
        </p:spPr>
        <p:txBody>
          <a:bodyPr vert="horz" wrap="square" lIns="91440" tIns="45720" rIns="91440" bIns="45720" rtlCol="0" anchor="t">
            <a:noAutofit/>
          </a:bodyPr>
          <a:lstStyle/>
          <a:p>
            <a:pPr>
              <a:lnSpc>
                <a:spcPct val="107000"/>
              </a:lnSpc>
              <a:spcBef>
                <a:spcPts val="6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John Brownlee (1900-1969) was a baritone who won a singing contest even though he had had no singing lessons.</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Nellie Melba saw him at a performance of </a:t>
            </a:r>
            <a:r>
              <a:rPr lang="en-US" sz="2800" i="1" dirty="0">
                <a:effectLst/>
                <a:latin typeface="Calibri" panose="020F0502020204030204" pitchFamily="34" charset="0"/>
                <a:ea typeface="Calibri" panose="020F0502020204030204" pitchFamily="34" charset="0"/>
                <a:cs typeface="Times New Roman" panose="02020603050405020304" pitchFamily="18" charset="0"/>
              </a:rPr>
              <a:t>The Messiah </a:t>
            </a:r>
            <a:r>
              <a:rPr lang="en-US" sz="2800" dirty="0">
                <a:effectLst/>
                <a:latin typeface="Calibri" panose="020F0502020204030204" pitchFamily="34" charset="0"/>
                <a:ea typeface="Calibri" panose="020F0502020204030204" pitchFamily="34" charset="0"/>
                <a:cs typeface="Times New Roman" panose="02020603050405020304" pitchFamily="18" charset="0"/>
              </a:rPr>
              <a:t>and encouraged him. He debuted in the performance of </a:t>
            </a:r>
            <a:r>
              <a:rPr lang="en-US" sz="2800" i="1" dirty="0">
                <a:effectLst/>
                <a:latin typeface="Calibri" panose="020F0502020204030204" pitchFamily="34" charset="0"/>
                <a:ea typeface="Calibri" panose="020F0502020204030204" pitchFamily="34" charset="0"/>
                <a:cs typeface="Times New Roman" panose="02020603050405020304" pitchFamily="18" charset="0"/>
              </a:rPr>
              <a:t>La Boheme </a:t>
            </a:r>
            <a:r>
              <a:rPr lang="en-US" sz="2800" dirty="0">
                <a:effectLst/>
                <a:latin typeface="Calibri" panose="020F0502020204030204" pitchFamily="34" charset="0"/>
                <a:ea typeface="Calibri" panose="020F0502020204030204" pitchFamily="34" charset="0"/>
                <a:cs typeface="Times New Roman" panose="02020603050405020304" pitchFamily="18" charset="0"/>
              </a:rPr>
              <a:t>where Melba made her farewell appearance.</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Brownlee as Sharpless in Puccini's </a:t>
            </a:r>
            <a:r>
              <a:rPr lang="en-US" sz="2800" i="1" dirty="0">
                <a:effectLst/>
                <a:latin typeface="Calibri" panose="020F0502020204030204" pitchFamily="34" charset="0"/>
                <a:ea typeface="Calibri" panose="020F0502020204030204" pitchFamily="34" charset="0"/>
                <a:cs typeface="Times New Roman" panose="02020603050405020304" pitchFamily="18" charset="0"/>
              </a:rPr>
              <a:t>Madama Butterfly </a:t>
            </a:r>
            <a:r>
              <a:rPr lang="en-US" sz="2800" dirty="0">
                <a:effectLst/>
                <a:latin typeface="Calibri" panose="020F0502020204030204" pitchFamily="34" charset="0"/>
                <a:ea typeface="Calibri" panose="020F0502020204030204" pitchFamily="34" charset="0"/>
                <a:cs typeface="Times New Roman" panose="02020603050405020304" pitchFamily="18" charset="0"/>
              </a:rPr>
              <a:t>(left).</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11489300" y="1078995"/>
            <a:ext cx="4079090" cy="944471"/>
          </a:xfrm>
        </p:spPr>
        <p:txBody>
          <a:bodyPr vert="horz" lIns="91440" tIns="45720" rIns="91440" bIns="45720" rtlCol="0" anchor="b">
            <a:normAutofit/>
          </a:bodyPr>
          <a:lstStyle/>
          <a:p>
            <a:pPr defTabSz="914400"/>
            <a:r>
              <a:rPr lang="en-US" sz="5200" b="1" kern="1200" dirty="0">
                <a:latin typeface="+mj-lt"/>
                <a:ea typeface="+mj-ea"/>
                <a:cs typeface="+mj-cs"/>
              </a:rPr>
              <a:t>John Brownlee</a:t>
            </a:r>
          </a:p>
        </p:txBody>
      </p:sp>
      <p:sp>
        <p:nvSpPr>
          <p:cNvPr id="5" name="Footer Placeholder 4">
            <a:extLst>
              <a:ext uri="{FF2B5EF4-FFF2-40B4-BE49-F238E27FC236}">
                <a16:creationId xmlns:a16="http://schemas.microsoft.com/office/drawing/2014/main" id="{E63DD7C9-E15E-4340-8941-DE7DBF9D2F78}"/>
              </a:ext>
            </a:extLst>
          </p:cNvPr>
          <p:cNvSpPr>
            <a:spLocks noGrp="1"/>
          </p:cNvSpPr>
          <p:nvPr>
            <p:ph type="ftr" sz="quarter" idx="11"/>
          </p:nvPr>
        </p:nvSpPr>
        <p:spPr>
          <a:xfrm>
            <a:off x="9858678" y="8875614"/>
            <a:ext cx="5943421" cy="1030386"/>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3182CEE-DEE4-4B6F-A7CE-DEE7E50EBED1}"/>
              </a:ext>
            </a:extLst>
          </p:cNvPr>
          <p:cNvSpPr>
            <a:spLocks noGrp="1"/>
          </p:cNvSpPr>
          <p:nvPr>
            <p:ph type="sldNum" sz="quarter" idx="12"/>
          </p:nvPr>
        </p:nvSpPr>
        <p:spPr>
          <a:xfrm>
            <a:off x="16414305" y="8892495"/>
            <a:ext cx="1193629" cy="982248"/>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8</a:t>
            </a:fld>
            <a:endParaRPr lang="en-US" sz="1200" dirty="0"/>
          </a:p>
        </p:txBody>
      </p:sp>
    </p:spTree>
    <p:extLst>
      <p:ext uri="{BB962C8B-B14F-4D97-AF65-F5344CB8AC3E}">
        <p14:creationId xmlns:p14="http://schemas.microsoft.com/office/powerpoint/2010/main" val="893088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33">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5" name="Rectangle 35">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1" y="0"/>
            <a:ext cx="17605735" cy="9906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4" name="Rectangle 37">
            <a:extLst>
              <a:ext uri="{FF2B5EF4-FFF2-40B4-BE49-F238E27FC236}">
                <a16:creationId xmlns:a16="http://schemas.microsoft.com/office/drawing/2014/main" id="{DB00A5C0-3F1B-421B-98D4-08238E23AF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5292" y="1010965"/>
            <a:ext cx="15474845" cy="7848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24EB825-95B9-B14B-93F2-6C3942153921}"/>
              </a:ext>
            </a:extLst>
          </p:cNvPr>
          <p:cNvSpPr>
            <a:spLocks noGrp="1"/>
          </p:cNvSpPr>
          <p:nvPr>
            <p:ph type="title"/>
          </p:nvPr>
        </p:nvSpPr>
        <p:spPr>
          <a:xfrm>
            <a:off x="2445871" y="1545309"/>
            <a:ext cx="6290857" cy="1040499"/>
          </a:xfrm>
        </p:spPr>
        <p:txBody>
          <a:bodyPr vert="horz" lIns="91440" tIns="45720" rIns="91440" bIns="45720" rtlCol="0" anchor="b">
            <a:normAutofit/>
          </a:bodyPr>
          <a:lstStyle/>
          <a:p>
            <a:pPr defTabSz="914400"/>
            <a:r>
              <a:rPr lang="en-US" sz="5200" b="1" kern="1200" dirty="0">
                <a:latin typeface="+mj-lt"/>
                <a:ea typeface="+mj-ea"/>
                <a:cs typeface="+mj-cs"/>
              </a:rPr>
              <a:t>June Bronhill</a:t>
            </a:r>
          </a:p>
        </p:txBody>
      </p:sp>
      <p:sp>
        <p:nvSpPr>
          <p:cNvPr id="8" name="TextBox 7">
            <a:extLst>
              <a:ext uri="{FF2B5EF4-FFF2-40B4-BE49-F238E27FC236}">
                <a16:creationId xmlns:a16="http://schemas.microsoft.com/office/drawing/2014/main" id="{EC928137-1357-984A-968E-46C021746B8E}"/>
              </a:ext>
            </a:extLst>
          </p:cNvPr>
          <p:cNvSpPr txBox="1"/>
          <p:nvPr/>
        </p:nvSpPr>
        <p:spPr>
          <a:xfrm>
            <a:off x="2445871" y="2935712"/>
            <a:ext cx="5978078" cy="5696140"/>
          </a:xfrm>
          <a:prstGeom prst="rect">
            <a:avLst/>
          </a:prstGeom>
        </p:spPr>
        <p:txBody>
          <a:bodyPr vert="horz" lIns="91440" tIns="45720" rIns="91440" bIns="45720" rtlCol="0" anchor="t">
            <a:normAutofit lnSpcReduction="10000"/>
          </a:bodyPr>
          <a:lstStyle/>
          <a:p>
            <a:pPr defTabSz="914400">
              <a:lnSpc>
                <a:spcPct val="114000"/>
              </a:lnSpc>
              <a:spcBef>
                <a:spcPts val="1200"/>
              </a:spcBef>
              <a:spcAft>
                <a:spcPts val="600"/>
              </a:spcAft>
            </a:pPr>
            <a:r>
              <a:rPr lang="en-US" sz="2800" dirty="0"/>
              <a:t>June Bronhill (1929-2005) was a coloratura soprano, performer and actress. Born June Gough, she changed her name to reflect the town of her birth – Broken Hill. </a:t>
            </a:r>
          </a:p>
          <a:p>
            <a:pPr defTabSz="914400">
              <a:lnSpc>
                <a:spcPct val="114000"/>
              </a:lnSpc>
              <a:spcBef>
                <a:spcPts val="1200"/>
              </a:spcBef>
              <a:spcAft>
                <a:spcPts val="600"/>
              </a:spcAft>
            </a:pPr>
            <a:r>
              <a:rPr lang="en-US" sz="2800" dirty="0"/>
              <a:t>June sang light opera musicals at the West End theatres and towards the end of her career she played a role in the TV comedy </a:t>
            </a:r>
            <a:r>
              <a:rPr lang="en-US" sz="2800" i="1" dirty="0"/>
              <a:t>Are You Being Served</a:t>
            </a:r>
            <a:r>
              <a:rPr lang="en-US" sz="2800" dirty="0"/>
              <a:t>.</a:t>
            </a:r>
          </a:p>
          <a:p>
            <a:pPr defTabSz="914400">
              <a:lnSpc>
                <a:spcPct val="114000"/>
              </a:lnSpc>
              <a:spcBef>
                <a:spcPts val="1200"/>
              </a:spcBef>
              <a:spcAft>
                <a:spcPts val="600"/>
              </a:spcAft>
            </a:pPr>
            <a:r>
              <a:rPr lang="en-US" sz="2800" dirty="0"/>
              <a:t>June as Vilja in </a:t>
            </a:r>
            <a:r>
              <a:rPr lang="en-US" sz="2800" i="1" dirty="0"/>
              <a:t>The Merry Widow </a:t>
            </a:r>
            <a:r>
              <a:rPr lang="en-US" sz="2800" dirty="0"/>
              <a:t>(right).</a:t>
            </a:r>
          </a:p>
          <a:p>
            <a:pPr defTabSz="914400">
              <a:lnSpc>
                <a:spcPct val="90000"/>
              </a:lnSpc>
              <a:spcAft>
                <a:spcPts val="600"/>
              </a:spcAft>
            </a:pPr>
            <a:endParaRPr lang="en-US" sz="2800" dirty="0"/>
          </a:p>
        </p:txBody>
      </p:sp>
      <p:pic>
        <p:nvPicPr>
          <p:cNvPr id="9" name="Picture 8">
            <a:extLst>
              <a:ext uri="{FF2B5EF4-FFF2-40B4-BE49-F238E27FC236}">
                <a16:creationId xmlns:a16="http://schemas.microsoft.com/office/drawing/2014/main" id="{6BB9351C-B923-B447-BA9B-1E82CBCDFF6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346944" y="1568101"/>
            <a:ext cx="3450719" cy="3289500"/>
          </a:xfrm>
          <a:prstGeom prst="rect">
            <a:avLst/>
          </a:prstGeom>
        </p:spPr>
      </p:pic>
      <p:pic>
        <p:nvPicPr>
          <p:cNvPr id="7" name="Picture 6">
            <a:extLst>
              <a:ext uri="{FF2B5EF4-FFF2-40B4-BE49-F238E27FC236}">
                <a16:creationId xmlns:a16="http://schemas.microsoft.com/office/drawing/2014/main" id="{E72B331C-1BC8-3A4B-BC6C-94A5BCD2EEE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9346958" y="5008634"/>
            <a:ext cx="3450719" cy="3289500"/>
          </a:xfrm>
          <a:prstGeom prst="rect">
            <a:avLst/>
          </a:prstGeom>
        </p:spPr>
      </p:pic>
      <p:sp>
        <p:nvSpPr>
          <p:cNvPr id="55" name="Rectangle 39">
            <a:extLst>
              <a:ext uri="{FF2B5EF4-FFF2-40B4-BE49-F238E27FC236}">
                <a16:creationId xmlns:a16="http://schemas.microsoft.com/office/drawing/2014/main" id="{0E4FCE73-203A-44FF-A078-BDF61EEE13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94005" y="1568103"/>
            <a:ext cx="1016125" cy="6730019"/>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pic>
        <p:nvPicPr>
          <p:cNvPr id="3" name="Picture 2">
            <a:extLst>
              <a:ext uri="{FF2B5EF4-FFF2-40B4-BE49-F238E27FC236}">
                <a16:creationId xmlns:a16="http://schemas.microsoft.com/office/drawing/2014/main" id="{37051CD9-FDF8-2644-A1C1-ECBC9F093C09}"/>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2948702" y="1568101"/>
            <a:ext cx="4034354" cy="6730024"/>
          </a:xfrm>
          <a:prstGeom prst="rect">
            <a:avLst/>
          </a:prstGeom>
        </p:spPr>
      </p:pic>
      <p:sp>
        <p:nvSpPr>
          <p:cNvPr id="5" name="Footer Placeholder 4">
            <a:extLst>
              <a:ext uri="{FF2B5EF4-FFF2-40B4-BE49-F238E27FC236}">
                <a16:creationId xmlns:a16="http://schemas.microsoft.com/office/drawing/2014/main" id="{8CE2565C-0EE2-42A7-8ADF-F8797CC9CFFE}"/>
              </a:ext>
            </a:extLst>
          </p:cNvPr>
          <p:cNvSpPr>
            <a:spLocks noGrp="1"/>
          </p:cNvSpPr>
          <p:nvPr>
            <p:ph type="ftr" sz="quarter" idx="11"/>
          </p:nvPr>
        </p:nvSpPr>
        <p:spPr>
          <a:xfrm>
            <a:off x="9862793" y="8845946"/>
            <a:ext cx="5943421" cy="1060039"/>
          </a:xfrm>
        </p:spPr>
        <p:txBody>
          <a:bodyPr vert="horz" lIns="91440" tIns="45720" rIns="91440" bIns="45720" rtlCol="0" anchor="ctr">
            <a:normAutofit/>
          </a:bodyPr>
          <a:lstStyle/>
          <a:p>
            <a:pPr algn="r" defTabSz="914400">
              <a:spcAft>
                <a:spcPts val="600"/>
              </a:spcAft>
            </a:pPr>
            <a:r>
              <a:rPr lang="en-US" sz="1200" kern="1200" dirty="0">
                <a:solidFill>
                  <a:schemeClr val="tx1">
                    <a:tint val="75000"/>
                  </a:schemeClr>
                </a:solidFill>
                <a:latin typeface="+mn-lt"/>
                <a:ea typeface="+mn-ea"/>
                <a:cs typeface="+mn-cs"/>
              </a:rPr>
              <a:t>Rotary Club of Canterbury: Let’s Stay Connected Project</a:t>
            </a:r>
          </a:p>
        </p:txBody>
      </p:sp>
      <p:cxnSp>
        <p:nvCxnSpPr>
          <p:cNvPr id="56" name="Straight Connector 41">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417047" y="8103"/>
            <a:ext cx="0" cy="9906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497631C3-7ACE-44A9-BC1C-B3E7F7646F07}"/>
              </a:ext>
            </a:extLst>
          </p:cNvPr>
          <p:cNvSpPr>
            <a:spLocks noGrp="1"/>
          </p:cNvSpPr>
          <p:nvPr>
            <p:ph type="sldNum" sz="quarter" idx="12"/>
          </p:nvPr>
        </p:nvSpPr>
        <p:spPr>
          <a:xfrm>
            <a:off x="16426220" y="8855260"/>
            <a:ext cx="1203322" cy="995529"/>
          </a:xfrm>
        </p:spPr>
        <p:txBody>
          <a:bodyPr vert="horz" lIns="91440" tIns="45720" rIns="91440" bIns="45720" rtlCol="0" anchor="ctr">
            <a:normAutofit/>
          </a:bodyPr>
          <a:lstStyle/>
          <a:p>
            <a:pPr algn="ctr" defTabSz="914400">
              <a:spcAft>
                <a:spcPts val="600"/>
              </a:spcAft>
            </a:pPr>
            <a:fld id="{DC56C17F-E5A4-4123-831E-B6BE4BD60FE1}" type="slidenum">
              <a:rPr lang="en-US" sz="1200" smtClean="0"/>
              <a:pPr algn="ctr" defTabSz="914400">
                <a:spcAft>
                  <a:spcPts val="600"/>
                </a:spcAft>
              </a:pPr>
              <a:t>9</a:t>
            </a:fld>
            <a:endParaRPr lang="en-US" sz="1200" dirty="0"/>
          </a:p>
        </p:txBody>
      </p:sp>
      <p:cxnSp>
        <p:nvCxnSpPr>
          <p:cNvPr id="57" name="Straight Connector 43">
            <a:extLst>
              <a:ext uri="{FF2B5EF4-FFF2-40B4-BE49-F238E27FC236}">
                <a16:creationId xmlns:a16="http://schemas.microsoft.com/office/drawing/2014/main" id="{C6429E2F-5E1E-4D5C-A74F-894A4162DF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845946"/>
            <a:ext cx="17610137"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9429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3764</Words>
  <Application>Microsoft Office PowerPoint</Application>
  <PresentationFormat>Custom</PresentationFormat>
  <Paragraphs>397</Paragraphs>
  <Slides>37</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Calibri Light</vt:lpstr>
      <vt:lpstr>Helvetica Neue</vt:lpstr>
      <vt:lpstr>Helvetica Neue Medium</vt:lpstr>
      <vt:lpstr>Office Theme</vt:lpstr>
      <vt:lpstr>Australian Opera Singers</vt:lpstr>
      <vt:lpstr>PowerPoint Presentation</vt:lpstr>
      <vt:lpstr>Australian Opera Singers</vt:lpstr>
      <vt:lpstr>PowerPoint Presentation</vt:lpstr>
      <vt:lpstr>PowerPoint Presentation</vt:lpstr>
      <vt:lpstr>PowerPoint Presentation</vt:lpstr>
      <vt:lpstr>Maroochy Barambah</vt:lpstr>
      <vt:lpstr>John Brownlee</vt:lpstr>
      <vt:lpstr>June Bronhill</vt:lpstr>
      <vt:lpstr>John Cameron</vt:lpstr>
      <vt:lpstr>Joan Carden AO OBE (1937) is an Australian operatic soprano. She was an understudy for June Bronhill in The Merry Widow in 1960.  Her debut, with Opera Australia, was in 1971 as Liù in Puccini’s Turandot. She has been described as "a worthy successor to Dame Nellie Melba and Dame Joan Sutherland“.  As Countess Almaviva in The Marriage of Figaro (left) and as Madame Butterfly (right).</vt:lpstr>
      <vt:lpstr>Conal Coad</vt:lpstr>
      <vt:lpstr>Peter Coleman-Wright</vt:lpstr>
      <vt:lpstr>PowerPoint Presentation</vt:lpstr>
      <vt:lpstr>PowerPoint Presentation</vt:lpstr>
      <vt:lpstr>PowerPoint Presentation</vt:lpstr>
      <vt:lpstr>PowerPoint Presentation</vt:lpstr>
      <vt:lpstr>Sylvia Fisher</vt:lpstr>
      <vt:lpstr>PowerPoint Presentation</vt:lpstr>
      <vt:lpstr>Dame Joan Hammond</vt:lpstr>
      <vt:lpstr>Eilene Hannan</vt:lpstr>
      <vt:lpstr>PowerPoint Presentation</vt:lpstr>
      <vt:lpstr>PowerPoint Presentation</vt:lpstr>
      <vt:lpstr>PowerPoint Presentation</vt:lpstr>
      <vt:lpstr>PowerPoint Presentation</vt:lpstr>
      <vt:lpstr>PowerPoint Presentation</vt:lpstr>
      <vt:lpstr>Dame Nellie Melba</vt:lpstr>
      <vt:lpstr>PowerPoint Presentation</vt:lpstr>
      <vt:lpstr>PowerPoint Presentation</vt:lpstr>
      <vt:lpstr>PowerPoint Presentation</vt:lpstr>
      <vt:lpstr>Donald Shanks </vt:lpstr>
      <vt:lpstr>PowerPoint Presentation</vt:lpstr>
      <vt:lpstr>PowerPoint Presentation</vt:lpstr>
      <vt:lpstr>Anthony Warlow</vt:lpstr>
      <vt:lpstr>Anthony Warlow</vt:lpstr>
      <vt:lpstr>I hope you have enjoyed this musical  journey through time.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Australian Opera Singers</dc:title>
  <dc:creator>jenny vero</dc:creator>
  <cp:lastModifiedBy>John Braine</cp:lastModifiedBy>
  <cp:revision>2</cp:revision>
  <dcterms:created xsi:type="dcterms:W3CDTF">2020-10-26T06:42:54Z</dcterms:created>
  <dcterms:modified xsi:type="dcterms:W3CDTF">2020-11-23T06:38:13Z</dcterms:modified>
</cp:coreProperties>
</file>