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67" r:id="rId2"/>
    <p:sldId id="329" r:id="rId3"/>
    <p:sldId id="330" r:id="rId4"/>
    <p:sldId id="327" r:id="rId5"/>
    <p:sldId id="346" r:id="rId6"/>
    <p:sldId id="347" r:id="rId7"/>
    <p:sldId id="348" r:id="rId8"/>
    <p:sldId id="349" r:id="rId9"/>
    <p:sldId id="350" r:id="rId10"/>
    <p:sldId id="351" r:id="rId11"/>
    <p:sldId id="352" r:id="rId12"/>
    <p:sldId id="353" r:id="rId13"/>
    <p:sldId id="354" r:id="rId14"/>
    <p:sldId id="376" r:id="rId15"/>
    <p:sldId id="355"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 id="330"/>
          </p14:sldIdLst>
        </p14:section>
        <p14:section name="Untitled Section" id="{4EB0F53D-895A-4BE7-BA88-729181DD01FE}">
          <p14:sldIdLst>
            <p14:sldId id="327"/>
            <p14:sldId id="346"/>
            <p14:sldId id="347"/>
            <p14:sldId id="348"/>
            <p14:sldId id="349"/>
            <p14:sldId id="350"/>
            <p14:sldId id="351"/>
            <p14:sldId id="352"/>
            <p14:sldId id="353"/>
            <p14:sldId id="354"/>
            <p14:sldId id="376"/>
            <p14:sldId id="355"/>
            <p14:sldId id="356"/>
            <p14:sldId id="357"/>
            <p14:sldId id="358"/>
            <p14:sldId id="359"/>
            <p14:sldId id="360"/>
            <p14:sldId id="361"/>
            <p14:sldId id="362"/>
            <p14:sldId id="363"/>
            <p14:sldId id="364"/>
            <p14:sldId id="365"/>
            <p14:sldId id="366"/>
            <p14:sldId id="367"/>
            <p14:sldId id="368"/>
            <p14:sldId id="3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8D8C38-8606-44F4-9D08-DA1F2D69F420}" v="13" dt="2020-10-02T07:52:24.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4312" autoAdjust="0"/>
  </p:normalViewPr>
  <p:slideViewPr>
    <p:cSldViewPr snapToGrid="0">
      <p:cViewPr varScale="1">
        <p:scale>
          <a:sx n="65" d="100"/>
          <a:sy n="65" d="100"/>
        </p:scale>
        <p:origin x="1410" y="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Jardin_du_Luxembou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C3%89clair#/media/File:Eclair_1120005560.jp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get.pxhere.com/photo/eiffel-tower-paris-monument-tower-symbol-park-landmark-memorial-field-of-mars-1064341.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 (of a postcard)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1952554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431377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tabLst>
                <a:tab pos="457200" algn="l"/>
              </a:tabLst>
            </a:pPr>
            <a:r>
              <a:rPr lang="en-US" sz="1800" u="sng" dirty="0">
                <a:solidFill>
                  <a:srgbClr val="0000FF"/>
                </a:solidFill>
                <a:effectLst/>
                <a:latin typeface="Calibri" panose="020F0502020204030204" pitchFamily="34" charset="0"/>
                <a:ea typeface="Arial Unicode MS"/>
                <a:hlinkClick r:id="rId3"/>
              </a:rPr>
              <a:t>https://en.wikipedia.org/wiki/Jardin_du_Luxembourg</a:t>
            </a:r>
            <a:endParaRPr lang="en-AU" sz="1800" dirty="0">
              <a:effectLst/>
              <a:latin typeface="Times New Roman" panose="02020603050405020304" pitchFamily="18" charset="0"/>
              <a:ea typeface="Arial Unicode MS"/>
            </a:endParaRPr>
          </a:p>
          <a:p>
            <a:pPr>
              <a:tabLst>
                <a:tab pos="457200" algn="l"/>
              </a:tabLst>
            </a:pPr>
            <a:r>
              <a:rPr lang="en-US" sz="1800" dirty="0">
                <a:effectLst/>
                <a:latin typeface="Calibri" panose="020F0502020204030204" pitchFamily="34" charset="0"/>
                <a:ea typeface="Arial Unicode MS"/>
              </a:rPr>
              <a:t> </a:t>
            </a:r>
            <a:endParaRPr lang="en-AU" sz="1800" dirty="0">
              <a:effectLst/>
              <a:latin typeface="Times New Roman" panose="02020603050405020304" pitchFamily="18" charset="0"/>
              <a:ea typeface="Arial Unicode MS"/>
            </a:endParaRPr>
          </a:p>
          <a:p>
            <a:pPr>
              <a:tabLst>
                <a:tab pos="457200" algn="l"/>
              </a:tabLst>
            </a:pPr>
            <a:r>
              <a:rPr lang="en-US" sz="1800" u="sng" dirty="0">
                <a:solidFill>
                  <a:srgbClr val="0000FF"/>
                </a:solidFill>
                <a:effectLst/>
                <a:latin typeface="Calibri" panose="020F0502020204030204" pitchFamily="34" charset="0"/>
                <a:ea typeface="Arial Unicode MS"/>
                <a:hlinkClick r:id="rId3"/>
              </a:rPr>
              <a:t>https://en.wikipedia.org/wiki/Jardin_du_Luxembourg</a:t>
            </a:r>
            <a:endParaRPr lang="en-AU" sz="1800" dirty="0">
              <a:effectLst/>
              <a:latin typeface="Times New Roman" panose="02020603050405020304" pitchFamily="18" charset="0"/>
              <a:ea typeface="Arial Unicode MS"/>
            </a:endParaRPr>
          </a:p>
          <a:p>
            <a:pPr>
              <a:tabLst>
                <a:tab pos="457200" algn="l"/>
              </a:tabLst>
            </a:pPr>
            <a:r>
              <a:rPr lang="en-US" sz="1800" dirty="0">
                <a:effectLst/>
                <a:latin typeface="Calibri" panose="020F0502020204030204" pitchFamily="34" charset="0"/>
                <a:ea typeface="Arial Unicode MS"/>
              </a:rPr>
              <a:t> </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2643431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770918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1083429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1462113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1636285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2556705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 (of a postcard)</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19</a:t>
            </a:fld>
            <a:endParaRPr lang="en-US"/>
          </a:p>
        </p:txBody>
      </p:sp>
    </p:spTree>
    <p:extLst>
      <p:ext uri="{BB962C8B-B14F-4D97-AF65-F5344CB8AC3E}">
        <p14:creationId xmlns:p14="http://schemas.microsoft.com/office/powerpoint/2010/main" val="1089220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20</a:t>
            </a:fld>
            <a:endParaRPr lang="en-US"/>
          </a:p>
        </p:txBody>
      </p:sp>
    </p:spTree>
    <p:extLst>
      <p:ext uri="{BB962C8B-B14F-4D97-AF65-F5344CB8AC3E}">
        <p14:creationId xmlns:p14="http://schemas.microsoft.com/office/powerpoint/2010/main" val="1814544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a:t>
            </a:r>
            <a:endParaRPr lang="en-AU"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4251807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sz="1200" dirty="0">
              <a:effectLst/>
              <a:latin typeface="Calibri" panose="020F0502020204030204" pitchFamily="34" charset="0"/>
              <a:ea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21</a:t>
            </a:fld>
            <a:endParaRPr lang="en-US"/>
          </a:p>
        </p:txBody>
      </p:sp>
    </p:spTree>
    <p:extLst>
      <p:ext uri="{BB962C8B-B14F-4D97-AF65-F5344CB8AC3E}">
        <p14:creationId xmlns:p14="http://schemas.microsoft.com/office/powerpoint/2010/main" val="3667322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22</a:t>
            </a:fld>
            <a:endParaRPr lang="en-US"/>
          </a:p>
        </p:txBody>
      </p:sp>
    </p:spTree>
    <p:extLst>
      <p:ext uri="{BB962C8B-B14F-4D97-AF65-F5344CB8AC3E}">
        <p14:creationId xmlns:p14="http://schemas.microsoft.com/office/powerpoint/2010/main" val="365042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23</a:t>
            </a:fld>
            <a:endParaRPr lang="en-US"/>
          </a:p>
        </p:txBody>
      </p:sp>
    </p:spTree>
    <p:extLst>
      <p:ext uri="{BB962C8B-B14F-4D97-AF65-F5344CB8AC3E}">
        <p14:creationId xmlns:p14="http://schemas.microsoft.com/office/powerpoint/2010/main" val="4031272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24</a:t>
            </a:fld>
            <a:endParaRPr lang="en-US"/>
          </a:p>
        </p:txBody>
      </p:sp>
    </p:spTree>
    <p:extLst>
      <p:ext uri="{BB962C8B-B14F-4D97-AF65-F5344CB8AC3E}">
        <p14:creationId xmlns:p14="http://schemas.microsoft.com/office/powerpoint/2010/main" val="1315793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25</a:t>
            </a:fld>
            <a:endParaRPr lang="en-US"/>
          </a:p>
        </p:txBody>
      </p:sp>
    </p:spTree>
    <p:extLst>
      <p:ext uri="{BB962C8B-B14F-4D97-AF65-F5344CB8AC3E}">
        <p14:creationId xmlns:p14="http://schemas.microsoft.com/office/powerpoint/2010/main" val="1450434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solidFill>
                  <a:srgbClr val="0000FF"/>
                </a:solidFill>
                <a:effectLst/>
                <a:latin typeface="Calibri" panose="020F0502020204030204" pitchFamily="34" charset="0"/>
                <a:ea typeface="Arial Unicode MS"/>
                <a:hlinkClick r:id="rId3"/>
              </a:rPr>
              <a:t>https://en.wikipedia.org/wiki/%C3%89clair#/media/File:Eclair_1120005560.jpg</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26</a:t>
            </a:fld>
            <a:endParaRPr lang="en-US"/>
          </a:p>
        </p:txBody>
      </p:sp>
    </p:spTree>
    <p:extLst>
      <p:ext uri="{BB962C8B-B14F-4D97-AF65-F5344CB8AC3E}">
        <p14:creationId xmlns:p14="http://schemas.microsoft.com/office/powerpoint/2010/main" val="4235597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27</a:t>
            </a:fld>
            <a:endParaRPr lang="en-US"/>
          </a:p>
        </p:txBody>
      </p:sp>
    </p:spTree>
    <p:extLst>
      <p:ext uri="{BB962C8B-B14F-4D97-AF65-F5344CB8AC3E}">
        <p14:creationId xmlns:p14="http://schemas.microsoft.com/office/powerpoint/2010/main" val="2948575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28</a:t>
            </a:fld>
            <a:endParaRPr lang="en-US"/>
          </a:p>
        </p:txBody>
      </p:sp>
    </p:spTree>
    <p:extLst>
      <p:ext uri="{BB962C8B-B14F-4D97-AF65-F5344CB8AC3E}">
        <p14:creationId xmlns:p14="http://schemas.microsoft.com/office/powerpoint/2010/main" val="280355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29</a:t>
            </a:fld>
            <a:endParaRPr lang="en-US"/>
          </a:p>
        </p:txBody>
      </p:sp>
    </p:spTree>
    <p:extLst>
      <p:ext uri="{BB962C8B-B14F-4D97-AF65-F5344CB8AC3E}">
        <p14:creationId xmlns:p14="http://schemas.microsoft.com/office/powerpoint/2010/main" val="3378667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 (of a postcard)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1319879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45783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86249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325272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solidFill>
                  <a:srgbClr val="0000FF"/>
                </a:solidFill>
                <a:effectLst/>
                <a:latin typeface="Calibri" panose="020F0502020204030204" pitchFamily="34" charset="0"/>
                <a:ea typeface="Arial Unicode MS"/>
                <a:hlinkClick r:id="rId3"/>
              </a:rPr>
              <a:t>https://get.pxhere.com/photo/eiffel-tower-paris-monument-tower-symbol-park-landmark-memorial-field-of-mars-1064341.jpg</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911765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4011816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president@caterburyrotary.org" TargetMode="External"/><Relationship Id="rId4" Type="http://schemas.openxmlformats.org/officeDocument/2006/relationships/hyperlink" Target="http://www.can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en.wikipedia.org/wiki/%C3%8Ele_de_la_Cit%C3%A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pxhere.com/en/photo/106434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735499" y="1567997"/>
            <a:ext cx="9412383" cy="1815819"/>
          </a:xfrm>
        </p:spPr>
        <p:txBody>
          <a:bodyPr>
            <a:normAutofit fontScale="90000"/>
          </a:bodyPr>
          <a:lstStyle/>
          <a:p>
            <a:pPr>
              <a:tabLst>
                <a:tab pos="9063038" algn="r"/>
              </a:tabLst>
            </a:pPr>
            <a:r>
              <a:rPr lang="en-US" sz="7611" b="1" dirty="0"/>
              <a:t>Belle </a:t>
            </a:r>
            <a:br>
              <a:rPr lang="en-US" sz="7611" b="1" dirty="0"/>
            </a:br>
            <a:r>
              <a:rPr lang="en-US" sz="7611" b="1" dirty="0"/>
              <a:t>Paris!</a:t>
            </a: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735498" y="6786996"/>
            <a:ext cx="6150637"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28201" y="460205"/>
            <a:ext cx="2034463" cy="791230"/>
          </a:xfrm>
          <a:prstGeom prst="rect">
            <a:avLst/>
          </a:prstGeom>
        </p:spPr>
      </p:pic>
      <p:sp>
        <p:nvSpPr>
          <p:cNvPr id="3" name="Rectangle 2">
            <a:extLst>
              <a:ext uri="{FF2B5EF4-FFF2-40B4-BE49-F238E27FC236}">
                <a16:creationId xmlns:a16="http://schemas.microsoft.com/office/drawing/2014/main" id="{E8E8E197-ADD3-4180-9755-3E6057AA79D9}"/>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2" name="Picture 11">
            <a:extLst>
              <a:ext uri="{FF2B5EF4-FFF2-40B4-BE49-F238E27FC236}">
                <a16:creationId xmlns:a16="http://schemas.microsoft.com/office/drawing/2014/main" id="{025E9F02-C32F-4483-979E-FBCF614BB277}"/>
              </a:ext>
            </a:extLst>
          </p:cNvPr>
          <p:cNvPicPr/>
          <p:nvPr/>
        </p:nvPicPr>
        <p:blipFill rotWithShape="1">
          <a:blip r:embed="rId4" cstate="screen">
            <a:extLst>
              <a:ext uri="{28A0092B-C50C-407E-A947-70E740481C1C}">
                <a14:useLocalDpi xmlns:a14="http://schemas.microsoft.com/office/drawing/2010/main"/>
              </a:ext>
            </a:extLst>
          </a:blip>
          <a:srcRect l="4525" t="2085" r="2610" b="2022"/>
          <a:stretch/>
        </p:blipFill>
        <p:spPr bwMode="auto">
          <a:xfrm>
            <a:off x="3696517" y="1653289"/>
            <a:ext cx="6266147" cy="46005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EE8C622E-99F3-4BA6-A70F-17CB76A448B2}"/>
              </a:ext>
            </a:extLst>
          </p:cNvPr>
          <p:cNvSpPr>
            <a:spLocks noChangeArrowheads="1"/>
          </p:cNvSpPr>
          <p:nvPr/>
        </p:nvSpPr>
        <p:spPr bwMode="auto">
          <a:xfrm>
            <a:off x="0" y="4429125"/>
            <a:ext cx="106981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5" name="TextBox 4">
            <a:extLst>
              <a:ext uri="{FF2B5EF4-FFF2-40B4-BE49-F238E27FC236}">
                <a16:creationId xmlns:a16="http://schemas.microsoft.com/office/drawing/2014/main" id="{5A093309-D60A-4AD1-93D7-44BDD7D3536F}"/>
              </a:ext>
            </a:extLst>
          </p:cNvPr>
          <p:cNvSpPr txBox="1"/>
          <p:nvPr/>
        </p:nvSpPr>
        <p:spPr>
          <a:xfrm>
            <a:off x="1496853" y="3835073"/>
            <a:ext cx="2199664" cy="1323439"/>
          </a:xfrm>
          <a:prstGeom prst="rect">
            <a:avLst/>
          </a:prstGeom>
          <a:noFill/>
        </p:spPr>
        <p:txBody>
          <a:bodyPr wrap="square" rtlCol="0">
            <a:spAutoFit/>
          </a:bodyPr>
          <a:lstStyle/>
          <a:p>
            <a:r>
              <a:rPr lang="en-US" sz="4000" b="1" dirty="0">
                <a:latin typeface="+mj-lt"/>
              </a:rPr>
              <a:t>Beautiful Paris</a:t>
            </a:r>
            <a:endParaRPr lang="en-AU" sz="4000" dirty="0">
              <a:latin typeface="+mj-lt"/>
            </a:endParaRPr>
          </a:p>
        </p:txBody>
      </p:sp>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10</a:t>
            </a:fld>
            <a:endParaRPr lang="en-US"/>
          </a:p>
        </p:txBody>
      </p:sp>
      <p:sp>
        <p:nvSpPr>
          <p:cNvPr id="2" name="TextBox 1">
            <a:extLst>
              <a:ext uri="{FF2B5EF4-FFF2-40B4-BE49-F238E27FC236}">
                <a16:creationId xmlns:a16="http://schemas.microsoft.com/office/drawing/2014/main" id="{A6E83D00-18BB-406A-9EA6-8BCF88F7BD1A}"/>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mj-lt"/>
                <a:ea typeface="Calibri" panose="020F0502020204030204" pitchFamily="34" charset="0"/>
                <a:cs typeface="French Script MT" panose="03020402040607040605" pitchFamily="66" charset="0"/>
              </a:rPr>
              <a:t>The Eiffel Tower</a:t>
            </a:r>
            <a:r>
              <a:rPr lang="en-AU" sz="4000" dirty="0">
                <a:solidFill>
                  <a:srgbClr val="000000"/>
                </a:solidFill>
                <a:effectLst/>
                <a:latin typeface="+mj-lt"/>
                <a:ea typeface="Calibri" panose="020F0502020204030204" pitchFamily="34" charset="0"/>
                <a:cs typeface="French Script MT" panose="03020402040607040605" pitchFamily="66" charset="0"/>
              </a:rPr>
              <a:t> </a:t>
            </a:r>
          </a:p>
        </p:txBody>
      </p:sp>
      <p:pic>
        <p:nvPicPr>
          <p:cNvPr id="3" name="Picture 2" descr="A close up of a bridge&#10;&#10;Description automatically generated">
            <a:extLst>
              <a:ext uri="{FF2B5EF4-FFF2-40B4-BE49-F238E27FC236}">
                <a16:creationId xmlns:a16="http://schemas.microsoft.com/office/drawing/2014/main" id="{C264D512-313A-4CBA-B1C2-9BE2964B8FC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42400" y="895362"/>
            <a:ext cx="4226354" cy="6123121"/>
          </a:xfrm>
          <a:prstGeom prst="rect">
            <a:avLst/>
          </a:prstGeom>
        </p:spPr>
      </p:pic>
      <p:sp>
        <p:nvSpPr>
          <p:cNvPr id="10" name="TextBox 9">
            <a:extLst>
              <a:ext uri="{FF2B5EF4-FFF2-40B4-BE49-F238E27FC236}">
                <a16:creationId xmlns:a16="http://schemas.microsoft.com/office/drawing/2014/main" id="{708B5231-54DE-43DB-BF71-0F1F5DDADED8}"/>
              </a:ext>
            </a:extLst>
          </p:cNvPr>
          <p:cNvSpPr txBox="1"/>
          <p:nvPr/>
        </p:nvSpPr>
        <p:spPr>
          <a:xfrm>
            <a:off x="781028" y="1875322"/>
            <a:ext cx="3741986" cy="4942250"/>
          </a:xfrm>
          <a:prstGeom prst="rect">
            <a:avLst/>
          </a:prstGeom>
          <a:noFill/>
        </p:spPr>
        <p:txBody>
          <a:bodyPr wrap="square">
            <a:spAutoFit/>
          </a:bodyPr>
          <a:lstStyle/>
          <a:p>
            <a:pPr>
              <a:lnSpc>
                <a:spcPct val="120000"/>
              </a:lnSpc>
              <a:spcBef>
                <a:spcPts val="1200"/>
              </a:spcBef>
              <a:spcAft>
                <a:spcPts val="600"/>
              </a:spcAft>
            </a:pPr>
            <a:r>
              <a:rPr lang="en-AU" sz="2800" dirty="0">
                <a:latin typeface="Calibri" panose="020F0502020204030204" pitchFamily="34" charset="0"/>
                <a:ea typeface="Calibri" panose="020F0502020204030204" pitchFamily="34" charset="0"/>
                <a:cs typeface="Calibri" panose="020F0502020204030204" pitchFamily="34" charset="0"/>
              </a:rPr>
              <a:t>The Eiffel Tower</a:t>
            </a:r>
            <a:r>
              <a:rPr lang="en-AU" sz="2800" dirty="0">
                <a:effectLst/>
                <a:latin typeface="Calibri" panose="020F0502020204030204" pitchFamily="34" charset="0"/>
                <a:ea typeface="Calibri" panose="020F0502020204030204" pitchFamily="34" charset="0"/>
                <a:cs typeface="Calibri" panose="020F0502020204030204" pitchFamily="34" charset="0"/>
              </a:rPr>
              <a:t> is 300 metres tall and 125 metres wide. It took two years to build. </a:t>
            </a:r>
          </a:p>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designer was Gustav Eiffel and his iron girder design was not universally liked when it was built.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0290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11</a:t>
            </a:fld>
            <a:endParaRPr lang="en-US"/>
          </a:p>
        </p:txBody>
      </p:sp>
      <p:sp>
        <p:nvSpPr>
          <p:cNvPr id="2" name="TextBox 1">
            <a:extLst>
              <a:ext uri="{FF2B5EF4-FFF2-40B4-BE49-F238E27FC236}">
                <a16:creationId xmlns:a16="http://schemas.microsoft.com/office/drawing/2014/main" id="{2CCB1949-0E27-4A44-B5DB-96BCAE175C68}"/>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mj-lt"/>
                <a:ea typeface="Calibri" panose="020F0502020204030204" pitchFamily="34" charset="0"/>
                <a:cs typeface="French Script MT" panose="03020402040607040605" pitchFamily="66" charset="0"/>
              </a:rPr>
              <a:t>The Eiffel Tower</a:t>
            </a:r>
            <a:r>
              <a:rPr lang="en-AU" sz="4000" dirty="0">
                <a:solidFill>
                  <a:srgbClr val="000000"/>
                </a:solidFill>
                <a:effectLst/>
                <a:latin typeface="+mj-lt"/>
                <a:ea typeface="Calibri" panose="020F0502020204030204" pitchFamily="34" charset="0"/>
                <a:cs typeface="French Script MT" panose="03020402040607040605" pitchFamily="66" charset="0"/>
              </a:rPr>
              <a:t> </a:t>
            </a:r>
          </a:p>
        </p:txBody>
      </p:sp>
      <p:sp>
        <p:nvSpPr>
          <p:cNvPr id="7" name="TextBox 6">
            <a:extLst>
              <a:ext uri="{FF2B5EF4-FFF2-40B4-BE49-F238E27FC236}">
                <a16:creationId xmlns:a16="http://schemas.microsoft.com/office/drawing/2014/main" id="{F38FFD10-EAFC-4718-849A-E76F633A19D8}"/>
              </a:ext>
            </a:extLst>
          </p:cNvPr>
          <p:cNvSpPr txBox="1"/>
          <p:nvPr/>
        </p:nvSpPr>
        <p:spPr>
          <a:xfrm>
            <a:off x="781028" y="1286238"/>
            <a:ext cx="4215515" cy="5472267"/>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In 1982 our family watched the end of the Tour de France bicycle race from the Eiffel Tower. We didn’t know it was on and were there by happy chance. </a:t>
            </a:r>
            <a:endParaRPr lang="en-AU" sz="1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I love the contrast in this photo between the colour of the flowers and the grey ironwork. </a:t>
            </a:r>
            <a:endParaRPr lang="en-AU" sz="28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close up of a flower&#10;&#10;Description automatically generated">
            <a:extLst>
              <a:ext uri="{FF2B5EF4-FFF2-40B4-BE49-F238E27FC236}">
                <a16:creationId xmlns:a16="http://schemas.microsoft.com/office/drawing/2014/main" id="{BAD2ADCD-7BEB-46C1-BF01-E2BFF28D61A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4612" y="859736"/>
            <a:ext cx="4568053" cy="5927260"/>
          </a:xfrm>
          <a:prstGeom prst="rect">
            <a:avLst/>
          </a:prstGeom>
        </p:spPr>
      </p:pic>
    </p:spTree>
    <p:extLst>
      <p:ext uri="{BB962C8B-B14F-4D97-AF65-F5344CB8AC3E}">
        <p14:creationId xmlns:p14="http://schemas.microsoft.com/office/powerpoint/2010/main" val="1338849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12</a:t>
            </a:fld>
            <a:endParaRPr lang="en-US"/>
          </a:p>
        </p:txBody>
      </p:sp>
      <p:sp>
        <p:nvSpPr>
          <p:cNvPr id="5" name="TextBox 4">
            <a:extLst>
              <a:ext uri="{FF2B5EF4-FFF2-40B4-BE49-F238E27FC236}">
                <a16:creationId xmlns:a16="http://schemas.microsoft.com/office/drawing/2014/main" id="{A18FB2AB-591D-4017-9717-E565FA62BFC7}"/>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00263AD-582C-4421-81B5-6E22735D1753}"/>
              </a:ext>
            </a:extLst>
          </p:cNvPr>
          <p:cNvSpPr txBox="1"/>
          <p:nvPr/>
        </p:nvSpPr>
        <p:spPr>
          <a:xfrm>
            <a:off x="787897" y="1259566"/>
            <a:ext cx="9425667" cy="1054263"/>
          </a:xfrm>
          <a:prstGeom prst="rect">
            <a:avLst/>
          </a:prstGeom>
          <a:noFill/>
        </p:spPr>
        <p:txBody>
          <a:bodyPr wrap="square">
            <a:spAutoFit/>
          </a:bodyPr>
          <a:lstStyle/>
          <a:p>
            <a:pP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Some of my favourite gardens, fountains and squares (‘place’) </a:t>
            </a:r>
            <a:r>
              <a:rPr lang="en-AU" sz="2800" dirty="0">
                <a:latin typeface="Calibri" panose="020F0502020204030204" pitchFamily="34" charset="0"/>
                <a:ea typeface="Calibri" panose="020F0502020204030204" pitchFamily="34" charset="0"/>
                <a:cs typeface="Calibri" panose="020F0502020204030204" pitchFamily="34" charset="0"/>
              </a:rPr>
              <a:t>are Place de Concorde (right) and Place</a:t>
            </a:r>
            <a:r>
              <a:rPr lang="en-AU" sz="2800" dirty="0">
                <a:effectLst/>
                <a:latin typeface="Calibri" panose="020F0502020204030204" pitchFamily="34" charset="0"/>
                <a:ea typeface="Calibri" panose="020F0502020204030204" pitchFamily="34" charset="0"/>
                <a:cs typeface="Calibri" panose="020F0502020204030204" pitchFamily="34" charset="0"/>
              </a:rPr>
              <a:t> des Voges (left).</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cture containing riding, grass, building, photo&#10;&#10;Description automatically generated">
            <a:extLst>
              <a:ext uri="{FF2B5EF4-FFF2-40B4-BE49-F238E27FC236}">
                <a16:creationId xmlns:a16="http://schemas.microsoft.com/office/drawing/2014/main" id="{F1701BD7-BC56-4060-8473-69364E18041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83444" y="2246662"/>
            <a:ext cx="3155496" cy="4686840"/>
          </a:xfrm>
          <a:prstGeom prst="rect">
            <a:avLst/>
          </a:prstGeom>
        </p:spPr>
      </p:pic>
      <p:pic>
        <p:nvPicPr>
          <p:cNvPr id="11" name="Picture 10" descr="A picture containing indoor, window, photo, building&#10;&#10;Description automatically generated">
            <a:extLst>
              <a:ext uri="{FF2B5EF4-FFF2-40B4-BE49-F238E27FC236}">
                <a16:creationId xmlns:a16="http://schemas.microsoft.com/office/drawing/2014/main" id="{E5F25A3C-5DBD-420B-8B0D-903C7D54035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7418" y="2353270"/>
            <a:ext cx="4064675" cy="3531603"/>
          </a:xfrm>
          <a:prstGeom prst="rect">
            <a:avLst/>
          </a:prstGeom>
        </p:spPr>
      </p:pic>
      <p:sp>
        <p:nvSpPr>
          <p:cNvPr id="15" name="TextBox 14">
            <a:extLst>
              <a:ext uri="{FF2B5EF4-FFF2-40B4-BE49-F238E27FC236}">
                <a16:creationId xmlns:a16="http://schemas.microsoft.com/office/drawing/2014/main" id="{F966D7D4-E470-4190-B6EF-60ABACDBD638}"/>
              </a:ext>
            </a:extLst>
          </p:cNvPr>
          <p:cNvSpPr txBox="1"/>
          <p:nvPr/>
        </p:nvSpPr>
        <p:spPr>
          <a:xfrm>
            <a:off x="759223" y="5884873"/>
            <a:ext cx="6327838" cy="1054263"/>
          </a:xfrm>
          <a:prstGeom prst="rect">
            <a:avLst/>
          </a:prstGeom>
          <a:noFill/>
        </p:spPr>
        <p:txBody>
          <a:bodyPr wrap="square">
            <a:spAutoFit/>
          </a:bodyPr>
          <a:lstStyle/>
          <a:p>
            <a:pPr>
              <a:lnSpc>
                <a:spcPct val="115000"/>
              </a:lnSpc>
              <a:spcBef>
                <a:spcPts val="1200"/>
              </a:spcBef>
              <a:spcAft>
                <a:spcPts val="600"/>
              </a:spcAft>
            </a:pPr>
            <a:r>
              <a:rPr lang="en-AU" sz="2800" dirty="0">
                <a:latin typeface="Calibri" panose="020F0502020204030204" pitchFamily="34" charset="0"/>
                <a:ea typeface="Calibri" panose="020F0502020204030204" pitchFamily="34" charset="0"/>
                <a:cs typeface="Calibri" panose="020F0502020204030204" pitchFamily="34" charset="0"/>
              </a:rPr>
              <a:t>Built in the 1790s, the Place de Concorde was originally </a:t>
            </a:r>
            <a:r>
              <a:rPr lang="en-AU" sz="2800" dirty="0">
                <a:effectLst/>
                <a:latin typeface="Calibri" panose="020F0502020204030204" pitchFamily="34" charset="0"/>
                <a:ea typeface="Calibri" panose="020F0502020204030204" pitchFamily="34" charset="0"/>
                <a:cs typeface="Calibri" panose="020F0502020204030204" pitchFamily="34" charset="0"/>
              </a:rPr>
              <a:t>for public executions.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0148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13</a:t>
            </a:fld>
            <a:endParaRPr lang="en-US"/>
          </a:p>
        </p:txBody>
      </p:sp>
      <p:sp>
        <p:nvSpPr>
          <p:cNvPr id="2" name="TextBox 1">
            <a:extLst>
              <a:ext uri="{FF2B5EF4-FFF2-40B4-BE49-F238E27FC236}">
                <a16:creationId xmlns:a16="http://schemas.microsoft.com/office/drawing/2014/main" id="{3B1251EB-0BD7-4E1E-AE2C-AF936476B715}"/>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C5DEDE6-23D0-4CC9-AE7C-35C50C23D77A}"/>
              </a:ext>
            </a:extLst>
          </p:cNvPr>
          <p:cNvSpPr txBox="1"/>
          <p:nvPr/>
        </p:nvSpPr>
        <p:spPr>
          <a:xfrm>
            <a:off x="7886700" y="1579608"/>
            <a:ext cx="2075964" cy="4716163"/>
          </a:xfrm>
          <a:prstGeom prst="rect">
            <a:avLst/>
          </a:prstGeom>
          <a:noFill/>
        </p:spPr>
        <p:txBody>
          <a:bodyPr wrap="square">
            <a:spAutoFit/>
          </a:bodyPr>
          <a:lstStyle/>
          <a:p>
            <a:pPr>
              <a:lnSpc>
                <a:spcPct val="114000"/>
              </a:lnSpc>
              <a:spcBef>
                <a:spcPts val="1200"/>
              </a:spcBef>
              <a:spcAft>
                <a:spcPts val="600"/>
              </a:spcAft>
            </a:pPr>
            <a:r>
              <a:rPr lang="en-AU" sz="2800" dirty="0">
                <a:effectLst/>
                <a:latin typeface="Calibri" panose="020F0502020204030204" pitchFamily="34" charset="0"/>
                <a:ea typeface="Calibri" panose="020F0502020204030204" pitchFamily="34" charset="0"/>
              </a:rPr>
              <a:t>The Jardin du Palais Royal is a small garden.</a:t>
            </a:r>
          </a:p>
          <a:p>
            <a:pPr>
              <a:lnSpc>
                <a:spcPct val="114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You are not allowed to walk on the grass!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oup of lawn chairs sitting on top of a lush green field&#10;&#10;Description automatically generated">
            <a:extLst>
              <a:ext uri="{FF2B5EF4-FFF2-40B4-BE49-F238E27FC236}">
                <a16:creationId xmlns:a16="http://schemas.microsoft.com/office/drawing/2014/main" id="{A7DC4303-802C-40DF-B659-9E4A950CBFC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802635"/>
            <a:ext cx="6750290" cy="45001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011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14</a:t>
            </a:fld>
            <a:endParaRPr lang="en-US"/>
          </a:p>
        </p:txBody>
      </p:sp>
      <p:sp>
        <p:nvSpPr>
          <p:cNvPr id="2" name="TextBox 1">
            <a:extLst>
              <a:ext uri="{FF2B5EF4-FFF2-40B4-BE49-F238E27FC236}">
                <a16:creationId xmlns:a16="http://schemas.microsoft.com/office/drawing/2014/main" id="{68757488-88BB-4CE4-87A8-C4C227662F34}"/>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large stone building&#10;&#10;Description automatically generated">
            <a:extLst>
              <a:ext uri="{FF2B5EF4-FFF2-40B4-BE49-F238E27FC236}">
                <a16:creationId xmlns:a16="http://schemas.microsoft.com/office/drawing/2014/main" id="{5DBD8ABF-2B88-4BBC-8390-4408F3E90D6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5498" y="2931591"/>
            <a:ext cx="5487727" cy="4137434"/>
          </a:xfrm>
          <a:prstGeom prst="rect">
            <a:avLst/>
          </a:prstGeom>
        </p:spPr>
      </p:pic>
      <p:pic>
        <p:nvPicPr>
          <p:cNvPr id="8" name="Picture 7" descr="A picture containing photo, window, flower, sitting&#10;&#10;Description automatically generated">
            <a:extLst>
              <a:ext uri="{FF2B5EF4-FFF2-40B4-BE49-F238E27FC236}">
                <a16:creationId xmlns:a16="http://schemas.microsoft.com/office/drawing/2014/main" id="{49AF227B-47F3-462C-B36B-90353CFFA77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52726" y="1498335"/>
            <a:ext cx="3609938" cy="2762840"/>
          </a:xfrm>
          <a:prstGeom prst="rect">
            <a:avLst/>
          </a:prstGeom>
        </p:spPr>
      </p:pic>
      <p:pic>
        <p:nvPicPr>
          <p:cNvPr id="11" name="Picture 10" descr="A close up of a flower&#10;&#10;Description automatically generated">
            <a:extLst>
              <a:ext uri="{FF2B5EF4-FFF2-40B4-BE49-F238E27FC236}">
                <a16:creationId xmlns:a16="http://schemas.microsoft.com/office/drawing/2014/main" id="{C1646C9C-C9B5-4943-82FD-E567E0512C3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74533" y="4284850"/>
            <a:ext cx="3688131" cy="2749807"/>
          </a:xfrm>
          <a:prstGeom prst="rect">
            <a:avLst/>
          </a:prstGeom>
        </p:spPr>
      </p:pic>
      <p:sp>
        <p:nvSpPr>
          <p:cNvPr id="13" name="TextBox 12">
            <a:extLst>
              <a:ext uri="{FF2B5EF4-FFF2-40B4-BE49-F238E27FC236}">
                <a16:creationId xmlns:a16="http://schemas.microsoft.com/office/drawing/2014/main" id="{5C392C03-4DA4-49E0-A8E5-177FD9757C49}"/>
              </a:ext>
            </a:extLst>
          </p:cNvPr>
          <p:cNvSpPr txBox="1"/>
          <p:nvPr/>
        </p:nvSpPr>
        <p:spPr>
          <a:xfrm>
            <a:off x="805558" y="1389886"/>
            <a:ext cx="5347606" cy="1537985"/>
          </a:xfrm>
          <a:prstGeom prst="rect">
            <a:avLst/>
          </a:prstGeom>
          <a:noFill/>
        </p:spPr>
        <p:txBody>
          <a:bodyPr wrap="square">
            <a:spAutoFit/>
          </a:bodyPr>
          <a:lstStyle/>
          <a:p>
            <a:pPr>
              <a:lnSpc>
                <a:spcPct val="114000"/>
              </a:lnSpc>
              <a:spcBef>
                <a:spcPts val="1200"/>
              </a:spcBef>
              <a:spcAft>
                <a:spcPts val="600"/>
              </a:spcAft>
            </a:pPr>
            <a:r>
              <a:rPr lang="en-AU" sz="2800" dirty="0">
                <a:effectLst/>
                <a:latin typeface="Calibri" panose="020F0502020204030204" pitchFamily="34" charset="0"/>
                <a:ea typeface="Calibri" panose="020F0502020204030204" pitchFamily="34" charset="0"/>
              </a:rPr>
              <a:t>Sometimes during our walks we would come across glorious purple lilacs and blossom trees. </a:t>
            </a:r>
            <a:endParaRPr lang="en-AU" sz="2000" dirty="0"/>
          </a:p>
        </p:txBody>
      </p:sp>
    </p:spTree>
    <p:extLst>
      <p:ext uri="{BB962C8B-B14F-4D97-AF65-F5344CB8AC3E}">
        <p14:creationId xmlns:p14="http://schemas.microsoft.com/office/powerpoint/2010/main" val="3221373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15</a:t>
            </a:fld>
            <a:endParaRPr lang="en-US"/>
          </a:p>
        </p:txBody>
      </p:sp>
      <p:sp>
        <p:nvSpPr>
          <p:cNvPr id="2" name="TextBox 1">
            <a:extLst>
              <a:ext uri="{FF2B5EF4-FFF2-40B4-BE49-F238E27FC236}">
                <a16:creationId xmlns:a16="http://schemas.microsoft.com/office/drawing/2014/main" id="{7A8AAE88-F5B1-42C7-BCFE-2365F50BDBF7}"/>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erson standing in front of a building&#10;&#10;Description automatically generated">
            <a:extLst>
              <a:ext uri="{FF2B5EF4-FFF2-40B4-BE49-F238E27FC236}">
                <a16:creationId xmlns:a16="http://schemas.microsoft.com/office/drawing/2014/main" id="{C6FF2563-E72D-4C40-9901-98FAACC2995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2868622"/>
            <a:ext cx="5587115" cy="39183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extBox 6">
            <a:extLst>
              <a:ext uri="{FF2B5EF4-FFF2-40B4-BE49-F238E27FC236}">
                <a16:creationId xmlns:a16="http://schemas.microsoft.com/office/drawing/2014/main" id="{F8E7529B-62D0-4DAB-898E-6802A9720415}"/>
              </a:ext>
            </a:extLst>
          </p:cNvPr>
          <p:cNvSpPr txBox="1"/>
          <p:nvPr/>
        </p:nvSpPr>
        <p:spPr>
          <a:xfrm>
            <a:off x="781028" y="1302567"/>
            <a:ext cx="9181636" cy="1091966"/>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Luxemburg Gardens, in the heart of Paris, are always full of people walking, sitting or having ‘le picnic’.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3592F30-8FE1-4D1A-8C5E-75F4375D78DD}"/>
              </a:ext>
            </a:extLst>
          </p:cNvPr>
          <p:cNvSpPr txBox="1"/>
          <p:nvPr/>
        </p:nvSpPr>
        <p:spPr>
          <a:xfrm>
            <a:off x="7082146" y="2955613"/>
            <a:ext cx="2880518" cy="3160224"/>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This is my husband in front of one of the flower gardens in the Luxembourg Gardens.</a:t>
            </a:r>
            <a:endParaRPr lang="en-AU" sz="20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605209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16</a:t>
            </a:fld>
            <a:endParaRPr lang="en-US"/>
          </a:p>
        </p:txBody>
      </p:sp>
      <p:sp>
        <p:nvSpPr>
          <p:cNvPr id="5" name="TextBox 4">
            <a:extLst>
              <a:ext uri="{FF2B5EF4-FFF2-40B4-BE49-F238E27FC236}">
                <a16:creationId xmlns:a16="http://schemas.microsoft.com/office/drawing/2014/main" id="{C82A4BE3-D670-4648-A521-C5C5A3C6E01E}"/>
              </a:ext>
            </a:extLst>
          </p:cNvPr>
          <p:cNvSpPr txBox="1"/>
          <p:nvPr/>
        </p:nvSpPr>
        <p:spPr>
          <a:xfrm>
            <a:off x="781028" y="449024"/>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Museums and Galleries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8B4CDAEC-AE85-4C10-948B-1045DACE795E}"/>
              </a:ext>
            </a:extLst>
          </p:cNvPr>
          <p:cNvSpPr txBox="1"/>
          <p:nvPr/>
        </p:nvSpPr>
        <p:spPr>
          <a:xfrm>
            <a:off x="781028" y="1185077"/>
            <a:ext cx="4819672" cy="2139047"/>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Le Louvre is the most </a:t>
            </a:r>
            <a:r>
              <a:rPr lang="en-AU" sz="2800" dirty="0">
                <a:solidFill>
                  <a:srgbClr val="000000"/>
                </a:solidFill>
                <a:latin typeface="Calibri" panose="020F0502020204030204" pitchFamily="34" charset="0"/>
                <a:ea typeface="Calibri" panose="020F0502020204030204" pitchFamily="34" charset="0"/>
                <a:cs typeface="French Script MT" panose="03020402040607040605" pitchFamily="66" charset="0"/>
              </a:rPr>
              <a:t>famous Paris gallery. </a:t>
            </a:r>
            <a:r>
              <a:rPr lang="en-AU" sz="2800" dirty="0">
                <a:effectLst/>
                <a:latin typeface="Calibri" panose="020F0502020204030204" pitchFamily="34" charset="0"/>
                <a:ea typeface="Calibri" panose="020F0502020204030204" pitchFamily="34" charset="0"/>
              </a:rPr>
              <a:t>This photo, taken at night, shows the fountains and the glass Pyramid very well.</a:t>
            </a:r>
            <a:endParaRPr lang="en-AU" sz="28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picture containing photo, old, building, train&#10;&#10;Description automatically generated">
            <a:extLst>
              <a:ext uri="{FF2B5EF4-FFF2-40B4-BE49-F238E27FC236}">
                <a16:creationId xmlns:a16="http://schemas.microsoft.com/office/drawing/2014/main" id="{336CECF7-3E37-4929-83AA-5D8C679C419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1371" y="3575957"/>
            <a:ext cx="4677710" cy="3343004"/>
          </a:xfrm>
          <a:prstGeom prst="rect">
            <a:avLst/>
          </a:prstGeom>
        </p:spPr>
      </p:pic>
      <p:pic>
        <p:nvPicPr>
          <p:cNvPr id="13" name="Picture 12" descr="An old photo of a person&#10;&#10;Description automatically generated">
            <a:extLst>
              <a:ext uri="{FF2B5EF4-FFF2-40B4-BE49-F238E27FC236}">
                <a16:creationId xmlns:a16="http://schemas.microsoft.com/office/drawing/2014/main" id="{750B22B9-908F-48CC-96CA-947E6945216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91327" y="550171"/>
            <a:ext cx="4035465" cy="4631305"/>
          </a:xfrm>
          <a:prstGeom prst="rect">
            <a:avLst/>
          </a:prstGeom>
        </p:spPr>
      </p:pic>
      <p:sp>
        <p:nvSpPr>
          <p:cNvPr id="15" name="TextBox 14">
            <a:extLst>
              <a:ext uri="{FF2B5EF4-FFF2-40B4-BE49-F238E27FC236}">
                <a16:creationId xmlns:a16="http://schemas.microsoft.com/office/drawing/2014/main" id="{6588BACD-3382-40CC-AD17-E4630EC3FEA8}"/>
              </a:ext>
            </a:extLst>
          </p:cNvPr>
          <p:cNvSpPr txBox="1"/>
          <p:nvPr/>
        </p:nvSpPr>
        <p:spPr>
          <a:xfrm>
            <a:off x="5991327" y="5179721"/>
            <a:ext cx="4236103" cy="1609030"/>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This is my favourite painting, ‘The Dressmaker’, by Johannes Vermeer.</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7559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17</a:t>
            </a:fld>
            <a:endParaRPr lang="en-US"/>
          </a:p>
        </p:txBody>
      </p:sp>
      <p:sp>
        <p:nvSpPr>
          <p:cNvPr id="2" name="TextBox 1">
            <a:extLst>
              <a:ext uri="{FF2B5EF4-FFF2-40B4-BE49-F238E27FC236}">
                <a16:creationId xmlns:a16="http://schemas.microsoft.com/office/drawing/2014/main" id="{BEFBEF35-55D5-456C-BAC5-CE33E4FF40CE}"/>
              </a:ext>
            </a:extLst>
          </p:cNvPr>
          <p:cNvSpPr txBox="1"/>
          <p:nvPr/>
        </p:nvSpPr>
        <p:spPr>
          <a:xfrm>
            <a:off x="781028" y="449024"/>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Museums and Galleries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 Box 42">
            <a:extLst>
              <a:ext uri="{FF2B5EF4-FFF2-40B4-BE49-F238E27FC236}">
                <a16:creationId xmlns:a16="http://schemas.microsoft.com/office/drawing/2014/main" id="{A4C48095-07A4-4123-8C1C-A6B8D3E62AE4}"/>
              </a:ext>
            </a:extLst>
          </p:cNvPr>
          <p:cNvSpPr txBox="1"/>
          <p:nvPr/>
        </p:nvSpPr>
        <p:spPr>
          <a:xfrm>
            <a:off x="781028" y="2616434"/>
            <a:ext cx="4023834" cy="2766438"/>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20000"/>
              </a:lnSpc>
              <a:spcBef>
                <a:spcPts val="1200"/>
              </a:spcBef>
              <a:spcAft>
                <a:spcPts val="600"/>
              </a:spcAft>
              <a:buClrTx/>
              <a:buSzTx/>
              <a:buFontTx/>
              <a:buNone/>
              <a:tabLst/>
              <a:defRPr/>
            </a:pPr>
            <a:r>
              <a:rPr kumimoji="0" lang="en-AU"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We like the photo of the little girl touching the feet of one of the Auguste Rodin sculptures in his sculpture park.</a:t>
            </a:r>
            <a:endParaRPr kumimoji="0" lang="en-AU"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outdoor, grass, photo, building&#10;&#10;Description automatically generated">
            <a:extLst>
              <a:ext uri="{FF2B5EF4-FFF2-40B4-BE49-F238E27FC236}">
                <a16:creationId xmlns:a16="http://schemas.microsoft.com/office/drawing/2014/main" id="{6919469D-42B0-4E29-B6F0-EBD7815B8EB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20305" y="1212309"/>
            <a:ext cx="4023834" cy="5574687"/>
          </a:xfrm>
          <a:prstGeom prst="rect">
            <a:avLst/>
          </a:prstGeom>
        </p:spPr>
      </p:pic>
    </p:spTree>
    <p:extLst>
      <p:ext uri="{BB962C8B-B14F-4D97-AF65-F5344CB8AC3E}">
        <p14:creationId xmlns:p14="http://schemas.microsoft.com/office/powerpoint/2010/main" val="2509064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18</a:t>
            </a:fld>
            <a:endParaRPr lang="en-US"/>
          </a:p>
        </p:txBody>
      </p:sp>
      <p:sp>
        <p:nvSpPr>
          <p:cNvPr id="2" name="TextBox 1">
            <a:extLst>
              <a:ext uri="{FF2B5EF4-FFF2-40B4-BE49-F238E27FC236}">
                <a16:creationId xmlns:a16="http://schemas.microsoft.com/office/drawing/2014/main" id="{E884FAD2-275E-4245-BCA2-45FBE5366486}"/>
              </a:ext>
            </a:extLst>
          </p:cNvPr>
          <p:cNvSpPr txBox="1"/>
          <p:nvPr/>
        </p:nvSpPr>
        <p:spPr>
          <a:xfrm>
            <a:off x="781028" y="449024"/>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Museums and Galleries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3" name="Picture 2" descr="A person wearing a dress&#10;&#10;Description automatically generated">
            <a:extLst>
              <a:ext uri="{FF2B5EF4-FFF2-40B4-BE49-F238E27FC236}">
                <a16:creationId xmlns:a16="http://schemas.microsoft.com/office/drawing/2014/main" id="{9C8F78C4-5955-43A5-8071-1907C4FA7E2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351501"/>
            <a:ext cx="3937961" cy="5435495"/>
          </a:xfrm>
          <a:prstGeom prst="rect">
            <a:avLst/>
          </a:prstGeom>
        </p:spPr>
      </p:pic>
      <p:sp>
        <p:nvSpPr>
          <p:cNvPr id="5" name="TextBox 4">
            <a:extLst>
              <a:ext uri="{FF2B5EF4-FFF2-40B4-BE49-F238E27FC236}">
                <a16:creationId xmlns:a16="http://schemas.microsoft.com/office/drawing/2014/main" id="{4F35A4D8-1284-4456-81B6-355ADCAB0837}"/>
              </a:ext>
            </a:extLst>
          </p:cNvPr>
          <p:cNvSpPr txBox="1"/>
          <p:nvPr/>
        </p:nvSpPr>
        <p:spPr>
          <a:xfrm>
            <a:off x="5101546" y="2386890"/>
            <a:ext cx="4815589" cy="3391057"/>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This sculpture by Edward Degas is  called ‘Petite Danseuse’. </a:t>
            </a:r>
          </a:p>
          <a:p>
            <a:pPr>
              <a:lnSpc>
                <a:spcPct val="120000"/>
              </a:lnSpc>
              <a:spcBef>
                <a:spcPts val="1200"/>
              </a:spcBef>
              <a:spcAft>
                <a:spcPts val="600"/>
              </a:spcAft>
            </a:pPr>
            <a:r>
              <a:rPr lang="en-AU" sz="2800" dirty="0">
                <a:latin typeface="Calibri" panose="020F0502020204030204" pitchFamily="34" charset="0"/>
                <a:ea typeface="Calibri" panose="020F0502020204030204" pitchFamily="34" charset="0"/>
                <a:cs typeface="Calibri" panose="020F0502020204030204" pitchFamily="34" charset="0"/>
              </a:rPr>
              <a:t>It is </a:t>
            </a:r>
            <a:r>
              <a:rPr lang="en-AU" sz="2800" dirty="0">
                <a:effectLst/>
                <a:latin typeface="Calibri" panose="020F0502020204030204" pitchFamily="34" charset="0"/>
                <a:ea typeface="Calibri" panose="020F0502020204030204" pitchFamily="34" charset="0"/>
                <a:cs typeface="Calibri" panose="020F0502020204030204" pitchFamily="34" charset="0"/>
              </a:rPr>
              <a:t>in the </a:t>
            </a:r>
            <a:r>
              <a:rPr lang="en-AU" sz="2800" dirty="0" err="1">
                <a:effectLst/>
                <a:latin typeface="Calibri" panose="020F0502020204030204" pitchFamily="34" charset="0"/>
                <a:ea typeface="Calibri" panose="020F0502020204030204" pitchFamily="34" charset="0"/>
                <a:cs typeface="Calibri" panose="020F0502020204030204" pitchFamily="34" charset="0"/>
              </a:rPr>
              <a:t>Musée</a:t>
            </a:r>
            <a:r>
              <a:rPr lang="en-AU" sz="2800" dirty="0">
                <a:effectLst/>
                <a:latin typeface="Calibri" panose="020F0502020204030204" pitchFamily="34" charset="0"/>
                <a:ea typeface="Calibri" panose="020F0502020204030204" pitchFamily="34" charset="0"/>
                <a:cs typeface="Calibri" panose="020F0502020204030204" pitchFamily="34" charset="0"/>
              </a:rPr>
              <a:t> D’Orsay which houses many Impressionist paintings and other works of art.</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8317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19</a:t>
            </a:fld>
            <a:endParaRPr lang="en-US"/>
          </a:p>
        </p:txBody>
      </p:sp>
      <p:sp>
        <p:nvSpPr>
          <p:cNvPr id="5" name="TextBox 4">
            <a:extLst>
              <a:ext uri="{FF2B5EF4-FFF2-40B4-BE49-F238E27FC236}">
                <a16:creationId xmlns:a16="http://schemas.microsoft.com/office/drawing/2014/main" id="{450BAB11-330A-47EE-8493-AEE05B4E82E1}"/>
              </a:ext>
            </a:extLst>
          </p:cNvPr>
          <p:cNvSpPr txBox="1"/>
          <p:nvPr/>
        </p:nvSpPr>
        <p:spPr>
          <a:xfrm>
            <a:off x="781028" y="819263"/>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Arc de Triomphe</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C132C7F-8985-46E3-994F-271B9CA0C0FE}"/>
              </a:ext>
            </a:extLst>
          </p:cNvPr>
          <p:cNvSpPr txBox="1"/>
          <p:nvPr/>
        </p:nvSpPr>
        <p:spPr>
          <a:xfrm>
            <a:off x="781027" y="2192768"/>
            <a:ext cx="4052229" cy="3733714"/>
          </a:xfrm>
          <a:prstGeom prst="rect">
            <a:avLst/>
          </a:prstGeom>
          <a:noFill/>
        </p:spPr>
        <p:txBody>
          <a:bodyPr wrap="square">
            <a:spAutoFit/>
          </a:bodyPr>
          <a:lstStyle/>
          <a:p>
            <a:pPr marL="0" marR="0" lvl="0" indent="0" algn="l" defTabSz="914400" rtl="0" eaLnBrk="1" fontAlgn="auto" latinLnBrk="0" hangingPunct="1">
              <a:lnSpc>
                <a:spcPct val="114000"/>
              </a:lnSpc>
              <a:spcBef>
                <a:spcPts val="1200"/>
              </a:spcBef>
              <a:spcAft>
                <a:spcPts val="600"/>
              </a:spcAft>
              <a:buClrTx/>
              <a:buSzTx/>
              <a:buFontTx/>
              <a:buNone/>
              <a:tabLst/>
              <a:defRPr/>
            </a:pPr>
            <a:r>
              <a:rPr lang="en-AU" sz="2800" dirty="0">
                <a:effectLst/>
                <a:latin typeface="Calibri" panose="020F0502020204030204" pitchFamily="34" charset="0"/>
                <a:ea typeface="Calibri" panose="020F0502020204030204" pitchFamily="34" charset="0"/>
                <a:cs typeface="Calibri" panose="020F0502020204030204" pitchFamily="34" charset="0"/>
              </a:rPr>
              <a:t>The Arc de Triomphe</a:t>
            </a:r>
            <a:r>
              <a:rPr lang="en-AU" sz="2800" dirty="0">
                <a:latin typeface="Calibri" panose="020F0502020204030204" pitchFamily="34" charset="0"/>
                <a:ea typeface="Calibri" panose="020F0502020204030204" pitchFamily="34" charset="0"/>
                <a:cs typeface="Calibri" panose="020F0502020204030204" pitchFamily="34" charset="0"/>
              </a:rPr>
              <a:t> </a:t>
            </a:r>
            <a:r>
              <a:rPr kumimoji="0" lang="en-AU"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was built by Napoleon in 1806. </a:t>
            </a:r>
          </a:p>
          <a:p>
            <a:pPr marL="0" marR="0" lvl="0" indent="0" algn="l" defTabSz="914400" rtl="0" eaLnBrk="1" fontAlgn="auto" latinLnBrk="0" hangingPunct="1">
              <a:lnSpc>
                <a:spcPct val="114000"/>
              </a:lnSpc>
              <a:spcBef>
                <a:spcPts val="1200"/>
              </a:spcBef>
              <a:spcAft>
                <a:spcPts val="600"/>
              </a:spcAft>
              <a:buClrTx/>
              <a:buSzTx/>
              <a:buFontTx/>
              <a:buNone/>
              <a:tabLst/>
              <a:defRPr/>
            </a:pPr>
            <a:r>
              <a:rPr kumimoji="0" lang="en-AU"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It is at the head of the world renowned, cobbled boulevard, the Champs Elysée, which you can just see through the arch.</a:t>
            </a:r>
            <a:endParaRPr kumimoji="0" lang="en-AU"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sign on the side of a building&#10;&#10;Description automatically generated">
            <a:extLst>
              <a:ext uri="{FF2B5EF4-FFF2-40B4-BE49-F238E27FC236}">
                <a16:creationId xmlns:a16="http://schemas.microsoft.com/office/drawing/2014/main" id="{2108702F-EC5D-4A88-94FF-6D883EAECF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41412" y="80552"/>
            <a:ext cx="3628330" cy="71078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5587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screen">
            <a:extLst>
              <a:ext uri="{28A0092B-C50C-407E-A947-70E740481C1C}">
                <a14:useLocalDpi xmlns:a14="http://schemas.microsoft.com/office/drawing/2010/main"/>
              </a:ext>
            </a:extLst>
          </a:blip>
          <a:stretch>
            <a:fillRect/>
          </a:stretch>
        </p:blipFill>
        <p:spPr>
          <a:xfrm>
            <a:off x="735497" y="410394"/>
            <a:ext cx="2034463" cy="791230"/>
          </a:xfrm>
          <a:prstGeom prst="rect">
            <a:avLst/>
          </a:prstGeom>
        </p:spPr>
      </p:pic>
      <p:pic>
        <p:nvPicPr>
          <p:cNvPr id="2" name="Picture 1" descr="A close up of a sign&#10;&#10;Description automatically generated">
            <a:extLst>
              <a:ext uri="{FF2B5EF4-FFF2-40B4-BE49-F238E27FC236}">
                <a16:creationId xmlns:a16="http://schemas.microsoft.com/office/drawing/2014/main" id="{5593FCDE-1C10-4FA5-A48A-D048D729669C}"/>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7012558" y="447091"/>
            <a:ext cx="2950106" cy="717835"/>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4"/>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5"/>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20</a:t>
            </a:fld>
            <a:endParaRPr lang="en-US"/>
          </a:p>
        </p:txBody>
      </p:sp>
      <p:sp>
        <p:nvSpPr>
          <p:cNvPr id="5" name="TextBox 4">
            <a:extLst>
              <a:ext uri="{FF2B5EF4-FFF2-40B4-BE49-F238E27FC236}">
                <a16:creationId xmlns:a16="http://schemas.microsoft.com/office/drawing/2014/main" id="{81913869-90AE-4603-851D-49C9392313F6}"/>
              </a:ext>
            </a:extLst>
          </p:cNvPr>
          <p:cNvSpPr txBox="1"/>
          <p:nvPr/>
        </p:nvSpPr>
        <p:spPr>
          <a:xfrm>
            <a:off x="781028" y="521181"/>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Churches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0" name="TextBox 9">
            <a:extLst>
              <a:ext uri="{FF2B5EF4-FFF2-40B4-BE49-F238E27FC236}">
                <a16:creationId xmlns:a16="http://schemas.microsoft.com/office/drawing/2014/main" id="{C1136B25-AE64-4418-9729-F62DD53A7DBD}"/>
              </a:ext>
            </a:extLst>
          </p:cNvPr>
          <p:cNvSpPr txBox="1"/>
          <p:nvPr/>
        </p:nvSpPr>
        <p:spPr>
          <a:xfrm>
            <a:off x="781028" y="1943182"/>
            <a:ext cx="4842085" cy="4716163"/>
          </a:xfrm>
          <a:prstGeom prst="rect">
            <a:avLst/>
          </a:prstGeom>
          <a:noFill/>
        </p:spPr>
        <p:txBody>
          <a:bodyPr wrap="square">
            <a:spAutoFit/>
          </a:bodyPr>
          <a:lstStyle/>
          <a:p>
            <a:pPr marL="0" marR="0" lvl="0" indent="0" algn="l" defTabSz="457200" rtl="0" eaLnBrk="1" fontAlgn="auto" latinLnBrk="0" hangingPunct="1">
              <a:lnSpc>
                <a:spcPct val="114000"/>
              </a:lnSpc>
              <a:spcBef>
                <a:spcPts val="1200"/>
              </a:spcBef>
              <a:spcAft>
                <a:spcPts val="60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Sacre Coeur Basilica, built in 1910, is a well recognized</a:t>
            </a:r>
            <a:r>
              <a:rPr lang="en-AU" sz="2800" dirty="0">
                <a:solidFill>
                  <a:prstClr val="black"/>
                </a:solidFill>
                <a:latin typeface="Calibri" panose="020F0502020204030204" pitchFamily="34" charset="0"/>
                <a:ea typeface="Calibri" panose="020F0502020204030204" pitchFamily="34" charset="0"/>
              </a:rPr>
              <a:t> </a:t>
            </a:r>
            <a:r>
              <a:rPr kumimoji="0" lang="en-AU"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landmark in Paris, high on the hill in Montmartre. </a:t>
            </a:r>
          </a:p>
          <a:p>
            <a:pPr marL="0" marR="0" lvl="0" indent="0" algn="l" defTabSz="457200" rtl="0" eaLnBrk="1" fontAlgn="auto" latinLnBrk="0" hangingPunct="1">
              <a:lnSpc>
                <a:spcPct val="114000"/>
              </a:lnSpc>
              <a:spcBef>
                <a:spcPts val="1200"/>
              </a:spcBef>
              <a:spcAft>
                <a:spcPts val="60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It is made of white travertine stone which stands out against the blue sky. To reach the basilica, you walk up huge flights of steps. </a:t>
            </a:r>
          </a:p>
        </p:txBody>
      </p:sp>
      <p:pic>
        <p:nvPicPr>
          <p:cNvPr id="12" name="Picture 11" descr="A group of people in front of a building&#10;&#10;Description automatically generated">
            <a:extLst>
              <a:ext uri="{FF2B5EF4-FFF2-40B4-BE49-F238E27FC236}">
                <a16:creationId xmlns:a16="http://schemas.microsoft.com/office/drawing/2014/main" id="{6CC368BD-E46D-4812-8299-145044EE6EB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07250" y="1190517"/>
            <a:ext cx="4266825" cy="5701913"/>
          </a:xfrm>
          <a:prstGeom prst="rect">
            <a:avLst/>
          </a:prstGeom>
        </p:spPr>
      </p:pic>
    </p:spTree>
    <p:extLst>
      <p:ext uri="{BB962C8B-B14F-4D97-AF65-F5344CB8AC3E}">
        <p14:creationId xmlns:p14="http://schemas.microsoft.com/office/powerpoint/2010/main" val="3094288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21</a:t>
            </a:fld>
            <a:endParaRPr lang="en-US"/>
          </a:p>
        </p:txBody>
      </p:sp>
      <p:sp>
        <p:nvSpPr>
          <p:cNvPr id="2" name="TextBox 1">
            <a:extLst>
              <a:ext uri="{FF2B5EF4-FFF2-40B4-BE49-F238E27FC236}">
                <a16:creationId xmlns:a16="http://schemas.microsoft.com/office/drawing/2014/main" id="{9094CE29-2EBB-47DC-9982-942E8FA88D97}"/>
              </a:ext>
            </a:extLst>
          </p:cNvPr>
          <p:cNvSpPr txBox="1"/>
          <p:nvPr/>
        </p:nvSpPr>
        <p:spPr>
          <a:xfrm>
            <a:off x="781028" y="521181"/>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Churches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picture containing building, large, window, standing&#10;&#10;Description automatically generated">
            <a:extLst>
              <a:ext uri="{FF2B5EF4-FFF2-40B4-BE49-F238E27FC236}">
                <a16:creationId xmlns:a16="http://schemas.microsoft.com/office/drawing/2014/main" id="{B5EDA61F-8318-4810-8EED-E439AF5AB07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970937"/>
            <a:ext cx="6910699" cy="4913173"/>
          </a:xfrm>
          <a:prstGeom prst="rect">
            <a:avLst/>
          </a:prstGeom>
        </p:spPr>
      </p:pic>
      <p:sp>
        <p:nvSpPr>
          <p:cNvPr id="11" name="TextBox 10">
            <a:extLst>
              <a:ext uri="{FF2B5EF4-FFF2-40B4-BE49-F238E27FC236}">
                <a16:creationId xmlns:a16="http://schemas.microsoft.com/office/drawing/2014/main" id="{C17C827C-CFCC-4D40-804C-5D54B45EA551}"/>
              </a:ext>
            </a:extLst>
          </p:cNvPr>
          <p:cNvSpPr txBox="1"/>
          <p:nvPr/>
        </p:nvSpPr>
        <p:spPr>
          <a:xfrm>
            <a:off x="7721137" y="2796327"/>
            <a:ext cx="2241527" cy="3036344"/>
          </a:xfrm>
          <a:prstGeom prst="rect">
            <a:avLst/>
          </a:prstGeom>
          <a:noFill/>
        </p:spPr>
        <p:txBody>
          <a:bodyPr wrap="square">
            <a:spAutoFit/>
          </a:bodyPr>
          <a:lstStyle/>
          <a:p>
            <a:pP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rPr>
              <a:t>There are 1113 stained glass windows which sparkle like jewels. </a:t>
            </a:r>
            <a:endParaRPr lang="en-AU" sz="2000" dirty="0"/>
          </a:p>
        </p:txBody>
      </p:sp>
      <p:sp>
        <p:nvSpPr>
          <p:cNvPr id="3" name="TextBox 2">
            <a:extLst>
              <a:ext uri="{FF2B5EF4-FFF2-40B4-BE49-F238E27FC236}">
                <a16:creationId xmlns:a16="http://schemas.microsoft.com/office/drawing/2014/main" id="{FCA8223F-1F6A-4E95-81E0-C899A4154D60}"/>
              </a:ext>
            </a:extLst>
          </p:cNvPr>
          <p:cNvSpPr txBox="1"/>
          <p:nvPr/>
        </p:nvSpPr>
        <p:spPr>
          <a:xfrm>
            <a:off x="781028" y="1261647"/>
            <a:ext cx="9414488" cy="558743"/>
          </a:xfrm>
          <a:prstGeom prst="rect">
            <a:avLst/>
          </a:prstGeom>
          <a:noFill/>
        </p:spPr>
        <p:txBody>
          <a:bodyPr wrap="square">
            <a:spAutoFit/>
          </a:bodyPr>
          <a:lstStyle/>
          <a:p>
            <a:pP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Sainte Chapelle</a:t>
            </a:r>
            <a:r>
              <a:rPr lang="en-AU" sz="2800" dirty="0">
                <a:effectLst/>
                <a:latin typeface="Calibri" panose="020F0502020204030204" pitchFamily="34" charset="0"/>
                <a:ea typeface="Calibri" panose="020F0502020204030204" pitchFamily="34" charset="0"/>
              </a:rPr>
              <a:t> was built in 1248 as a small royal chapel. </a:t>
            </a:r>
          </a:p>
        </p:txBody>
      </p:sp>
    </p:spTree>
    <p:extLst>
      <p:ext uri="{BB962C8B-B14F-4D97-AF65-F5344CB8AC3E}">
        <p14:creationId xmlns:p14="http://schemas.microsoft.com/office/powerpoint/2010/main" val="608268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22</a:t>
            </a:fld>
            <a:endParaRPr lang="en-US"/>
          </a:p>
        </p:txBody>
      </p:sp>
      <p:sp>
        <p:nvSpPr>
          <p:cNvPr id="5" name="TextBox 4">
            <a:extLst>
              <a:ext uri="{FF2B5EF4-FFF2-40B4-BE49-F238E27FC236}">
                <a16:creationId xmlns:a16="http://schemas.microsoft.com/office/drawing/2014/main" id="{BFBF5793-BAAA-4C18-BB7D-A02322045036}"/>
              </a:ext>
            </a:extLst>
          </p:cNvPr>
          <p:cNvSpPr txBox="1"/>
          <p:nvPr/>
        </p:nvSpPr>
        <p:spPr>
          <a:xfrm>
            <a:off x="781028" y="3901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panose="020F0502020204030204" pitchFamily="34" charset="0"/>
                <a:ea typeface="Calibri" panose="020F0502020204030204" pitchFamily="34" charset="0"/>
                <a:cs typeface="Calibri" panose="020F0502020204030204" pitchFamily="34" charset="0"/>
              </a:rPr>
              <a:t>Palais Garnier</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E9073B6E-88C4-4C32-9292-D9B0750FC542}"/>
              </a:ext>
            </a:extLst>
          </p:cNvPr>
          <p:cNvSpPr txBox="1"/>
          <p:nvPr/>
        </p:nvSpPr>
        <p:spPr>
          <a:xfrm>
            <a:off x="781028" y="1307848"/>
            <a:ext cx="9181636" cy="1091966"/>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One evening we went to the famous opera house called Palais Garnier. </a:t>
            </a:r>
            <a:r>
              <a:rPr kumimoji="0" lang="en-AU"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It is sometimes compared to a wedding cake.</a:t>
            </a:r>
            <a:endPar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group of people in front of a building&#10;&#10;Description automatically generated">
            <a:extLst>
              <a:ext uri="{FF2B5EF4-FFF2-40B4-BE49-F238E27FC236}">
                <a16:creationId xmlns:a16="http://schemas.microsoft.com/office/drawing/2014/main" id="{BDA80DA6-7981-4B6A-8C44-2B394E101F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60000">
            <a:off x="1980978" y="2351026"/>
            <a:ext cx="6781733" cy="4680215"/>
          </a:xfrm>
          <a:prstGeom prst="rect">
            <a:avLst/>
          </a:prstGeom>
        </p:spPr>
      </p:pic>
    </p:spTree>
    <p:extLst>
      <p:ext uri="{BB962C8B-B14F-4D97-AF65-F5344CB8AC3E}">
        <p14:creationId xmlns:p14="http://schemas.microsoft.com/office/powerpoint/2010/main" val="3667083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23</a:t>
            </a:fld>
            <a:endParaRPr lang="en-US"/>
          </a:p>
        </p:txBody>
      </p:sp>
      <p:sp>
        <p:nvSpPr>
          <p:cNvPr id="2" name="TextBox 1">
            <a:extLst>
              <a:ext uri="{FF2B5EF4-FFF2-40B4-BE49-F238E27FC236}">
                <a16:creationId xmlns:a16="http://schemas.microsoft.com/office/drawing/2014/main" id="{4CEE737D-67C8-4971-8C47-ABC92225E466}"/>
              </a:ext>
            </a:extLst>
          </p:cNvPr>
          <p:cNvSpPr txBox="1"/>
          <p:nvPr/>
        </p:nvSpPr>
        <p:spPr>
          <a:xfrm>
            <a:off x="781028" y="3901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panose="020F0502020204030204" pitchFamily="34" charset="0"/>
                <a:ea typeface="Calibri" panose="020F0502020204030204" pitchFamily="34" charset="0"/>
                <a:cs typeface="Calibri" panose="020F0502020204030204" pitchFamily="34" charset="0"/>
              </a:rPr>
              <a:t>Palais Garnier</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indoor, building, sitting, table&#10;&#10;Description automatically generated">
            <a:extLst>
              <a:ext uri="{FF2B5EF4-FFF2-40B4-BE49-F238E27FC236}">
                <a16:creationId xmlns:a16="http://schemas.microsoft.com/office/drawing/2014/main" id="{C0E21368-DEE8-4217-86AB-75932868F5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38976" y="739330"/>
            <a:ext cx="6186491" cy="6111177"/>
          </a:xfrm>
          <a:prstGeom prst="rect">
            <a:avLst/>
          </a:prstGeom>
        </p:spPr>
      </p:pic>
      <p:sp>
        <p:nvSpPr>
          <p:cNvPr id="10" name="TextBox 9">
            <a:extLst>
              <a:ext uri="{FF2B5EF4-FFF2-40B4-BE49-F238E27FC236}">
                <a16:creationId xmlns:a16="http://schemas.microsoft.com/office/drawing/2014/main" id="{A3F3BA21-5A24-4F2D-A448-350805848B13}"/>
              </a:ext>
            </a:extLst>
          </p:cNvPr>
          <p:cNvSpPr txBox="1"/>
          <p:nvPr/>
        </p:nvSpPr>
        <p:spPr>
          <a:xfrm>
            <a:off x="781028" y="2491075"/>
            <a:ext cx="2892901" cy="2656112"/>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The interior of the Palais Garnier is a riot of gold and red. We saw a ballet there.</a:t>
            </a:r>
            <a:endParaRPr lang="en-AU" sz="1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Tree>
    <p:extLst>
      <p:ext uri="{BB962C8B-B14F-4D97-AF65-F5344CB8AC3E}">
        <p14:creationId xmlns:p14="http://schemas.microsoft.com/office/powerpoint/2010/main" val="498463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24</a:t>
            </a:fld>
            <a:endParaRPr lang="en-US"/>
          </a:p>
        </p:txBody>
      </p:sp>
      <p:sp>
        <p:nvSpPr>
          <p:cNvPr id="7" name="TextBox 6">
            <a:extLst>
              <a:ext uri="{FF2B5EF4-FFF2-40B4-BE49-F238E27FC236}">
                <a16:creationId xmlns:a16="http://schemas.microsoft.com/office/drawing/2014/main" id="{25B06023-3090-4F03-A499-507C2D20B2EB}"/>
              </a:ext>
            </a:extLst>
          </p:cNvPr>
          <p:cNvSpPr txBox="1"/>
          <p:nvPr/>
        </p:nvSpPr>
        <p:spPr>
          <a:xfrm>
            <a:off x="781028" y="416367"/>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Père Lachaise Cemetery</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0" name="TextBox 9">
            <a:extLst>
              <a:ext uri="{FF2B5EF4-FFF2-40B4-BE49-F238E27FC236}">
                <a16:creationId xmlns:a16="http://schemas.microsoft.com/office/drawing/2014/main" id="{11FEF249-26C7-4235-8F5B-BD6ADC66EFF5}"/>
              </a:ext>
            </a:extLst>
          </p:cNvPr>
          <p:cNvSpPr txBox="1"/>
          <p:nvPr/>
        </p:nvSpPr>
        <p:spPr>
          <a:xfrm>
            <a:off x="910318" y="1800407"/>
            <a:ext cx="4438763" cy="4425186"/>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Père Lachaise Cemetery contains the grave of Edith Piaf, known as ‘the Little Sparrow’, who was famous for singing </a:t>
            </a:r>
            <a:r>
              <a:rPr lang="en-AU" sz="2800" dirty="0">
                <a:solidFill>
                  <a:srgbClr val="000000"/>
                </a:solidFill>
                <a:latin typeface="Calibri" panose="020F0502020204030204" pitchFamily="34" charset="0"/>
                <a:ea typeface="Calibri" panose="020F0502020204030204" pitchFamily="34" charset="0"/>
                <a:cs typeface="French Script MT" panose="03020402040607040605" pitchFamily="66" charset="0"/>
              </a:rPr>
              <a:t>‘Je ne </a:t>
            </a:r>
            <a:r>
              <a:rPr lang="en-AU" sz="2800" dirty="0" err="1">
                <a:solidFill>
                  <a:srgbClr val="000000"/>
                </a:solidFill>
                <a:latin typeface="Calibri" panose="020F0502020204030204" pitchFamily="34" charset="0"/>
                <a:ea typeface="Calibri" panose="020F0502020204030204" pitchFamily="34" charset="0"/>
                <a:cs typeface="French Script MT" panose="03020402040607040605" pitchFamily="66" charset="0"/>
              </a:rPr>
              <a:t>regrette</a:t>
            </a:r>
            <a:r>
              <a:rPr lang="en-AU" sz="2800" dirty="0">
                <a:solidFill>
                  <a:srgbClr val="000000"/>
                </a:solidFill>
                <a:latin typeface="Calibri" panose="020F0502020204030204" pitchFamily="34" charset="0"/>
                <a:ea typeface="Calibri" panose="020F0502020204030204" pitchFamily="34" charset="0"/>
                <a:cs typeface="French Script MT" panose="03020402040607040605" pitchFamily="66" charset="0"/>
              </a:rPr>
              <a:t> </a:t>
            </a:r>
            <a:r>
              <a:rPr lang="en-AU" sz="2800" dirty="0" err="1">
                <a:solidFill>
                  <a:srgbClr val="000000"/>
                </a:solidFill>
                <a:latin typeface="Calibri" panose="020F0502020204030204" pitchFamily="34" charset="0"/>
                <a:ea typeface="Calibri" panose="020F0502020204030204" pitchFamily="34" charset="0"/>
                <a:cs typeface="French Script MT" panose="03020402040607040605" pitchFamily="66" charset="0"/>
              </a:rPr>
              <a:t>rien</a:t>
            </a:r>
            <a:r>
              <a:rPr lang="en-AU" sz="2800" dirty="0">
                <a:solidFill>
                  <a:srgbClr val="000000"/>
                </a:solidFill>
                <a:latin typeface="Calibri" panose="020F0502020204030204" pitchFamily="34" charset="0"/>
                <a:ea typeface="Calibri" panose="020F0502020204030204" pitchFamily="34" charset="0"/>
                <a:cs typeface="French Script MT" panose="03020402040607040605" pitchFamily="66" charset="0"/>
              </a:rPr>
              <a:t>’. </a:t>
            </a:r>
          </a:p>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Someone leaves red roses on her grave every day. </a:t>
            </a:r>
          </a:p>
        </p:txBody>
      </p:sp>
      <p:pic>
        <p:nvPicPr>
          <p:cNvPr id="13" name="Picture 12" descr="A picture containing photo, sitting, person, table&#10;&#10;Description automatically generated">
            <a:extLst>
              <a:ext uri="{FF2B5EF4-FFF2-40B4-BE49-F238E27FC236}">
                <a16:creationId xmlns:a16="http://schemas.microsoft.com/office/drawing/2014/main" id="{F3078B21-26E6-4367-A0A9-CAEFB27D933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68655" y="991343"/>
            <a:ext cx="4438762" cy="6043314"/>
          </a:xfrm>
          <a:prstGeom prst="rect">
            <a:avLst/>
          </a:prstGeom>
        </p:spPr>
      </p:pic>
    </p:spTree>
    <p:extLst>
      <p:ext uri="{BB962C8B-B14F-4D97-AF65-F5344CB8AC3E}">
        <p14:creationId xmlns:p14="http://schemas.microsoft.com/office/powerpoint/2010/main" val="1147503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25</a:t>
            </a:fld>
            <a:endParaRPr lang="en-US"/>
          </a:p>
        </p:txBody>
      </p:sp>
      <p:sp>
        <p:nvSpPr>
          <p:cNvPr id="5" name="TextBox 4">
            <a:extLst>
              <a:ext uri="{FF2B5EF4-FFF2-40B4-BE49-F238E27FC236}">
                <a16:creationId xmlns:a16="http://schemas.microsoft.com/office/drawing/2014/main" id="{ECDB51BA-49F3-40D8-AF19-9042C62D0634}"/>
              </a:ext>
            </a:extLst>
          </p:cNvPr>
          <p:cNvSpPr txBox="1"/>
          <p:nvPr/>
        </p:nvSpPr>
        <p:spPr>
          <a:xfrm>
            <a:off x="781028" y="520815"/>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Cafés in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B10BB4B-265F-4076-B50B-D710CFEFC75B}"/>
              </a:ext>
            </a:extLst>
          </p:cNvPr>
          <p:cNvSpPr txBox="1"/>
          <p:nvPr/>
        </p:nvSpPr>
        <p:spPr>
          <a:xfrm>
            <a:off x="781028" y="2230779"/>
            <a:ext cx="4395129" cy="2873992"/>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One of my favourite things in Paris is to have hot chocolate at ‘</a:t>
            </a:r>
            <a:r>
              <a:rPr lang="en-AU" sz="2800" dirty="0" err="1">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Angelinas</a:t>
            </a: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 a famous cafe. </a:t>
            </a:r>
          </a:p>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This one is very rich and chocolatey. Yum!</a:t>
            </a:r>
          </a:p>
        </p:txBody>
      </p:sp>
      <p:pic>
        <p:nvPicPr>
          <p:cNvPr id="8" name="Picture 7" descr="A person sitting at a table with a plate of food&#10;&#10;Description automatically generated">
            <a:extLst>
              <a:ext uri="{FF2B5EF4-FFF2-40B4-BE49-F238E27FC236}">
                <a16:creationId xmlns:a16="http://schemas.microsoft.com/office/drawing/2014/main" id="{C18AA0C3-132F-416A-8230-9C911BAFA88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2006" y="628493"/>
            <a:ext cx="4395129" cy="6199190"/>
          </a:xfrm>
          <a:prstGeom prst="rect">
            <a:avLst/>
          </a:prstGeom>
        </p:spPr>
      </p:pic>
    </p:spTree>
    <p:extLst>
      <p:ext uri="{BB962C8B-B14F-4D97-AF65-F5344CB8AC3E}">
        <p14:creationId xmlns:p14="http://schemas.microsoft.com/office/powerpoint/2010/main" val="2803145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26</a:t>
            </a:fld>
            <a:endParaRPr lang="en-US"/>
          </a:p>
        </p:txBody>
      </p:sp>
      <p:sp>
        <p:nvSpPr>
          <p:cNvPr id="2" name="TextBox 1">
            <a:extLst>
              <a:ext uri="{FF2B5EF4-FFF2-40B4-BE49-F238E27FC236}">
                <a16:creationId xmlns:a16="http://schemas.microsoft.com/office/drawing/2014/main" id="{D5B3F1F6-750B-4823-8984-F130AAD5B8AF}"/>
              </a:ext>
            </a:extLst>
          </p:cNvPr>
          <p:cNvSpPr txBox="1"/>
          <p:nvPr/>
        </p:nvSpPr>
        <p:spPr>
          <a:xfrm>
            <a:off x="781028" y="520815"/>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Cafés in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8E5998A-94A5-4C8F-89C3-4434D3F91640}"/>
              </a:ext>
            </a:extLst>
          </p:cNvPr>
          <p:cNvSpPr txBox="1"/>
          <p:nvPr/>
        </p:nvSpPr>
        <p:spPr>
          <a:xfrm>
            <a:off x="781028" y="1573656"/>
            <a:ext cx="2582658" cy="4942250"/>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Each day, wherever we went, we bought a chocolate éclair. </a:t>
            </a:r>
          </a:p>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We LOVE éclairs – when they are made by French pastry cooks.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ece of cake on a plate&#10;&#10;Description automatically generated">
            <a:extLst>
              <a:ext uri="{FF2B5EF4-FFF2-40B4-BE49-F238E27FC236}">
                <a16:creationId xmlns:a16="http://schemas.microsoft.com/office/drawing/2014/main" id="{9ED8C46E-6A03-4C85-9FD5-D8F3A3BCD0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97671" y="1826991"/>
            <a:ext cx="6370404" cy="4370997"/>
          </a:xfrm>
          <a:prstGeom prst="rect">
            <a:avLst/>
          </a:prstGeom>
        </p:spPr>
      </p:pic>
    </p:spTree>
    <p:extLst>
      <p:ext uri="{BB962C8B-B14F-4D97-AF65-F5344CB8AC3E}">
        <p14:creationId xmlns:p14="http://schemas.microsoft.com/office/powerpoint/2010/main" val="500856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0780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27</a:t>
            </a:fld>
            <a:endParaRPr lang="en-US"/>
          </a:p>
        </p:txBody>
      </p:sp>
      <p:sp>
        <p:nvSpPr>
          <p:cNvPr id="2" name="TextBox 1">
            <a:extLst>
              <a:ext uri="{FF2B5EF4-FFF2-40B4-BE49-F238E27FC236}">
                <a16:creationId xmlns:a16="http://schemas.microsoft.com/office/drawing/2014/main" id="{D3902649-596E-4314-AA12-F6BD01D99F09}"/>
              </a:ext>
            </a:extLst>
          </p:cNvPr>
          <p:cNvSpPr txBox="1"/>
          <p:nvPr/>
        </p:nvSpPr>
        <p:spPr>
          <a:xfrm>
            <a:off x="781028" y="520815"/>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Cafés in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oup of people on a sidewalk in front of a store&#10;&#10;Description automatically generated">
            <a:extLst>
              <a:ext uri="{FF2B5EF4-FFF2-40B4-BE49-F238E27FC236}">
                <a16:creationId xmlns:a16="http://schemas.microsoft.com/office/drawing/2014/main" id="{9E48FAAB-4B41-4AE5-9349-4D7CD542D94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09505" y="1302567"/>
            <a:ext cx="6132696" cy="4185296"/>
          </a:xfrm>
          <a:prstGeom prst="rect">
            <a:avLst/>
          </a:prstGeom>
        </p:spPr>
      </p:pic>
      <p:sp>
        <p:nvSpPr>
          <p:cNvPr id="10" name="TextBox 9">
            <a:extLst>
              <a:ext uri="{FF2B5EF4-FFF2-40B4-BE49-F238E27FC236}">
                <a16:creationId xmlns:a16="http://schemas.microsoft.com/office/drawing/2014/main" id="{3CAF3FF3-0E6D-40D4-ADA7-55BCB80CEF4F}"/>
              </a:ext>
            </a:extLst>
          </p:cNvPr>
          <p:cNvSpPr txBox="1"/>
          <p:nvPr/>
        </p:nvSpPr>
        <p:spPr>
          <a:xfrm>
            <a:off x="707808" y="1643083"/>
            <a:ext cx="3237139" cy="4031488"/>
          </a:xfrm>
          <a:prstGeom prst="rect">
            <a:avLst/>
          </a:prstGeom>
          <a:noFill/>
        </p:spPr>
        <p:txBody>
          <a:bodyPr wrap="square">
            <a:spAutoFit/>
          </a:bodyPr>
          <a:lstStyle/>
          <a:p>
            <a:pPr>
              <a:lnSpc>
                <a:spcPct val="115000"/>
              </a:lnSpc>
              <a:spcBef>
                <a:spcPts val="1200"/>
              </a:spcBef>
              <a:spcAft>
                <a:spcPts val="600"/>
              </a:spcAft>
            </a:pPr>
            <a:r>
              <a:rPr lang="en-AU" sz="2800" dirty="0">
                <a:solidFill>
                  <a:srgbClr val="000000"/>
                </a:solidFill>
                <a:effectLst/>
                <a:ea typeface="Calibri" panose="020F0502020204030204" pitchFamily="34" charset="0"/>
                <a:cs typeface="French Script MT" panose="03020402040607040605" pitchFamily="66" charset="0"/>
              </a:rPr>
              <a:t>Les Deux Magots (the two stout men)  pictured here, is a cafe which was </a:t>
            </a:r>
            <a:r>
              <a:rPr lang="en-AU" sz="2800" dirty="0">
                <a:solidFill>
                  <a:srgbClr val="000000"/>
                </a:solidFill>
                <a:ea typeface="Calibri" panose="020F0502020204030204" pitchFamily="34" charset="0"/>
                <a:cs typeface="French Script MT" panose="03020402040607040605" pitchFamily="66" charset="0"/>
              </a:rPr>
              <a:t>the haunt of the literary and intellectual elite in the 1900s.</a:t>
            </a:r>
          </a:p>
          <a:p>
            <a:pPr>
              <a:lnSpc>
                <a:spcPct val="115000"/>
              </a:lnSpc>
              <a:spcBef>
                <a:spcPts val="1200"/>
              </a:spcBef>
              <a:spcAft>
                <a:spcPts val="600"/>
              </a:spcAft>
            </a:pPr>
            <a:endParaRPr lang="en-AU" sz="1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TextBox 10">
            <a:extLst>
              <a:ext uri="{FF2B5EF4-FFF2-40B4-BE49-F238E27FC236}">
                <a16:creationId xmlns:a16="http://schemas.microsoft.com/office/drawing/2014/main" id="{06EF60DC-E74A-438B-A6F6-58BFEFCB386B}"/>
              </a:ext>
            </a:extLst>
          </p:cNvPr>
          <p:cNvSpPr txBox="1"/>
          <p:nvPr/>
        </p:nvSpPr>
        <p:spPr>
          <a:xfrm>
            <a:off x="707808" y="5901904"/>
            <a:ext cx="9510577" cy="571695"/>
          </a:xfrm>
          <a:prstGeom prst="rect">
            <a:avLst/>
          </a:prstGeom>
          <a:noFill/>
        </p:spPr>
        <p:txBody>
          <a:bodyPr wrap="square">
            <a:spAutoFit/>
          </a:bodyPr>
          <a:lstStyle/>
          <a:p>
            <a:pPr>
              <a:lnSpc>
                <a:spcPct val="115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Now it is mostly frequented by tourists and is rather expensive! </a:t>
            </a:r>
            <a:endParaRPr lang="en-AU" sz="1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Tree>
    <p:extLst>
      <p:ext uri="{BB962C8B-B14F-4D97-AF65-F5344CB8AC3E}">
        <p14:creationId xmlns:p14="http://schemas.microsoft.com/office/powerpoint/2010/main" val="365434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28</a:t>
            </a:fld>
            <a:endParaRPr lang="en-US"/>
          </a:p>
        </p:txBody>
      </p:sp>
      <p:sp>
        <p:nvSpPr>
          <p:cNvPr id="5" name="TextBox 4">
            <a:extLst>
              <a:ext uri="{FF2B5EF4-FFF2-40B4-BE49-F238E27FC236}">
                <a16:creationId xmlns:a16="http://schemas.microsoft.com/office/drawing/2014/main" id="{F3D85FD3-C706-4DE6-BDBF-8060C4208D02}"/>
              </a:ext>
            </a:extLst>
          </p:cNvPr>
          <p:cNvSpPr txBox="1"/>
          <p:nvPr/>
        </p:nvSpPr>
        <p:spPr>
          <a:xfrm>
            <a:off x="781027" y="1345098"/>
            <a:ext cx="8950801" cy="587853"/>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I love cooking and we visit markets whenever we travel. </a:t>
            </a:r>
            <a:endParaRPr lang="en-AU" sz="1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8BEE81BD-3A4C-42B7-80B6-3287B82FBC17}"/>
              </a:ext>
            </a:extLst>
          </p:cNvPr>
          <p:cNvSpPr txBox="1"/>
          <p:nvPr/>
        </p:nvSpPr>
        <p:spPr>
          <a:xfrm>
            <a:off x="781028" y="558130"/>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Markets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bunch of different types of fruit&#10;&#10;Description automatically generated">
            <a:extLst>
              <a:ext uri="{FF2B5EF4-FFF2-40B4-BE49-F238E27FC236}">
                <a16:creationId xmlns:a16="http://schemas.microsoft.com/office/drawing/2014/main" id="{35956C07-0D38-438A-984D-349F3580750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7" y="2017995"/>
            <a:ext cx="6646086" cy="5013713"/>
          </a:xfrm>
          <a:prstGeom prst="rect">
            <a:avLst/>
          </a:prstGeom>
        </p:spPr>
      </p:pic>
      <p:sp>
        <p:nvSpPr>
          <p:cNvPr id="11" name="TextBox 10">
            <a:extLst>
              <a:ext uri="{FF2B5EF4-FFF2-40B4-BE49-F238E27FC236}">
                <a16:creationId xmlns:a16="http://schemas.microsoft.com/office/drawing/2014/main" id="{71A1DB4C-FDE5-452A-8E7F-CB9C9315E920}"/>
              </a:ext>
            </a:extLst>
          </p:cNvPr>
          <p:cNvSpPr txBox="1"/>
          <p:nvPr/>
        </p:nvSpPr>
        <p:spPr>
          <a:xfrm>
            <a:off x="7555576" y="2903692"/>
            <a:ext cx="2407087" cy="3160224"/>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This photo shows white asparagus which has a delicate flavour. </a:t>
            </a:r>
          </a:p>
        </p:txBody>
      </p:sp>
    </p:spTree>
    <p:extLst>
      <p:ext uri="{BB962C8B-B14F-4D97-AF65-F5344CB8AC3E}">
        <p14:creationId xmlns:p14="http://schemas.microsoft.com/office/powerpoint/2010/main" val="3777173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29</a:t>
            </a:fld>
            <a:endParaRPr lang="en-US"/>
          </a:p>
        </p:txBody>
      </p:sp>
      <p:sp>
        <p:nvSpPr>
          <p:cNvPr id="5" name="TextBox 4">
            <a:extLst>
              <a:ext uri="{FF2B5EF4-FFF2-40B4-BE49-F238E27FC236}">
                <a16:creationId xmlns:a16="http://schemas.microsoft.com/office/drawing/2014/main" id="{13AB2966-D7C0-4A86-8E4B-43D82CA5F5E7}"/>
              </a:ext>
            </a:extLst>
          </p:cNvPr>
          <p:cNvSpPr txBox="1"/>
          <p:nvPr/>
        </p:nvSpPr>
        <p:spPr>
          <a:xfrm>
            <a:off x="781028" y="514338"/>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A Specialist Shop</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4" name="Picture 3" descr="A picture containing indoor, hanging, mounted, kitchen&#10;&#10;Description automatically generated">
            <a:extLst>
              <a:ext uri="{FF2B5EF4-FFF2-40B4-BE49-F238E27FC236}">
                <a16:creationId xmlns:a16="http://schemas.microsoft.com/office/drawing/2014/main" id="{7CB9E2F3-96B3-4013-803D-EEA735B315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26365" y="1371814"/>
            <a:ext cx="5258423" cy="3929882"/>
          </a:xfrm>
          <a:prstGeom prst="rect">
            <a:avLst/>
          </a:prstGeom>
        </p:spPr>
      </p:pic>
      <p:sp>
        <p:nvSpPr>
          <p:cNvPr id="10" name="TextBox 9">
            <a:extLst>
              <a:ext uri="{FF2B5EF4-FFF2-40B4-BE49-F238E27FC236}">
                <a16:creationId xmlns:a16="http://schemas.microsoft.com/office/drawing/2014/main" id="{E86487F0-B503-4692-B1CF-3AA45F529DAD}"/>
              </a:ext>
            </a:extLst>
          </p:cNvPr>
          <p:cNvSpPr txBox="1"/>
          <p:nvPr/>
        </p:nvSpPr>
        <p:spPr>
          <a:xfrm>
            <a:off x="781028" y="1371814"/>
            <a:ext cx="3521552" cy="4438138"/>
          </a:xfrm>
          <a:prstGeom prst="rect">
            <a:avLst/>
          </a:prstGeom>
          <a:noFill/>
        </p:spPr>
        <p:txBody>
          <a:bodyPr wrap="square">
            <a:spAutoFit/>
          </a:bodyPr>
          <a:lstStyle/>
          <a:p>
            <a:pPr>
              <a:lnSpc>
                <a:spcPct val="120000"/>
              </a:lnSpc>
              <a:spcBef>
                <a:spcPts val="12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Paris has a shop famous for kitchen ware including copper pans.</a:t>
            </a:r>
          </a:p>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I bought a tiny copper pot which I use when I want only a small amount of a sauce. </a:t>
            </a:r>
            <a:r>
              <a:rPr lang="en-AU" sz="28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 </a:t>
            </a:r>
            <a:endParaRPr lang="en-AU" sz="28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TextBox 10">
            <a:extLst>
              <a:ext uri="{FF2B5EF4-FFF2-40B4-BE49-F238E27FC236}">
                <a16:creationId xmlns:a16="http://schemas.microsoft.com/office/drawing/2014/main" id="{290335CA-6672-4D03-BF60-B64CF9DA4B56}"/>
              </a:ext>
            </a:extLst>
          </p:cNvPr>
          <p:cNvSpPr txBox="1"/>
          <p:nvPr/>
        </p:nvSpPr>
        <p:spPr>
          <a:xfrm>
            <a:off x="5034098" y="5688738"/>
            <a:ext cx="5347606" cy="1322798"/>
          </a:xfrm>
          <a:prstGeom prst="rect">
            <a:avLst/>
          </a:prstGeom>
          <a:noFill/>
        </p:spPr>
        <p:txBody>
          <a:bodyPr wrap="square">
            <a:spAutoFit/>
          </a:bodyPr>
          <a:lstStyle/>
          <a:p>
            <a:pPr algn="ctr">
              <a:lnSpc>
                <a:spcPct val="120000"/>
              </a:lnSpc>
              <a:spcBef>
                <a:spcPts val="1200"/>
              </a:spcBef>
              <a:spcAft>
                <a:spcPts val="600"/>
              </a:spcAft>
            </a:pPr>
            <a:r>
              <a:rPr lang="en-AU" sz="2800" b="1" dirty="0">
                <a:effectLst/>
                <a:latin typeface="Calibri" panose="020F0502020204030204" pitchFamily="34" charset="0"/>
                <a:ea typeface="Calibri" panose="020F0502020204030204" pitchFamily="34" charset="0"/>
                <a:cs typeface="Calibri" panose="020F0502020204030204" pitchFamily="34" charset="0"/>
              </a:rPr>
              <a:t>Au revoir. </a:t>
            </a:r>
            <a:r>
              <a:rPr lang="en-AU" sz="2800" b="1" spc="7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À </a:t>
            </a:r>
            <a:r>
              <a:rPr lang="en-AU" sz="2800" b="1" spc="75"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bientôt</a:t>
            </a:r>
            <a:r>
              <a:rPr lang="en-AU" sz="2800" b="1" spc="7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20000"/>
              </a:lnSpc>
              <a:spcBef>
                <a:spcPts val="1200"/>
              </a:spcBef>
              <a:spcAft>
                <a:spcPts val="600"/>
              </a:spcAft>
            </a:pPr>
            <a:r>
              <a:rPr lang="en-AU" sz="2800" b="1" spc="7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Goodbye. See you later!</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9147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833341" y="6735034"/>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3" cstate="screen">
            <a:extLst>
              <a:ext uri="{28A0092B-C50C-407E-A947-70E740481C1C}">
                <a14:useLocalDpi xmlns:a14="http://schemas.microsoft.com/office/drawing/2010/main"/>
              </a:ext>
            </a:extLst>
          </a:blip>
          <a:stretch>
            <a:fillRect/>
          </a:stretch>
        </p:blipFill>
        <p:spPr>
          <a:xfrm>
            <a:off x="898783" y="393768"/>
            <a:ext cx="2034463" cy="791230"/>
          </a:xfrm>
          <a:prstGeom prst="rect">
            <a:avLst/>
          </a:prstGeom>
        </p:spPr>
      </p:pic>
      <p:sp>
        <p:nvSpPr>
          <p:cNvPr id="11" name="TextBox 10">
            <a:extLst>
              <a:ext uri="{FF2B5EF4-FFF2-40B4-BE49-F238E27FC236}">
                <a16:creationId xmlns:a16="http://schemas.microsoft.com/office/drawing/2014/main" id="{2862AC01-6F6C-47CE-9549-AB140C9C8616}"/>
              </a:ext>
            </a:extLst>
          </p:cNvPr>
          <p:cNvSpPr txBox="1"/>
          <p:nvPr/>
        </p:nvSpPr>
        <p:spPr>
          <a:xfrm>
            <a:off x="839040" y="1486172"/>
            <a:ext cx="5537596" cy="1857560"/>
          </a:xfrm>
          <a:prstGeom prst="rect">
            <a:avLst/>
          </a:prstGeom>
          <a:noFill/>
        </p:spPr>
        <p:txBody>
          <a:bodyPr wrap="square">
            <a:spAutoFit/>
          </a:bodyPr>
          <a:lstStyle/>
          <a:p>
            <a:pPr>
              <a:lnSpc>
                <a:spcPct val="115000"/>
              </a:lnSpc>
              <a:spcBef>
                <a:spcPts val="1200"/>
              </a:spcBef>
              <a:spcAft>
                <a:spcPts val="1200"/>
              </a:spcAft>
            </a:pPr>
            <a:r>
              <a:rPr lang="en-AU" sz="2800" dirty="0">
                <a:effectLst/>
                <a:latin typeface="Calibri" panose="020F0502020204030204" pitchFamily="34" charset="0"/>
                <a:ea typeface="Calibri" panose="020F0502020204030204" pitchFamily="34" charset="0"/>
                <a:cs typeface="Calibri" panose="020F0502020204030204" pitchFamily="34" charset="0"/>
              </a:rPr>
              <a:t>Je </a:t>
            </a:r>
            <a:r>
              <a:rPr lang="en-AU" sz="2800" dirty="0" err="1">
                <a:effectLst/>
                <a:latin typeface="Calibri" panose="020F0502020204030204" pitchFamily="34" charset="0"/>
                <a:ea typeface="Calibri" panose="020F0502020204030204" pitchFamily="34" charset="0"/>
                <a:cs typeface="Calibri" panose="020F0502020204030204" pitchFamily="34" charset="0"/>
              </a:rPr>
              <a:t>m’appelle</a:t>
            </a:r>
            <a:r>
              <a:rPr lang="en-AU" sz="2800" dirty="0">
                <a:effectLst/>
                <a:latin typeface="Calibri" panose="020F0502020204030204" pitchFamily="34" charset="0"/>
                <a:ea typeface="Calibri" panose="020F0502020204030204" pitchFamily="34" charset="0"/>
                <a:cs typeface="Calibri" panose="020F0502020204030204" pitchFamily="34" charset="0"/>
              </a:rPr>
              <a:t> Carolyn.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1200"/>
              </a:spcAft>
            </a:pPr>
            <a:r>
              <a:rPr lang="en-AU" sz="2800" dirty="0">
                <a:effectLst/>
                <a:latin typeface="Calibri" panose="020F0502020204030204" pitchFamily="34" charset="0"/>
                <a:ea typeface="Calibri" panose="020F0502020204030204" pitchFamily="34" charset="0"/>
                <a:cs typeface="Calibri" panose="020F0502020204030204" pitchFamily="34" charset="0"/>
              </a:rPr>
              <a:t>I’m a friend of the Rotary Club of Canterbury, Melbourne Australia.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C37B65B4-70B0-4A05-A300-2C5AF85BA45F}"/>
              </a:ext>
            </a:extLst>
          </p:cNvPr>
          <p:cNvPicPr/>
          <p:nvPr/>
        </p:nvPicPr>
        <p:blipFill>
          <a:blip r:embed="rId4" cstate="screen">
            <a:extLst>
              <a:ext uri="{28A0092B-C50C-407E-A947-70E740481C1C}">
                <a14:useLocalDpi xmlns:a14="http://schemas.microsoft.com/office/drawing/2010/main"/>
              </a:ext>
            </a:extLst>
          </a:blip>
          <a:stretch>
            <a:fillRect/>
          </a:stretch>
        </p:blipFill>
        <p:spPr>
          <a:xfrm>
            <a:off x="6054437" y="1184998"/>
            <a:ext cx="3002280" cy="2251710"/>
          </a:xfrm>
          <a:prstGeom prst="ellipse">
            <a:avLst/>
          </a:prstGeom>
          <a:ln>
            <a:noFill/>
          </a:ln>
          <a:effectLst>
            <a:softEdge rad="112500"/>
          </a:effectLst>
        </p:spPr>
      </p:pic>
      <p:sp>
        <p:nvSpPr>
          <p:cNvPr id="8" name="TextBox 7">
            <a:extLst>
              <a:ext uri="{FF2B5EF4-FFF2-40B4-BE49-F238E27FC236}">
                <a16:creationId xmlns:a16="http://schemas.microsoft.com/office/drawing/2014/main" id="{C7E49A56-49C8-4925-BA04-B828C0B61C0D}"/>
              </a:ext>
            </a:extLst>
          </p:cNvPr>
          <p:cNvSpPr txBox="1"/>
          <p:nvPr/>
        </p:nvSpPr>
        <p:spPr>
          <a:xfrm>
            <a:off x="898783" y="3277844"/>
            <a:ext cx="9227167" cy="3618042"/>
          </a:xfrm>
          <a:prstGeom prst="rect">
            <a:avLst/>
          </a:prstGeom>
          <a:noFill/>
        </p:spPr>
        <p:txBody>
          <a:bodyPr wrap="square">
            <a:spAutoFit/>
          </a:bodyPr>
          <a:lstStyle/>
          <a:p>
            <a:pPr>
              <a:lnSpc>
                <a:spcPct val="115000"/>
              </a:lnSpc>
              <a:spcBef>
                <a:spcPts val="1200"/>
              </a:spcBef>
              <a:spcAft>
                <a:spcPts val="1200"/>
              </a:spcAft>
            </a:pPr>
            <a:r>
              <a:rPr lang="en-AU" sz="2800" dirty="0">
                <a:effectLst/>
                <a:ea typeface="Calibri" panose="020F0502020204030204" pitchFamily="34" charset="0"/>
                <a:cs typeface="Calibri" panose="020F0502020204030204" pitchFamily="34" charset="0"/>
              </a:rPr>
              <a:t>My husband Roger and I have visited Paris several times. This booklet recounts just some of the different places we visited and the places we saw, stayed in, what we ate and explored. </a:t>
            </a:r>
            <a:endParaRPr lang="en-AU" sz="2800" dirty="0">
              <a:effectLst/>
              <a:ea typeface="Calibri" panose="020F0502020204030204" pitchFamily="34" charset="0"/>
              <a:cs typeface="Times New Roman" panose="02020603050405020304" pitchFamily="18" charset="0"/>
            </a:endParaRPr>
          </a:p>
          <a:p>
            <a:pPr>
              <a:lnSpc>
                <a:spcPct val="120000"/>
              </a:lnSpc>
              <a:spcBef>
                <a:spcPts val="1200"/>
              </a:spcBef>
              <a:spcAft>
                <a:spcPts val="600"/>
              </a:spcAft>
            </a:pPr>
            <a:r>
              <a:rPr lang="en-AU" sz="2800" dirty="0">
                <a:solidFill>
                  <a:srgbClr val="000000"/>
                </a:solidFill>
                <a:effectLst/>
                <a:ea typeface="Calibri" panose="020F0502020204030204" pitchFamily="34" charset="0"/>
                <a:cs typeface="French Script MT" panose="03020402040607040605" pitchFamily="66" charset="0"/>
              </a:rPr>
              <a:t>I hope you enjoy my short stroll through some of my favourite Parisian memories. </a:t>
            </a:r>
          </a:p>
          <a:p>
            <a:pPr>
              <a:lnSpc>
                <a:spcPct val="115000"/>
              </a:lnSpc>
              <a:spcBef>
                <a:spcPts val="1200"/>
              </a:spcBef>
              <a:spcAft>
                <a:spcPts val="1200"/>
              </a:spcAft>
            </a:pPr>
            <a:r>
              <a:rPr lang="en-AU" sz="2800" dirty="0">
                <a:effectLst/>
                <a:ea typeface="Calibri" panose="020F0502020204030204" pitchFamily="34" charset="0"/>
                <a:cs typeface="Calibri" panose="020F0502020204030204" pitchFamily="34" charset="0"/>
              </a:rPr>
              <a:t>Caroline and Roger</a:t>
            </a:r>
            <a:endParaRPr lang="en-AU"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94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4</a:t>
            </a:fld>
            <a:endParaRPr lang="en-US"/>
          </a:p>
        </p:txBody>
      </p:sp>
      <p:sp>
        <p:nvSpPr>
          <p:cNvPr id="5" name="TextBox 4">
            <a:extLst>
              <a:ext uri="{FF2B5EF4-FFF2-40B4-BE49-F238E27FC236}">
                <a16:creationId xmlns:a16="http://schemas.microsoft.com/office/drawing/2014/main" id="{E94D0D4F-AC2F-4FBB-83C4-AFF79B70517B}"/>
              </a:ext>
            </a:extLst>
          </p:cNvPr>
          <p:cNvSpPr txBox="1"/>
          <p:nvPr/>
        </p:nvSpPr>
        <p:spPr>
          <a:xfrm>
            <a:off x="1227539" y="543856"/>
            <a:ext cx="3041196" cy="1410258"/>
          </a:xfrm>
          <a:prstGeom prst="rect">
            <a:avLst/>
          </a:prstGeom>
          <a:noFill/>
        </p:spPr>
        <p:txBody>
          <a:bodyPr wrap="square">
            <a:spAutoFit/>
          </a:bodyPr>
          <a:lstStyle/>
          <a:p>
            <a:pPr>
              <a:lnSpc>
                <a:spcPct val="115000"/>
              </a:lnSpc>
              <a:spcAft>
                <a:spcPts val="600"/>
              </a:spcAft>
            </a:pPr>
            <a:r>
              <a:rPr lang="en-AU" sz="4000" b="1" dirty="0" err="1">
                <a:effectLst/>
                <a:latin typeface="Calibri Light" panose="020F0302020204030204" pitchFamily="34" charset="0"/>
                <a:ea typeface="Calibri" panose="020F0502020204030204" pitchFamily="34" charset="0"/>
                <a:cs typeface="Times New Roman" panose="02020603050405020304" pitchFamily="18" charset="0"/>
              </a:rPr>
              <a:t>J’aime</a:t>
            </a: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 Paris!</a:t>
            </a:r>
            <a:endParaRPr lang="en-AU" sz="4000" b="1" dirty="0">
              <a:latin typeface="Calibri" panose="020F0502020204030204" pitchFamily="34" charset="0"/>
              <a:ea typeface="Calibri" panose="020F0502020204030204" pitchFamily="34" charset="0"/>
              <a:cs typeface="Times New Roman" panose="02020603050405020304" pitchFamily="18" charset="0"/>
            </a:endParaRPr>
          </a:p>
          <a:p>
            <a:pPr marL="179388">
              <a:lnSpc>
                <a:spcPct val="115000"/>
              </a:lnSpc>
              <a:spcAft>
                <a:spcPts val="600"/>
              </a:spcAft>
            </a:pPr>
            <a:r>
              <a:rPr lang="en-AU" sz="3200" dirty="0">
                <a:effectLst/>
                <a:latin typeface="Calibri" panose="020F0502020204030204" pitchFamily="34" charset="0"/>
                <a:ea typeface="Calibri" panose="020F0502020204030204" pitchFamily="34" charset="0"/>
                <a:cs typeface="Calibri" panose="020F0502020204030204" pitchFamily="34" charset="0"/>
              </a:rPr>
              <a:t>I love Paris!</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view of a city&#10;&#10;Description automatically generated">
            <a:extLst>
              <a:ext uri="{FF2B5EF4-FFF2-40B4-BE49-F238E27FC236}">
                <a16:creationId xmlns:a16="http://schemas.microsoft.com/office/drawing/2014/main" id="{60D8E163-ACCD-41BE-B5C3-04789C12A7F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15246" y="500528"/>
            <a:ext cx="4787240" cy="6588781"/>
          </a:xfrm>
          <a:prstGeom prst="rect">
            <a:avLst/>
          </a:prstGeom>
        </p:spPr>
      </p:pic>
      <p:sp>
        <p:nvSpPr>
          <p:cNvPr id="7" name="TextBox 6">
            <a:extLst>
              <a:ext uri="{FF2B5EF4-FFF2-40B4-BE49-F238E27FC236}">
                <a16:creationId xmlns:a16="http://schemas.microsoft.com/office/drawing/2014/main" id="{6BBAB42C-5E59-475E-A7DF-07ED34793B07}"/>
              </a:ext>
            </a:extLst>
          </p:cNvPr>
          <p:cNvSpPr txBox="1"/>
          <p:nvPr/>
        </p:nvSpPr>
        <p:spPr>
          <a:xfrm>
            <a:off x="1417358" y="2609541"/>
            <a:ext cx="2661558" cy="3884846"/>
          </a:xfrm>
          <a:prstGeom prst="rect">
            <a:avLst/>
          </a:prstGeom>
          <a:noFill/>
        </p:spPr>
        <p:txBody>
          <a:bodyPr wrap="square" rtlCol="0">
            <a:spAutoFit/>
          </a:bodyPr>
          <a:lstStyle/>
          <a:p>
            <a:pPr>
              <a:lnSpc>
                <a:spcPct val="114000"/>
              </a:lnSpc>
              <a:spcBef>
                <a:spcPts val="600"/>
              </a:spcBef>
              <a:spcAft>
                <a:spcPts val="600"/>
              </a:spcAft>
            </a:pPr>
            <a:r>
              <a:rPr lang="en-AU" sz="2800" dirty="0"/>
              <a:t>This photo shows the River Seine running either side of the </a:t>
            </a:r>
            <a:r>
              <a:rPr lang="en-AU" sz="2800" b="0" i="0" dirty="0">
                <a:effectLst/>
              </a:rPr>
              <a:t>Île de la </a:t>
            </a:r>
            <a:r>
              <a:rPr lang="en-AU" sz="2800" b="0" i="0" dirty="0" err="1">
                <a:effectLst/>
              </a:rPr>
              <a:t>Cité</a:t>
            </a:r>
            <a:r>
              <a:rPr lang="en-AU" sz="2800" b="0" i="0" dirty="0">
                <a:effectLst/>
              </a:rPr>
              <a:t> (island </a:t>
            </a:r>
            <a:r>
              <a:rPr lang="en-AU" sz="2800" dirty="0"/>
              <a:t>of</a:t>
            </a:r>
            <a:r>
              <a:rPr lang="en-AU" sz="2800" b="0" i="0" dirty="0">
                <a:effectLst/>
              </a:rPr>
              <a:t> the city).</a:t>
            </a:r>
            <a:endParaRPr lang="en-AU" sz="2800" b="0" i="0" dirty="0">
              <a:effectLst/>
              <a:hlinkClick r:id="rId4">
                <a:extLst>
                  <a:ext uri="{A12FA001-AC4F-418D-AE19-62706E023703}">
                    <ahyp:hlinkClr xmlns:ahyp="http://schemas.microsoft.com/office/drawing/2018/hyperlinkcolor" val="tx"/>
                  </a:ext>
                </a:extLst>
              </a:hlinkClick>
            </a:endParaRPr>
          </a:p>
          <a:p>
            <a:endParaRPr lang="en-AU" sz="2000" dirty="0"/>
          </a:p>
        </p:txBody>
      </p:sp>
    </p:spTree>
    <p:extLst>
      <p:ext uri="{BB962C8B-B14F-4D97-AF65-F5344CB8AC3E}">
        <p14:creationId xmlns:p14="http://schemas.microsoft.com/office/powerpoint/2010/main" val="99986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5</a:t>
            </a:fld>
            <a:endParaRPr lang="en-US"/>
          </a:p>
        </p:txBody>
      </p:sp>
      <p:sp>
        <p:nvSpPr>
          <p:cNvPr id="5" name="TextBox 4">
            <a:extLst>
              <a:ext uri="{FF2B5EF4-FFF2-40B4-BE49-F238E27FC236}">
                <a16:creationId xmlns:a16="http://schemas.microsoft.com/office/drawing/2014/main" id="{D5E27402-F8C9-42C8-85D5-7C9714234F3F}"/>
              </a:ext>
            </a:extLst>
          </p:cNvPr>
          <p:cNvSpPr txBox="1"/>
          <p:nvPr/>
        </p:nvSpPr>
        <p:spPr>
          <a:xfrm>
            <a:off x="781027" y="647523"/>
            <a:ext cx="7334273" cy="707886"/>
          </a:xfrm>
          <a:prstGeom prst="rect">
            <a:avLst/>
          </a:prstGeom>
          <a:noFill/>
        </p:spPr>
        <p:txBody>
          <a:bodyPr wrap="square">
            <a:spAutoFit/>
          </a:bodyPr>
          <a:lstStyle/>
          <a:p>
            <a:pPr>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What makes Paris so beautiful? </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A273F066-CADA-488D-B75B-56717624925C}"/>
              </a:ext>
            </a:extLst>
          </p:cNvPr>
          <p:cNvSpPr txBox="1"/>
          <p:nvPr/>
        </p:nvSpPr>
        <p:spPr>
          <a:xfrm>
            <a:off x="953951" y="1561596"/>
            <a:ext cx="4859020" cy="2045303"/>
          </a:xfrm>
          <a:prstGeom prst="rect">
            <a:avLst/>
          </a:prstGeom>
          <a:noFill/>
        </p:spPr>
        <p:txBody>
          <a:bodyPr wrap="square">
            <a:spAutoFit/>
          </a:bodyPr>
          <a:lstStyle/>
          <a:p>
            <a:pPr>
              <a:lnSpc>
                <a:spcPct val="115000"/>
              </a:lnSpc>
              <a:spcBef>
                <a:spcPts val="1200"/>
              </a:spcBef>
              <a:spcAft>
                <a:spcPts val="600"/>
              </a:spcAft>
            </a:pPr>
            <a:r>
              <a:rPr lang="en-AU" sz="2800" dirty="0">
                <a:solidFill>
                  <a:srgbClr val="000000"/>
                </a:solidFill>
                <a:effectLst/>
                <a:ea typeface="Calibri" panose="020F0502020204030204" pitchFamily="34" charset="0"/>
                <a:cs typeface="French Script MT" panose="03020402040607040605" pitchFamily="66" charset="0"/>
              </a:rPr>
              <a:t>The buildings of Paris are mostly of three to five storeys, built of stone. Pretty </a:t>
            </a:r>
            <a:r>
              <a:rPr lang="en-AU" sz="2800" dirty="0">
                <a:effectLst/>
                <a:ea typeface="Calibri" panose="020F0502020204030204" pitchFamily="34" charset="0"/>
                <a:cs typeface="Calibri" panose="020F0502020204030204" pitchFamily="34" charset="0"/>
              </a:rPr>
              <a:t>ironwork is used to decorate the balconies.</a:t>
            </a:r>
            <a:endParaRPr lang="en-AU" sz="2800" dirty="0">
              <a:effectLst/>
              <a:ea typeface="Calibri" panose="020F0502020204030204" pitchFamily="34" charset="0"/>
              <a:cs typeface="Times New Roman" panose="02020603050405020304" pitchFamily="18" charset="0"/>
            </a:endParaRPr>
          </a:p>
        </p:txBody>
      </p:sp>
      <p:pic>
        <p:nvPicPr>
          <p:cNvPr id="8" name="Picture 7" descr="A picture containing building, window, front, sitting&#10;&#10;Description automatically generated">
            <a:extLst>
              <a:ext uri="{FF2B5EF4-FFF2-40B4-BE49-F238E27FC236}">
                <a16:creationId xmlns:a16="http://schemas.microsoft.com/office/drawing/2014/main" id="{A6164356-45B8-4E88-AF5A-6D635E0D16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47202" y="1561595"/>
            <a:ext cx="4015462" cy="5380719"/>
          </a:xfrm>
          <a:prstGeom prst="rect">
            <a:avLst/>
          </a:prstGeom>
        </p:spPr>
      </p:pic>
      <p:pic>
        <p:nvPicPr>
          <p:cNvPr id="2" name="Picture 1" descr="A tree in front of a building&#10;&#10;Description automatically generated">
            <a:extLst>
              <a:ext uri="{FF2B5EF4-FFF2-40B4-BE49-F238E27FC236}">
                <a16:creationId xmlns:a16="http://schemas.microsoft.com/office/drawing/2014/main" id="{7F339F69-5878-4C4F-90B3-18BDBA91B83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1027" y="3644402"/>
            <a:ext cx="4835374" cy="3297913"/>
          </a:xfrm>
          <a:prstGeom prst="rect">
            <a:avLst/>
          </a:prstGeom>
        </p:spPr>
      </p:pic>
    </p:spTree>
    <p:extLst>
      <p:ext uri="{BB962C8B-B14F-4D97-AF65-F5344CB8AC3E}">
        <p14:creationId xmlns:p14="http://schemas.microsoft.com/office/powerpoint/2010/main" val="26069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6</a:t>
            </a:fld>
            <a:endParaRPr lang="en-US"/>
          </a:p>
        </p:txBody>
      </p:sp>
      <p:sp>
        <p:nvSpPr>
          <p:cNvPr id="3" name="TextBox 2">
            <a:extLst>
              <a:ext uri="{FF2B5EF4-FFF2-40B4-BE49-F238E27FC236}">
                <a16:creationId xmlns:a16="http://schemas.microsoft.com/office/drawing/2014/main" id="{8D5DFF85-763B-449F-9F6A-D1F546A03CD7}"/>
              </a:ext>
            </a:extLst>
          </p:cNvPr>
          <p:cNvSpPr txBox="1"/>
          <p:nvPr/>
        </p:nvSpPr>
        <p:spPr>
          <a:xfrm>
            <a:off x="781027" y="647523"/>
            <a:ext cx="7334273" cy="707886"/>
          </a:xfrm>
          <a:prstGeom prst="rect">
            <a:avLst/>
          </a:prstGeom>
          <a:noFill/>
        </p:spPr>
        <p:txBody>
          <a:bodyPr wrap="square">
            <a:spAutoFit/>
          </a:bodyPr>
          <a:lstStyle/>
          <a:p>
            <a:pPr>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What makes Paris so beautiful? </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Rectangle 5">
            <a:extLst>
              <a:ext uri="{FF2B5EF4-FFF2-40B4-BE49-F238E27FC236}">
                <a16:creationId xmlns:a16="http://schemas.microsoft.com/office/drawing/2014/main" id="{3A57DBC3-2D48-4613-A319-B8F2319FAAAE}"/>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2" name="Picture 11" hidden="1">
            <a:extLst>
              <a:ext uri="{FF2B5EF4-FFF2-40B4-BE49-F238E27FC236}">
                <a16:creationId xmlns:a16="http://schemas.microsoft.com/office/drawing/2014/main" id="{C9D20154-0CC2-43B2-A177-6502C32A9AAF}"/>
              </a:ext>
            </a:extLst>
          </p:cNvPr>
          <p:cNvPicPr/>
          <p:nvPr/>
        </p:nvPicPr>
        <p:blipFill rotWithShape="1">
          <a:blip r:embed="rId3" cstate="screen">
            <a:extLst>
              <a:ext uri="{28A0092B-C50C-407E-A947-70E740481C1C}">
                <a14:useLocalDpi xmlns:a14="http://schemas.microsoft.com/office/drawing/2010/main"/>
              </a:ext>
            </a:extLst>
          </a:blip>
          <a:srcRect l="6905" t="3627" r="2839" b="4953"/>
          <a:stretch/>
        </p:blipFill>
        <p:spPr bwMode="auto">
          <a:xfrm>
            <a:off x="2101215" y="850265"/>
            <a:ext cx="4168775" cy="2771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3" name="Rectangle 6">
            <a:extLst>
              <a:ext uri="{FF2B5EF4-FFF2-40B4-BE49-F238E27FC236}">
                <a16:creationId xmlns:a16="http://schemas.microsoft.com/office/drawing/2014/main" id="{D156A80C-060A-4C8E-9312-4D141532B7FA}"/>
              </a:ext>
            </a:extLst>
          </p:cNvPr>
          <p:cNvSpPr>
            <a:spLocks noChangeArrowheads="1"/>
          </p:cNvSpPr>
          <p:nvPr/>
        </p:nvSpPr>
        <p:spPr bwMode="auto">
          <a:xfrm>
            <a:off x="781027" y="1308944"/>
            <a:ext cx="9489644" cy="1766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14000"/>
              </a:lnSpc>
              <a:spcBef>
                <a:spcPts val="1200"/>
              </a:spcBef>
              <a:spcAft>
                <a:spcPts val="600"/>
              </a:spcAft>
            </a:pPr>
            <a:r>
              <a:rPr lang="en-AU" sz="2800" dirty="0">
                <a:solidFill>
                  <a:srgbClr val="000000"/>
                </a:solidFill>
                <a:effectLst/>
                <a:ea typeface="Calibri" panose="020F0502020204030204" pitchFamily="34" charset="0"/>
                <a:cs typeface="French Script MT" panose="03020402040607040605" pitchFamily="66" charset="0"/>
              </a:rPr>
              <a:t>Paris has wide boulevards, squares, parks and gardens. </a:t>
            </a:r>
          </a:p>
          <a:p>
            <a:pPr defTabSz="914400" eaLnBrk="0" fontAlgn="base" hangingPunct="0">
              <a:lnSpc>
                <a:spcPct val="114000"/>
              </a:lnSpc>
              <a:spcBef>
                <a:spcPts val="1200"/>
              </a:spcBef>
              <a:spcAft>
                <a:spcPts val="600"/>
              </a:spcAft>
            </a:pPr>
            <a:r>
              <a:rPr kumimoji="0" lang="en-AU"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Dotted around Paris are </a:t>
            </a:r>
            <a:r>
              <a:rPr lang="en-AU" altLang="en-US" sz="2800" dirty="0">
                <a:latin typeface="Calibri" panose="020F0502020204030204" pitchFamily="34" charset="0"/>
                <a:ea typeface="Calibri" panose="020F0502020204030204" pitchFamily="34" charset="0"/>
                <a:cs typeface="Calibri" panose="020F0502020204030204" pitchFamily="34" charset="0"/>
              </a:rPr>
              <a:t>quaint</a:t>
            </a:r>
            <a:r>
              <a:rPr kumimoji="0" lang="en-AU"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bridges, canals and lovely sculptures. </a:t>
            </a:r>
            <a:endParaRPr kumimoji="0" lang="en-AU" altLang="en-US" sz="2800" b="0" i="0" u="none" strike="noStrike" cap="none" normalizeH="0" baseline="0" dirty="0">
              <a:ln>
                <a:noFill/>
              </a:ln>
              <a:solidFill>
                <a:schemeClr val="tx1"/>
              </a:solidFill>
              <a:effectLst/>
              <a:latin typeface="Arial" panose="020B0604020202020204" pitchFamily="34" charset="0"/>
            </a:endParaRPr>
          </a:p>
        </p:txBody>
      </p:sp>
      <p:pic>
        <p:nvPicPr>
          <p:cNvPr id="17" name="Picture 16" descr="A picture containing outdoor, water, river, photo&#10;&#10;Description automatically generated">
            <a:extLst>
              <a:ext uri="{FF2B5EF4-FFF2-40B4-BE49-F238E27FC236}">
                <a16:creationId xmlns:a16="http://schemas.microsoft.com/office/drawing/2014/main" id="{887E615A-1DA9-4FDB-BE1A-EC0219DE78E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42957" y="2598764"/>
            <a:ext cx="4830126" cy="3295850"/>
          </a:xfrm>
          <a:prstGeom prst="rect">
            <a:avLst/>
          </a:prstGeom>
        </p:spPr>
      </p:pic>
      <p:pic>
        <p:nvPicPr>
          <p:cNvPr id="19" name="Picture 18" descr="A large tree in a forest&#10;&#10;Description automatically generated">
            <a:extLst>
              <a:ext uri="{FF2B5EF4-FFF2-40B4-BE49-F238E27FC236}">
                <a16:creationId xmlns:a16="http://schemas.microsoft.com/office/drawing/2014/main" id="{7FCD66B1-57A6-4B27-9DCB-2F3DEB35FD4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1027" y="3794919"/>
            <a:ext cx="4935347" cy="3121400"/>
          </a:xfrm>
          <a:prstGeom prst="rect">
            <a:avLst/>
          </a:prstGeom>
        </p:spPr>
      </p:pic>
    </p:spTree>
    <p:extLst>
      <p:ext uri="{BB962C8B-B14F-4D97-AF65-F5344CB8AC3E}">
        <p14:creationId xmlns:p14="http://schemas.microsoft.com/office/powerpoint/2010/main" val="1418253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7</a:t>
            </a:fld>
            <a:endParaRPr lang="en-US"/>
          </a:p>
        </p:txBody>
      </p:sp>
      <p:sp>
        <p:nvSpPr>
          <p:cNvPr id="5" name="TextBox 4">
            <a:extLst>
              <a:ext uri="{FF2B5EF4-FFF2-40B4-BE49-F238E27FC236}">
                <a16:creationId xmlns:a16="http://schemas.microsoft.com/office/drawing/2014/main" id="{82ABA6B5-CB68-422E-AA0C-689A08865545}"/>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Notre Dame Cathedral</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2D1B3B93-9781-4B12-8CD9-9715690C6DE2}"/>
              </a:ext>
            </a:extLst>
          </p:cNvPr>
          <p:cNvSpPr txBox="1"/>
          <p:nvPr/>
        </p:nvSpPr>
        <p:spPr>
          <a:xfrm>
            <a:off x="8090520" y="2609253"/>
            <a:ext cx="1814708" cy="3677289"/>
          </a:xfrm>
          <a:prstGeom prst="rect">
            <a:avLst/>
          </a:prstGeom>
          <a:noFill/>
        </p:spPr>
        <p:txBody>
          <a:bodyPr wrap="square">
            <a:spAutoFit/>
          </a:bodyPr>
          <a:lstStyle/>
          <a:p>
            <a:pPr>
              <a:lnSpc>
                <a:spcPct val="120000"/>
              </a:lnSpc>
              <a:spcBef>
                <a:spcPts val="1200"/>
              </a:spcBef>
              <a:spcAft>
                <a:spcPts val="600"/>
              </a:spcAft>
            </a:pPr>
            <a:r>
              <a:rPr kumimoji="0" lang="en-AU"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This photo was taken from the River Seine before the great fire of 2019. </a:t>
            </a:r>
            <a:endParaRPr lang="en-AU" sz="2000" dirty="0"/>
          </a:p>
        </p:txBody>
      </p:sp>
      <p:pic>
        <p:nvPicPr>
          <p:cNvPr id="13" name="Picture 12" descr="A close up of a church&#10;&#10;Description automatically generated">
            <a:extLst>
              <a:ext uri="{FF2B5EF4-FFF2-40B4-BE49-F238E27FC236}">
                <a16:creationId xmlns:a16="http://schemas.microsoft.com/office/drawing/2014/main" id="{15A1AF11-CB44-4F9E-BA94-B3F9A3028D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4070" y="2092778"/>
            <a:ext cx="7399015" cy="4941879"/>
          </a:xfrm>
          <a:prstGeom prst="rect">
            <a:avLst/>
          </a:prstGeom>
        </p:spPr>
      </p:pic>
      <p:sp>
        <p:nvSpPr>
          <p:cNvPr id="2" name="TextBox 1">
            <a:extLst>
              <a:ext uri="{FF2B5EF4-FFF2-40B4-BE49-F238E27FC236}">
                <a16:creationId xmlns:a16="http://schemas.microsoft.com/office/drawing/2014/main" id="{7EF4268E-0D72-4496-B388-C8F86EECE45D}"/>
              </a:ext>
            </a:extLst>
          </p:cNvPr>
          <p:cNvSpPr txBox="1"/>
          <p:nvPr/>
        </p:nvSpPr>
        <p:spPr>
          <a:xfrm>
            <a:off x="781027" y="1286238"/>
            <a:ext cx="9136107" cy="574901"/>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Notre Dame is a famous Gothic cathedral of the Middle Ages.</a:t>
            </a:r>
          </a:p>
        </p:txBody>
      </p:sp>
    </p:spTree>
    <p:extLst>
      <p:ext uri="{BB962C8B-B14F-4D97-AF65-F5344CB8AC3E}">
        <p14:creationId xmlns:p14="http://schemas.microsoft.com/office/powerpoint/2010/main" val="3797944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8</a:t>
            </a:fld>
            <a:endParaRPr lang="en-US"/>
          </a:p>
        </p:txBody>
      </p:sp>
      <p:sp>
        <p:nvSpPr>
          <p:cNvPr id="2" name="TextBox 1">
            <a:extLst>
              <a:ext uri="{FF2B5EF4-FFF2-40B4-BE49-F238E27FC236}">
                <a16:creationId xmlns:a16="http://schemas.microsoft.com/office/drawing/2014/main" id="{C290DA4D-1750-4AD0-9973-A574DF42A005}"/>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Notre Dame Cathedral</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smoke, fire, train, photo&#10;&#10;Description automatically generated">
            <a:extLst>
              <a:ext uri="{FF2B5EF4-FFF2-40B4-BE49-F238E27FC236}">
                <a16:creationId xmlns:a16="http://schemas.microsoft.com/office/drawing/2014/main" id="{06215CBF-FBE2-472C-BFC1-EDBA6928D34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445317"/>
            <a:ext cx="5089061" cy="3066348"/>
          </a:xfrm>
          <a:prstGeom prst="rect">
            <a:avLst/>
          </a:prstGeom>
        </p:spPr>
      </p:pic>
      <p:pic>
        <p:nvPicPr>
          <p:cNvPr id="8" name="Picture 7" descr="A close up of a window&#10;&#10;Description automatically generated">
            <a:extLst>
              <a:ext uri="{FF2B5EF4-FFF2-40B4-BE49-F238E27FC236}">
                <a16:creationId xmlns:a16="http://schemas.microsoft.com/office/drawing/2014/main" id="{9476A597-84AC-4CE0-884F-8F97BE945C4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07153" y="4255705"/>
            <a:ext cx="4109982" cy="2829647"/>
          </a:xfrm>
          <a:prstGeom prst="rect">
            <a:avLst/>
          </a:prstGeom>
        </p:spPr>
      </p:pic>
      <p:sp>
        <p:nvSpPr>
          <p:cNvPr id="11" name="TextBox 10">
            <a:extLst>
              <a:ext uri="{FF2B5EF4-FFF2-40B4-BE49-F238E27FC236}">
                <a16:creationId xmlns:a16="http://schemas.microsoft.com/office/drawing/2014/main" id="{1246B79D-4046-4F0C-A08E-F663AC6B3188}"/>
              </a:ext>
            </a:extLst>
          </p:cNvPr>
          <p:cNvSpPr txBox="1"/>
          <p:nvPr/>
        </p:nvSpPr>
        <p:spPr>
          <a:xfrm>
            <a:off x="5892355" y="1498566"/>
            <a:ext cx="4410974" cy="1609030"/>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fire destroyed the 92-metre high spire, much of the roof and the interior.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206ECDE-BD6E-468A-BECF-88CEEF27781C}"/>
              </a:ext>
            </a:extLst>
          </p:cNvPr>
          <p:cNvSpPr txBox="1"/>
          <p:nvPr/>
        </p:nvSpPr>
        <p:spPr>
          <a:xfrm>
            <a:off x="781028" y="5113469"/>
            <a:ext cx="5347606" cy="1609030"/>
          </a:xfrm>
          <a:prstGeom prst="rect">
            <a:avLst/>
          </a:prstGeom>
          <a:noFill/>
        </p:spPr>
        <p:txBody>
          <a:bodyPr wrap="square">
            <a:spAutoFit/>
          </a:bodyPr>
          <a:lstStyle/>
          <a:p>
            <a:pPr>
              <a:lnSpc>
                <a:spcPct val="12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This photo shows one of the beautiful rose windows that was saved.</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9904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9</a:t>
            </a:fld>
            <a:endParaRPr lang="en-US"/>
          </a:p>
        </p:txBody>
      </p:sp>
      <p:sp>
        <p:nvSpPr>
          <p:cNvPr id="5" name="TextBox 4">
            <a:extLst>
              <a:ext uri="{FF2B5EF4-FFF2-40B4-BE49-F238E27FC236}">
                <a16:creationId xmlns:a16="http://schemas.microsoft.com/office/drawing/2014/main" id="{7087CFDD-A8EA-49EC-B5AF-B3E6750DC8D7}"/>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mj-lt"/>
                <a:ea typeface="Calibri" panose="020F0502020204030204" pitchFamily="34" charset="0"/>
                <a:cs typeface="French Script MT" panose="03020402040607040605" pitchFamily="66" charset="0"/>
              </a:rPr>
              <a:t>The Eiffel Tower</a:t>
            </a:r>
            <a:r>
              <a:rPr lang="en-AU" sz="4000" dirty="0">
                <a:solidFill>
                  <a:srgbClr val="000000"/>
                </a:solidFill>
                <a:effectLst/>
                <a:latin typeface="+mj-lt"/>
                <a:ea typeface="Calibri" panose="020F0502020204030204" pitchFamily="34" charset="0"/>
                <a:cs typeface="French Script MT" panose="03020402040607040605" pitchFamily="66" charset="0"/>
              </a:rPr>
              <a:t> </a:t>
            </a:r>
          </a:p>
        </p:txBody>
      </p:sp>
      <p:sp>
        <p:nvSpPr>
          <p:cNvPr id="7" name="Text Box 40">
            <a:extLst>
              <a:ext uri="{FF2B5EF4-FFF2-40B4-BE49-F238E27FC236}">
                <a16:creationId xmlns:a16="http://schemas.microsoft.com/office/drawing/2014/main" id="{B31EED13-93E4-44F8-98AF-2528744BA70A}"/>
              </a:ext>
            </a:extLst>
          </p:cNvPr>
          <p:cNvSpPr txBox="1"/>
          <p:nvPr/>
        </p:nvSpPr>
        <p:spPr>
          <a:xfrm>
            <a:off x="7426757" y="2226120"/>
            <a:ext cx="2535907" cy="3897094"/>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Eiffel Tower was built for the 1889 World Fair to mark the 200th anniversary of the French Revolution.</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large clock tower sitting in the grass&#10;&#10;Description automatically generated">
            <a:extLst>
              <a:ext uri="{FF2B5EF4-FFF2-40B4-BE49-F238E27FC236}">
                <a16:creationId xmlns:a16="http://schemas.microsoft.com/office/drawing/2014/main" id="{9D6548D9-9484-4EFB-876C-8537428A80F4}"/>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850282" y="1850563"/>
            <a:ext cx="6258584" cy="46482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657729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4611</TotalTime>
  <Words>1615</Words>
  <Application>Microsoft Office PowerPoint</Application>
  <PresentationFormat>Custom</PresentationFormat>
  <Paragraphs>209</Paragraphs>
  <Slides>29</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French Script MT</vt:lpstr>
      <vt:lpstr>Times New Roman</vt:lpstr>
      <vt:lpstr>Office Theme</vt:lpstr>
      <vt:lpstr>Belle  Paris!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136</cp:revision>
  <cp:lastPrinted>2020-08-29T07:36:41Z</cp:lastPrinted>
  <dcterms:created xsi:type="dcterms:W3CDTF">2020-07-31T06:46:06Z</dcterms:created>
  <dcterms:modified xsi:type="dcterms:W3CDTF">2020-10-17T06:48:32Z</dcterms:modified>
</cp:coreProperties>
</file>