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5.jp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sldIdLst>
    <p:sldId id="267" r:id="rId2"/>
    <p:sldId id="329" r:id="rId3"/>
    <p:sldId id="327" r:id="rId4"/>
    <p:sldId id="330" r:id="rId5"/>
    <p:sldId id="331" r:id="rId6"/>
    <p:sldId id="332" r:id="rId7"/>
    <p:sldId id="333" r:id="rId8"/>
    <p:sldId id="334" r:id="rId9"/>
    <p:sldId id="335" r:id="rId10"/>
    <p:sldId id="337" r:id="rId11"/>
    <p:sldId id="338" r:id="rId12"/>
    <p:sldId id="339" r:id="rId13"/>
    <p:sldId id="340" r:id="rId14"/>
    <p:sldId id="341" r:id="rId15"/>
    <p:sldId id="342" r:id="rId16"/>
    <p:sldId id="336" r:id="rId17"/>
    <p:sldId id="343" r:id="rId18"/>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29"/>
          </p14:sldIdLst>
        </p14:section>
        <p14:section name="Untitled Section" id="{4EB0F53D-895A-4BE7-BA88-729181DD01FE}">
          <p14:sldIdLst>
            <p14:sldId id="327"/>
            <p14:sldId id="330"/>
            <p14:sldId id="331"/>
            <p14:sldId id="332"/>
            <p14:sldId id="333"/>
            <p14:sldId id="334"/>
            <p14:sldId id="335"/>
            <p14:sldId id="337"/>
            <p14:sldId id="338"/>
            <p14:sldId id="339"/>
            <p14:sldId id="340"/>
            <p14:sldId id="341"/>
            <p14:sldId id="342"/>
            <p14:sldId id="336"/>
            <p14:sldId id="34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36934D-F667-4389-877F-E3F4E5E5DC88}" v="22" dt="2020-09-19T15:25:54.5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90730" autoAdjust="0"/>
  </p:normalViewPr>
  <p:slideViewPr>
    <p:cSldViewPr snapToGrid="0">
      <p:cViewPr varScale="1">
        <p:scale>
          <a:sx n="62" d="100"/>
          <a:sy n="62" d="100"/>
        </p:scale>
        <p:origin x="1512"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Henry_VIII#/media/File:Hans_Holbein,_the_Younger,_Around_1497-1543_-_Portrait_of_Henry_VIII_of_England_-_Google_Art_Project.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Henry_VIII#/media/File:Hans_Holbein_the_Younger_-_Jane_Seymour,_Queen_of_England_-_Google_Art_Project.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llectionimages.npg.org.uk/large/mw07313/King-Edward-VI.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Henry_VIII#/media/File:Anne_of_Cleves,_by_Hans_Holbein_the_Younger.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Henry_VIII#/media/File:Hans_Holbein_the_Younger_-_Portrait_of_a_Lady,_perhaps_Katherine_Howard_(Royal_Collection).JP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wikipedia.org/wiki/Henry_VIII#/media/File:Catherine_Parr_from_NPG.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rp.imgix.net/https%3A%2F%2Fhistoricroyalpalaces.picturepark.com%2FGo%2FVlJ26nld%2FV%2F14265%2F36?auto=format&amp;s=40a3f054544aaaf5f18952d36dbdfd48"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thefreelancehistorywriter.files.wordpress.com/2016/01/st-georges-chapel-with-vault.jpg?w=550&amp;h=852"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Henry_VII_of_England#/media/File:Enrique_VII_de_Inglaterra,_por_un_artista_an%C3%B3nimo.jp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Henry_VIII#/media/File:After_Hans_Holbein_the_Younger_-_Portrait_of_Henry_VIII_-_Google_Art_Project.jp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mg.co.uk/sites/default/files/styles/rmg_portrait_image/public/British%20School%20Catherine%20of%20Aragon%2C%20sixteenth%20century%20Royal%20Collection.jpg?itok=tV4bKeE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historicalportraits.com/Gallery.asp?Page=Item&amp;ItemID=448&amp;Desc=Pope-Clement-VII-|-Sebastiano-Luciano-called-del-Piombo,-Studio-o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Edward_VI_of_England#/media/File:Maria_Tudor1.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Henry_VIII#/media/File:Anne_boleyn.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mg.co.uk/sites/default/files/styles/rmg_landscape_medium/public/The%20Armada%20Portrait%20of%20Elizabeth%20I%2C%20circa%201588%20%28c%29%20National%20Maritime%20Museum%2C%20London.jpg?itok=uujUYylC"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https://en.wikipedia.org/wiki/Henry_VIII#/media/File:Hans_Holbein,_the_Younger,_Around_1497-1543_-_Portrait_of_Henry_VIII_of_England_-_Google_Art_Project.jpg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https://en.wikipedia.org/wiki/Henry_VIII#/media/File:Hans_Holbein_the_Younger_-_Jane_Seymour,_Queen_of_England_-_Google_Art_Project.jpg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326535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https://collectionimages.npg.org.uk/large/mw07313/King-Edward-VI.jpg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2050786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https://en.wikipedia.org/wiki/Henry_VIII#/media/File:Anne_of_Cleves,_by_Hans_Holbein_the_Younger.jpg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1547433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https://en.wikipedia.org/wiki/Henry_VIII#/media/File:Hans_Holbein_the_Younger_-_Portrait_of_a_Lady,_perhaps_Katherine_Howard_(Royal_Collection).JPG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1273036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https://en.wikipedia.org/wiki/Henry_VIII#/media/File:Catherine_Parr_from_NPG.jpg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1895526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https://hrp.imgix.net/https%3A%2F%2Fhistoricroyalpalaces.picturepark.com%2FGo%2FVlJ26nld%2FV%2F14265%2F36?auto=format&amp;s=40a3f054544aaaf5f18952d36dbdfd48</a:t>
            </a:r>
            <a:endParaRPr lang="en-AU" sz="1800" dirty="0">
              <a:ln>
                <a:noFill/>
              </a:ln>
              <a:solidFill>
                <a:srgbClr val="000000"/>
              </a:solidFill>
              <a:effectLst/>
              <a:latin typeface="Helvetica Neue"/>
              <a:ea typeface="Arial Unicode MS"/>
              <a:cs typeface="Arial Unicode MS"/>
            </a:endParaRPr>
          </a:p>
          <a:p>
            <a:endParaRPr lang="en-US" dirty="0"/>
          </a:p>
          <a:p>
            <a:r>
              <a:rPr lang="en-US" dirty="0"/>
              <a:t>Author’s own photograph</a:t>
            </a:r>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1402840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https://thefreelancehistorywriter.files.wordpress.com/2016/01/st-georges-chapel-with-vault.jpg?w=550&amp;h=852</a:t>
            </a:r>
            <a:endParaRPr lang="en-AU" sz="180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2133309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https://en.wikipedia.org/wiki/Henry_VII_of_England#/media/File:Enrique_VII_de_Inglaterra,_por_un_artista_an%C3%B3nimo.jpg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507593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https://en.wikipedia.org/wiki/Henry_VIII#/media/File:After_Hans_Holbein_the_Younger_-_Portrait_of_Henry_VIII_-_Google_Art_Project.jpg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240404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https://www.rmg.co.uk/sites/default/files/styles/rmg_portrait_image/public/British%20School%20Catherine%20of%20Aragon%2C%20sixteenth%20century%20Royal%20Collection.jpg?itok=tV4bKeE6</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3589902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http://www.historicalportraits.com/Gallery.asp?Page=Item&amp;ItemID=448&amp;Desc=Pope-Clement-VII-|-Sebastiano-Luciano-called-del-Piombo,-Studio-of</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3820704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https://en.wikipedia.org/wiki/Edward_VI_of_England#/media/File:Maria_Tudor1.jpg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2981332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https://en.wikipedia.org/wiki/Henry_VIII#/media/File:Anne_boleyn.jpg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1606672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https://www.rmg.co.uk/sites/default/files/styles/rmg_landscape_medium/public/The%20Armada%20Portrait%20of%20Elizabeth%20I%2C%20circa%201588%20%28c%29%20National%20Maritime%20Museum%2C%20London.jpg?itok=uujUYylC</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2490578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809764" y="1756569"/>
            <a:ext cx="4152900" cy="1056883"/>
          </a:xfrm>
        </p:spPr>
        <p:txBody>
          <a:bodyPr>
            <a:normAutofit fontScale="90000"/>
          </a:bodyPr>
          <a:lstStyle/>
          <a:p>
            <a:pPr>
              <a:lnSpc>
                <a:spcPct val="100000"/>
              </a:lnSpc>
            </a:pPr>
            <a:br>
              <a:rPr lang="en-AU" sz="1800" dirty="0">
                <a:effectLst/>
                <a:latin typeface="Calibri" panose="020F0502020204030204" pitchFamily="34" charset="0"/>
                <a:ea typeface="Calibri" panose="020F0502020204030204" pitchFamily="34" charset="0"/>
                <a:cs typeface="Times New Roman" panose="02020603050405020304" pitchFamily="18" charset="0"/>
              </a:rPr>
            </a:br>
            <a:endParaRPr lang="en-US"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928201" y="272072"/>
            <a:ext cx="2034463" cy="791230"/>
          </a:xfrm>
          <a:prstGeom prst="rect">
            <a:avLst/>
          </a:prstGeom>
        </p:spPr>
      </p:pic>
      <p:pic>
        <p:nvPicPr>
          <p:cNvPr id="7" name="Picture">
            <a:extLst>
              <a:ext uri="{FF2B5EF4-FFF2-40B4-BE49-F238E27FC236}">
                <a16:creationId xmlns:a16="http://schemas.microsoft.com/office/drawing/2014/main" id="{3FA22F76-4938-43E5-8F49-6C890FF44E0F}"/>
              </a:ext>
            </a:extLst>
          </p:cNvPr>
          <p:cNvPicPr/>
          <p:nvPr/>
        </p:nvPicPr>
        <p:blipFill>
          <a:blip r:embed="rId4">
            <a:extLst>
              <a:ext uri="{28A0092B-C50C-407E-A947-70E740481C1C}">
                <a14:useLocalDpi xmlns:a14="http://schemas.microsoft.com/office/drawing/2010/main" val="0"/>
              </a:ext>
            </a:extLst>
          </a:blip>
          <a:stretch>
            <a:fillRect/>
          </a:stretch>
        </p:blipFill>
        <p:spPr>
          <a:xfrm>
            <a:off x="1130705" y="1540311"/>
            <a:ext cx="4152900" cy="4076700"/>
          </a:xfrm>
          <a:prstGeom prst="rect">
            <a:avLst/>
          </a:prstGeom>
          <a:ln w="228600" cap="sq" cmpd="thickThin">
            <a:solidFill>
              <a:srgbClr val="000000"/>
            </a:solidFill>
            <a:prstDash val="solid"/>
            <a:miter lim="800000"/>
          </a:ln>
          <a:effectLst>
            <a:innerShdw blurRad="76200">
              <a:srgbClr val="000000"/>
            </a:innerShdw>
          </a:effectLst>
        </p:spPr>
      </p:pic>
      <p:sp>
        <p:nvSpPr>
          <p:cNvPr id="12" name="TextBox 11">
            <a:extLst>
              <a:ext uri="{FF2B5EF4-FFF2-40B4-BE49-F238E27FC236}">
                <a16:creationId xmlns:a16="http://schemas.microsoft.com/office/drawing/2014/main" id="{66B6D0CF-4421-4FD0-B8CB-547010BE4D3C}"/>
              </a:ext>
            </a:extLst>
          </p:cNvPr>
          <p:cNvSpPr txBox="1"/>
          <p:nvPr/>
        </p:nvSpPr>
        <p:spPr>
          <a:xfrm>
            <a:off x="5283605" y="2505060"/>
            <a:ext cx="5205218" cy="1947521"/>
          </a:xfrm>
          <a:prstGeom prst="rect">
            <a:avLst/>
          </a:prstGeom>
          <a:noFill/>
        </p:spPr>
        <p:txBody>
          <a:bodyPr wrap="square">
            <a:spAutoFit/>
          </a:bodyPr>
          <a:lstStyle/>
          <a:p>
            <a:pPr algn="ctr">
              <a:lnSpc>
                <a:spcPct val="115000"/>
              </a:lnSpc>
              <a:spcBef>
                <a:spcPts val="1200"/>
              </a:spcBef>
              <a:spcAft>
                <a:spcPts val="600"/>
              </a:spcAft>
            </a:pPr>
            <a:r>
              <a:rPr lang="en-AU" sz="5400" b="1" dirty="0">
                <a:ln w="0"/>
                <a:effectLst>
                  <a:outerShdw blurRad="38100" dist="19050" dir="2700000" algn="tl" rotWithShape="0">
                    <a:schemeClr val="dk1">
                      <a:alpha val="40000"/>
                    </a:schemeClr>
                  </a:outerShdw>
                </a:effectLst>
                <a:ea typeface="PMingLiU" panose="02020500000000000000" pitchFamily="18" charset="-120"/>
              </a:rPr>
              <a:t>King Henry VIII and his Family</a:t>
            </a:r>
          </a:p>
        </p:txBody>
      </p:sp>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10</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Queen Elizabeth 1</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568044" y="1519036"/>
            <a:ext cx="4349090" cy="5621667"/>
          </a:xfrm>
          <a:prstGeom prst="rect">
            <a:avLst/>
          </a:prstGeom>
          <a:noFill/>
        </p:spPr>
        <p:txBody>
          <a:bodyPr wrap="square" rtlCol="0">
            <a:spAutoFit/>
          </a:bodyPr>
          <a:lstStyle/>
          <a:p>
            <a:pPr fontAlgn="base">
              <a:lnSpc>
                <a:spcPct val="114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Queen Elizabeth was born in 1533, ascending the throne at the age of 25 years. Her reign ended </a:t>
            </a:r>
            <a:r>
              <a:rPr lang="en-AU"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1603 after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45 years. </a:t>
            </a:r>
            <a:r>
              <a:rPr lang="en-AU" sz="2800" spc="10" dirty="0">
                <a:solidFill>
                  <a:srgbClr val="000000"/>
                </a:solidFill>
                <a:latin typeface="Calibri" panose="020F0502020204030204" pitchFamily="34" charset="0"/>
                <a:ea typeface="Calibri" panose="020F0502020204030204" pitchFamily="34" charset="0"/>
                <a:cs typeface="Times New Roman" panose="02020603050405020304" pitchFamily="18" charset="0"/>
              </a:rPr>
              <a:t>She</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is one of the longest serving monarchs in British history.</a:t>
            </a:r>
            <a:endParaRPr lang="en-AU" sz="1200" dirty="0">
              <a:effectLst/>
              <a:latin typeface="Times New Roman" panose="02020603050405020304" pitchFamily="18" charset="0"/>
              <a:ea typeface="PMingLiU" panose="02020500000000000000" pitchFamily="18" charset="-120"/>
            </a:endParaRPr>
          </a:p>
          <a:p>
            <a:pPr>
              <a:lnSpc>
                <a:spcPct val="114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Known as ‘Gloriana’ or ‘The Virgin Queen’,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Elizabeth never married. She was the last of the Tudor monarchs.</a:t>
            </a:r>
            <a:endParaRPr lang="en-AU" sz="2800" dirty="0"/>
          </a:p>
        </p:txBody>
      </p:sp>
      <p:pic>
        <p:nvPicPr>
          <p:cNvPr id="7" name="Picture">
            <a:extLst>
              <a:ext uri="{FF2B5EF4-FFF2-40B4-BE49-F238E27FC236}">
                <a16:creationId xmlns:a16="http://schemas.microsoft.com/office/drawing/2014/main" id="{8E5DBA99-0655-40EC-BB19-2F003FEFC081}"/>
              </a:ext>
            </a:extLst>
          </p:cNvPr>
          <p:cNvPicPr/>
          <p:nvPr/>
        </p:nvPicPr>
        <p:blipFill>
          <a:blip r:embed="rId3">
            <a:extLst>
              <a:ext uri="{28A0092B-C50C-407E-A947-70E740481C1C}">
                <a14:useLocalDpi xmlns:a14="http://schemas.microsoft.com/office/drawing/2010/main" val="0"/>
              </a:ext>
            </a:extLst>
          </a:blip>
          <a:stretch>
            <a:fillRect/>
          </a:stretch>
        </p:blipFill>
        <p:spPr>
          <a:xfrm>
            <a:off x="1446552" y="1816473"/>
            <a:ext cx="3200400" cy="4556125"/>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56456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11</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Jane Seymour</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468544" y="2135876"/>
            <a:ext cx="4055177" cy="3669659"/>
          </a:xfrm>
          <a:prstGeom prst="rect">
            <a:avLst/>
          </a:prstGeom>
          <a:noFill/>
        </p:spPr>
        <p:txBody>
          <a:bodyPr wrap="square" rtlCol="0">
            <a:spAutoFit/>
          </a:bodyPr>
          <a:lstStyle/>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Henry’s third wife, Jane Seymour, is said to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have been his favourite wife.</a:t>
            </a:r>
            <a:endParaRPr lang="en-AU" sz="1200" dirty="0">
              <a:effectLst/>
              <a:latin typeface="Times New Roman" panose="02020603050405020304" pitchFamily="18" charset="0"/>
              <a:ea typeface="PMingLiU" panose="02020500000000000000" pitchFamily="18" charset="-120"/>
            </a:endParaRPr>
          </a:p>
          <a:p>
            <a:pPr>
              <a:lnSpc>
                <a:spcPct val="114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She was the mother of Edward VI and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died of childbed fever soon after </a:t>
            </a:r>
            <a:r>
              <a:rPr lang="en-AU"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Edward’s birth.</a:t>
            </a:r>
            <a:endParaRPr lang="en-AU" sz="2800" dirty="0"/>
          </a:p>
        </p:txBody>
      </p:sp>
      <p:pic>
        <p:nvPicPr>
          <p:cNvPr id="7" name="Picture">
            <a:extLst>
              <a:ext uri="{FF2B5EF4-FFF2-40B4-BE49-F238E27FC236}">
                <a16:creationId xmlns:a16="http://schemas.microsoft.com/office/drawing/2014/main" id="{3A285CCB-2570-443C-BD02-1A8F9D6BCD5C}"/>
              </a:ext>
            </a:extLst>
          </p:cNvPr>
          <p:cNvPicPr/>
          <p:nvPr/>
        </p:nvPicPr>
        <p:blipFill>
          <a:blip r:embed="rId3">
            <a:extLst>
              <a:ext uri="{28A0092B-C50C-407E-A947-70E740481C1C}">
                <a14:useLocalDpi xmlns:a14="http://schemas.microsoft.com/office/drawing/2010/main" val="0"/>
              </a:ext>
            </a:extLst>
          </a:blip>
          <a:stretch>
            <a:fillRect/>
          </a:stretch>
        </p:blipFill>
        <p:spPr>
          <a:xfrm>
            <a:off x="1174442" y="1649185"/>
            <a:ext cx="3332244" cy="48332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82885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12</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King Edward VI</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271551" y="2012325"/>
            <a:ext cx="4568052" cy="4178965"/>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Edward was born in 1537 and died, aged 16,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1553. He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was king for only six years. </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Edward was the first English monarch brought up as a Protestant, and during his reign the Church of England was established.</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805A33E8-6E93-4385-9587-EAD79780A460}"/>
              </a:ext>
            </a:extLst>
          </p:cNvPr>
          <p:cNvPicPr/>
          <p:nvPr/>
        </p:nvPicPr>
        <p:blipFill>
          <a:blip r:embed="rId3">
            <a:extLst>
              <a:ext uri="{28A0092B-C50C-407E-A947-70E740481C1C}">
                <a14:useLocalDpi xmlns:a14="http://schemas.microsoft.com/office/drawing/2010/main" val="0"/>
              </a:ext>
            </a:extLst>
          </a:blip>
          <a:stretch>
            <a:fillRect/>
          </a:stretch>
        </p:blipFill>
        <p:spPr>
          <a:xfrm>
            <a:off x="1611322" y="1632857"/>
            <a:ext cx="2666764" cy="496388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72980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13</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Anne of Cleves</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861957" y="1402075"/>
            <a:ext cx="4055177" cy="5284332"/>
          </a:xfrm>
          <a:prstGeom prst="rect">
            <a:avLst/>
          </a:prstGeom>
          <a:noFill/>
        </p:spPr>
        <p:txBody>
          <a:bodyPr wrap="square" rtlCol="0">
            <a:spAutoFit/>
          </a:bodyPr>
          <a:lstStyle/>
          <a:p>
            <a:pPr fontAlgn="base">
              <a:lnSpc>
                <a:spcPct val="114000"/>
              </a:lnSpc>
              <a:spcBef>
                <a:spcPts val="6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Anne of Cleves was Henry’s fourth wife.</a:t>
            </a:r>
            <a:endParaRPr lang="en-AU" sz="1200" dirty="0">
              <a:effectLst/>
              <a:latin typeface="Times New Roman" panose="02020603050405020304" pitchFamily="18" charset="0"/>
              <a:ea typeface="PMingLiU" panose="02020500000000000000" pitchFamily="18" charset="-120"/>
            </a:endParaRPr>
          </a:p>
          <a:p>
            <a:pPr fontAlgn="base">
              <a:lnSpc>
                <a:spcPct val="114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They married in 1540, but Henry disliked her and had the marriage annulled almost </a:t>
            </a:r>
            <a:r>
              <a:rPr lang="en-AU"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immediately.</a:t>
            </a:r>
            <a:endParaRPr lang="en-AU" sz="1200" dirty="0">
              <a:effectLst/>
              <a:latin typeface="Times New Roman" panose="02020603050405020304" pitchFamily="18" charset="0"/>
              <a:ea typeface="PMingLiU" panose="02020500000000000000" pitchFamily="18" charset="-120"/>
            </a:endParaRPr>
          </a:p>
          <a:p>
            <a:pPr>
              <a:lnSpc>
                <a:spcPct val="114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Anne lived the rest of her life in England and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became quite friendly with Henry.</a:t>
            </a:r>
            <a:endParaRPr lang="en-AU" sz="2800" dirty="0"/>
          </a:p>
        </p:txBody>
      </p:sp>
      <p:pic>
        <p:nvPicPr>
          <p:cNvPr id="7" name="Picture">
            <a:extLst>
              <a:ext uri="{FF2B5EF4-FFF2-40B4-BE49-F238E27FC236}">
                <a16:creationId xmlns:a16="http://schemas.microsoft.com/office/drawing/2014/main" id="{BFC64712-C6D8-42E1-9BE7-93FF873AA518}"/>
              </a:ext>
            </a:extLst>
          </p:cNvPr>
          <p:cNvPicPr/>
          <p:nvPr/>
        </p:nvPicPr>
        <p:blipFill>
          <a:blip r:embed="rId3">
            <a:extLst>
              <a:ext uri="{28A0092B-C50C-407E-A947-70E740481C1C}">
                <a14:useLocalDpi xmlns:a14="http://schemas.microsoft.com/office/drawing/2010/main" val="0"/>
              </a:ext>
            </a:extLst>
          </a:blip>
          <a:stretch>
            <a:fillRect/>
          </a:stretch>
        </p:blipFill>
        <p:spPr>
          <a:xfrm>
            <a:off x="1281589" y="2157338"/>
            <a:ext cx="3791585" cy="377380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724311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14</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Catherine Howard</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535386" y="1662314"/>
            <a:ext cx="4163785" cy="4828373"/>
          </a:xfrm>
          <a:prstGeom prst="rect">
            <a:avLst/>
          </a:prstGeom>
          <a:noFill/>
        </p:spPr>
        <p:txBody>
          <a:bodyPr wrap="square" rtlCol="0">
            <a:spAutoFit/>
          </a:bodyPr>
          <a:lstStyle/>
          <a:p>
            <a:pPr fontAlgn="base">
              <a:lnSpc>
                <a:spcPct val="115000"/>
              </a:lnSpc>
              <a:spcBef>
                <a:spcPts val="600"/>
              </a:spcBef>
              <a:spcAft>
                <a:spcPts val="600"/>
              </a:spcAft>
            </a:pPr>
            <a:r>
              <a:rPr lang="en-AU" sz="2800" dirty="0">
                <a:solidFill>
                  <a:srgbClr val="000000"/>
                </a:solidFill>
                <a:effectLst/>
                <a:ea typeface="Calibri" panose="020F0502020204030204" pitchFamily="34" charset="0"/>
                <a:cs typeface="Times New Roman" panose="02020603050405020304" pitchFamily="18" charset="0"/>
              </a:rPr>
              <a:t>Catherine Howard was Henry’s fifth wife.</a:t>
            </a:r>
            <a:endParaRPr lang="en-AU" sz="2800" dirty="0">
              <a:effectLst/>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ea typeface="Calibri" panose="020F0502020204030204" pitchFamily="34" charset="0"/>
                <a:cs typeface="Times New Roman" panose="02020603050405020304" pitchFamily="18" charset="0"/>
              </a:rPr>
              <a:t>She was only 17 years old when they married in 1540, </a:t>
            </a:r>
            <a:r>
              <a:rPr lang="en-AU" sz="2800" spc="5" dirty="0">
                <a:solidFill>
                  <a:srgbClr val="000000"/>
                </a:solidFill>
                <a:effectLst/>
                <a:ea typeface="Calibri" panose="020F0502020204030204" pitchFamily="34" charset="0"/>
                <a:cs typeface="Times New Roman" panose="02020603050405020304" pitchFamily="18" charset="0"/>
              </a:rPr>
              <a:t>and he was 49.</a:t>
            </a:r>
            <a:endParaRPr lang="en-AU" sz="2800" dirty="0">
              <a:effectLst/>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ea typeface="Calibri" panose="020F0502020204030204" pitchFamily="34" charset="0"/>
                <a:cs typeface="Times New Roman" panose="02020603050405020304" pitchFamily="18" charset="0"/>
              </a:rPr>
              <a:t>Catherine was found guilty of treason and beheaded in 1542 at the Tower of </a:t>
            </a:r>
            <a:r>
              <a:rPr lang="en-AU" sz="2800" spc="-10" dirty="0">
                <a:solidFill>
                  <a:srgbClr val="000000"/>
                </a:solidFill>
                <a:effectLst/>
                <a:ea typeface="Calibri" panose="020F0502020204030204" pitchFamily="34" charset="0"/>
                <a:cs typeface="Times New Roman" panose="02020603050405020304" pitchFamily="18" charset="0"/>
              </a:rPr>
              <a:t>London.</a:t>
            </a:r>
            <a:endParaRPr lang="en-AU" sz="2800" dirty="0">
              <a:effectLst/>
              <a:ea typeface="PMingLiU" panose="02020500000000000000" pitchFamily="18" charset="-120"/>
            </a:endParaRPr>
          </a:p>
        </p:txBody>
      </p:sp>
      <p:pic>
        <p:nvPicPr>
          <p:cNvPr id="7" name="Picture">
            <a:extLst>
              <a:ext uri="{FF2B5EF4-FFF2-40B4-BE49-F238E27FC236}">
                <a16:creationId xmlns:a16="http://schemas.microsoft.com/office/drawing/2014/main" id="{4DCB916E-CB63-4387-AAE4-FDF1E21AC8D0}"/>
              </a:ext>
            </a:extLst>
          </p:cNvPr>
          <p:cNvPicPr/>
          <p:nvPr/>
        </p:nvPicPr>
        <p:blipFill>
          <a:blip r:embed="rId3">
            <a:extLst>
              <a:ext uri="{28A0092B-C50C-407E-A947-70E740481C1C}">
                <a14:useLocalDpi xmlns:a14="http://schemas.microsoft.com/office/drawing/2010/main" val="0"/>
              </a:ext>
            </a:extLst>
          </a:blip>
          <a:stretch>
            <a:fillRect/>
          </a:stretch>
        </p:blipFill>
        <p:spPr>
          <a:xfrm>
            <a:off x="1496717" y="2024282"/>
            <a:ext cx="3323161" cy="410443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30373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15</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Catherine Parr</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701622" y="1804279"/>
            <a:ext cx="4215512" cy="4332853"/>
          </a:xfrm>
          <a:prstGeom prst="rect">
            <a:avLst/>
          </a:prstGeom>
          <a:noFill/>
        </p:spPr>
        <p:txBody>
          <a:bodyPr wrap="square" rtlCol="0">
            <a:spAutoFit/>
          </a:bodyPr>
          <a:lstStyle/>
          <a:p>
            <a:pPr fontAlgn="base">
              <a:lnSpc>
                <a:spcPct val="115000"/>
              </a:lnSpc>
              <a:spcBef>
                <a:spcPts val="600"/>
              </a:spcBef>
              <a:spcAft>
                <a:spcPts val="600"/>
              </a:spcAft>
            </a:pPr>
            <a:r>
              <a:rPr lang="en-AU" sz="280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Catherine Parr was Henry’s sixth, and final, </a:t>
            </a:r>
            <a:r>
              <a:rPr lang="en-AU" sz="2800" spc="3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wife. He was her third husband.</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They married in 1543.</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She outlived Henry and was married for the </a:t>
            </a:r>
            <a:r>
              <a:rPr lang="en-AU" sz="2800" spc="2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fourth time to Thomas Seymour, brother of </a:t>
            </a:r>
            <a:r>
              <a:rPr lang="en-AU" sz="2800" spc="1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Jane Seymour.</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8B001237-D10A-4320-8EE1-37430F36A8D7}"/>
              </a:ext>
            </a:extLst>
          </p:cNvPr>
          <p:cNvPicPr/>
          <p:nvPr/>
        </p:nvPicPr>
        <p:blipFill>
          <a:blip r:embed="rId3">
            <a:extLst>
              <a:ext uri="{28A0092B-C50C-407E-A947-70E740481C1C}">
                <a14:useLocalDpi xmlns:a14="http://schemas.microsoft.com/office/drawing/2010/main" val="0"/>
              </a:ext>
            </a:extLst>
          </a:blip>
          <a:stretch>
            <a:fillRect/>
          </a:stretch>
        </p:blipFill>
        <p:spPr>
          <a:xfrm>
            <a:off x="1385683" y="1774031"/>
            <a:ext cx="3610860" cy="44634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09236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16</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The Tower of London</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6179645" y="1306653"/>
            <a:ext cx="3912462" cy="2919132"/>
          </a:xfrm>
          <a:prstGeom prst="rect">
            <a:avLst/>
          </a:prstGeom>
          <a:noFill/>
        </p:spPr>
        <p:txBody>
          <a:bodyPr wrap="square" rtlCol="0">
            <a:spAutoFit/>
          </a:bodyPr>
          <a:lstStyle/>
          <a:p>
            <a:pPr marL="46990" fontAlgn="base">
              <a:lnSpc>
                <a:spcPct val="115000"/>
              </a:lnSpc>
              <a:spcBef>
                <a:spcPts val="600"/>
              </a:spcBef>
              <a:spcAft>
                <a:spcPts val="600"/>
              </a:spcAft>
            </a:pPr>
            <a:r>
              <a:rPr lang="en-AU" sz="2800" spc="15" dirty="0">
                <a:effectLst/>
                <a:latin typeface="Calibri" panose="020F0502020204030204" pitchFamily="34" charset="0"/>
                <a:ea typeface="Calibri" panose="020F0502020204030204" pitchFamily="34" charset="0"/>
                <a:cs typeface="Times New Roman" panose="02020603050405020304" pitchFamily="18" charset="0"/>
              </a:rPr>
              <a:t>This is the White Tower, </a:t>
            </a:r>
            <a:r>
              <a:rPr lang="en-AU" sz="2800" spc="20" dirty="0">
                <a:ea typeface="Calibri" panose="020F0502020204030204" pitchFamily="34" charset="0"/>
                <a:cs typeface="Times New Roman" panose="02020603050405020304" pitchFamily="18" charset="0"/>
              </a:rPr>
              <a:t>at the Tower of London</a:t>
            </a:r>
            <a:r>
              <a:rPr lang="en-AU" sz="2800" b="1" spc="20" dirty="0">
                <a:ea typeface="Calibri" panose="020F0502020204030204" pitchFamily="34" charset="0"/>
                <a:cs typeface="Times New Roman" panose="02020603050405020304" pitchFamily="18" charset="0"/>
              </a:rPr>
              <a:t> </a:t>
            </a:r>
            <a:r>
              <a:rPr lang="en-AU" sz="2800" spc="20" dirty="0">
                <a:ea typeface="Calibri" panose="020F0502020204030204" pitchFamily="34" charset="0"/>
                <a:cs typeface="Times New Roman" panose="02020603050405020304" pitchFamily="18" charset="0"/>
              </a:rPr>
              <a:t>where Anne </a:t>
            </a:r>
            <a:r>
              <a:rPr lang="en-AU" sz="2800" spc="5" dirty="0">
                <a:ea typeface="Calibri" panose="020F0502020204030204" pitchFamily="34" charset="0"/>
                <a:cs typeface="Times New Roman" panose="02020603050405020304" pitchFamily="18" charset="0"/>
              </a:rPr>
              <a:t>Boleyn and Catherine Howard were held.</a:t>
            </a:r>
            <a:endParaRPr lang="en-AU" sz="2800" dirty="0">
              <a:ea typeface="PMingLiU" panose="02020500000000000000" pitchFamily="18" charset="-120"/>
            </a:endParaRPr>
          </a:p>
          <a:p>
            <a:pPr marL="46990" fontAlgn="base">
              <a:lnSpc>
                <a:spcPct val="115000"/>
              </a:lnSpc>
              <a:spcBef>
                <a:spcPts val="600"/>
              </a:spcBef>
              <a:spcAft>
                <a:spcPts val="600"/>
              </a:spcAft>
            </a:pPr>
            <a:endParaRPr lang="en-AU" sz="1200" dirty="0">
              <a:effectLst/>
              <a:latin typeface="Times New Roman" panose="02020603050405020304" pitchFamily="18" charset="0"/>
              <a:ea typeface="PMingLiU" panose="02020500000000000000" pitchFamily="18" charset="-120"/>
            </a:endParaRPr>
          </a:p>
        </p:txBody>
      </p:sp>
      <p:pic>
        <p:nvPicPr>
          <p:cNvPr id="8" name="Picture">
            <a:extLst>
              <a:ext uri="{FF2B5EF4-FFF2-40B4-BE49-F238E27FC236}">
                <a16:creationId xmlns:a16="http://schemas.microsoft.com/office/drawing/2014/main" id="{4538A012-3555-40AE-B2F7-80B7F51D07B9}"/>
              </a:ext>
            </a:extLst>
          </p:cNvPr>
          <p:cNvPicPr/>
          <p:nvPr/>
        </p:nvPicPr>
        <p:blipFill>
          <a:blip r:embed="rId3">
            <a:extLst>
              <a:ext uri="{28A0092B-C50C-407E-A947-70E740481C1C}">
                <a14:useLocalDpi xmlns:a14="http://schemas.microsoft.com/office/drawing/2010/main" val="0"/>
              </a:ext>
            </a:extLst>
          </a:blip>
          <a:stretch>
            <a:fillRect/>
          </a:stretch>
        </p:blipFill>
        <p:spPr>
          <a:xfrm>
            <a:off x="6179645" y="4178934"/>
            <a:ext cx="3631050" cy="2798628"/>
          </a:xfrm>
          <a:prstGeom prst="rect">
            <a:avLst/>
          </a:prstGeom>
          <a:ln>
            <a:noFill/>
          </a:ln>
          <a:effectLst>
            <a:outerShdw blurRad="292100" dist="139700" dir="2700000" algn="tl" rotWithShape="0">
              <a:srgbClr val="333333">
                <a:alpha val="65000"/>
              </a:srgbClr>
            </a:outerShdw>
          </a:effectLst>
        </p:spPr>
      </p:pic>
      <p:pic>
        <p:nvPicPr>
          <p:cNvPr id="7" name="Picture 6" descr="View of the White Tower exterior">
            <a:extLst>
              <a:ext uri="{FF2B5EF4-FFF2-40B4-BE49-F238E27FC236}">
                <a16:creationId xmlns:a16="http://schemas.microsoft.com/office/drawing/2014/main" id="{D1812593-E7E2-4B82-8384-0F6B825A4801}"/>
              </a:ext>
            </a:extLst>
          </p:cNvPr>
          <p:cNvPicPr/>
          <p:nvPr/>
        </p:nvPicPr>
        <p:blipFill rotWithShape="1">
          <a:blip r:embed="rId4">
            <a:extLst>
              <a:ext uri="{28A0092B-C50C-407E-A947-70E740481C1C}">
                <a14:useLocalDpi xmlns:a14="http://schemas.microsoft.com/office/drawing/2010/main" val="0"/>
              </a:ext>
            </a:extLst>
          </a:blip>
          <a:srcRect l="4681"/>
          <a:stretch/>
        </p:blipFill>
        <p:spPr bwMode="auto">
          <a:xfrm>
            <a:off x="826449" y="1699941"/>
            <a:ext cx="4970194" cy="321564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E6F903D6-4F4F-40CA-AC01-ADE0C2600949}"/>
              </a:ext>
            </a:extLst>
          </p:cNvPr>
          <p:cNvSpPr txBox="1"/>
          <p:nvPr/>
        </p:nvSpPr>
        <p:spPr>
          <a:xfrm>
            <a:off x="848668" y="5578248"/>
            <a:ext cx="5074075" cy="1384995"/>
          </a:xfrm>
          <a:prstGeom prst="rect">
            <a:avLst/>
          </a:prstGeom>
          <a:noFill/>
        </p:spPr>
        <p:txBody>
          <a:bodyPr wrap="square">
            <a:spAutoFit/>
          </a:bodyPr>
          <a:lstStyle/>
          <a:p>
            <a:r>
              <a:rPr kumimoji="0" lang="en-AU" sz="2800" b="0" i="0" u="none" strike="noStrike" kern="1200" cap="none" spc="15"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is the </a:t>
            </a:r>
            <a:r>
              <a:rPr kumimoji="0" lang="en-AU" sz="2800" b="0" i="0" u="none" strike="noStrike" kern="1200" cap="none" spc="2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Green at the Tower of London where Anne and Catherine were executed. </a:t>
            </a:r>
            <a:endParaRPr lang="en-AU" dirty="0"/>
          </a:p>
        </p:txBody>
      </p:sp>
    </p:spTree>
    <p:extLst>
      <p:ext uri="{BB962C8B-B14F-4D97-AF65-F5344CB8AC3E}">
        <p14:creationId xmlns:p14="http://schemas.microsoft.com/office/powerpoint/2010/main" val="3646860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17</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46331"/>
          </a:xfrm>
          <a:prstGeom prst="rect">
            <a:avLst/>
          </a:prstGeom>
          <a:noFill/>
        </p:spPr>
        <p:txBody>
          <a:bodyPr wrap="square" rtlCol="0">
            <a:spAutoFit/>
          </a:bodyPr>
          <a:lstStyle/>
          <a:p>
            <a:r>
              <a:rPr lang="en-AU" sz="3600" b="1" dirty="0"/>
              <a:t>St George’s Chapel</a:t>
            </a:r>
          </a:p>
        </p:txBody>
      </p:sp>
      <p:sp>
        <p:nvSpPr>
          <p:cNvPr id="4" name="TextBox 3">
            <a:extLst>
              <a:ext uri="{FF2B5EF4-FFF2-40B4-BE49-F238E27FC236}">
                <a16:creationId xmlns:a16="http://schemas.microsoft.com/office/drawing/2014/main" id="{980BA4F9-6E8D-45D6-BEA4-93673DD04EC2}"/>
              </a:ext>
            </a:extLst>
          </p:cNvPr>
          <p:cNvSpPr txBox="1"/>
          <p:nvPr/>
        </p:nvSpPr>
        <p:spPr>
          <a:xfrm>
            <a:off x="5907487" y="1874585"/>
            <a:ext cx="4055177" cy="4178965"/>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the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end of Henry’s life he became very obese and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may have died of heart failure.</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Henry is buried with Jane Seymour, beneath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floor in St George’s Chapel, Windsor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Castle.</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BAC99FDF-ECEC-4D15-9DF5-016A0164E81C}"/>
              </a:ext>
            </a:extLst>
          </p:cNvPr>
          <p:cNvPicPr/>
          <p:nvPr/>
        </p:nvPicPr>
        <p:blipFill>
          <a:blip r:embed="rId3"/>
          <a:stretch>
            <a:fillRect/>
          </a:stretch>
        </p:blipFill>
        <p:spPr>
          <a:xfrm>
            <a:off x="1387128" y="1459716"/>
            <a:ext cx="3743671" cy="55749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8296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914132" y="1791537"/>
            <a:ext cx="8608642" cy="3539430"/>
          </a:xfrm>
          <a:prstGeom prst="rect">
            <a:avLst/>
          </a:prstGeom>
          <a:noFill/>
        </p:spPr>
        <p:txBody>
          <a:bodyPr wrap="square" rtlCol="0">
            <a:spAutoFit/>
          </a:bodyPr>
          <a:lstStyle/>
          <a:p>
            <a:r>
              <a:rPr lang="en-US" sz="1400" dirty="0">
                <a:ea typeface="Times New Roman" panose="02020603050405020304" pitchFamily="18" charset="0"/>
              </a:rPr>
              <a:t>The Rotary Club of Canterbury “Let’s Stay Connected Project” has been developed as a response to an identified need within the Aged Care sector.</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u="sng" dirty="0">
                <a:solidFill>
                  <a:srgbClr val="0563C1"/>
                </a:solidFill>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dirty="0">
                <a:ea typeface="Times New Roman" panose="02020603050405020304" pitchFamily="18" charset="0"/>
              </a:rPr>
              <a:t>You can download this and other booklets from the Rotary Club of Canterbury website (</a:t>
            </a:r>
            <a:r>
              <a:rPr lang="en-US" sz="1400" u="sng" dirty="0">
                <a:solidFill>
                  <a:srgbClr val="0000FF"/>
                </a:solidFill>
                <a:ea typeface="Times New Roman" panose="02020603050405020304" pitchFamily="18" charset="0"/>
                <a:hlinkClick r:id="rId3"/>
              </a:rPr>
              <a:t>www.canterburyrotary.org</a:t>
            </a:r>
            <a:r>
              <a:rPr lang="en-US" sz="1400" dirty="0">
                <a:ea typeface="Times New Roman" panose="02020603050405020304" pitchFamily="18" charset="0"/>
              </a:rPr>
              <a:t>).</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dirty="0">
                <a:solidFill>
                  <a:srgbClr val="000000"/>
                </a:solidFill>
                <a:ea typeface="Times New Roman" panose="02020603050405020304" pitchFamily="18" charset="0"/>
              </a:rPr>
              <a:t>Source references for this book are held at the Rotary Club of Canterbury. Contact </a:t>
            </a:r>
            <a:r>
              <a:rPr lang="en-US" sz="1400" u="sng" dirty="0">
                <a:solidFill>
                  <a:srgbClr val="0000FF"/>
                </a:solidFill>
                <a:ea typeface="Times New Roman" panose="02020603050405020304" pitchFamily="18" charset="0"/>
                <a:hlinkClick r:id="rId4"/>
              </a:rPr>
              <a:t>president@caterburyrotary.org</a:t>
            </a:r>
            <a:r>
              <a:rPr lang="en-US" sz="1400" u="sng" dirty="0">
                <a:solidFill>
                  <a:srgbClr val="0000FF"/>
                </a:solidFill>
                <a:ea typeface="Times New Roman" panose="02020603050405020304" pitchFamily="18" charset="0"/>
              </a:rPr>
              <a:t> </a:t>
            </a:r>
            <a:r>
              <a:rPr lang="en-US" sz="1400" dirty="0">
                <a:solidFill>
                  <a:srgbClr val="000000"/>
                </a:solidFill>
                <a:ea typeface="Times New Roman" panose="02020603050405020304" pitchFamily="18" charset="0"/>
              </a:rPr>
              <a:t>for further details.  </a:t>
            </a:r>
            <a:endParaRPr lang="en-AU" sz="1400" dirty="0">
              <a:ea typeface="Arial Unicode MS"/>
            </a:endParaRPr>
          </a:p>
          <a:p>
            <a:r>
              <a:rPr lang="en-US" sz="1400" dirty="0">
                <a:solidFill>
                  <a:srgbClr val="000000"/>
                </a:solidFill>
                <a:ea typeface="Times New Roman" panose="02020603050405020304" pitchFamily="18" charset="0"/>
              </a:rPr>
              <a:t> </a:t>
            </a:r>
            <a:endParaRPr lang="en-AU" sz="1400" dirty="0">
              <a:ea typeface="Arial Unicode MS"/>
            </a:endParaRPr>
          </a:p>
          <a:p>
            <a:r>
              <a:rPr lang="en-US" sz="1400" dirty="0">
                <a:solidFill>
                  <a:srgbClr val="000000"/>
                </a:solidFill>
                <a:ea typeface="Times New Roman" panose="02020603050405020304" pitchFamily="18" charset="0"/>
              </a:rPr>
              <a:t>Material in this book was reproduced in accordance with Section 113F of the Copyright Act (1968). </a:t>
            </a:r>
            <a:endParaRPr lang="en-AU" sz="14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3</a:t>
            </a:fld>
            <a:endParaRPr lang="en-US"/>
          </a:p>
        </p:txBody>
      </p:sp>
      <p:sp>
        <p:nvSpPr>
          <p:cNvPr id="3" name="Rectangle 2">
            <a:extLst>
              <a:ext uri="{FF2B5EF4-FFF2-40B4-BE49-F238E27FC236}">
                <a16:creationId xmlns:a16="http://schemas.microsoft.com/office/drawing/2014/main" id="{CA78A766-887B-46DB-A7B6-2D7EE85CE4E1}"/>
              </a:ext>
            </a:extLst>
          </p:cNvPr>
          <p:cNvSpPr>
            <a:spLocks noChangeArrowheads="1"/>
          </p:cNvSpPr>
          <p:nvPr/>
        </p:nvSpPr>
        <p:spPr bwMode="auto">
          <a:xfrm>
            <a:off x="0" y="0"/>
            <a:ext cx="10698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7" name="Picture 6">
            <a:extLst>
              <a:ext uri="{FF2B5EF4-FFF2-40B4-BE49-F238E27FC236}">
                <a16:creationId xmlns:a16="http://schemas.microsoft.com/office/drawing/2014/main" id="{A4131FC9-E746-4BC6-B9A5-E64BDB8C067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402" y="2513291"/>
            <a:ext cx="3816350" cy="3044190"/>
          </a:xfrm>
          <a:prstGeom prst="rect">
            <a:avLst/>
          </a:prstGeom>
          <a:ln w="127000" cap="sq">
            <a:solidFill>
              <a:schemeClr val="accent2">
                <a:lumMod val="75000"/>
              </a:schemeClr>
            </a:solidFill>
            <a:miter lim="800000"/>
          </a:ln>
          <a:effectLst>
            <a:outerShdw blurRad="57150" dist="50800" dir="2700000" algn="tl" rotWithShape="0">
              <a:srgbClr val="000000">
                <a:alpha val="40000"/>
              </a:srgbClr>
            </a:outerShdw>
          </a:effectLst>
        </p:spPr>
      </p:pic>
      <p:sp>
        <p:nvSpPr>
          <p:cNvPr id="5" name="Rectangle 3">
            <a:extLst>
              <a:ext uri="{FF2B5EF4-FFF2-40B4-BE49-F238E27FC236}">
                <a16:creationId xmlns:a16="http://schemas.microsoft.com/office/drawing/2014/main" id="{F7AF7D14-D509-40DF-BE3C-99B5A6C576F8}"/>
              </a:ext>
            </a:extLst>
          </p:cNvPr>
          <p:cNvSpPr>
            <a:spLocks noChangeArrowheads="1"/>
          </p:cNvSpPr>
          <p:nvPr/>
        </p:nvSpPr>
        <p:spPr bwMode="auto">
          <a:xfrm>
            <a:off x="0" y="264096"/>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latin typeface="Times New Roman" panose="02020603050405020304" pitchFamily="18" charset="0"/>
                <a:ea typeface="PMingLiU" panose="02020500000000000000" pitchFamily="18" charset="-120"/>
                <a:cs typeface="Times New Roman" panose="02020603050405020304" pitchFamily="18" charset="0"/>
              </a:rPr>
            </a:b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EC1C490A-56A0-4633-80E2-AC344CCC92B9}"/>
              </a:ext>
            </a:extLst>
          </p:cNvPr>
          <p:cNvSpPr txBox="1"/>
          <p:nvPr/>
        </p:nvSpPr>
        <p:spPr>
          <a:xfrm>
            <a:off x="1137285" y="2370924"/>
            <a:ext cx="3042829" cy="310854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We’re members of the Rotary Club of Canterbury</a:t>
            </a:r>
            <a:endParaRPr kumimoji="0" lang="en-AU"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and we invite you</a:t>
            </a:r>
            <a:endParaRPr kumimoji="0" lang="en-AU"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to read about Henry VIII </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and his family.</a:t>
            </a:r>
            <a:r>
              <a:rPr kumimoji="0" lang="en-AU" altLang="en-US" sz="2800" b="0" i="0" u="none" strike="noStrike" cap="none" normalizeH="0" baseline="0" dirty="0">
                <a:ln>
                  <a:noFill/>
                </a:ln>
                <a:solidFill>
                  <a:schemeClr val="tx1"/>
                </a:solidFill>
                <a:effectLst/>
              </a:rPr>
              <a:t> </a:t>
            </a:r>
          </a:p>
        </p:txBody>
      </p:sp>
      <p:sp>
        <p:nvSpPr>
          <p:cNvPr id="12" name="TextBox 11">
            <a:extLst>
              <a:ext uri="{FF2B5EF4-FFF2-40B4-BE49-F238E27FC236}">
                <a16:creationId xmlns:a16="http://schemas.microsoft.com/office/drawing/2014/main" id="{A37C2B1E-A57E-44BA-8528-611F5209E397}"/>
              </a:ext>
            </a:extLst>
          </p:cNvPr>
          <p:cNvSpPr txBox="1"/>
          <p:nvPr/>
        </p:nvSpPr>
        <p:spPr>
          <a:xfrm>
            <a:off x="1137285" y="1194230"/>
            <a:ext cx="5347606"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3600" b="1" i="0" u="none" strike="noStrike" cap="none" normalizeH="0" baseline="0" dirty="0">
                <a:ln>
                  <a:noFill/>
                </a:ln>
                <a:solidFill>
                  <a:schemeClr val="tx1"/>
                </a:solidFill>
                <a:effectLst/>
                <a:latin typeface="Calibri" panose="020F0502020204030204" pitchFamily="34" charset="0"/>
                <a:ea typeface="PMingLiU" panose="02020500000000000000" pitchFamily="18" charset="-120"/>
                <a:cs typeface="Calibri" panose="020F0502020204030204" pitchFamily="34" charset="0"/>
              </a:rPr>
              <a:t>We’re Rosemary and Ted</a:t>
            </a:r>
            <a:endParaRPr kumimoji="0" lang="en-AU" altLang="en-US" sz="3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999867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4</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46331"/>
          </a:xfrm>
          <a:prstGeom prst="rect">
            <a:avLst/>
          </a:prstGeom>
          <a:noFill/>
        </p:spPr>
        <p:txBody>
          <a:bodyPr wrap="square" rtlCol="0">
            <a:spAutoFit/>
          </a:bodyPr>
          <a:lstStyle/>
          <a:p>
            <a:r>
              <a:rPr lang="en-AU" sz="3600" b="1" dirty="0"/>
              <a:t>King Henry VII</a:t>
            </a:r>
          </a:p>
        </p:txBody>
      </p:sp>
      <p:sp>
        <p:nvSpPr>
          <p:cNvPr id="4" name="TextBox 3">
            <a:extLst>
              <a:ext uri="{FF2B5EF4-FFF2-40B4-BE49-F238E27FC236}">
                <a16:creationId xmlns:a16="http://schemas.microsoft.com/office/drawing/2014/main" id="{980BA4F9-6E8D-45D6-BEA4-93673DD04EC2}"/>
              </a:ext>
            </a:extLst>
          </p:cNvPr>
          <p:cNvSpPr txBox="1"/>
          <p:nvPr/>
        </p:nvSpPr>
        <p:spPr>
          <a:xfrm>
            <a:off x="5977782" y="2170046"/>
            <a:ext cx="4055177" cy="2771656"/>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60605"/>
                </a:solidFill>
                <a:effectLst/>
                <a:ea typeface="Calibri" panose="020F0502020204030204" pitchFamily="34" charset="0"/>
                <a:cs typeface="Times New Roman" panose="02020603050405020304" pitchFamily="18" charset="0"/>
              </a:rPr>
              <a:t>Henry VIII’s father was King Henry VII.</a:t>
            </a:r>
            <a:endParaRPr lang="en-AU" sz="2800" dirty="0">
              <a:effectLst/>
              <a:ea typeface="PMingLiU" panose="02020500000000000000" pitchFamily="18" charset="-120"/>
            </a:endParaRPr>
          </a:p>
          <a:p>
            <a:pPr fontAlgn="base">
              <a:lnSpc>
                <a:spcPct val="115000"/>
              </a:lnSpc>
              <a:spcBef>
                <a:spcPts val="1200"/>
              </a:spcBef>
              <a:spcAft>
                <a:spcPts val="600"/>
              </a:spcAft>
            </a:pPr>
            <a:r>
              <a:rPr lang="en-AU" sz="2800" spc="10" dirty="0">
                <a:solidFill>
                  <a:srgbClr val="060605"/>
                </a:solidFill>
                <a:effectLst/>
                <a:ea typeface="Calibri" panose="020F0502020204030204" pitchFamily="34" charset="0"/>
                <a:cs typeface="Times New Roman" panose="02020603050405020304" pitchFamily="18" charset="0"/>
              </a:rPr>
              <a:t>He became king by defeating King Richard III at the Battle of Bosworth.</a:t>
            </a:r>
            <a:endParaRPr lang="en-AU" sz="2800" dirty="0">
              <a:effectLst/>
              <a:ea typeface="PMingLiU" panose="02020500000000000000" pitchFamily="18" charset="-120"/>
            </a:endParaRPr>
          </a:p>
        </p:txBody>
      </p:sp>
      <p:pic>
        <p:nvPicPr>
          <p:cNvPr id="10" name="Picture">
            <a:extLst>
              <a:ext uri="{FF2B5EF4-FFF2-40B4-BE49-F238E27FC236}">
                <a16:creationId xmlns:a16="http://schemas.microsoft.com/office/drawing/2014/main" id="{D28BC159-9758-49A2-9C7C-6BDB63606C58}"/>
              </a:ext>
            </a:extLst>
          </p:cNvPr>
          <p:cNvPicPr/>
          <p:nvPr/>
        </p:nvPicPr>
        <p:blipFill>
          <a:blip r:embed="rId3">
            <a:extLst>
              <a:ext uri="{28A0092B-C50C-407E-A947-70E740481C1C}">
                <a14:useLocalDpi xmlns:a14="http://schemas.microsoft.com/office/drawing/2010/main" val="0"/>
              </a:ext>
            </a:extLst>
          </a:blip>
          <a:stretch>
            <a:fillRect/>
          </a:stretch>
        </p:blipFill>
        <p:spPr>
          <a:xfrm>
            <a:off x="1614215" y="1550133"/>
            <a:ext cx="3734866" cy="504603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700252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5</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46331"/>
          </a:xfrm>
          <a:prstGeom prst="rect">
            <a:avLst/>
          </a:prstGeom>
          <a:noFill/>
        </p:spPr>
        <p:txBody>
          <a:bodyPr wrap="square" rtlCol="0">
            <a:spAutoFit/>
          </a:bodyPr>
          <a:lstStyle/>
          <a:p>
            <a:r>
              <a:rPr lang="en-AU" sz="3600" b="1" dirty="0"/>
              <a:t>King Henry VIII</a:t>
            </a:r>
          </a:p>
        </p:txBody>
      </p:sp>
      <p:sp>
        <p:nvSpPr>
          <p:cNvPr id="4" name="TextBox 3">
            <a:extLst>
              <a:ext uri="{FF2B5EF4-FFF2-40B4-BE49-F238E27FC236}">
                <a16:creationId xmlns:a16="http://schemas.microsoft.com/office/drawing/2014/main" id="{980BA4F9-6E8D-45D6-BEA4-93673DD04EC2}"/>
              </a:ext>
            </a:extLst>
          </p:cNvPr>
          <p:cNvSpPr txBox="1"/>
          <p:nvPr/>
        </p:nvSpPr>
        <p:spPr>
          <a:xfrm>
            <a:off x="5094515" y="1523944"/>
            <a:ext cx="4822619" cy="4830681"/>
          </a:xfrm>
          <a:prstGeom prst="rect">
            <a:avLst/>
          </a:prstGeom>
          <a:noFill/>
        </p:spPr>
        <p:txBody>
          <a:bodyPr wrap="square" rtlCol="0">
            <a:spAutoFit/>
          </a:bodyPr>
          <a:lstStyle/>
          <a:p>
            <a:pPr fontAlgn="base">
              <a:lnSpc>
                <a:spcPct val="115000"/>
              </a:lnSpc>
              <a:spcBef>
                <a:spcPts val="600"/>
              </a:spcBef>
              <a:spcAft>
                <a:spcPts val="600"/>
              </a:spcAft>
            </a:pPr>
            <a:r>
              <a:rPr lang="en-US" sz="2800" spc="5" dirty="0">
                <a:solidFill>
                  <a:srgbClr val="000000"/>
                </a:solidFill>
                <a:effectLst/>
                <a:ea typeface="Calibri" panose="020F0502020204030204" pitchFamily="34" charset="0"/>
                <a:cs typeface="Times New Roman" panose="02020603050405020304" pitchFamily="18" charset="0"/>
              </a:rPr>
              <a:t>Henry VIII was </a:t>
            </a:r>
            <a:r>
              <a:rPr lang="en-US" sz="2800" dirty="0">
                <a:solidFill>
                  <a:srgbClr val="000000"/>
                </a:solidFill>
                <a:effectLst/>
                <a:ea typeface="Calibri" panose="020F0502020204030204" pitchFamily="34" charset="0"/>
                <a:cs typeface="Times New Roman" panose="02020603050405020304" pitchFamily="18" charset="0"/>
              </a:rPr>
              <a:t>born in 1491.</a:t>
            </a:r>
            <a:endParaRPr lang="en-AU" sz="2800" dirty="0">
              <a:effectLst/>
              <a:ea typeface="PMingLiU" panose="02020500000000000000" pitchFamily="18" charset="-120"/>
            </a:endParaRPr>
          </a:p>
          <a:p>
            <a:pPr fontAlgn="base">
              <a:lnSpc>
                <a:spcPct val="115000"/>
              </a:lnSpc>
              <a:spcBef>
                <a:spcPts val="600"/>
              </a:spcBef>
              <a:spcAft>
                <a:spcPts val="600"/>
              </a:spcAft>
            </a:pPr>
            <a:r>
              <a:rPr lang="en-US" sz="2800" spc="5" dirty="0">
                <a:solidFill>
                  <a:srgbClr val="000000"/>
                </a:solidFill>
                <a:effectLst/>
                <a:ea typeface="Calibri" panose="020F0502020204030204" pitchFamily="34" charset="0"/>
                <a:cs typeface="Times New Roman" panose="02020603050405020304" pitchFamily="18" charset="0"/>
              </a:rPr>
              <a:t>He came to the </a:t>
            </a:r>
            <a:r>
              <a:rPr lang="en-US" sz="2800" spc="10" dirty="0">
                <a:solidFill>
                  <a:srgbClr val="000000"/>
                </a:solidFill>
                <a:effectLst/>
                <a:ea typeface="Calibri" panose="020F0502020204030204" pitchFamily="34" charset="0"/>
                <a:cs typeface="Times New Roman" panose="02020603050405020304" pitchFamily="18" charset="0"/>
              </a:rPr>
              <a:t>throne </a:t>
            </a:r>
            <a:r>
              <a:rPr lang="en-US" sz="2800" spc="-10" dirty="0">
                <a:solidFill>
                  <a:srgbClr val="000000"/>
                </a:solidFill>
                <a:effectLst/>
                <a:ea typeface="Calibri" panose="020F0502020204030204" pitchFamily="34" charset="0"/>
                <a:cs typeface="Times New Roman" panose="02020603050405020304" pitchFamily="18" charset="0"/>
              </a:rPr>
              <a:t>when he was only </a:t>
            </a:r>
            <a:r>
              <a:rPr lang="en-US" sz="2800" dirty="0">
                <a:solidFill>
                  <a:srgbClr val="000000"/>
                </a:solidFill>
                <a:effectLst/>
                <a:ea typeface="Calibri" panose="020F0502020204030204" pitchFamily="34" charset="0"/>
                <a:cs typeface="Times New Roman" panose="02020603050405020304" pitchFamily="18" charset="0"/>
              </a:rPr>
              <a:t>17 years old, then reigned for 38 years.</a:t>
            </a:r>
          </a:p>
          <a:p>
            <a:pPr fontAlgn="base">
              <a:lnSpc>
                <a:spcPct val="115000"/>
              </a:lnSpc>
              <a:spcBef>
                <a:spcPts val="600"/>
              </a:spcBef>
              <a:spcAft>
                <a:spcPts val="600"/>
              </a:spcAft>
            </a:pPr>
            <a:r>
              <a:rPr lang="en-AU" sz="2800" spc="10" dirty="0">
                <a:solidFill>
                  <a:srgbClr val="000000"/>
                </a:solidFill>
                <a:effectLst/>
                <a:ea typeface="Calibri" panose="020F0502020204030204" pitchFamily="34" charset="0"/>
                <a:cs typeface="Times New Roman" panose="02020603050405020304" pitchFamily="18" charset="0"/>
              </a:rPr>
              <a:t>Henry had six wives: Catherine of Aragon, </a:t>
            </a:r>
            <a:r>
              <a:rPr lang="en-AU" sz="2800" spc="20" dirty="0">
                <a:solidFill>
                  <a:srgbClr val="000000"/>
                </a:solidFill>
                <a:effectLst/>
                <a:ea typeface="Calibri" panose="020F0502020204030204" pitchFamily="34" charset="0"/>
                <a:cs typeface="Times New Roman" panose="02020603050405020304" pitchFamily="18" charset="0"/>
              </a:rPr>
              <a:t>Anne Boleyn, Jane Seymour, Anne of Cleves, Catherine </a:t>
            </a:r>
            <a:r>
              <a:rPr lang="en-AU" sz="2800" spc="10" dirty="0">
                <a:solidFill>
                  <a:srgbClr val="000000"/>
                </a:solidFill>
                <a:effectLst/>
                <a:ea typeface="Calibri" panose="020F0502020204030204" pitchFamily="34" charset="0"/>
                <a:cs typeface="Times New Roman" panose="02020603050405020304" pitchFamily="18" charset="0"/>
              </a:rPr>
              <a:t>Howard, and Catherine Parr.</a:t>
            </a:r>
            <a:endParaRPr lang="en-AU" sz="2800" dirty="0">
              <a:effectLst/>
              <a:ea typeface="PMingLiU" panose="02020500000000000000" pitchFamily="18" charset="-120"/>
            </a:endParaRPr>
          </a:p>
        </p:txBody>
      </p:sp>
      <p:pic>
        <p:nvPicPr>
          <p:cNvPr id="7" name="Picture 6" descr="A person wearing a costume&#10;&#10;Description automatically generated">
            <a:extLst>
              <a:ext uri="{FF2B5EF4-FFF2-40B4-BE49-F238E27FC236}">
                <a16:creationId xmlns:a16="http://schemas.microsoft.com/office/drawing/2014/main" id="{F7B713EF-9FC5-446A-9CAF-307981F21BE3}"/>
              </a:ext>
            </a:extLst>
          </p:cNvPr>
          <p:cNvPicPr/>
          <p:nvPr/>
        </p:nvPicPr>
        <p:blipFill>
          <a:blip r:embed="rId3">
            <a:extLst>
              <a:ext uri="{28A0092B-C50C-407E-A947-70E740481C1C}">
                <a14:useLocalDpi xmlns:a14="http://schemas.microsoft.com/office/drawing/2010/main" val="0"/>
              </a:ext>
            </a:extLst>
          </a:blip>
          <a:stretch>
            <a:fillRect/>
          </a:stretch>
        </p:blipFill>
        <p:spPr>
          <a:xfrm>
            <a:off x="1222125" y="1523944"/>
            <a:ext cx="2898140" cy="509841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503184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6</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Catherine of Aragon</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907487" y="1402075"/>
            <a:ext cx="4055177" cy="5172313"/>
          </a:xfrm>
          <a:prstGeom prst="rect">
            <a:avLst/>
          </a:prstGeom>
          <a:noFill/>
        </p:spPr>
        <p:txBody>
          <a:bodyPr wrap="square" rtlCol="0">
            <a:spAutoFit/>
          </a:bodyPr>
          <a:lstStyle/>
          <a:p>
            <a:pPr marL="46990" fontAlgn="base">
              <a:lnSpc>
                <a:spcPct val="115000"/>
              </a:lnSpc>
              <a:spcBef>
                <a:spcPts val="600"/>
              </a:spcBef>
              <a:spcAft>
                <a:spcPts val="600"/>
              </a:spcAft>
            </a:pPr>
            <a:r>
              <a:rPr lang="en-AU" sz="2800" spc="15" dirty="0">
                <a:solidFill>
                  <a:srgbClr val="050404"/>
                </a:solidFill>
                <a:effectLst/>
                <a:ea typeface="Calibri" panose="020F0502020204030204" pitchFamily="34" charset="0"/>
                <a:cs typeface="Times New Roman" panose="02020603050405020304" pitchFamily="18" charset="0"/>
              </a:rPr>
              <a:t>Before she married Henry, Catherine of Aragon was the widow of Henry’s brother, </a:t>
            </a:r>
            <a:r>
              <a:rPr lang="en-AU" sz="2800" spc="10" dirty="0">
                <a:solidFill>
                  <a:srgbClr val="050404"/>
                </a:solidFill>
                <a:effectLst/>
                <a:ea typeface="Calibri" panose="020F0502020204030204" pitchFamily="34" charset="0"/>
                <a:cs typeface="Times New Roman" panose="02020603050405020304" pitchFamily="18" charset="0"/>
              </a:rPr>
              <a:t>Arthur.</a:t>
            </a:r>
            <a:endParaRPr lang="en-AU" sz="2800" dirty="0">
              <a:effectLst/>
              <a:ea typeface="PMingLiU" panose="02020500000000000000" pitchFamily="18" charset="-120"/>
            </a:endParaRPr>
          </a:p>
          <a:p>
            <a:pPr marL="45720" fontAlgn="base">
              <a:lnSpc>
                <a:spcPct val="115000"/>
              </a:lnSpc>
              <a:spcBef>
                <a:spcPts val="600"/>
              </a:spcBef>
              <a:spcAft>
                <a:spcPts val="600"/>
              </a:spcAft>
            </a:pPr>
            <a:r>
              <a:rPr lang="en-AU" sz="2800" spc="15" dirty="0">
                <a:solidFill>
                  <a:srgbClr val="050404"/>
                </a:solidFill>
                <a:effectLst/>
                <a:ea typeface="Calibri" panose="020F0502020204030204" pitchFamily="34" charset="0"/>
                <a:cs typeface="Times New Roman" panose="02020603050405020304" pitchFamily="18" charset="0"/>
              </a:rPr>
              <a:t>Catherine and Henry had only one daughter. As they had no son to succeed to the throne, Henry asked the Pope for a divorce.</a:t>
            </a:r>
            <a:endParaRPr lang="en-AU" sz="2800" dirty="0">
              <a:effectLst/>
              <a:ea typeface="PMingLiU" panose="02020500000000000000" pitchFamily="18" charset="-120"/>
            </a:endParaRPr>
          </a:p>
        </p:txBody>
      </p:sp>
      <p:pic>
        <p:nvPicPr>
          <p:cNvPr id="7" name="Picture">
            <a:extLst>
              <a:ext uri="{FF2B5EF4-FFF2-40B4-BE49-F238E27FC236}">
                <a16:creationId xmlns:a16="http://schemas.microsoft.com/office/drawing/2014/main" id="{46D91293-E132-4C0F-A5B2-B396EAF3CAB8}"/>
              </a:ext>
            </a:extLst>
          </p:cNvPr>
          <p:cNvPicPr/>
          <p:nvPr/>
        </p:nvPicPr>
        <p:blipFill>
          <a:blip r:embed="rId3">
            <a:extLst>
              <a:ext uri="{28A0092B-C50C-407E-A947-70E740481C1C}">
                <a14:useLocalDpi xmlns:a14="http://schemas.microsoft.com/office/drawing/2010/main" val="0"/>
              </a:ext>
            </a:extLst>
          </a:blip>
          <a:stretch>
            <a:fillRect/>
          </a:stretch>
        </p:blipFill>
        <p:spPr>
          <a:xfrm>
            <a:off x="1138268" y="1934369"/>
            <a:ext cx="4411980" cy="3721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70874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7</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Pope Clement VII</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861956" y="1662314"/>
            <a:ext cx="4055177" cy="5170005"/>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Pope Clement VII refused to grant Henry a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divorce, so Henry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made himself head of the Church in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England. He continued to use Catholic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doctrine and ceremony</a:t>
            </a:r>
            <a:r>
              <a:rPr lang="en-AU" sz="24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 divorced Catherine of Aragon via an Act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 Parliament.</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0513C311-C715-42BE-A0A2-1DF33FDF4031}"/>
              </a:ext>
            </a:extLst>
          </p:cNvPr>
          <p:cNvPicPr/>
          <p:nvPr/>
        </p:nvPicPr>
        <p:blipFill>
          <a:blip r:embed="rId3">
            <a:extLst>
              <a:ext uri="{28A0092B-C50C-407E-A947-70E740481C1C}">
                <a14:useLocalDpi xmlns:a14="http://schemas.microsoft.com/office/drawing/2010/main" val="0"/>
              </a:ext>
            </a:extLst>
          </a:blip>
          <a:stretch>
            <a:fillRect/>
          </a:stretch>
        </p:blipFill>
        <p:spPr>
          <a:xfrm>
            <a:off x="1391126" y="2139367"/>
            <a:ext cx="3801110" cy="378841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562841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8</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Queen Mary</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4898572" y="1662314"/>
            <a:ext cx="5018562" cy="4476738"/>
          </a:xfrm>
          <a:prstGeom prst="rect">
            <a:avLst/>
          </a:prstGeom>
          <a:noFill/>
        </p:spPr>
        <p:txBody>
          <a:bodyPr wrap="square" rtlCol="0">
            <a:spAutoFit/>
          </a:bodyPr>
          <a:lstStyle/>
          <a:p>
            <a:pPr fontAlgn="base">
              <a:lnSpc>
                <a:spcPct val="115000"/>
              </a:lnSpc>
              <a:spcBef>
                <a:spcPts val="1800"/>
              </a:spcBef>
              <a:spcAft>
                <a:spcPts val="600"/>
              </a:spcAft>
            </a:pP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Mary</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was</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Henry and Catherine of Aragon</a:t>
            </a:r>
            <a:r>
              <a:rPr lang="en-AU" sz="32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 daughter</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Mary, a staunch Catholic, became Queen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after her brother, Edward, died. </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Her nickname was </a:t>
            </a:r>
            <a:r>
              <a:rPr lang="en-AU" sz="32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Bloody Mary</a:t>
            </a:r>
            <a:r>
              <a:rPr lang="en-AU" sz="32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because of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number of people executed in her reign.</a:t>
            </a:r>
            <a:endParaRPr lang="en-AU" sz="2800" dirty="0"/>
          </a:p>
        </p:txBody>
      </p:sp>
      <p:pic>
        <p:nvPicPr>
          <p:cNvPr id="7" name="Picture">
            <a:extLst>
              <a:ext uri="{FF2B5EF4-FFF2-40B4-BE49-F238E27FC236}">
                <a16:creationId xmlns:a16="http://schemas.microsoft.com/office/drawing/2014/main" id="{3CE3D63F-9A94-4632-9A2B-D6805878A630}"/>
              </a:ext>
            </a:extLst>
          </p:cNvPr>
          <p:cNvPicPr/>
          <p:nvPr/>
        </p:nvPicPr>
        <p:blipFill>
          <a:blip r:embed="rId3">
            <a:extLst>
              <a:ext uri="{28A0092B-C50C-407E-A947-70E740481C1C}">
                <a14:useLocalDpi xmlns:a14="http://schemas.microsoft.com/office/drawing/2010/main" val="0"/>
              </a:ext>
            </a:extLst>
          </a:blip>
          <a:stretch>
            <a:fillRect/>
          </a:stretch>
        </p:blipFill>
        <p:spPr>
          <a:xfrm>
            <a:off x="1220162" y="1662314"/>
            <a:ext cx="2724785" cy="462661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44233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9</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Anne Boleyn</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527988" y="1937226"/>
            <a:ext cx="4055177" cy="4178965"/>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Henry’s second wife was Anne Boleyn. They had one daughter,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Elizabeth.</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After only three years of marriage, Anne was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 guilty of treason, and beheaded at the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Tower of London.</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CD33BD74-1B80-41C1-8FFC-7506AEB9E2BF}"/>
              </a:ext>
            </a:extLst>
          </p:cNvPr>
          <p:cNvPicPr/>
          <p:nvPr/>
        </p:nvPicPr>
        <p:blipFill>
          <a:blip r:embed="rId3">
            <a:extLst>
              <a:ext uri="{28A0092B-C50C-407E-A947-70E740481C1C}">
                <a14:useLocalDpi xmlns:a14="http://schemas.microsoft.com/office/drawing/2010/main" val="0"/>
              </a:ext>
            </a:extLst>
          </a:blip>
          <a:stretch>
            <a:fillRect/>
          </a:stretch>
        </p:blipFill>
        <p:spPr>
          <a:xfrm>
            <a:off x="1341551" y="1937226"/>
            <a:ext cx="3295763" cy="415333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160649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4506</TotalTime>
  <Words>1557</Words>
  <Application>Microsoft Office PowerPoint</Application>
  <PresentationFormat>Custom</PresentationFormat>
  <Paragraphs>133</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Helvetica Neue</vt:lpstr>
      <vt:lpstr>Times New Roman</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136</cp:revision>
  <cp:lastPrinted>2020-08-29T07:36:41Z</cp:lastPrinted>
  <dcterms:created xsi:type="dcterms:W3CDTF">2020-07-31T06:46:06Z</dcterms:created>
  <dcterms:modified xsi:type="dcterms:W3CDTF">2020-10-17T06:55:25Z</dcterms:modified>
</cp:coreProperties>
</file>