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comment1.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6"/>
  </p:notesMasterIdLst>
  <p:sldIdLst>
    <p:sldId id="301" r:id="rId2"/>
    <p:sldId id="329" r:id="rId3"/>
    <p:sldId id="330" r:id="rId4"/>
    <p:sldId id="267" r:id="rId5"/>
    <p:sldId id="256" r:id="rId6"/>
    <p:sldId id="273" r:id="rId7"/>
    <p:sldId id="257" r:id="rId8"/>
    <p:sldId id="259" r:id="rId9"/>
    <p:sldId id="266" r:id="rId10"/>
    <p:sldId id="274" r:id="rId11"/>
    <p:sldId id="279" r:id="rId12"/>
    <p:sldId id="260" r:id="rId13"/>
    <p:sldId id="261" r:id="rId14"/>
    <p:sldId id="275" r:id="rId15"/>
    <p:sldId id="262" r:id="rId16"/>
    <p:sldId id="282" r:id="rId17"/>
    <p:sldId id="283" r:id="rId18"/>
    <p:sldId id="263" r:id="rId19"/>
    <p:sldId id="264" r:id="rId20"/>
    <p:sldId id="276" r:id="rId21"/>
    <p:sldId id="265" r:id="rId22"/>
    <p:sldId id="268" r:id="rId23"/>
    <p:sldId id="277" r:id="rId24"/>
    <p:sldId id="284" r:id="rId25"/>
    <p:sldId id="286" r:id="rId26"/>
    <p:sldId id="285" r:id="rId27"/>
    <p:sldId id="287" r:id="rId28"/>
    <p:sldId id="269" r:id="rId29"/>
    <p:sldId id="270" r:id="rId30"/>
    <p:sldId id="290" r:id="rId31"/>
    <p:sldId id="292" r:id="rId32"/>
    <p:sldId id="294" r:id="rId33"/>
    <p:sldId id="295" r:id="rId34"/>
    <p:sldId id="297" r:id="rId35"/>
  </p:sldIdLst>
  <p:sldSz cx="7589838" cy="106981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da williams" initials="ew" lastIdx="76" clrIdx="0">
    <p:extLst>
      <p:ext uri="{19B8F6BF-5375-455C-9EA6-DF929625EA0E}">
        <p15:presenceInfo xmlns:p15="http://schemas.microsoft.com/office/powerpoint/2012/main" userId="53bae7071078047a" providerId="Windows Live"/>
      </p:ext>
    </p:extLst>
  </p:cmAuthor>
  <p:cmAuthor id="2" name="jenny vero" initials="jv" lastIdx="1" clrIdx="1">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4380"/>
    <a:srgbClr val="CC66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A633D2-B649-4B7C-8C17-DE84DA98FB2B}" v="73" dt="2020-10-02T14:04:33.556"/>
    <p1510:client id="{BC4E5813-21F5-4376-BBBB-C821E46D2203}" v="2" dt="2020-10-03T06:52:41.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4" autoAdjust="0"/>
    <p:restoredTop sz="94382" autoAdjust="0"/>
  </p:normalViewPr>
  <p:slideViewPr>
    <p:cSldViewPr snapToGrid="0">
      <p:cViewPr varScale="1">
        <p:scale>
          <a:sx n="75" d="100"/>
          <a:sy n="75" d="100"/>
        </p:scale>
        <p:origin x="2912" y="160"/>
      </p:cViewPr>
      <p:guideLst/>
    </p:cSldViewPr>
  </p:slideViewPr>
  <p:outlineViewPr>
    <p:cViewPr>
      <p:scale>
        <a:sx n="33" d="100"/>
        <a:sy n="33" d="100"/>
      </p:scale>
      <p:origin x="0" y="-44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vero" userId="7bb1371a25bcd7ec" providerId="LiveId" clId="{BC4E5813-21F5-4376-BBBB-C821E46D2203}"/>
    <pc:docChg chg="custSel modSld">
      <pc:chgData name="jenny vero" userId="7bb1371a25bcd7ec" providerId="LiveId" clId="{BC4E5813-21F5-4376-BBBB-C821E46D2203}" dt="2020-10-03T08:53:08.252" v="28" actId="2711"/>
      <pc:docMkLst>
        <pc:docMk/>
      </pc:docMkLst>
      <pc:sldChg chg="delSp modSp mod modNotesTx">
        <pc:chgData name="jenny vero" userId="7bb1371a25bcd7ec" providerId="LiveId" clId="{BC4E5813-21F5-4376-BBBB-C821E46D2203}" dt="2020-10-03T08:53:08.252" v="28" actId="2711"/>
        <pc:sldMkLst>
          <pc:docMk/>
          <pc:sldMk cId="2992635735" sldId="256"/>
        </pc:sldMkLst>
        <pc:spChg chg="del">
          <ac:chgData name="jenny vero" userId="7bb1371a25bcd7ec" providerId="LiveId" clId="{BC4E5813-21F5-4376-BBBB-C821E46D2203}" dt="2020-10-03T05:37:23.910" v="1" actId="21"/>
          <ac:spMkLst>
            <pc:docMk/>
            <pc:sldMk cId="2992635735" sldId="256"/>
            <ac:spMk id="10" creationId="{395C68BE-0EFF-43C9-9029-E2FB6732BB2A}"/>
          </ac:spMkLst>
        </pc:spChg>
        <pc:picChg chg="mod">
          <ac:chgData name="jenny vero" userId="7bb1371a25bcd7ec" providerId="LiveId" clId="{BC4E5813-21F5-4376-BBBB-C821E46D2203}" dt="2020-10-03T05:37:28.784" v="2" actId="1076"/>
          <ac:picMkLst>
            <pc:docMk/>
            <pc:sldMk cId="2992635735" sldId="256"/>
            <ac:picMk id="3" creationId="{3875CF89-56B6-4FCB-A058-9EA7F7F69577}"/>
          </ac:picMkLst>
        </pc:picChg>
      </pc:sldChg>
      <pc:sldChg chg="modNotesTx">
        <pc:chgData name="jenny vero" userId="7bb1371a25bcd7ec" providerId="LiveId" clId="{BC4E5813-21F5-4376-BBBB-C821E46D2203}" dt="2020-10-03T08:52:57.496" v="26" actId="2711"/>
        <pc:sldMkLst>
          <pc:docMk/>
          <pc:sldMk cId="2491233759" sldId="267"/>
        </pc:sldMkLst>
      </pc:sldChg>
      <pc:sldChg chg="modSp mod">
        <pc:chgData name="jenny vero" userId="7bb1371a25bcd7ec" providerId="LiveId" clId="{BC4E5813-21F5-4376-BBBB-C821E46D2203}" dt="2020-10-03T06:55:02.281" v="18" actId="20577"/>
        <pc:sldMkLst>
          <pc:docMk/>
          <pc:sldMk cId="3401430813" sldId="275"/>
        </pc:sldMkLst>
        <pc:spChg chg="mod">
          <ac:chgData name="jenny vero" userId="7bb1371a25bcd7ec" providerId="LiveId" clId="{BC4E5813-21F5-4376-BBBB-C821E46D2203}" dt="2020-10-03T06:55:02.281" v="18" actId="20577"/>
          <ac:spMkLst>
            <pc:docMk/>
            <pc:sldMk cId="3401430813" sldId="275"/>
            <ac:spMk id="5" creationId="{4B21F46C-0BEB-45BD-AB16-4D70004B9EC5}"/>
          </ac:spMkLst>
        </pc:spChg>
      </pc:sldChg>
      <pc:sldChg chg="modSp mod">
        <pc:chgData name="jenny vero" userId="7bb1371a25bcd7ec" providerId="LiveId" clId="{BC4E5813-21F5-4376-BBBB-C821E46D2203}" dt="2020-10-03T08:52:20.200" v="21" actId="20577"/>
        <pc:sldMkLst>
          <pc:docMk/>
          <pc:sldMk cId="4145477693" sldId="294"/>
        </pc:sldMkLst>
        <pc:spChg chg="mod">
          <ac:chgData name="jenny vero" userId="7bb1371a25bcd7ec" providerId="LiveId" clId="{BC4E5813-21F5-4376-BBBB-C821E46D2203}" dt="2020-10-03T08:52:20.200" v="21" actId="20577"/>
          <ac:spMkLst>
            <pc:docMk/>
            <pc:sldMk cId="4145477693" sldId="294"/>
            <ac:spMk id="2" creationId="{B362B9D3-2199-455A-ABAD-E09B43957AE0}"/>
          </ac:spMkLst>
        </pc:spChg>
      </pc:sldChg>
      <pc:sldChg chg="modNotesTx">
        <pc:chgData name="jenny vero" userId="7bb1371a25bcd7ec" providerId="LiveId" clId="{BC4E5813-21F5-4376-BBBB-C821E46D2203}" dt="2020-10-03T08:52:37.266" v="23" actId="255"/>
        <pc:sldMkLst>
          <pc:docMk/>
          <pc:sldMk cId="2647017607" sldId="301"/>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09-04T20:47:46.223" idx="76">
    <p:pos x="3557" y="1872"/>
    <p:text/>
    <p:extLst>
      <p:ext uri="{C676402C-5697-4E1C-873F-D02D1690AC5C}">
        <p15:threadingInfo xmlns:p15="http://schemas.microsoft.com/office/powerpoint/2012/main" timeZoneBias="-6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81B2DD-A603-44A6-9C8A-52B2F35D56C7}" type="datetimeFigureOut">
              <a:rPr lang="en-AU" smtClean="0"/>
              <a:t>14/10/20</a:t>
            </a:fld>
            <a:endParaRPr lang="en-AU" dirty="0"/>
          </a:p>
        </p:txBody>
      </p:sp>
      <p:sp>
        <p:nvSpPr>
          <p:cNvPr id="4" name="Slide Image Placeholder 3"/>
          <p:cNvSpPr>
            <a:spLocks noGrp="1" noRot="1" noChangeAspect="1"/>
          </p:cNvSpPr>
          <p:nvPr>
            <p:ph type="sldImg" idx="2"/>
          </p:nvPr>
        </p:nvSpPr>
        <p:spPr>
          <a:xfrm>
            <a:off x="2333625" y="1143000"/>
            <a:ext cx="219075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9DCBDB-9061-4BB2-B333-E7C7539DCFB5}" type="slidenum">
              <a:rPr lang="en-AU" smtClean="0"/>
              <a:t>‹#›</a:t>
            </a:fld>
            <a:endParaRPr lang="en-AU" dirty="0"/>
          </a:p>
        </p:txBody>
      </p:sp>
    </p:spTree>
    <p:extLst>
      <p:ext uri="{BB962C8B-B14F-4D97-AF65-F5344CB8AC3E}">
        <p14:creationId xmlns:p14="http://schemas.microsoft.com/office/powerpoint/2010/main" val="1407276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v.vic.gov.au/stories/creative-life/athol-shmith/no-title-fashion-illustration-model-patricia-tuckwel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200" algn="l"/>
              </a:tabLst>
            </a:pPr>
            <a:r>
              <a:rPr lang="en-AU" sz="1200" u="sng" dirty="0">
                <a:solidFill>
                  <a:srgbClr val="0000FF"/>
                </a:solidFill>
                <a:effectLst/>
                <a:latin typeface="+mn-lt"/>
                <a:ea typeface="Calibri" panose="020F0502020204030204" pitchFamily="34" charset="0"/>
                <a:hlinkClick r:id="rId3"/>
              </a:rPr>
              <a:t>https://cv.vic.gov.au/stories/creative-life/athol-shmith/no-title-fashion-illustration-model-patricia-tuckwell/</a:t>
            </a:r>
            <a:endParaRPr lang="en-AU" sz="1200" dirty="0">
              <a:effectLst/>
              <a:latin typeface="+mn-lt"/>
              <a:ea typeface="Arial Unicode MS"/>
            </a:endParaRPr>
          </a:p>
          <a:p>
            <a:r>
              <a:rPr lang="en-AU" sz="1200" dirty="0">
                <a:effectLst/>
                <a:latin typeface="+mn-lt"/>
                <a:ea typeface="Calibri" panose="020F0502020204030204" pitchFamily="34" charset="0"/>
              </a:rPr>
              <a:t>NB: this image was put through a photo to sketch application to produce this</a:t>
            </a:r>
            <a:endParaRPr lang="en-AU" sz="1200" dirty="0">
              <a:latin typeface="+mn-lt"/>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1</a:t>
            </a:fld>
            <a:endParaRPr lang="en-AU" dirty="0"/>
          </a:p>
        </p:txBody>
      </p:sp>
    </p:spTree>
    <p:extLst>
      <p:ext uri="{BB962C8B-B14F-4D97-AF65-F5344CB8AC3E}">
        <p14:creationId xmlns:p14="http://schemas.microsoft.com/office/powerpoint/2010/main" val="2858533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https://pbs.twimg.com/profile_images/2752471739/5b059b32a42a276aec33b5b5d15f27dc_400x400.jpeg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https://australianfoodtimeline.com.au/earnest-hillier/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https://australianfoodtimeline.com.au/earnest-hillier/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https://www.taste.com.au/recipes/banana-split/3b01b775-2be2-4a15-9326-0ca09178b1eb</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11</a:t>
            </a:fld>
            <a:endParaRPr lang="en-AU" dirty="0"/>
          </a:p>
        </p:txBody>
      </p:sp>
    </p:spTree>
    <p:extLst>
      <p:ext uri="{BB962C8B-B14F-4D97-AF65-F5344CB8AC3E}">
        <p14:creationId xmlns:p14="http://schemas.microsoft.com/office/powerpoint/2010/main" val="2591705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https://likesoldclothes.tumblr.com/post/79147047960/womans-day-australia-august-9-1965</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https://theswinginsixties.tumblr.com/post/74370085678/designer-fashion-music-shopping-internet-clothes-beauty</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12</a:t>
            </a:fld>
            <a:endParaRPr lang="en-AU" dirty="0"/>
          </a:p>
        </p:txBody>
      </p:sp>
    </p:spTree>
    <p:extLst>
      <p:ext uri="{BB962C8B-B14F-4D97-AF65-F5344CB8AC3E}">
        <p14:creationId xmlns:p14="http://schemas.microsoft.com/office/powerpoint/2010/main" val="1677099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https://blog.colettehq.com/inspiration/pierre-cardin-geometric-guru</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https://snapfashion.wordpress.com/tag/mondrian-dress-ysl/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13</a:t>
            </a:fld>
            <a:endParaRPr lang="en-AU" dirty="0"/>
          </a:p>
        </p:txBody>
      </p:sp>
    </p:spTree>
    <p:extLst>
      <p:ext uri="{BB962C8B-B14F-4D97-AF65-F5344CB8AC3E}">
        <p14:creationId xmlns:p14="http://schemas.microsoft.com/office/powerpoint/2010/main" val="1066826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https://www.smh.com.au/entertainment/art-and-design/design-of-a-lifetime-prue-acton-exhibition-opens-at-bayside-arts-and-cultural-centre-20160212-gms88y.html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https://www.art-almanac.com.au/new-look-1960s-fashion-melbourne/prueacton-medium/</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14</a:t>
            </a:fld>
            <a:endParaRPr lang="en-AU" dirty="0"/>
          </a:p>
        </p:txBody>
      </p:sp>
    </p:spTree>
    <p:extLst>
      <p:ext uri="{BB962C8B-B14F-4D97-AF65-F5344CB8AC3E}">
        <p14:creationId xmlns:p14="http://schemas.microsoft.com/office/powerpoint/2010/main" val="390691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https://commons.wikimedia.org/wiki/File:JKO_606P.jpg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google.com/search?q=jacqueline+kennedy+wears+givenchy&amp;rlz=1C1ASUT_enAU843AU843&amp;sxsrf=ALeKk024DO97zMeNDCK0c6l4d-vrQvU0gA:1598070510669&amp;tbm=isch&amp;source=iu&amp;ictx=1&amp;fir=VmEyVhuQNjRIkM%252CiZ2YSBV42uHfTM%252C_&amp;vet=1&amp;usg=AI4_-kSnJKS5krW5-2ovkkI-DnSVyv7EPw&amp;sa=X&amp;ved=2ahUKEwjI3fTI_K3rAhUiILcAHS_DBzcQ9QEwAHoECAoQEQ#imgrc=VmEyVhuQNjRIkM</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15</a:t>
            </a:fld>
            <a:endParaRPr lang="en-AU" dirty="0"/>
          </a:p>
        </p:txBody>
      </p:sp>
    </p:spTree>
    <p:extLst>
      <p:ext uri="{BB962C8B-B14F-4D97-AF65-F5344CB8AC3E}">
        <p14:creationId xmlns:p14="http://schemas.microsoft.com/office/powerpoint/2010/main" val="2999151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https://www.firstforwomen.com/posts/entertainment/grace-kelly-diet-170264</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https://www.glamour.com/story/never-before-seen-photos-grace-kelly-prince-rainier-of-monaco-wedding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16</a:t>
            </a:fld>
            <a:endParaRPr lang="en-AU" dirty="0"/>
          </a:p>
        </p:txBody>
      </p:sp>
    </p:spTree>
    <p:extLst>
      <p:ext uri="{BB962C8B-B14F-4D97-AF65-F5344CB8AC3E}">
        <p14:creationId xmlns:p14="http://schemas.microsoft.com/office/powerpoint/2010/main" val="262397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https://www.dailymail.co.uk/femail/article-6576865/Palace-denies-Princess-Alexandra-stepping-public-duties.html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https://www.biography.com/news/princess-margaret-worst-party-guest</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17</a:t>
            </a:fld>
            <a:endParaRPr lang="en-AU" dirty="0"/>
          </a:p>
        </p:txBody>
      </p:sp>
    </p:spTree>
    <p:extLst>
      <p:ext uri="{BB962C8B-B14F-4D97-AF65-F5344CB8AC3E}">
        <p14:creationId xmlns:p14="http://schemas.microsoft.com/office/powerpoint/2010/main" val="285767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https://nga.gov.au/exhibition/karshshmith/detail.cfm?IRN=66837&amp;BioArtistIRN=12439&amp;mystartrow=25&amp;realstartrow=25</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https://cdn.newsapi.com.au/image/v1/ccc640808b26aff4f0345d44d0db2b17?width=316</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18</a:t>
            </a:fld>
            <a:endParaRPr lang="en-AU" dirty="0"/>
          </a:p>
        </p:txBody>
      </p:sp>
    </p:spTree>
    <p:extLst>
      <p:ext uri="{BB962C8B-B14F-4D97-AF65-F5344CB8AC3E}">
        <p14:creationId xmlns:p14="http://schemas.microsoft.com/office/powerpoint/2010/main" val="2169708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https://www.artgallery.nsw.gov.au/collection/works/359.1991/?tab=shop</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https://www.thmotion.com/product_info.php?c=satin%20turban%20the%20evie%201920s%20glamour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19</a:t>
            </a:fld>
            <a:endParaRPr lang="en-AU" dirty="0"/>
          </a:p>
        </p:txBody>
      </p:sp>
    </p:spTree>
    <p:extLst>
      <p:ext uri="{BB962C8B-B14F-4D97-AF65-F5344CB8AC3E}">
        <p14:creationId xmlns:p14="http://schemas.microsoft.com/office/powerpoint/2010/main" val="2679987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https://cv.vic.gov.au/stories/creative-life/athol-shmith/no-title-fashion-illustration-model-patricia-tuckwell/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https://www.thetimes.co.uk/article/the-dowager-countess-of-harewood-obituary-9p2smq53s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20</a:t>
            </a:fld>
            <a:endParaRPr lang="en-AU" dirty="0"/>
          </a:p>
        </p:txBody>
      </p:sp>
    </p:spTree>
    <p:extLst>
      <p:ext uri="{BB962C8B-B14F-4D97-AF65-F5344CB8AC3E}">
        <p14:creationId xmlns:p14="http://schemas.microsoft.com/office/powerpoint/2010/main" val="3393504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Author’s own photo</a:t>
            </a:r>
          </a:p>
        </p:txBody>
      </p:sp>
      <p:sp>
        <p:nvSpPr>
          <p:cNvPr id="4" name="Slide Number Placeholder 3"/>
          <p:cNvSpPr>
            <a:spLocks noGrp="1"/>
          </p:cNvSpPr>
          <p:nvPr>
            <p:ph type="sldNum" sz="quarter" idx="5"/>
          </p:nvPr>
        </p:nvSpPr>
        <p:spPr/>
        <p:txBody>
          <a:bodyPr/>
          <a:lstStyle/>
          <a:p>
            <a:fld id="{629DCBDB-9061-4BB2-B333-E7C7539DCFB5}" type="slidenum">
              <a:rPr lang="en-AU" smtClean="0"/>
              <a:t>3</a:t>
            </a:fld>
            <a:endParaRPr lang="en-AU" dirty="0"/>
          </a:p>
        </p:txBody>
      </p:sp>
    </p:spTree>
    <p:extLst>
      <p:ext uri="{BB962C8B-B14F-4D97-AF65-F5344CB8AC3E}">
        <p14:creationId xmlns:p14="http://schemas.microsoft.com/office/powerpoint/2010/main" val="1947755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https://www.abc.net.au/news/2016-03-01/dress-in-glamorous-black-and-white-photograph-from-1960s-found/7177712?nw=0</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https://www.abc.net.au/news/2016-03-01/dress-in-glamorous-black-and-white-photograph-from-1960s-found/7177712?nw=0</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21</a:t>
            </a:fld>
            <a:endParaRPr lang="en-AU" dirty="0"/>
          </a:p>
        </p:txBody>
      </p:sp>
    </p:spTree>
    <p:extLst>
      <p:ext uri="{BB962C8B-B14F-4D97-AF65-F5344CB8AC3E}">
        <p14:creationId xmlns:p14="http://schemas.microsoft.com/office/powerpoint/2010/main" val="880221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https://www.portrait.gov.au/portraits/1999.57/athol-shmith</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https://nga.gov.au/exhibition/karshshmith/detail.cfm?IRN=54204&amp;BioArtistIRN=12439&amp;mystartrow=13&amp;realstartrow=13</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22</a:t>
            </a:fld>
            <a:endParaRPr lang="en-AU" dirty="0"/>
          </a:p>
        </p:txBody>
      </p:sp>
    </p:spTree>
    <p:extLst>
      <p:ext uri="{BB962C8B-B14F-4D97-AF65-F5344CB8AC3E}">
        <p14:creationId xmlns:p14="http://schemas.microsoft.com/office/powerpoint/2010/main" val="2796185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https://www.abc.net.au/news/2016-12-12/athol-shmith-fashion-photographs-on-display-at-national-library/8099622?pfm=ms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https://www.artgallery.nsw.gov.au/collection/works/?artist_id=shmith-athol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http://melbournehub.blogspot.com/2014/06/photo-essay-take-look-back-at-everyday_9640.html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https://www.broadsheet.com.au/melbourne/art-and-design/entries-modern-tomorrow-closing-soon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23</a:t>
            </a:fld>
            <a:endParaRPr lang="en-AU" dirty="0"/>
          </a:p>
        </p:txBody>
      </p:sp>
    </p:spTree>
    <p:extLst>
      <p:ext uri="{BB962C8B-B14F-4D97-AF65-F5344CB8AC3E}">
        <p14:creationId xmlns:p14="http://schemas.microsoft.com/office/powerpoint/2010/main" val="29384687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https://www.thetrendspotter.net/70s-fashion-trend/</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24</a:t>
            </a:fld>
            <a:endParaRPr lang="en-AU" dirty="0"/>
          </a:p>
        </p:txBody>
      </p:sp>
    </p:spTree>
    <p:extLst>
      <p:ext uri="{BB962C8B-B14F-4D97-AF65-F5344CB8AC3E}">
        <p14:creationId xmlns:p14="http://schemas.microsoft.com/office/powerpoint/2010/main" val="3699744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https://www.telegraph.co.uk/films/jackie/true-fashion-icon-jackie-kennedy/</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https://www.crfashionbook.com/culture/a23337615/olivia-newton-john-fashion-line/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https://www.elle.com/fashion/celebrity-style/g27315/70s-fashion-in-photos/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https://www.essence.com/fashion/diana-ross-iconic-style/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25</a:t>
            </a:fld>
            <a:endParaRPr lang="en-AU" dirty="0"/>
          </a:p>
        </p:txBody>
      </p:sp>
    </p:spTree>
    <p:extLst>
      <p:ext uri="{BB962C8B-B14F-4D97-AF65-F5344CB8AC3E}">
        <p14:creationId xmlns:p14="http://schemas.microsoft.com/office/powerpoint/2010/main" val="297914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http://www.townandcountrymag.com/style/fashion-trends/news/g1760/70s-fashion-in-photos/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https://www.elle.com/fashion/trend-reports/g28520318/70s-fashion-style-trends/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https://www.harpersbazaar.com/fashion/trends/g6495/70s-fashion-in-photos/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https://www.harpersbazaar.com.sg/gallery/year-born-fashion-trends-90-80/</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26</a:t>
            </a:fld>
            <a:endParaRPr lang="en-AU" dirty="0"/>
          </a:p>
        </p:txBody>
      </p:sp>
    </p:spTree>
    <p:extLst>
      <p:ext uri="{BB962C8B-B14F-4D97-AF65-F5344CB8AC3E}">
        <p14:creationId xmlns:p14="http://schemas.microsoft.com/office/powerpoint/2010/main" val="4071302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https://www.townandcountrymag.com/style/fashion-trends/news/g2069/100-years-of-style/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https://www.retrospace.org/2011/01/bad-fashion-18-colors-of-seventies.html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https://www.harpersbazaar.com/fashion/trends/g6495/70s-fashion-in-photos/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https://www.clbxg.com/Disco-Themed-Dresses/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27</a:t>
            </a:fld>
            <a:endParaRPr lang="en-AU" dirty="0"/>
          </a:p>
        </p:txBody>
      </p:sp>
    </p:spTree>
    <p:extLst>
      <p:ext uri="{BB962C8B-B14F-4D97-AF65-F5344CB8AC3E}">
        <p14:creationId xmlns:p14="http://schemas.microsoft.com/office/powerpoint/2010/main" val="42930818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https://www.simplyeighties.com/80s-fashion.php</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https://www.thesun.co.uk/tvandshowbiz/10086818/the-crown-emma-corrin-princess-diana/</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https://www.townandcountrymag.com/style/fashion-trends/g28074440/princess-diana-royal-ascot-style-photos/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28</a:t>
            </a:fld>
            <a:endParaRPr lang="en-AU" dirty="0"/>
          </a:p>
        </p:txBody>
      </p:sp>
    </p:spTree>
    <p:extLst>
      <p:ext uri="{BB962C8B-B14F-4D97-AF65-F5344CB8AC3E}">
        <p14:creationId xmlns:p14="http://schemas.microsoft.com/office/powerpoint/2010/main" val="1953947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https://www.whowhatwear.com.au/best-80s-fashion-moments/slide2</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https://www.whowhatwear.com.au/best-80s-fashion-moments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29</a:t>
            </a:fld>
            <a:endParaRPr lang="en-AU" dirty="0"/>
          </a:p>
        </p:txBody>
      </p:sp>
    </p:spTree>
    <p:extLst>
      <p:ext uri="{BB962C8B-B14F-4D97-AF65-F5344CB8AC3E}">
        <p14:creationId xmlns:p14="http://schemas.microsoft.com/office/powerpoint/2010/main" val="4922880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https://vintagedancer.com/1950s/1950s-hairstyles/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https://www.rebelsmarket.com/blog/posts/1950s-hairstyles-most-popular-hairstyles-of-the-1950s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30</a:t>
            </a:fld>
            <a:endParaRPr lang="en-AU" dirty="0"/>
          </a:p>
        </p:txBody>
      </p:sp>
    </p:spTree>
    <p:extLst>
      <p:ext uri="{BB962C8B-B14F-4D97-AF65-F5344CB8AC3E}">
        <p14:creationId xmlns:p14="http://schemas.microsoft.com/office/powerpoint/2010/main" val="3542545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mn-lt"/>
              </a:rPr>
              <a:t>https://www.slv.vic.gov.au/sites/default/files/styles/gallery_large/public/31.%20Photograph%20for%20Holeproof%20advertisement%2C%20Henry%20Talbot.jpg?itok=VwjUwHTJ</a:t>
            </a: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4</a:t>
            </a:fld>
            <a:endParaRPr lang="en-AU" dirty="0"/>
          </a:p>
        </p:txBody>
      </p:sp>
    </p:spTree>
    <p:extLst>
      <p:ext uri="{BB962C8B-B14F-4D97-AF65-F5344CB8AC3E}">
        <p14:creationId xmlns:p14="http://schemas.microsoft.com/office/powerpoint/2010/main" val="30694785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https://www.hairstylesupdate.com/the-30-best-70s-hairstyles/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https://abcnews.go.com/Entertainment/loved-confidants-remember-farrah-fawcetts-final-days-worst/story?id=63061673</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https://sassmystyle.com/70s-hairstyles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https://clickamericana.com/topics/beauty-fashion/how-to-create-5-different-classic-70s-hairstyles-plus-check-out-8-more-retro-dos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31</a:t>
            </a:fld>
            <a:endParaRPr lang="en-AU" dirty="0"/>
          </a:p>
        </p:txBody>
      </p:sp>
    </p:spTree>
    <p:extLst>
      <p:ext uri="{BB962C8B-B14F-4D97-AF65-F5344CB8AC3E}">
        <p14:creationId xmlns:p14="http://schemas.microsoft.com/office/powerpoint/2010/main" val="41875589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https://peruecken-online.com/GFW386-24AB17</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https://www.allure.com/gallery/80s-hairstyles-trends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https://andrewbrentcall.blogspot.com/2018/12/80s-hairstyle-short-hair.html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https://www.short-haircut.com/best-stacked-short-hairstyles-pictures.html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32</a:t>
            </a:fld>
            <a:endParaRPr lang="en-AU" dirty="0"/>
          </a:p>
        </p:txBody>
      </p:sp>
    </p:spTree>
    <p:extLst>
      <p:ext uri="{BB962C8B-B14F-4D97-AF65-F5344CB8AC3E}">
        <p14:creationId xmlns:p14="http://schemas.microsoft.com/office/powerpoint/2010/main" val="1627973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https://upload.wikimedia.org/wikipedia/commons/thumb/b/be/StateLibQld_2_206817_Mannequins_modelling_race_day_fashions_at_Ascot%2C_Brisbane%2C_1935.jpg/120px-StateLibQld_2_206817_Mannequins_modelling_race_day_fashions_at_Ascot%2C_Brisbane%2C_1935.jpg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https://www.wafashionsonthefield.com.au/2019-20-calendar/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33</a:t>
            </a:fld>
            <a:endParaRPr lang="en-AU" dirty="0"/>
          </a:p>
        </p:txBody>
      </p:sp>
    </p:spTree>
    <p:extLst>
      <p:ext uri="{BB962C8B-B14F-4D97-AF65-F5344CB8AC3E}">
        <p14:creationId xmlns:p14="http://schemas.microsoft.com/office/powerpoint/2010/main" val="2630131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https://www.amazon.com/How-Fashion-Designer-Lesley-Ware/dp/1465467610</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34</a:t>
            </a:fld>
            <a:endParaRPr lang="en-AU" dirty="0"/>
          </a:p>
        </p:txBody>
      </p:sp>
    </p:spTree>
    <p:extLst>
      <p:ext uri="{BB962C8B-B14F-4D97-AF65-F5344CB8AC3E}">
        <p14:creationId xmlns:p14="http://schemas.microsoft.com/office/powerpoint/2010/main" val="1102818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200" dirty="0">
                <a:effectLst/>
                <a:latin typeface="+mn-lt"/>
              </a:rPr>
              <a:t>https://commons.wikimedia.org/w/index.php?search=race+day+fashions&amp;title=Special%3ASearch&amp;go=Go&amp;ns0=1&amp;ns6=1&amp;ns12=1&amp;ns14=1&amp;ns100=1&amp;ns106=1#/media/File:StateLibQld_2_206817_Mannequins_modelling_race_day_fashions_at_Ascot,_Brisbane,_1935.jpg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200" dirty="0">
                <a:effectLst/>
                <a:latin typeface="+mn-lt"/>
              </a:rPr>
              <a:t>https://i.dailymail.co.uk/i/pix/2015/05/08/04/2853EA7300000578-3071525-A_day_at_the_races_Women_gossiping_in_their_finest_at_the_Melbou-a-117_1431057525806.jpg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5</a:t>
            </a:fld>
            <a:endParaRPr lang="en-AU" dirty="0"/>
          </a:p>
        </p:txBody>
      </p:sp>
    </p:spTree>
    <p:extLst>
      <p:ext uri="{BB962C8B-B14F-4D97-AF65-F5344CB8AC3E}">
        <p14:creationId xmlns:p14="http://schemas.microsoft.com/office/powerpoint/2010/main" val="223671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google.com/search?q=Fashions+on+the+field+in+the+60s&amp;rlz=1C1ASUT_enAU843AU843&amp;sxsrf=ALeKk03JG4azN0xB9xPItAnoVpvyfNTcJA:1597831393157&amp;tbm=isch&amp;source=iu&amp;ictx=1&amp;fir=WTO9TXMfdpzg_M%252CiYAVrr1BWjZ6WM%252C_&amp;vet=1&amp;usg=AI4_-kRUJO82mFEujOltPrGcNJxovFPlKQ&amp;sa=X&amp;ved=2ahUKEwj1kObkgafrAhVe7nMBHYLvAjMQ9QEwCHoECAoQKQ&amp;cshid=1597831449853197&amp;biw=1366&amp;bih=625#imgrc=q7wYaEjFb8aV1M</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https://www.standard.net.au/story/1880832/gallery-historical-photos-at-flemington-racecourse/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6</a:t>
            </a:fld>
            <a:endParaRPr lang="en-AU" dirty="0"/>
          </a:p>
        </p:txBody>
      </p:sp>
    </p:spTree>
    <p:extLst>
      <p:ext uri="{BB962C8B-B14F-4D97-AF65-F5344CB8AC3E}">
        <p14:creationId xmlns:p14="http://schemas.microsoft.com/office/powerpoint/2010/main" val="245474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https://www.dailymail.co.uk/femail/article-3071525/The-evolution-Australian-Race-Day-fashion-Black-white-pictures-archives-reveal-glory-days-fashions-field.html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https://en.wikipedia.org/wiki/White_shift_dress_of_Jean_Shrimpton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7</a:t>
            </a:fld>
            <a:endParaRPr lang="en-AU" dirty="0"/>
          </a:p>
        </p:txBody>
      </p:sp>
    </p:spTree>
    <p:extLst>
      <p:ext uri="{BB962C8B-B14F-4D97-AF65-F5344CB8AC3E}">
        <p14:creationId xmlns:p14="http://schemas.microsoft.com/office/powerpoint/2010/main" val="4088785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https://blogs.slv.vic.gov.au/our-stories/melbournes-lost-department-stores/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https://blogs.slv.vic.gov.au/our-stories/melbournes-lost-department-stores/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8</a:t>
            </a:fld>
            <a:endParaRPr lang="en-AU" dirty="0"/>
          </a:p>
        </p:txBody>
      </p:sp>
    </p:spTree>
    <p:extLst>
      <p:ext uri="{BB962C8B-B14F-4D97-AF65-F5344CB8AC3E}">
        <p14:creationId xmlns:p14="http://schemas.microsoft.com/office/powerpoint/2010/main" val="2041637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https://en.wikipedia.org/wiki/Block_Arcade,_Melbourne#/media/File:The_Block_Arcade_interior,_Melbourne.jpg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https://en.wikipedia.org/wiki/Block_Arcade,_Melbourne#/media/File:The_Block_Arcade_Central_atrium_201708.jpg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9</a:t>
            </a:fld>
            <a:endParaRPr lang="en-AU" dirty="0"/>
          </a:p>
        </p:txBody>
      </p:sp>
    </p:spTree>
    <p:extLst>
      <p:ext uri="{BB962C8B-B14F-4D97-AF65-F5344CB8AC3E}">
        <p14:creationId xmlns:p14="http://schemas.microsoft.com/office/powerpoint/2010/main" val="3796645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https://www.broadsheet.com.au/melbourne/food-and-drink/article/128-year-old-melbourne-institution-hopetoun-tea-rooms-sale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https://en.wikipedia.org/wiki/Block_Arcade,_Melbourne#/media/File:Tea_rooms_store_front_in_Collins_Street,_Melbourne.jpg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10</a:t>
            </a:fld>
            <a:endParaRPr lang="en-AU" dirty="0"/>
          </a:p>
        </p:txBody>
      </p:sp>
    </p:spTree>
    <p:extLst>
      <p:ext uri="{BB962C8B-B14F-4D97-AF65-F5344CB8AC3E}">
        <p14:creationId xmlns:p14="http://schemas.microsoft.com/office/powerpoint/2010/main" val="147800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9238" y="1750834"/>
            <a:ext cx="6451362" cy="3724546"/>
          </a:xfrm>
        </p:spPr>
        <p:txBody>
          <a:bodyPr anchor="b"/>
          <a:lstStyle>
            <a:lvl1pPr algn="ctr">
              <a:defRPr sz="4980"/>
            </a:lvl1pPr>
          </a:lstStyle>
          <a:p>
            <a:r>
              <a:rPr lang="en-US"/>
              <a:t>Click to edit Master title style</a:t>
            </a:r>
            <a:endParaRPr lang="en-US" dirty="0"/>
          </a:p>
        </p:txBody>
      </p:sp>
      <p:sp>
        <p:nvSpPr>
          <p:cNvPr id="3" name="Subtitle 2"/>
          <p:cNvSpPr>
            <a:spLocks noGrp="1"/>
          </p:cNvSpPr>
          <p:nvPr>
            <p:ph type="subTitle" idx="1"/>
          </p:nvPr>
        </p:nvSpPr>
        <p:spPr>
          <a:xfrm>
            <a:off x="948730" y="5619013"/>
            <a:ext cx="5692379" cy="2582912"/>
          </a:xfrm>
        </p:spPr>
        <p:txBody>
          <a:bodyPr/>
          <a:lstStyle>
            <a:lvl1pPr marL="0" indent="0" algn="ctr">
              <a:buNone/>
              <a:defRPr sz="1992"/>
            </a:lvl1pPr>
            <a:lvl2pPr marL="379476" indent="0" algn="ctr">
              <a:buNone/>
              <a:defRPr sz="1660"/>
            </a:lvl2pPr>
            <a:lvl3pPr marL="758952" indent="0" algn="ctr">
              <a:buNone/>
              <a:defRPr sz="1494"/>
            </a:lvl3pPr>
            <a:lvl4pPr marL="1138428" indent="0" algn="ctr">
              <a:buNone/>
              <a:defRPr sz="1328"/>
            </a:lvl4pPr>
            <a:lvl5pPr marL="1517904" indent="0" algn="ctr">
              <a:buNone/>
              <a:defRPr sz="1328"/>
            </a:lvl5pPr>
            <a:lvl6pPr marL="1897380" indent="0" algn="ctr">
              <a:buNone/>
              <a:defRPr sz="1328"/>
            </a:lvl6pPr>
            <a:lvl7pPr marL="2276856" indent="0" algn="ctr">
              <a:buNone/>
              <a:defRPr sz="1328"/>
            </a:lvl7pPr>
            <a:lvl8pPr marL="2656332" indent="0" algn="ctr">
              <a:buNone/>
              <a:defRPr sz="1328"/>
            </a:lvl8pPr>
            <a:lvl9pPr marL="3035808" indent="0" algn="ctr">
              <a:buNone/>
              <a:defRPr sz="1328"/>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DE5A1AB-CBBE-4709-A1AB-8965054A3787}" type="datetime1">
              <a:rPr lang="en-US" smtClean="0"/>
              <a:t>10/14/20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988122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940D5F-D8E4-44AF-BA6C-D2953A938D33}" type="datetime1">
              <a:rPr lang="en-US" smtClean="0"/>
              <a:t>10/14/20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843476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31478" y="569578"/>
            <a:ext cx="1636559" cy="9066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21802" y="569578"/>
            <a:ext cx="4814803" cy="90661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13E8C-F579-4957-BE96-4674776991AE}" type="datetime1">
              <a:rPr lang="en-US" smtClean="0"/>
              <a:t>10/14/20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443344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A5A29B-E68E-4533-BE75-65A3400FDB2A}" type="datetime1">
              <a:rPr lang="en-US" smtClean="0"/>
              <a:t>10/14/20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411732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7849" y="2667115"/>
            <a:ext cx="6546235" cy="4450138"/>
          </a:xfrm>
        </p:spPr>
        <p:txBody>
          <a:bodyPr anchor="b"/>
          <a:lstStyle>
            <a:lvl1pPr>
              <a:defRPr sz="4980"/>
            </a:lvl1pPr>
          </a:lstStyle>
          <a:p>
            <a:r>
              <a:rPr lang="en-US"/>
              <a:t>Click to edit Master title style</a:t>
            </a:r>
            <a:endParaRPr lang="en-US" dirty="0"/>
          </a:p>
        </p:txBody>
      </p:sp>
      <p:sp>
        <p:nvSpPr>
          <p:cNvPr id="3" name="Text Placeholder 2"/>
          <p:cNvSpPr>
            <a:spLocks noGrp="1"/>
          </p:cNvSpPr>
          <p:nvPr>
            <p:ph type="body" idx="1"/>
          </p:nvPr>
        </p:nvSpPr>
        <p:spPr>
          <a:xfrm>
            <a:off x="517849" y="7159353"/>
            <a:ext cx="6546235" cy="2340222"/>
          </a:xfrm>
        </p:spPr>
        <p:txBody>
          <a:bodyPr/>
          <a:lstStyle>
            <a:lvl1pPr marL="0" indent="0">
              <a:buNone/>
              <a:defRPr sz="1992">
                <a:solidFill>
                  <a:schemeClr val="tx1"/>
                </a:solidFill>
              </a:defRPr>
            </a:lvl1pPr>
            <a:lvl2pPr marL="379476" indent="0">
              <a:buNone/>
              <a:defRPr sz="1660">
                <a:solidFill>
                  <a:schemeClr val="tx1">
                    <a:tint val="75000"/>
                  </a:schemeClr>
                </a:solidFill>
              </a:defRPr>
            </a:lvl2pPr>
            <a:lvl3pPr marL="758952" indent="0">
              <a:buNone/>
              <a:defRPr sz="1494">
                <a:solidFill>
                  <a:schemeClr val="tx1">
                    <a:tint val="75000"/>
                  </a:schemeClr>
                </a:solidFill>
              </a:defRPr>
            </a:lvl3pPr>
            <a:lvl4pPr marL="1138428" indent="0">
              <a:buNone/>
              <a:defRPr sz="1328">
                <a:solidFill>
                  <a:schemeClr val="tx1">
                    <a:tint val="75000"/>
                  </a:schemeClr>
                </a:solidFill>
              </a:defRPr>
            </a:lvl4pPr>
            <a:lvl5pPr marL="1517904" indent="0">
              <a:buNone/>
              <a:defRPr sz="1328">
                <a:solidFill>
                  <a:schemeClr val="tx1">
                    <a:tint val="75000"/>
                  </a:schemeClr>
                </a:solidFill>
              </a:defRPr>
            </a:lvl5pPr>
            <a:lvl6pPr marL="1897380" indent="0">
              <a:buNone/>
              <a:defRPr sz="1328">
                <a:solidFill>
                  <a:schemeClr val="tx1">
                    <a:tint val="75000"/>
                  </a:schemeClr>
                </a:solidFill>
              </a:defRPr>
            </a:lvl6pPr>
            <a:lvl7pPr marL="2276856" indent="0">
              <a:buNone/>
              <a:defRPr sz="1328">
                <a:solidFill>
                  <a:schemeClr val="tx1">
                    <a:tint val="75000"/>
                  </a:schemeClr>
                </a:solidFill>
              </a:defRPr>
            </a:lvl7pPr>
            <a:lvl8pPr marL="2656332" indent="0">
              <a:buNone/>
              <a:defRPr sz="1328">
                <a:solidFill>
                  <a:schemeClr val="tx1">
                    <a:tint val="75000"/>
                  </a:schemeClr>
                </a:solidFill>
              </a:defRPr>
            </a:lvl8pPr>
            <a:lvl9pPr marL="3035808" indent="0">
              <a:buNone/>
              <a:defRPr sz="132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731612-84A5-46B7-9119-528B93148F48}" type="datetime1">
              <a:rPr lang="en-US" smtClean="0"/>
              <a:t>10/14/20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490260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21801"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42356"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3F56F4-66EF-42B6-ACD9-131A4F3373DC}" type="datetime1">
              <a:rPr lang="en-US" smtClean="0"/>
              <a:t>10/14/20</a:t>
            </a:fld>
            <a:endParaRPr lang="en-US" dirty="0"/>
          </a:p>
        </p:txBody>
      </p:sp>
      <p:sp>
        <p:nvSpPr>
          <p:cNvPr id="6" name="Footer Placeholder 5"/>
          <p:cNvSpPr>
            <a:spLocks noGrp="1"/>
          </p:cNvSpPr>
          <p:nvPr>
            <p:ph type="ftr" sz="quarter" idx="11"/>
          </p:nvPr>
        </p:nvSpPr>
        <p:spPr/>
        <p:txBody>
          <a:bodyPr/>
          <a:lstStyle/>
          <a:p>
            <a:r>
              <a:rPr lang="en-US" dirty="0"/>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358569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790" y="569580"/>
            <a:ext cx="6546235" cy="20678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2791" y="2622536"/>
            <a:ext cx="3210857"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4" name="Content Placeholder 3"/>
          <p:cNvSpPr>
            <a:spLocks noGrp="1"/>
          </p:cNvSpPr>
          <p:nvPr>
            <p:ph sz="half" idx="2"/>
          </p:nvPr>
        </p:nvSpPr>
        <p:spPr>
          <a:xfrm>
            <a:off x="522791" y="3907801"/>
            <a:ext cx="3210857"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42356" y="2622536"/>
            <a:ext cx="3226670"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6" name="Content Placeholder 5"/>
          <p:cNvSpPr>
            <a:spLocks noGrp="1"/>
          </p:cNvSpPr>
          <p:nvPr>
            <p:ph sz="quarter" idx="4"/>
          </p:nvPr>
        </p:nvSpPr>
        <p:spPr>
          <a:xfrm>
            <a:off x="3842356" y="3907801"/>
            <a:ext cx="3226670"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F3CF410-A757-4301-839E-2F4E6A7F697E}" type="datetime1">
              <a:rPr lang="en-US" smtClean="0"/>
              <a:t>10/14/20</a:t>
            </a:fld>
            <a:endParaRPr lang="en-US" dirty="0"/>
          </a:p>
        </p:txBody>
      </p:sp>
      <p:sp>
        <p:nvSpPr>
          <p:cNvPr id="8" name="Footer Placeholder 7"/>
          <p:cNvSpPr>
            <a:spLocks noGrp="1"/>
          </p:cNvSpPr>
          <p:nvPr>
            <p:ph type="ftr" sz="quarter" idx="11"/>
          </p:nvPr>
        </p:nvSpPr>
        <p:spPr/>
        <p:txBody>
          <a:bodyPr/>
          <a:lstStyle/>
          <a:p>
            <a:r>
              <a:rPr lang="en-US" dirty="0"/>
              <a:t>Rotary Club of Canterbury: Connecting in Isolation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3002187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2E48DE-0888-4EB5-9079-2A1EEBFFF085}" type="datetime1">
              <a:rPr lang="en-US" smtClean="0"/>
              <a:t>10/14/20</a:t>
            </a:fld>
            <a:endParaRPr lang="en-US" dirty="0"/>
          </a:p>
        </p:txBody>
      </p:sp>
      <p:sp>
        <p:nvSpPr>
          <p:cNvPr id="4" name="Footer Placeholder 3"/>
          <p:cNvSpPr>
            <a:spLocks noGrp="1"/>
          </p:cNvSpPr>
          <p:nvPr>
            <p:ph type="ftr" sz="quarter" idx="11"/>
          </p:nvPr>
        </p:nvSpPr>
        <p:spPr/>
        <p:txBody>
          <a:bodyPr/>
          <a:lstStyle/>
          <a:p>
            <a:r>
              <a:rPr lang="en-US" dirty="0"/>
              <a:t>Rotary Club of Canterbury: Connecting in Isolation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7729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E3C3C8-47D7-4EBF-AD8D-B95B38E3E002}" type="datetime1">
              <a:rPr lang="en-US" smtClean="0"/>
              <a:t>10/14/20</a:t>
            </a:fld>
            <a:endParaRPr lang="en-US" dirty="0"/>
          </a:p>
        </p:txBody>
      </p:sp>
      <p:sp>
        <p:nvSpPr>
          <p:cNvPr id="3" name="Footer Placeholder 2"/>
          <p:cNvSpPr>
            <a:spLocks noGrp="1"/>
          </p:cNvSpPr>
          <p:nvPr>
            <p:ph type="ftr" sz="quarter" idx="11"/>
          </p:nvPr>
        </p:nvSpPr>
        <p:spPr/>
        <p:txBody>
          <a:bodyPr/>
          <a:lstStyle/>
          <a:p>
            <a:r>
              <a:rPr lang="en-US" dirty="0"/>
              <a:t>Rotary Club of Canterbury: Connecting in Isolation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1050332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Content Placeholder 2"/>
          <p:cNvSpPr>
            <a:spLocks noGrp="1"/>
          </p:cNvSpPr>
          <p:nvPr>
            <p:ph idx="1"/>
          </p:nvPr>
        </p:nvSpPr>
        <p:spPr>
          <a:xfrm>
            <a:off x="3226670" y="1540340"/>
            <a:ext cx="3842355" cy="7602630"/>
          </a:xfrm>
        </p:spPr>
        <p:txBody>
          <a:bodyPr/>
          <a:lstStyle>
            <a:lvl1pPr>
              <a:defRPr sz="2656"/>
            </a:lvl1pPr>
            <a:lvl2pPr>
              <a:defRPr sz="2324"/>
            </a:lvl2pPr>
            <a:lvl3pPr>
              <a:defRPr sz="1992"/>
            </a:lvl3pPr>
            <a:lvl4pPr>
              <a:defRPr sz="1660"/>
            </a:lvl4pPr>
            <a:lvl5pPr>
              <a:defRPr sz="1660"/>
            </a:lvl5pPr>
            <a:lvl6pPr>
              <a:defRPr sz="1660"/>
            </a:lvl6pPr>
            <a:lvl7pPr>
              <a:defRPr sz="1660"/>
            </a:lvl7pPr>
            <a:lvl8pPr>
              <a:defRPr sz="1660"/>
            </a:lvl8pPr>
            <a:lvl9pPr>
              <a:defRPr sz="16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75D1DB26-C81B-4D70-B8D1-F3441E90FB64}" type="datetime1">
              <a:rPr lang="en-US" smtClean="0"/>
              <a:t>10/14/20</a:t>
            </a:fld>
            <a:endParaRPr lang="en-US" dirty="0"/>
          </a:p>
        </p:txBody>
      </p:sp>
      <p:sp>
        <p:nvSpPr>
          <p:cNvPr id="6" name="Footer Placeholder 5"/>
          <p:cNvSpPr>
            <a:spLocks noGrp="1"/>
          </p:cNvSpPr>
          <p:nvPr>
            <p:ph type="ftr" sz="quarter" idx="11"/>
          </p:nvPr>
        </p:nvSpPr>
        <p:spPr/>
        <p:txBody>
          <a:bodyPr/>
          <a:lstStyle/>
          <a:p>
            <a:r>
              <a:rPr lang="en-US" dirty="0"/>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1000291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Picture Placeholder 2"/>
          <p:cNvSpPr>
            <a:spLocks noGrp="1" noChangeAspect="1"/>
          </p:cNvSpPr>
          <p:nvPr>
            <p:ph type="pic" idx="1"/>
          </p:nvPr>
        </p:nvSpPr>
        <p:spPr>
          <a:xfrm>
            <a:off x="3226670" y="1540340"/>
            <a:ext cx="3842355" cy="7602630"/>
          </a:xfrm>
        </p:spPr>
        <p:txBody>
          <a:bodyPr anchor="t"/>
          <a:lstStyle>
            <a:lvl1pPr marL="0" indent="0">
              <a:buNone/>
              <a:defRPr sz="2656"/>
            </a:lvl1pPr>
            <a:lvl2pPr marL="379476" indent="0">
              <a:buNone/>
              <a:defRPr sz="2324"/>
            </a:lvl2pPr>
            <a:lvl3pPr marL="758952" indent="0">
              <a:buNone/>
              <a:defRPr sz="1992"/>
            </a:lvl3pPr>
            <a:lvl4pPr marL="1138428" indent="0">
              <a:buNone/>
              <a:defRPr sz="1660"/>
            </a:lvl4pPr>
            <a:lvl5pPr marL="1517904" indent="0">
              <a:buNone/>
              <a:defRPr sz="1660"/>
            </a:lvl5pPr>
            <a:lvl6pPr marL="1897380" indent="0">
              <a:buNone/>
              <a:defRPr sz="1660"/>
            </a:lvl6pPr>
            <a:lvl7pPr marL="2276856" indent="0">
              <a:buNone/>
              <a:defRPr sz="1660"/>
            </a:lvl7pPr>
            <a:lvl8pPr marL="2656332" indent="0">
              <a:buNone/>
              <a:defRPr sz="1660"/>
            </a:lvl8pPr>
            <a:lvl9pPr marL="3035808" indent="0">
              <a:buNone/>
              <a:defRPr sz="1660"/>
            </a:lvl9pPr>
          </a:lstStyle>
          <a:p>
            <a:r>
              <a:rPr lang="en-US" dirty="0"/>
              <a:t>Click icon to add picture</a:t>
            </a:r>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35E11B44-B4FA-4481-963A-E4319FC52D6D}" type="datetime1">
              <a:rPr lang="en-US" smtClean="0"/>
              <a:t>10/14/20</a:t>
            </a:fld>
            <a:endParaRPr lang="en-US" dirty="0"/>
          </a:p>
        </p:txBody>
      </p:sp>
      <p:sp>
        <p:nvSpPr>
          <p:cNvPr id="6" name="Footer Placeholder 5"/>
          <p:cNvSpPr>
            <a:spLocks noGrp="1"/>
          </p:cNvSpPr>
          <p:nvPr>
            <p:ph type="ftr" sz="quarter" idx="11"/>
          </p:nvPr>
        </p:nvSpPr>
        <p:spPr/>
        <p:txBody>
          <a:bodyPr/>
          <a:lstStyle/>
          <a:p>
            <a:r>
              <a:rPr lang="en-US" dirty="0"/>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96871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1802" y="569580"/>
            <a:ext cx="6546235" cy="20678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21802" y="2847891"/>
            <a:ext cx="6546235" cy="67878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21801" y="9915615"/>
            <a:ext cx="1707714" cy="569578"/>
          </a:xfrm>
          <a:prstGeom prst="rect">
            <a:avLst/>
          </a:prstGeom>
        </p:spPr>
        <p:txBody>
          <a:bodyPr vert="horz" lIns="91440" tIns="45720" rIns="91440" bIns="45720" rtlCol="0" anchor="ctr"/>
          <a:lstStyle>
            <a:lvl1pPr algn="l">
              <a:defRPr sz="996">
                <a:solidFill>
                  <a:schemeClr val="tx1">
                    <a:tint val="75000"/>
                  </a:schemeClr>
                </a:solidFill>
              </a:defRPr>
            </a:lvl1pPr>
          </a:lstStyle>
          <a:p>
            <a:fld id="{F4C11159-75C8-4812-9880-5709C4762530}" type="datetime1">
              <a:rPr lang="en-US" smtClean="0"/>
              <a:t>10/14/20</a:t>
            </a:fld>
            <a:endParaRPr lang="en-US" dirty="0"/>
          </a:p>
        </p:txBody>
      </p:sp>
      <p:sp>
        <p:nvSpPr>
          <p:cNvPr id="5" name="Footer Placeholder 4"/>
          <p:cNvSpPr>
            <a:spLocks noGrp="1"/>
          </p:cNvSpPr>
          <p:nvPr>
            <p:ph type="ftr" sz="quarter" idx="3"/>
          </p:nvPr>
        </p:nvSpPr>
        <p:spPr>
          <a:xfrm>
            <a:off x="2514134" y="9915615"/>
            <a:ext cx="2561570" cy="569578"/>
          </a:xfrm>
          <a:prstGeom prst="rect">
            <a:avLst/>
          </a:prstGeom>
        </p:spPr>
        <p:txBody>
          <a:bodyPr vert="horz" lIns="91440" tIns="45720" rIns="91440" bIns="45720" rtlCol="0" anchor="ctr"/>
          <a:lstStyle>
            <a:lvl1pPr algn="ctr">
              <a:defRPr sz="996">
                <a:solidFill>
                  <a:schemeClr val="tx1">
                    <a:tint val="75000"/>
                  </a:schemeClr>
                </a:solidFill>
              </a:defRPr>
            </a:lvl1pPr>
          </a:lstStyle>
          <a:p>
            <a:r>
              <a:rPr lang="en-US" dirty="0"/>
              <a:t>Rotary Club of Canterbury: Connecting in Isolation Project</a:t>
            </a:r>
          </a:p>
        </p:txBody>
      </p:sp>
      <p:sp>
        <p:nvSpPr>
          <p:cNvPr id="6" name="Slide Number Placeholder 5"/>
          <p:cNvSpPr>
            <a:spLocks noGrp="1"/>
          </p:cNvSpPr>
          <p:nvPr>
            <p:ph type="sldNum" sz="quarter" idx="4"/>
          </p:nvPr>
        </p:nvSpPr>
        <p:spPr>
          <a:xfrm>
            <a:off x="5360323" y="9915615"/>
            <a:ext cx="1707714" cy="569578"/>
          </a:xfrm>
          <a:prstGeom prst="rect">
            <a:avLst/>
          </a:prstGeom>
        </p:spPr>
        <p:txBody>
          <a:bodyPr vert="horz" lIns="91440" tIns="45720" rIns="91440" bIns="45720" rtlCol="0" anchor="ctr"/>
          <a:lstStyle>
            <a:lvl1pPr algn="r">
              <a:defRPr sz="996">
                <a:solidFill>
                  <a:schemeClr val="tx1">
                    <a:tint val="75000"/>
                  </a:schemeClr>
                </a:solidFill>
              </a:defRPr>
            </a:lvl1pPr>
          </a:lstStyle>
          <a:p>
            <a:fld id="{DC56C17F-E5A4-4123-831E-B6BE4BD60FE1}" type="slidenum">
              <a:rPr lang="en-US" smtClean="0"/>
              <a:t>‹#›</a:t>
            </a:fld>
            <a:endParaRPr lang="en-US" dirty="0"/>
          </a:p>
        </p:txBody>
      </p:sp>
    </p:spTree>
    <p:extLst>
      <p:ext uri="{BB962C8B-B14F-4D97-AF65-F5344CB8AC3E}">
        <p14:creationId xmlns:p14="http://schemas.microsoft.com/office/powerpoint/2010/main" val="23535513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758952" rtl="0" eaLnBrk="1" latinLnBrk="0" hangingPunct="1">
        <a:lnSpc>
          <a:spcPct val="90000"/>
        </a:lnSpc>
        <a:spcBef>
          <a:spcPct val="0"/>
        </a:spcBef>
        <a:buNone/>
        <a:defRPr sz="3652" kern="1200">
          <a:solidFill>
            <a:schemeClr val="tx1"/>
          </a:solidFill>
          <a:latin typeface="+mj-lt"/>
          <a:ea typeface="+mj-ea"/>
          <a:cs typeface="+mj-cs"/>
        </a:defRPr>
      </a:lvl1pPr>
    </p:titleStyle>
    <p:bodyStyle>
      <a:lvl1pPr marL="189738" indent="-189738" algn="l" defTabSz="758952" rtl="0" eaLnBrk="1" latinLnBrk="0" hangingPunct="1">
        <a:lnSpc>
          <a:spcPct val="90000"/>
        </a:lnSpc>
        <a:spcBef>
          <a:spcPts val="830"/>
        </a:spcBef>
        <a:buFont typeface="Arial" panose="020B0604020202020204" pitchFamily="34" charset="0"/>
        <a:buChar char="•"/>
        <a:defRPr sz="2324" kern="1200">
          <a:solidFill>
            <a:schemeClr val="tx1"/>
          </a:solidFill>
          <a:latin typeface="+mn-lt"/>
          <a:ea typeface="+mn-ea"/>
          <a:cs typeface="+mn-cs"/>
        </a:defRPr>
      </a:lvl1pPr>
      <a:lvl2pPr marL="569214" indent="-189738" algn="l" defTabSz="758952" rtl="0" eaLnBrk="1" latinLnBrk="0" hangingPunct="1">
        <a:lnSpc>
          <a:spcPct val="90000"/>
        </a:lnSpc>
        <a:spcBef>
          <a:spcPts val="415"/>
        </a:spcBef>
        <a:buFont typeface="Arial" panose="020B0604020202020204" pitchFamily="34" charset="0"/>
        <a:buChar char="•"/>
        <a:defRPr sz="1992" kern="1200">
          <a:solidFill>
            <a:schemeClr val="tx1"/>
          </a:solidFill>
          <a:latin typeface="+mn-lt"/>
          <a:ea typeface="+mn-ea"/>
          <a:cs typeface="+mn-cs"/>
        </a:defRPr>
      </a:lvl2pPr>
      <a:lvl3pPr marL="948690" indent="-189738" algn="l" defTabSz="758952" rtl="0" eaLnBrk="1" latinLnBrk="0" hangingPunct="1">
        <a:lnSpc>
          <a:spcPct val="90000"/>
        </a:lnSpc>
        <a:spcBef>
          <a:spcPts val="415"/>
        </a:spcBef>
        <a:buFont typeface="Arial" panose="020B0604020202020204" pitchFamily="34" charset="0"/>
        <a:buChar char="•"/>
        <a:defRPr sz="1660" kern="1200">
          <a:solidFill>
            <a:schemeClr val="tx1"/>
          </a:solidFill>
          <a:latin typeface="+mn-lt"/>
          <a:ea typeface="+mn-ea"/>
          <a:cs typeface="+mn-cs"/>
        </a:defRPr>
      </a:lvl3pPr>
      <a:lvl4pPr marL="132816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4pPr>
      <a:lvl5pPr marL="1707642"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5pPr>
      <a:lvl6pPr marL="2087118"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6pPr>
      <a:lvl7pPr marL="2466594"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7pPr>
      <a:lvl8pPr marL="2846070"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8pPr>
      <a:lvl9pPr marL="322554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9pPr>
    </p:bodyStyle>
    <p:otherStyle>
      <a:defPPr>
        <a:defRPr lang="en-US"/>
      </a:defPPr>
      <a:lvl1pPr marL="0" algn="l" defTabSz="758952" rtl="0" eaLnBrk="1" latinLnBrk="0" hangingPunct="1">
        <a:defRPr sz="1494" kern="1200">
          <a:solidFill>
            <a:schemeClr val="tx1"/>
          </a:solidFill>
          <a:latin typeface="+mn-lt"/>
          <a:ea typeface="+mn-ea"/>
          <a:cs typeface="+mn-cs"/>
        </a:defRPr>
      </a:lvl1pPr>
      <a:lvl2pPr marL="379476" algn="l" defTabSz="758952" rtl="0" eaLnBrk="1" latinLnBrk="0" hangingPunct="1">
        <a:defRPr sz="1494" kern="1200">
          <a:solidFill>
            <a:schemeClr val="tx1"/>
          </a:solidFill>
          <a:latin typeface="+mn-lt"/>
          <a:ea typeface="+mn-ea"/>
          <a:cs typeface="+mn-cs"/>
        </a:defRPr>
      </a:lvl2pPr>
      <a:lvl3pPr marL="758952" algn="l" defTabSz="758952" rtl="0" eaLnBrk="1" latinLnBrk="0" hangingPunct="1">
        <a:defRPr sz="1494" kern="1200">
          <a:solidFill>
            <a:schemeClr val="tx1"/>
          </a:solidFill>
          <a:latin typeface="+mn-lt"/>
          <a:ea typeface="+mn-ea"/>
          <a:cs typeface="+mn-cs"/>
        </a:defRPr>
      </a:lvl3pPr>
      <a:lvl4pPr marL="1138428" algn="l" defTabSz="758952" rtl="0" eaLnBrk="1" latinLnBrk="0" hangingPunct="1">
        <a:defRPr sz="1494" kern="1200">
          <a:solidFill>
            <a:schemeClr val="tx1"/>
          </a:solidFill>
          <a:latin typeface="+mn-lt"/>
          <a:ea typeface="+mn-ea"/>
          <a:cs typeface="+mn-cs"/>
        </a:defRPr>
      </a:lvl4pPr>
      <a:lvl5pPr marL="1517904" algn="l" defTabSz="758952" rtl="0" eaLnBrk="1" latinLnBrk="0" hangingPunct="1">
        <a:defRPr sz="1494" kern="1200">
          <a:solidFill>
            <a:schemeClr val="tx1"/>
          </a:solidFill>
          <a:latin typeface="+mn-lt"/>
          <a:ea typeface="+mn-ea"/>
          <a:cs typeface="+mn-cs"/>
        </a:defRPr>
      </a:lvl5pPr>
      <a:lvl6pPr marL="1897380" algn="l" defTabSz="758952" rtl="0" eaLnBrk="1" latinLnBrk="0" hangingPunct="1">
        <a:defRPr sz="1494" kern="1200">
          <a:solidFill>
            <a:schemeClr val="tx1"/>
          </a:solidFill>
          <a:latin typeface="+mn-lt"/>
          <a:ea typeface="+mn-ea"/>
          <a:cs typeface="+mn-cs"/>
        </a:defRPr>
      </a:lvl6pPr>
      <a:lvl7pPr marL="2276856" algn="l" defTabSz="758952" rtl="0" eaLnBrk="1" latinLnBrk="0" hangingPunct="1">
        <a:defRPr sz="1494" kern="1200">
          <a:solidFill>
            <a:schemeClr val="tx1"/>
          </a:solidFill>
          <a:latin typeface="+mn-lt"/>
          <a:ea typeface="+mn-ea"/>
          <a:cs typeface="+mn-cs"/>
        </a:defRPr>
      </a:lvl7pPr>
      <a:lvl8pPr marL="2656332" algn="l" defTabSz="758952" rtl="0" eaLnBrk="1" latinLnBrk="0" hangingPunct="1">
        <a:defRPr sz="1494" kern="1200">
          <a:solidFill>
            <a:schemeClr val="tx1"/>
          </a:solidFill>
          <a:latin typeface="+mn-lt"/>
          <a:ea typeface="+mn-ea"/>
          <a:cs typeface="+mn-cs"/>
        </a:defRPr>
      </a:lvl8pPr>
      <a:lvl9pPr marL="3035808" algn="l" defTabSz="758952" rtl="0" eaLnBrk="1" latinLnBrk="0" hangingPunct="1">
        <a:defRPr sz="14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63.jpeg"/><Relationship Id="rId4" Type="http://schemas.openxmlformats.org/officeDocument/2006/relationships/image" Target="../media/image62.jpeg"/></Relationships>
</file>

<file path=ppt/slides/_rels/slide2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65.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3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76.jpeg"/></Relationships>
</file>

<file path=ppt/slides/_rels/slide3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book&#10;&#10;Description automatically generated">
            <a:extLst>
              <a:ext uri="{FF2B5EF4-FFF2-40B4-BE49-F238E27FC236}">
                <a16:creationId xmlns:a16="http://schemas.microsoft.com/office/drawing/2014/main" id="{1D5D1ECA-9249-4F98-A2C9-D2BE8C808EDE}"/>
              </a:ext>
            </a:extLst>
          </p:cNvPr>
          <p:cNvPicPr>
            <a:picLocks noChangeAspect="1"/>
          </p:cNvPicPr>
          <p:nvPr/>
        </p:nvPicPr>
        <p:blipFill rotWithShape="1">
          <a:blip r:embed="rId3">
            <a:extLst>
              <a:ext uri="{28A0092B-C50C-407E-A947-70E740481C1C}">
                <a14:useLocalDpi xmlns:a14="http://schemas.microsoft.com/office/drawing/2010/main" val="0"/>
              </a:ext>
            </a:extLst>
          </a:blip>
          <a:srcRect l="11171" t="13692" r="11453" b="7331"/>
          <a:stretch/>
        </p:blipFill>
        <p:spPr>
          <a:xfrm>
            <a:off x="0" y="288901"/>
            <a:ext cx="6800070" cy="9745578"/>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F62B1C17-B6DF-440E-8011-0CED5E783DD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765837" y="529590"/>
            <a:ext cx="1443355" cy="561340"/>
          </a:xfrm>
          <a:prstGeom prst="rect">
            <a:avLst/>
          </a:prstGeom>
        </p:spPr>
      </p:pic>
      <p:sp>
        <p:nvSpPr>
          <p:cNvPr id="2" name="Title 1">
            <a:extLst>
              <a:ext uri="{FF2B5EF4-FFF2-40B4-BE49-F238E27FC236}">
                <a16:creationId xmlns:a16="http://schemas.microsoft.com/office/drawing/2014/main" id="{F97CBA73-7771-4C47-B4D0-17C4191040C8}"/>
              </a:ext>
            </a:extLst>
          </p:cNvPr>
          <p:cNvSpPr>
            <a:spLocks noGrp="1"/>
          </p:cNvSpPr>
          <p:nvPr>
            <p:ph type="title"/>
          </p:nvPr>
        </p:nvSpPr>
        <p:spPr>
          <a:xfrm>
            <a:off x="3697697" y="1739654"/>
            <a:ext cx="3892141" cy="3867108"/>
          </a:xfrm>
        </p:spPr>
        <p:txBody>
          <a:bodyPr anchor="b">
            <a:normAutofit/>
          </a:bodyPr>
          <a:lstStyle/>
          <a:p>
            <a:pPr algn="ctr">
              <a:lnSpc>
                <a:spcPct val="150000"/>
              </a:lnSpc>
              <a:spcBef>
                <a:spcPts val="1800"/>
              </a:spcBef>
              <a:spcAft>
                <a:spcPts val="600"/>
              </a:spcAft>
            </a:pPr>
            <a:r>
              <a:rPr lang="en-AU" sz="4900" dirty="0">
                <a:latin typeface="Franklin Gothic Demi" panose="020B0703020102020204" pitchFamily="34" charset="0"/>
              </a:rPr>
              <a:t>Melbourne:</a:t>
            </a:r>
            <a:br>
              <a:rPr lang="en-AU" sz="4900" dirty="0">
                <a:latin typeface="Franklin Gothic Demi" panose="020B0703020102020204" pitchFamily="34" charset="0"/>
              </a:rPr>
            </a:br>
            <a:r>
              <a:rPr lang="en-AU" sz="4900" dirty="0">
                <a:latin typeface="Franklin Gothic Demi" panose="020B0703020102020204" pitchFamily="34" charset="0"/>
              </a:rPr>
              <a:t>City of Fashion</a:t>
            </a:r>
            <a:endParaRPr lang="en-AU" sz="4400" dirty="0">
              <a:latin typeface="Franklin Gothic Demi" panose="020B0703020102020204" pitchFamily="34" charset="0"/>
            </a:endParaRPr>
          </a:p>
        </p:txBody>
      </p:sp>
      <p:sp>
        <p:nvSpPr>
          <p:cNvPr id="7" name="Footer Placeholder 6">
            <a:extLst>
              <a:ext uri="{FF2B5EF4-FFF2-40B4-BE49-F238E27FC236}">
                <a16:creationId xmlns:a16="http://schemas.microsoft.com/office/drawing/2014/main" id="{B0591E88-235D-491D-9A52-8DDE77DCF829}"/>
              </a:ext>
            </a:extLst>
          </p:cNvPr>
          <p:cNvSpPr>
            <a:spLocks noGrp="1"/>
          </p:cNvSpPr>
          <p:nvPr>
            <p:ph type="ftr" sz="quarter" idx="11"/>
          </p:nvPr>
        </p:nvSpPr>
        <p:spPr>
          <a:xfrm>
            <a:off x="789768" y="10122594"/>
            <a:ext cx="3276906" cy="534818"/>
          </a:xfrm>
        </p:spPr>
        <p:txBody>
          <a:bodyPr/>
          <a:lstStyle/>
          <a:p>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sz="1000" dirty="0"/>
          </a:p>
        </p:txBody>
      </p:sp>
      <p:sp>
        <p:nvSpPr>
          <p:cNvPr id="8" name="Slide Number Placeholder 7">
            <a:extLst>
              <a:ext uri="{FF2B5EF4-FFF2-40B4-BE49-F238E27FC236}">
                <a16:creationId xmlns:a16="http://schemas.microsoft.com/office/drawing/2014/main" id="{0D0CC641-7A10-4B3A-B754-D1DAB3E63800}"/>
              </a:ext>
            </a:extLst>
          </p:cNvPr>
          <p:cNvSpPr>
            <a:spLocks noGrp="1"/>
          </p:cNvSpPr>
          <p:nvPr>
            <p:ph type="sldNum" sz="quarter" idx="12"/>
          </p:nvPr>
        </p:nvSpPr>
        <p:spPr>
          <a:xfrm>
            <a:off x="5446232" y="10122594"/>
            <a:ext cx="1707714" cy="569578"/>
          </a:xfrm>
        </p:spPr>
        <p:txBody>
          <a:bodyPr/>
          <a:lstStyle/>
          <a:p>
            <a:fld id="{DC56C17F-E5A4-4123-831E-B6BE4BD60FE1}" type="slidenum">
              <a:rPr lang="en-US" smtClean="0"/>
              <a:t>1</a:t>
            </a:fld>
            <a:endParaRPr lang="en-US" dirty="0"/>
          </a:p>
        </p:txBody>
      </p:sp>
    </p:spTree>
    <p:extLst>
      <p:ext uri="{BB962C8B-B14F-4D97-AF65-F5344CB8AC3E}">
        <p14:creationId xmlns:p14="http://schemas.microsoft.com/office/powerpoint/2010/main" val="2647017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521802" y="569581"/>
            <a:ext cx="6546235" cy="766850"/>
          </a:xfrm>
        </p:spPr>
        <p:txBody>
          <a:bodyPr/>
          <a:lstStyle/>
          <a:p>
            <a:r>
              <a:rPr lang="en-US" b="1" dirty="0"/>
              <a:t>Other Places….. Block Arcade</a:t>
            </a:r>
          </a:p>
        </p:txBody>
      </p:sp>
      <p:sp>
        <p:nvSpPr>
          <p:cNvPr id="6" name="Rectangle 5">
            <a:extLst>
              <a:ext uri="{FF2B5EF4-FFF2-40B4-BE49-F238E27FC236}">
                <a16:creationId xmlns:a16="http://schemas.microsoft.com/office/drawing/2014/main" id="{4CBA9459-DF1D-41EA-9B39-0322986ECF55}"/>
              </a:ext>
            </a:extLst>
          </p:cNvPr>
          <p:cNvSpPr/>
          <p:nvPr/>
        </p:nvSpPr>
        <p:spPr>
          <a:xfrm>
            <a:off x="4949800" y="1624154"/>
            <a:ext cx="2118237" cy="3085460"/>
          </a:xfrm>
          <a:prstGeom prst="rect">
            <a:avLst/>
          </a:prstGeom>
        </p:spPr>
        <p:txBody>
          <a:bodyPr wrap="square">
            <a:spAutoFit/>
          </a:bodyPr>
          <a:lstStyle/>
          <a:p>
            <a:pPr>
              <a:spcBef>
                <a:spcPts val="300"/>
              </a:spcBef>
            </a:pPr>
            <a:r>
              <a:rPr lang="en-AU" sz="2400" dirty="0"/>
              <a:t>A trip to the Block Arcade is never complete without the decadence of</a:t>
            </a:r>
          </a:p>
          <a:p>
            <a:pPr>
              <a:spcBef>
                <a:spcPts val="300"/>
              </a:spcBef>
            </a:pPr>
            <a:r>
              <a:rPr lang="en-AU" sz="2400" dirty="0"/>
              <a:t>High Tea at the Hopetoun Tea Rooms.</a:t>
            </a:r>
          </a:p>
        </p:txBody>
      </p:sp>
      <p:pic>
        <p:nvPicPr>
          <p:cNvPr id="9" name="Picture 2" descr="128-Year-Old Melbourne Institution Hopetoun Tea Rooms Is Up for Sale">
            <a:extLst>
              <a:ext uri="{FF2B5EF4-FFF2-40B4-BE49-F238E27FC236}">
                <a16:creationId xmlns:a16="http://schemas.microsoft.com/office/drawing/2014/main" id="{91D446DC-38C5-4674-9351-827662927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63" y="1809495"/>
            <a:ext cx="3982875" cy="27687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High Tea at the Hopetoun Tea Rooms Melbourne - High Tea Society">
            <a:extLst>
              <a:ext uri="{FF2B5EF4-FFF2-40B4-BE49-F238E27FC236}">
                <a16:creationId xmlns:a16="http://schemas.microsoft.com/office/drawing/2014/main" id="{8ED6865E-4C65-41B4-9DE8-E295702616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64" y="5051323"/>
            <a:ext cx="5861149" cy="27687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E5FD425C-7F53-42E6-A1AF-92FA7179F90C}"/>
              </a:ext>
            </a:extLst>
          </p:cNvPr>
          <p:cNvSpPr/>
          <p:nvPr/>
        </p:nvSpPr>
        <p:spPr>
          <a:xfrm>
            <a:off x="770363" y="8038587"/>
            <a:ext cx="6127393" cy="1938992"/>
          </a:xfrm>
          <a:prstGeom prst="rect">
            <a:avLst/>
          </a:prstGeom>
        </p:spPr>
        <p:txBody>
          <a:bodyPr wrap="square">
            <a:spAutoFit/>
          </a:bodyPr>
          <a:lstStyle/>
          <a:p>
            <a:r>
              <a:rPr lang="en-AU" sz="2400" dirty="0">
                <a:solidFill>
                  <a:srgbClr val="222222"/>
                </a:solidFill>
              </a:rPr>
              <a:t>Full of old-world charm, it was known to draw queues – both for its extensive menu of English teas, herbal infusions and more exotic blends, and for its extravagant window displays of cakes, tarts and muffins.</a:t>
            </a:r>
            <a:endParaRPr lang="en-US" sz="2400" dirty="0"/>
          </a:p>
        </p:txBody>
      </p:sp>
      <p:sp>
        <p:nvSpPr>
          <p:cNvPr id="2" name="Footer Placeholder 1">
            <a:extLst>
              <a:ext uri="{FF2B5EF4-FFF2-40B4-BE49-F238E27FC236}">
                <a16:creationId xmlns:a16="http://schemas.microsoft.com/office/drawing/2014/main" id="{C3DA3537-AE7A-4F66-BC51-ED6F6C0C6CA0}"/>
              </a:ext>
            </a:extLst>
          </p:cNvPr>
          <p:cNvSpPr>
            <a:spLocks noGrp="1"/>
          </p:cNvSpPr>
          <p:nvPr>
            <p:ph type="ftr" sz="quarter" idx="11"/>
          </p:nvPr>
        </p:nvSpPr>
        <p:spPr>
          <a:xfrm>
            <a:off x="770363" y="9915615"/>
            <a:ext cx="4306963"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3" name="Slide Number Placeholder 2">
            <a:extLst>
              <a:ext uri="{FF2B5EF4-FFF2-40B4-BE49-F238E27FC236}">
                <a16:creationId xmlns:a16="http://schemas.microsoft.com/office/drawing/2014/main" id="{D6501533-515D-4311-A1DB-B82EDAC0C42D}"/>
              </a:ext>
            </a:extLst>
          </p:cNvPr>
          <p:cNvSpPr>
            <a:spLocks noGrp="1"/>
          </p:cNvSpPr>
          <p:nvPr>
            <p:ph type="sldNum" sz="quarter" idx="12"/>
          </p:nvPr>
        </p:nvSpPr>
        <p:spPr/>
        <p:txBody>
          <a:bodyPr/>
          <a:lstStyle/>
          <a:p>
            <a:fld id="{DC56C17F-E5A4-4123-831E-B6BE4BD60FE1}" type="slidenum">
              <a:rPr lang="en-US" smtClean="0"/>
              <a:t>10</a:t>
            </a:fld>
            <a:endParaRPr lang="en-US" dirty="0"/>
          </a:p>
        </p:txBody>
      </p:sp>
    </p:spTree>
    <p:extLst>
      <p:ext uri="{BB962C8B-B14F-4D97-AF65-F5344CB8AC3E}">
        <p14:creationId xmlns:p14="http://schemas.microsoft.com/office/powerpoint/2010/main" val="1600782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521802" y="569581"/>
            <a:ext cx="6546235" cy="766850"/>
          </a:xfrm>
        </p:spPr>
        <p:txBody>
          <a:bodyPr/>
          <a:lstStyle/>
          <a:p>
            <a:r>
              <a:rPr lang="en-US" b="1" dirty="0"/>
              <a:t>Other Places….. Hilliers</a:t>
            </a:r>
          </a:p>
        </p:txBody>
      </p:sp>
      <p:sp>
        <p:nvSpPr>
          <p:cNvPr id="6" name="Rectangle 5">
            <a:extLst>
              <a:ext uri="{FF2B5EF4-FFF2-40B4-BE49-F238E27FC236}">
                <a16:creationId xmlns:a16="http://schemas.microsoft.com/office/drawing/2014/main" id="{4CBA9459-DF1D-41EA-9B39-0322986ECF55}"/>
              </a:ext>
            </a:extLst>
          </p:cNvPr>
          <p:cNvSpPr/>
          <p:nvPr/>
        </p:nvSpPr>
        <p:spPr>
          <a:xfrm>
            <a:off x="4358552" y="1715618"/>
            <a:ext cx="2680679" cy="1200329"/>
          </a:xfrm>
          <a:prstGeom prst="rect">
            <a:avLst/>
          </a:prstGeom>
        </p:spPr>
        <p:txBody>
          <a:bodyPr wrap="square">
            <a:spAutoFit/>
          </a:bodyPr>
          <a:lstStyle/>
          <a:p>
            <a:pPr>
              <a:spcBef>
                <a:spcPts val="300"/>
              </a:spcBef>
            </a:pPr>
            <a:r>
              <a:rPr lang="en-AU" sz="2400" dirty="0"/>
              <a:t>Ernest Hillier made Australia’s first chocolates in 1916</a:t>
            </a:r>
            <a:r>
              <a:rPr lang="en-AU" sz="2000" b="1" dirty="0"/>
              <a:t>.</a:t>
            </a:r>
            <a:endParaRPr lang="en-AU" sz="2400" dirty="0"/>
          </a:p>
        </p:txBody>
      </p:sp>
      <p:sp>
        <p:nvSpPr>
          <p:cNvPr id="2" name="TextBox 1">
            <a:extLst>
              <a:ext uri="{FF2B5EF4-FFF2-40B4-BE49-F238E27FC236}">
                <a16:creationId xmlns:a16="http://schemas.microsoft.com/office/drawing/2014/main" id="{47BA280E-6A6B-45D0-A922-D456B9F40F28}"/>
              </a:ext>
            </a:extLst>
          </p:cNvPr>
          <p:cNvSpPr txBox="1"/>
          <p:nvPr/>
        </p:nvSpPr>
        <p:spPr>
          <a:xfrm>
            <a:off x="655600" y="6592102"/>
            <a:ext cx="6085307" cy="1938992"/>
          </a:xfrm>
          <a:prstGeom prst="rect">
            <a:avLst/>
          </a:prstGeom>
          <a:noFill/>
        </p:spPr>
        <p:txBody>
          <a:bodyPr wrap="square" rtlCol="0">
            <a:spAutoFit/>
          </a:bodyPr>
          <a:lstStyle/>
          <a:p>
            <a:pPr>
              <a:spcBef>
                <a:spcPts val="300"/>
              </a:spcBef>
            </a:pPr>
            <a:r>
              <a:rPr lang="en-AU" sz="2400" dirty="0"/>
              <a:t>For me, the highlight of a shopping trip to the city with my mother was our final stop. Ernest Hilliers Café, beside the Regent Theatre in Collins Street.   I remember fondly  my favourite…..</a:t>
            </a:r>
          </a:p>
        </p:txBody>
      </p:sp>
      <p:pic>
        <p:nvPicPr>
          <p:cNvPr id="1030" name="Picture 6" descr="Hilliers Soda Fountain - Australian food history timeline">
            <a:extLst>
              <a:ext uri="{FF2B5EF4-FFF2-40B4-BE49-F238E27FC236}">
                <a16:creationId xmlns:a16="http://schemas.microsoft.com/office/drawing/2014/main" id="{54113BA7-78EA-4828-80FD-C3ADEBB920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66" y="3127271"/>
            <a:ext cx="4621988" cy="33608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2" name="Picture 8">
            <a:extLst>
              <a:ext uri="{FF2B5EF4-FFF2-40B4-BE49-F238E27FC236}">
                <a16:creationId xmlns:a16="http://schemas.microsoft.com/office/drawing/2014/main" id="{FEA373D4-1577-4240-A947-BB34C7827D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9634" y="3359006"/>
            <a:ext cx="1609725" cy="13525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anana split">
            <a:extLst>
              <a:ext uri="{FF2B5EF4-FFF2-40B4-BE49-F238E27FC236}">
                <a16:creationId xmlns:a16="http://schemas.microsoft.com/office/drawing/2014/main" id="{0E2D81F3-6D78-4596-A3C8-0D5E9619CD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9686" y="8147904"/>
            <a:ext cx="3024552" cy="201636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95C67DD-2E7B-4525-92B8-C2EEB93C7547}"/>
              </a:ext>
            </a:extLst>
          </p:cNvPr>
          <p:cNvSpPr/>
          <p:nvPr/>
        </p:nvSpPr>
        <p:spPr>
          <a:xfrm>
            <a:off x="1225225" y="8518477"/>
            <a:ext cx="3024553" cy="1200329"/>
          </a:xfrm>
          <a:prstGeom prst="rect">
            <a:avLst/>
          </a:prstGeom>
        </p:spPr>
        <p:txBody>
          <a:bodyPr wrap="square">
            <a:spAutoFit/>
          </a:bodyPr>
          <a:lstStyle/>
          <a:p>
            <a:pPr>
              <a:spcBef>
                <a:spcPts val="300"/>
              </a:spcBef>
            </a:pPr>
            <a:r>
              <a:rPr lang="en-AU" sz="2400" dirty="0"/>
              <a:t>a Banana Split, with chocolate sauce and peanuts.</a:t>
            </a:r>
          </a:p>
        </p:txBody>
      </p:sp>
      <p:pic>
        <p:nvPicPr>
          <p:cNvPr id="5" name="Picture 4">
            <a:extLst>
              <a:ext uri="{FF2B5EF4-FFF2-40B4-BE49-F238E27FC236}">
                <a16:creationId xmlns:a16="http://schemas.microsoft.com/office/drawing/2014/main" id="{3753BAED-8FED-4F0C-9C77-F38CE59D5C28}"/>
              </a:ext>
            </a:extLst>
          </p:cNvPr>
          <p:cNvPicPr>
            <a:picLocks noChangeAspect="1"/>
          </p:cNvPicPr>
          <p:nvPr/>
        </p:nvPicPr>
        <p:blipFill>
          <a:blip r:embed="rId6"/>
          <a:stretch>
            <a:fillRect/>
          </a:stretch>
        </p:blipFill>
        <p:spPr>
          <a:xfrm>
            <a:off x="655600" y="1326929"/>
            <a:ext cx="2213709" cy="2213709"/>
          </a:xfrm>
          <a:prstGeom prst="rect">
            <a:avLst/>
          </a:prstGeom>
        </p:spPr>
      </p:pic>
      <p:sp>
        <p:nvSpPr>
          <p:cNvPr id="7" name="Footer Placeholder 6">
            <a:extLst>
              <a:ext uri="{FF2B5EF4-FFF2-40B4-BE49-F238E27FC236}">
                <a16:creationId xmlns:a16="http://schemas.microsoft.com/office/drawing/2014/main" id="{4100BE67-34E0-4279-AD49-BA5A96B60CFC}"/>
              </a:ext>
            </a:extLst>
          </p:cNvPr>
          <p:cNvSpPr>
            <a:spLocks noGrp="1"/>
          </p:cNvSpPr>
          <p:nvPr>
            <p:ph type="ftr" sz="quarter" idx="11"/>
          </p:nvPr>
        </p:nvSpPr>
        <p:spPr>
          <a:xfrm>
            <a:off x="399301" y="9915615"/>
            <a:ext cx="4676403" cy="78254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9" name="Slide Number Placeholder 8">
            <a:extLst>
              <a:ext uri="{FF2B5EF4-FFF2-40B4-BE49-F238E27FC236}">
                <a16:creationId xmlns:a16="http://schemas.microsoft.com/office/drawing/2014/main" id="{ABF22428-EA98-42CE-962A-DA78972FF1C9}"/>
              </a:ext>
            </a:extLst>
          </p:cNvPr>
          <p:cNvSpPr>
            <a:spLocks noGrp="1"/>
          </p:cNvSpPr>
          <p:nvPr>
            <p:ph type="sldNum" sz="quarter" idx="12"/>
          </p:nvPr>
        </p:nvSpPr>
        <p:spPr/>
        <p:txBody>
          <a:bodyPr/>
          <a:lstStyle/>
          <a:p>
            <a:fld id="{DC56C17F-E5A4-4123-831E-B6BE4BD60FE1}" type="slidenum">
              <a:rPr lang="en-US" smtClean="0"/>
              <a:t>11</a:t>
            </a:fld>
            <a:endParaRPr lang="en-US" dirty="0"/>
          </a:p>
        </p:txBody>
      </p:sp>
    </p:spTree>
    <p:extLst>
      <p:ext uri="{BB962C8B-B14F-4D97-AF65-F5344CB8AC3E}">
        <p14:creationId xmlns:p14="http://schemas.microsoft.com/office/powerpoint/2010/main" val="3128654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811334" y="569581"/>
            <a:ext cx="6256703"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Popular Fashion Magazines</a:t>
            </a:r>
          </a:p>
        </p:txBody>
      </p:sp>
      <p:pic>
        <p:nvPicPr>
          <p:cNvPr id="5" name="Picture 4" descr="47 Best 1960s Australia images | 1960s fashion, Vintage fashion ...">
            <a:extLst>
              <a:ext uri="{FF2B5EF4-FFF2-40B4-BE49-F238E27FC236}">
                <a16:creationId xmlns:a16="http://schemas.microsoft.com/office/drawing/2014/main" id="{1EF4C690-9FBA-4E31-BA7D-74E8288BE18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1334" y="1451172"/>
            <a:ext cx="3697593" cy="450553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descr="The Swinging Sixties — Fashion for The Australian Women's Weekly ...">
            <a:extLst>
              <a:ext uri="{FF2B5EF4-FFF2-40B4-BE49-F238E27FC236}">
                <a16:creationId xmlns:a16="http://schemas.microsoft.com/office/drawing/2014/main" id="{31CCC600-90BE-4FB0-9C99-CA1B6658A16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418598" y="5295341"/>
            <a:ext cx="3697592" cy="419485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a:extLst>
              <a:ext uri="{FF2B5EF4-FFF2-40B4-BE49-F238E27FC236}">
                <a16:creationId xmlns:a16="http://schemas.microsoft.com/office/drawing/2014/main" id="{F4BEC4EA-1268-48F6-8328-F5B2B9A0DC26}"/>
              </a:ext>
            </a:extLst>
          </p:cNvPr>
          <p:cNvSpPr txBox="1"/>
          <p:nvPr/>
        </p:nvSpPr>
        <p:spPr>
          <a:xfrm>
            <a:off x="811333" y="6071446"/>
            <a:ext cx="2508503" cy="3416320"/>
          </a:xfrm>
          <a:prstGeom prst="rect">
            <a:avLst/>
          </a:prstGeom>
          <a:noFill/>
        </p:spPr>
        <p:txBody>
          <a:bodyPr wrap="square" rtlCol="0">
            <a:spAutoFit/>
          </a:bodyPr>
          <a:lstStyle/>
          <a:p>
            <a:pPr>
              <a:spcBef>
                <a:spcPts val="300"/>
              </a:spcBef>
            </a:pPr>
            <a:r>
              <a:rPr lang="en-AU" sz="2400" dirty="0"/>
              <a:t>For many years, Women’s Weekly was the premier magazine in Australia. It was started in 1933 by Frank Packer as a weekly publication.</a:t>
            </a:r>
            <a:endParaRPr lang="en-US" sz="2400" dirty="0"/>
          </a:p>
        </p:txBody>
      </p:sp>
      <p:sp>
        <p:nvSpPr>
          <p:cNvPr id="2" name="Footer Placeholder 1">
            <a:extLst>
              <a:ext uri="{FF2B5EF4-FFF2-40B4-BE49-F238E27FC236}">
                <a16:creationId xmlns:a16="http://schemas.microsoft.com/office/drawing/2014/main" id="{3AF5730C-1A13-441D-8B18-F8295B14BFA3}"/>
              </a:ext>
            </a:extLst>
          </p:cNvPr>
          <p:cNvSpPr>
            <a:spLocks noGrp="1"/>
          </p:cNvSpPr>
          <p:nvPr>
            <p:ph type="ftr" sz="quarter" idx="11"/>
          </p:nvPr>
        </p:nvSpPr>
        <p:spPr>
          <a:xfrm>
            <a:off x="811334" y="9915615"/>
            <a:ext cx="4264370"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3" name="Slide Number Placeholder 2">
            <a:extLst>
              <a:ext uri="{FF2B5EF4-FFF2-40B4-BE49-F238E27FC236}">
                <a16:creationId xmlns:a16="http://schemas.microsoft.com/office/drawing/2014/main" id="{A76085BF-E962-43AC-B3B1-0CBE19F9D2A4}"/>
              </a:ext>
            </a:extLst>
          </p:cNvPr>
          <p:cNvSpPr>
            <a:spLocks noGrp="1"/>
          </p:cNvSpPr>
          <p:nvPr>
            <p:ph type="sldNum" sz="quarter" idx="12"/>
          </p:nvPr>
        </p:nvSpPr>
        <p:spPr/>
        <p:txBody>
          <a:bodyPr/>
          <a:lstStyle/>
          <a:p>
            <a:fld id="{DC56C17F-E5A4-4123-831E-B6BE4BD60FE1}" type="slidenum">
              <a:rPr lang="en-US" smtClean="0"/>
              <a:t>12</a:t>
            </a:fld>
            <a:endParaRPr lang="en-US" dirty="0"/>
          </a:p>
        </p:txBody>
      </p:sp>
    </p:spTree>
    <p:extLst>
      <p:ext uri="{BB962C8B-B14F-4D97-AF65-F5344CB8AC3E}">
        <p14:creationId xmlns:p14="http://schemas.microsoft.com/office/powerpoint/2010/main" val="3484145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35684" y="593916"/>
            <a:ext cx="6118469"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Iconic designers</a:t>
            </a:r>
          </a:p>
        </p:txBody>
      </p:sp>
      <p:pic>
        <p:nvPicPr>
          <p:cNvPr id="3" name="Picture 2" descr="Pierre Cardin in 1960, with mini skirt, the dress was more shorter ...">
            <a:extLst>
              <a:ext uri="{FF2B5EF4-FFF2-40B4-BE49-F238E27FC236}">
                <a16:creationId xmlns:a16="http://schemas.microsoft.com/office/drawing/2014/main" id="{DF8F89B4-4887-4531-A659-BCE562D779F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941903" y="1336431"/>
            <a:ext cx="4126134" cy="3527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D9084F70-FA79-4421-B235-E717D091FACD}"/>
              </a:ext>
            </a:extLst>
          </p:cNvPr>
          <p:cNvSpPr txBox="1"/>
          <p:nvPr/>
        </p:nvSpPr>
        <p:spPr>
          <a:xfrm>
            <a:off x="715032" y="5017303"/>
            <a:ext cx="6118469" cy="1200329"/>
          </a:xfrm>
          <a:prstGeom prst="rect">
            <a:avLst/>
          </a:prstGeom>
          <a:noFill/>
        </p:spPr>
        <p:txBody>
          <a:bodyPr wrap="square" rtlCol="0">
            <a:spAutoFit/>
          </a:bodyPr>
          <a:lstStyle/>
          <a:p>
            <a:pPr>
              <a:spcBef>
                <a:spcPts val="300"/>
              </a:spcBef>
            </a:pPr>
            <a:r>
              <a:rPr lang="en-AU" sz="2400" dirty="0"/>
              <a:t>Pierre was already a trained tailor by the age of fourteen.  He began his couture career at Christian Dior.</a:t>
            </a:r>
            <a:endParaRPr lang="en-US" sz="2800" b="1" dirty="0"/>
          </a:p>
        </p:txBody>
      </p:sp>
      <p:pic>
        <p:nvPicPr>
          <p:cNvPr id="1026" name="Picture 2" descr="Mod Fashion~ (Yves St. Laurent Color Block Dress 1965) | Fashion ...">
            <a:extLst>
              <a:ext uri="{FF2B5EF4-FFF2-40B4-BE49-F238E27FC236}">
                <a16:creationId xmlns:a16="http://schemas.microsoft.com/office/drawing/2014/main" id="{1107ED48-4B40-48E3-9BA9-C066B400AA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6620" y="6388343"/>
            <a:ext cx="2331416" cy="34010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B21F46C-0BEB-45BD-AB16-4D70004B9EC5}"/>
              </a:ext>
            </a:extLst>
          </p:cNvPr>
          <p:cNvSpPr txBox="1"/>
          <p:nvPr/>
        </p:nvSpPr>
        <p:spPr>
          <a:xfrm>
            <a:off x="665713" y="6805512"/>
            <a:ext cx="3687765" cy="3046988"/>
          </a:xfrm>
          <a:prstGeom prst="rect">
            <a:avLst/>
          </a:prstGeom>
          <a:noFill/>
        </p:spPr>
        <p:txBody>
          <a:bodyPr wrap="square" rtlCol="0">
            <a:spAutoFit/>
          </a:bodyPr>
          <a:lstStyle/>
          <a:p>
            <a:pPr>
              <a:spcBef>
                <a:spcPts val="300"/>
              </a:spcBef>
            </a:pPr>
            <a:r>
              <a:rPr lang="en-AU" sz="2400" dirty="0"/>
              <a:t>In tribute to the Dutch artist Piet Mondrian, this jersey shift dress — devoted to the artist’s geometric works — caused a sensation when shown as part of the fall/winter 1965 haute couture show.</a:t>
            </a:r>
            <a:endParaRPr lang="en-US" sz="2800" b="1" dirty="0"/>
          </a:p>
        </p:txBody>
      </p:sp>
      <p:sp>
        <p:nvSpPr>
          <p:cNvPr id="6" name="Footer Placeholder 5">
            <a:extLst>
              <a:ext uri="{FF2B5EF4-FFF2-40B4-BE49-F238E27FC236}">
                <a16:creationId xmlns:a16="http://schemas.microsoft.com/office/drawing/2014/main" id="{B5E4DC29-0AFE-4DFB-8048-D1ED77E9D2D1}"/>
              </a:ext>
            </a:extLst>
          </p:cNvPr>
          <p:cNvSpPr>
            <a:spLocks noGrp="1"/>
          </p:cNvSpPr>
          <p:nvPr>
            <p:ph type="ftr" sz="quarter" idx="11"/>
          </p:nvPr>
        </p:nvSpPr>
        <p:spPr>
          <a:xfrm>
            <a:off x="715032" y="9942985"/>
            <a:ext cx="4126136" cy="712360"/>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7" name="Slide Number Placeholder 6">
            <a:extLst>
              <a:ext uri="{FF2B5EF4-FFF2-40B4-BE49-F238E27FC236}">
                <a16:creationId xmlns:a16="http://schemas.microsoft.com/office/drawing/2014/main" id="{4731ADC8-14F7-49CC-B9F0-96A4EEC0DE9F}"/>
              </a:ext>
            </a:extLst>
          </p:cNvPr>
          <p:cNvSpPr>
            <a:spLocks noGrp="1"/>
          </p:cNvSpPr>
          <p:nvPr>
            <p:ph type="sldNum" sz="quarter" idx="12"/>
          </p:nvPr>
        </p:nvSpPr>
        <p:spPr/>
        <p:txBody>
          <a:bodyPr/>
          <a:lstStyle/>
          <a:p>
            <a:fld id="{DC56C17F-E5A4-4123-831E-B6BE4BD60FE1}" type="slidenum">
              <a:rPr lang="en-US" smtClean="0"/>
              <a:t>13</a:t>
            </a:fld>
            <a:endParaRPr lang="en-US" dirty="0"/>
          </a:p>
        </p:txBody>
      </p:sp>
      <p:sp>
        <p:nvSpPr>
          <p:cNvPr id="8" name="TextBox 7">
            <a:extLst>
              <a:ext uri="{FF2B5EF4-FFF2-40B4-BE49-F238E27FC236}">
                <a16:creationId xmlns:a16="http://schemas.microsoft.com/office/drawing/2014/main" id="{B040A9C2-1261-46EB-B13F-920BA114542D}"/>
              </a:ext>
            </a:extLst>
          </p:cNvPr>
          <p:cNvSpPr txBox="1"/>
          <p:nvPr/>
        </p:nvSpPr>
        <p:spPr>
          <a:xfrm>
            <a:off x="735684" y="2433776"/>
            <a:ext cx="2042416" cy="461665"/>
          </a:xfrm>
          <a:prstGeom prst="rect">
            <a:avLst/>
          </a:prstGeom>
          <a:noFill/>
        </p:spPr>
        <p:txBody>
          <a:bodyPr wrap="square" rtlCol="0">
            <a:spAutoFit/>
          </a:bodyPr>
          <a:lstStyle/>
          <a:p>
            <a:r>
              <a:rPr lang="en-US" sz="2400" b="1" dirty="0"/>
              <a:t>Pierre Cardin</a:t>
            </a:r>
            <a:endParaRPr lang="en-AU" sz="2400" dirty="0"/>
          </a:p>
        </p:txBody>
      </p:sp>
      <p:sp>
        <p:nvSpPr>
          <p:cNvPr id="9" name="TextBox 8">
            <a:extLst>
              <a:ext uri="{FF2B5EF4-FFF2-40B4-BE49-F238E27FC236}">
                <a16:creationId xmlns:a16="http://schemas.microsoft.com/office/drawing/2014/main" id="{45C6813D-02DF-4B44-9F0B-588A3A7E5D30}"/>
              </a:ext>
            </a:extLst>
          </p:cNvPr>
          <p:cNvSpPr txBox="1"/>
          <p:nvPr/>
        </p:nvSpPr>
        <p:spPr>
          <a:xfrm>
            <a:off x="735683" y="6388343"/>
            <a:ext cx="3003446" cy="461665"/>
          </a:xfrm>
          <a:prstGeom prst="rect">
            <a:avLst/>
          </a:prstGeom>
          <a:noFill/>
        </p:spPr>
        <p:txBody>
          <a:bodyPr wrap="square" rtlCol="0">
            <a:spAutoFit/>
          </a:bodyPr>
          <a:lstStyle/>
          <a:p>
            <a:r>
              <a:rPr lang="en-US" sz="2400" b="1" dirty="0"/>
              <a:t>Yves St Laurent</a:t>
            </a:r>
          </a:p>
        </p:txBody>
      </p:sp>
    </p:spTree>
    <p:extLst>
      <p:ext uri="{BB962C8B-B14F-4D97-AF65-F5344CB8AC3E}">
        <p14:creationId xmlns:p14="http://schemas.microsoft.com/office/powerpoint/2010/main" val="900205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864973" y="569581"/>
            <a:ext cx="6203064"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Prue Acton </a:t>
            </a:r>
          </a:p>
        </p:txBody>
      </p:sp>
      <p:sp>
        <p:nvSpPr>
          <p:cNvPr id="2" name="TextBox 1">
            <a:extLst>
              <a:ext uri="{FF2B5EF4-FFF2-40B4-BE49-F238E27FC236}">
                <a16:creationId xmlns:a16="http://schemas.microsoft.com/office/drawing/2014/main" id="{D9084F70-FA79-4421-B235-E717D091FACD}"/>
              </a:ext>
            </a:extLst>
          </p:cNvPr>
          <p:cNvSpPr txBox="1"/>
          <p:nvPr/>
        </p:nvSpPr>
        <p:spPr>
          <a:xfrm>
            <a:off x="864973" y="4054002"/>
            <a:ext cx="6203064" cy="1569660"/>
          </a:xfrm>
          <a:prstGeom prst="rect">
            <a:avLst/>
          </a:prstGeom>
          <a:noFill/>
        </p:spPr>
        <p:txBody>
          <a:bodyPr wrap="square" rtlCol="0">
            <a:spAutoFit/>
          </a:bodyPr>
          <a:lstStyle/>
          <a:p>
            <a:pPr>
              <a:spcBef>
                <a:spcPts val="300"/>
              </a:spcBef>
            </a:pPr>
            <a:r>
              <a:rPr lang="en-AU" sz="2400" dirty="0"/>
              <a:t>Fashion and business entrepreneur Prue Acton established her signature label in the 1960s. She was one of the new wave of designers who was shaping the new youth fashion industry.</a:t>
            </a:r>
            <a:endParaRPr lang="en-US" sz="2800" b="1" dirty="0"/>
          </a:p>
        </p:txBody>
      </p:sp>
      <p:sp>
        <p:nvSpPr>
          <p:cNvPr id="5" name="TextBox 4">
            <a:extLst>
              <a:ext uri="{FF2B5EF4-FFF2-40B4-BE49-F238E27FC236}">
                <a16:creationId xmlns:a16="http://schemas.microsoft.com/office/drawing/2014/main" id="{4B21F46C-0BEB-45BD-AB16-4D70004B9EC5}"/>
              </a:ext>
            </a:extLst>
          </p:cNvPr>
          <p:cNvSpPr txBox="1"/>
          <p:nvPr/>
        </p:nvSpPr>
        <p:spPr>
          <a:xfrm>
            <a:off x="3848512" y="5710672"/>
            <a:ext cx="3273116" cy="4524315"/>
          </a:xfrm>
          <a:prstGeom prst="rect">
            <a:avLst/>
          </a:prstGeom>
          <a:noFill/>
        </p:spPr>
        <p:txBody>
          <a:bodyPr wrap="square" rtlCol="0">
            <a:spAutoFit/>
          </a:bodyPr>
          <a:lstStyle/>
          <a:p>
            <a:pPr>
              <a:spcBef>
                <a:spcPts val="300"/>
              </a:spcBef>
            </a:pPr>
            <a:r>
              <a:rPr lang="en-AU" sz="2400" dirty="0"/>
              <a:t>In 1963, aged 21, she established her fashion design business in Flinders Lane. It turned over 350 designs a year and sold an average of 1,000 dresses a week through 80 outlets in Australia and New Zealand. She developed her own range of cosmetics.</a:t>
            </a:r>
            <a:endParaRPr lang="en-US" sz="2800" b="1" dirty="0"/>
          </a:p>
        </p:txBody>
      </p:sp>
      <p:pic>
        <p:nvPicPr>
          <p:cNvPr id="2050" name="Picture 2" descr="Design of a lifetime: Prue Acton exhibition opens at Bayside Arts ...">
            <a:extLst>
              <a:ext uri="{FF2B5EF4-FFF2-40B4-BE49-F238E27FC236}">
                <a16:creationId xmlns:a16="http://schemas.microsoft.com/office/drawing/2014/main" id="{C6ABACB4-49FC-4C04-9EA5-0F5BDC1129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36"/>
          <a:stretch/>
        </p:blipFill>
        <p:spPr bwMode="auto">
          <a:xfrm>
            <a:off x="1062681" y="1399755"/>
            <a:ext cx="4013023" cy="252034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2" name="Picture 4" descr="Prue Acton - Art Almanac">
            <a:extLst>
              <a:ext uri="{FF2B5EF4-FFF2-40B4-BE49-F238E27FC236}">
                <a16:creationId xmlns:a16="http://schemas.microsoft.com/office/drawing/2014/main" id="{A7682F16-B098-4ED3-AACF-B838E639D5B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809"/>
          <a:stretch/>
        </p:blipFill>
        <p:spPr bwMode="auto">
          <a:xfrm>
            <a:off x="902931" y="5757562"/>
            <a:ext cx="2831752" cy="39358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4" name="Picture 6" descr="Prue Acton United Kingdom Trademark Brand Information - Prue Acton ...">
            <a:extLst>
              <a:ext uri="{FF2B5EF4-FFF2-40B4-BE49-F238E27FC236}">
                <a16:creationId xmlns:a16="http://schemas.microsoft.com/office/drawing/2014/main" id="{5CB38C42-FF09-48F2-A952-E9D2D9ADEE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4864" y="953006"/>
            <a:ext cx="2796763" cy="1224983"/>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BF2985A8-DA75-442F-9B65-1F9A6AFEA16A}"/>
              </a:ext>
            </a:extLst>
          </p:cNvPr>
          <p:cNvSpPr>
            <a:spLocks noGrp="1"/>
          </p:cNvSpPr>
          <p:nvPr>
            <p:ph type="ftr" sz="quarter" idx="11"/>
          </p:nvPr>
        </p:nvSpPr>
        <p:spPr>
          <a:xfrm>
            <a:off x="792240" y="9963503"/>
            <a:ext cx="4553903" cy="704322"/>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6" name="Slide Number Placeholder 5">
            <a:extLst>
              <a:ext uri="{FF2B5EF4-FFF2-40B4-BE49-F238E27FC236}">
                <a16:creationId xmlns:a16="http://schemas.microsoft.com/office/drawing/2014/main" id="{2EF3B6D7-C10E-4432-A918-383C3E3C1A49}"/>
              </a:ext>
            </a:extLst>
          </p:cNvPr>
          <p:cNvSpPr>
            <a:spLocks noGrp="1"/>
          </p:cNvSpPr>
          <p:nvPr>
            <p:ph type="sldNum" sz="quarter" idx="12"/>
          </p:nvPr>
        </p:nvSpPr>
        <p:spPr/>
        <p:txBody>
          <a:bodyPr/>
          <a:lstStyle/>
          <a:p>
            <a:fld id="{DC56C17F-E5A4-4123-831E-B6BE4BD60FE1}" type="slidenum">
              <a:rPr lang="en-US" smtClean="0"/>
              <a:t>14</a:t>
            </a:fld>
            <a:endParaRPr lang="en-US" dirty="0"/>
          </a:p>
        </p:txBody>
      </p:sp>
    </p:spTree>
    <p:extLst>
      <p:ext uri="{BB962C8B-B14F-4D97-AF65-F5344CB8AC3E}">
        <p14:creationId xmlns:p14="http://schemas.microsoft.com/office/powerpoint/2010/main" val="3401430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67751" y="569581"/>
            <a:ext cx="6300286"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The most stylish women…. </a:t>
            </a:r>
          </a:p>
        </p:txBody>
      </p:sp>
      <p:pic>
        <p:nvPicPr>
          <p:cNvPr id="3" name="Picture 2">
            <a:extLst>
              <a:ext uri="{FF2B5EF4-FFF2-40B4-BE49-F238E27FC236}">
                <a16:creationId xmlns:a16="http://schemas.microsoft.com/office/drawing/2014/main" id="{394C1439-2888-4314-8605-BE0D052A5E2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7416" y="1836101"/>
            <a:ext cx="2827503" cy="33396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id="{FE102C54-7790-4C9C-866F-5B762E0D8D05}"/>
              </a:ext>
            </a:extLst>
          </p:cNvPr>
          <p:cNvSpPr/>
          <p:nvPr/>
        </p:nvSpPr>
        <p:spPr>
          <a:xfrm>
            <a:off x="4040871" y="2311839"/>
            <a:ext cx="3027166" cy="2015936"/>
          </a:xfrm>
          <a:prstGeom prst="rect">
            <a:avLst/>
          </a:prstGeom>
        </p:spPr>
        <p:txBody>
          <a:bodyPr wrap="square">
            <a:spAutoFit/>
          </a:bodyPr>
          <a:lstStyle/>
          <a:p>
            <a:pPr>
              <a:spcBef>
                <a:spcPts val="300"/>
              </a:spcBef>
            </a:pPr>
            <a:r>
              <a:rPr lang="en-US" sz="2400" b="1" dirty="0">
                <a:latin typeface="Calibri" panose="020F0502020204030204" pitchFamily="34" charset="0"/>
                <a:ea typeface="Calibri" panose="020F0502020204030204" pitchFamily="34" charset="0"/>
                <a:cs typeface="Times New Roman" panose="02020603050405020304" pitchFamily="18" charset="0"/>
              </a:rPr>
              <a:t>Jacqueline Kennedy</a:t>
            </a:r>
          </a:p>
          <a:p>
            <a:pPr>
              <a:spcBef>
                <a:spcPts val="300"/>
              </a:spcBef>
            </a:pPr>
            <a:r>
              <a:rPr lang="en-US" sz="2400" dirty="0">
                <a:latin typeface="Calibri" panose="020F0502020204030204" pitchFamily="34" charset="0"/>
                <a:ea typeface="Calibri" panose="020F0502020204030204" pitchFamily="34" charset="0"/>
                <a:cs typeface="Times New Roman" panose="02020603050405020304" pitchFamily="18" charset="0"/>
              </a:rPr>
              <a:t>Fashion Icon and </a:t>
            </a:r>
          </a:p>
          <a:p>
            <a:pPr>
              <a:spcBef>
                <a:spcPts val="300"/>
              </a:spcBef>
            </a:pPr>
            <a:r>
              <a:rPr lang="en-US" sz="2400" dirty="0">
                <a:latin typeface="Calibri" panose="020F0502020204030204" pitchFamily="34" charset="0"/>
                <a:ea typeface="Calibri" panose="020F0502020204030204" pitchFamily="34" charset="0"/>
                <a:cs typeface="Times New Roman" panose="02020603050405020304" pitchFamily="18" charset="0"/>
              </a:rPr>
              <a:t>First Lady of the United States of America, 1961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Jackie Kennedy and Audrey Hepburn wearing Givenchy | Jackie ...">
            <a:extLst>
              <a:ext uri="{FF2B5EF4-FFF2-40B4-BE49-F238E27FC236}">
                <a16:creationId xmlns:a16="http://schemas.microsoft.com/office/drawing/2014/main" id="{C1AA83A0-0C35-49B8-A500-D1F41EA41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7416" y="5675463"/>
            <a:ext cx="3894573" cy="41202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0ED89D1-4A3E-4AD2-928D-98D54276537B}"/>
              </a:ext>
            </a:extLst>
          </p:cNvPr>
          <p:cNvSpPr/>
          <p:nvPr/>
        </p:nvSpPr>
        <p:spPr>
          <a:xfrm>
            <a:off x="4925292" y="6628935"/>
            <a:ext cx="2301986" cy="1938992"/>
          </a:xfrm>
          <a:prstGeom prst="rect">
            <a:avLst/>
          </a:prstGeom>
        </p:spPr>
        <p:txBody>
          <a:bodyPr wrap="square">
            <a:spAutoFit/>
          </a:bodyPr>
          <a:lstStyle/>
          <a:p>
            <a:pPr>
              <a:spcBef>
                <a:spcPts val="300"/>
              </a:spcBef>
            </a:pPr>
            <a:r>
              <a:rPr lang="en-US" sz="2400" b="1" dirty="0">
                <a:latin typeface="Calibri" panose="020F0502020204030204" pitchFamily="34" charset="0"/>
                <a:ea typeface="Calibri" panose="020F0502020204030204" pitchFamily="34" charset="0"/>
                <a:cs typeface="Times New Roman" panose="02020603050405020304" pitchFamily="18" charset="0"/>
              </a:rPr>
              <a:t>Jacqueline Kennedy and Audrey Hepburn wearing Givenchy</a:t>
            </a:r>
          </a:p>
        </p:txBody>
      </p:sp>
      <p:sp>
        <p:nvSpPr>
          <p:cNvPr id="6" name="Footer Placeholder 5">
            <a:extLst>
              <a:ext uri="{FF2B5EF4-FFF2-40B4-BE49-F238E27FC236}">
                <a16:creationId xmlns:a16="http://schemas.microsoft.com/office/drawing/2014/main" id="{112D028E-4B1A-475A-A9A8-8B1D6BDDD912}"/>
              </a:ext>
            </a:extLst>
          </p:cNvPr>
          <p:cNvSpPr>
            <a:spLocks noGrp="1"/>
          </p:cNvSpPr>
          <p:nvPr>
            <p:ph type="ftr" sz="quarter" idx="11"/>
          </p:nvPr>
        </p:nvSpPr>
        <p:spPr>
          <a:xfrm>
            <a:off x="767751" y="9885159"/>
            <a:ext cx="4108288" cy="766850"/>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7" name="Slide Number Placeholder 6">
            <a:extLst>
              <a:ext uri="{FF2B5EF4-FFF2-40B4-BE49-F238E27FC236}">
                <a16:creationId xmlns:a16="http://schemas.microsoft.com/office/drawing/2014/main" id="{CEC3C0DA-2B08-4A3A-8A78-BC3750699B14}"/>
              </a:ext>
            </a:extLst>
          </p:cNvPr>
          <p:cNvSpPr>
            <a:spLocks noGrp="1"/>
          </p:cNvSpPr>
          <p:nvPr>
            <p:ph type="sldNum" sz="quarter" idx="12"/>
          </p:nvPr>
        </p:nvSpPr>
        <p:spPr/>
        <p:txBody>
          <a:bodyPr/>
          <a:lstStyle/>
          <a:p>
            <a:fld id="{DC56C17F-E5A4-4123-831E-B6BE4BD60FE1}" type="slidenum">
              <a:rPr lang="en-US" smtClean="0"/>
              <a:t>15</a:t>
            </a:fld>
            <a:endParaRPr lang="en-US" dirty="0"/>
          </a:p>
        </p:txBody>
      </p:sp>
    </p:spTree>
    <p:extLst>
      <p:ext uri="{BB962C8B-B14F-4D97-AF65-F5344CB8AC3E}">
        <p14:creationId xmlns:p14="http://schemas.microsoft.com/office/powerpoint/2010/main" val="4243064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829273" y="569581"/>
            <a:ext cx="6238764"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The most stylish women…. </a:t>
            </a:r>
          </a:p>
        </p:txBody>
      </p:sp>
      <p:sp>
        <p:nvSpPr>
          <p:cNvPr id="2" name="Rectangle 1">
            <a:extLst>
              <a:ext uri="{FF2B5EF4-FFF2-40B4-BE49-F238E27FC236}">
                <a16:creationId xmlns:a16="http://schemas.microsoft.com/office/drawing/2014/main" id="{FE102C54-7790-4C9C-866F-5B762E0D8D05}"/>
              </a:ext>
            </a:extLst>
          </p:cNvPr>
          <p:cNvSpPr/>
          <p:nvPr/>
        </p:nvSpPr>
        <p:spPr>
          <a:xfrm>
            <a:off x="4704261" y="1563788"/>
            <a:ext cx="2070612" cy="8002191"/>
          </a:xfrm>
          <a:prstGeom prst="rect">
            <a:avLst/>
          </a:prstGeom>
        </p:spPr>
        <p:txBody>
          <a:bodyPr wrap="square">
            <a:spAutoFit/>
          </a:bodyPr>
          <a:lstStyle/>
          <a:p>
            <a:pPr>
              <a:spcBef>
                <a:spcPts val="300"/>
              </a:spcBef>
            </a:pPr>
            <a:r>
              <a:rPr lang="en-US" sz="2400" b="1" dirty="0">
                <a:ea typeface="Calibri" panose="020F0502020204030204" pitchFamily="34" charset="0"/>
                <a:cs typeface="Times New Roman" panose="02020603050405020304" pitchFamily="18" charset="0"/>
              </a:rPr>
              <a:t>Grace Kelly</a:t>
            </a:r>
          </a:p>
          <a:p>
            <a:pPr>
              <a:spcBef>
                <a:spcPts val="300"/>
              </a:spcBef>
            </a:pPr>
            <a:endParaRPr lang="en-US" sz="2400" dirty="0">
              <a:ea typeface="Calibri" panose="020F0502020204030204" pitchFamily="34" charset="0"/>
              <a:cs typeface="Times New Roman" panose="02020603050405020304" pitchFamily="18" charset="0"/>
            </a:endParaRPr>
          </a:p>
          <a:p>
            <a:pPr>
              <a:spcBef>
                <a:spcPts val="300"/>
              </a:spcBef>
            </a:pPr>
            <a:r>
              <a:rPr lang="en-US" sz="2400" dirty="0">
                <a:ea typeface="Calibri" panose="020F0502020204030204" pitchFamily="34" charset="0"/>
                <a:cs typeface="Times New Roman" panose="02020603050405020304" pitchFamily="18" charset="0"/>
              </a:rPr>
              <a:t>The American</a:t>
            </a:r>
            <a:r>
              <a:rPr lang="en-AU" sz="2400" dirty="0"/>
              <a:t> actress who, after starring in several significant films in the early to mid-1950s, became Princess of Monaco by marrying Prince Rainier III in April 1956.</a:t>
            </a:r>
          </a:p>
          <a:p>
            <a:pPr>
              <a:spcBef>
                <a:spcPts val="300"/>
              </a:spcBef>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300"/>
              </a:spcBef>
            </a:pPr>
            <a:r>
              <a:rPr lang="en-US" sz="2400" dirty="0">
                <a:latin typeface="Calibri" panose="020F0502020204030204" pitchFamily="34" charset="0"/>
                <a:ea typeface="Calibri" panose="020F0502020204030204" pitchFamily="34" charset="0"/>
                <a:cs typeface="Times New Roman" panose="02020603050405020304" pitchFamily="18" charset="0"/>
              </a:rPr>
              <a:t>And who can forget the elegance of that gown.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6" name="Picture 8">
            <a:extLst>
              <a:ext uri="{FF2B5EF4-FFF2-40B4-BE49-F238E27FC236}">
                <a16:creationId xmlns:a16="http://schemas.microsoft.com/office/drawing/2014/main" id="{63D6B54C-3C72-439C-9CA7-287C01A81D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32" r="11172"/>
          <a:stretch/>
        </p:blipFill>
        <p:spPr bwMode="auto">
          <a:xfrm>
            <a:off x="829274" y="1756327"/>
            <a:ext cx="3577912" cy="319705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60" name="Picture 12" descr="Grace Kelly - News, Tips &amp; Guides | Glamour">
            <a:extLst>
              <a:ext uri="{FF2B5EF4-FFF2-40B4-BE49-F238E27FC236}">
                <a16:creationId xmlns:a16="http://schemas.microsoft.com/office/drawing/2014/main" id="{F8CF7D34-F797-4FC3-BA08-1181134F6D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1353" y="5907836"/>
            <a:ext cx="3385832" cy="338583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13CC52FA-258E-4186-9524-DA8574DD3F0E}"/>
              </a:ext>
            </a:extLst>
          </p:cNvPr>
          <p:cNvSpPr>
            <a:spLocks noGrp="1"/>
          </p:cNvSpPr>
          <p:nvPr>
            <p:ph type="ftr" sz="quarter" idx="11"/>
          </p:nvPr>
        </p:nvSpPr>
        <p:spPr>
          <a:xfrm>
            <a:off x="829273" y="9915615"/>
            <a:ext cx="4054351"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6" name="Slide Number Placeholder 5">
            <a:extLst>
              <a:ext uri="{FF2B5EF4-FFF2-40B4-BE49-F238E27FC236}">
                <a16:creationId xmlns:a16="http://schemas.microsoft.com/office/drawing/2014/main" id="{1058EAB0-FB7D-49F5-A4A4-6A986E1BEF91}"/>
              </a:ext>
            </a:extLst>
          </p:cNvPr>
          <p:cNvSpPr>
            <a:spLocks noGrp="1"/>
          </p:cNvSpPr>
          <p:nvPr>
            <p:ph type="sldNum" sz="quarter" idx="12"/>
          </p:nvPr>
        </p:nvSpPr>
        <p:spPr/>
        <p:txBody>
          <a:bodyPr/>
          <a:lstStyle/>
          <a:p>
            <a:fld id="{DC56C17F-E5A4-4123-831E-B6BE4BD60FE1}" type="slidenum">
              <a:rPr lang="en-US" smtClean="0"/>
              <a:t>16</a:t>
            </a:fld>
            <a:endParaRPr lang="en-US" dirty="0"/>
          </a:p>
        </p:txBody>
      </p:sp>
    </p:spTree>
    <p:extLst>
      <p:ext uri="{BB962C8B-B14F-4D97-AF65-F5344CB8AC3E}">
        <p14:creationId xmlns:p14="http://schemas.microsoft.com/office/powerpoint/2010/main" val="1619398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89709" y="569581"/>
            <a:ext cx="6278328"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Let’s not forget the Royals…. </a:t>
            </a:r>
          </a:p>
        </p:txBody>
      </p:sp>
      <p:sp>
        <p:nvSpPr>
          <p:cNvPr id="2" name="Rectangle 1">
            <a:extLst>
              <a:ext uri="{FF2B5EF4-FFF2-40B4-BE49-F238E27FC236}">
                <a16:creationId xmlns:a16="http://schemas.microsoft.com/office/drawing/2014/main" id="{FE102C54-7790-4C9C-866F-5B762E0D8D05}"/>
              </a:ext>
            </a:extLst>
          </p:cNvPr>
          <p:cNvSpPr/>
          <p:nvPr/>
        </p:nvSpPr>
        <p:spPr>
          <a:xfrm>
            <a:off x="5181358" y="1502067"/>
            <a:ext cx="2056303" cy="3824124"/>
          </a:xfrm>
          <a:prstGeom prst="rect">
            <a:avLst/>
          </a:prstGeom>
        </p:spPr>
        <p:txBody>
          <a:bodyPr wrap="square">
            <a:spAutoFit/>
          </a:bodyPr>
          <a:lstStyle/>
          <a:p>
            <a:pPr>
              <a:spcBef>
                <a:spcPts val="300"/>
              </a:spcBef>
            </a:pPr>
            <a:r>
              <a:rPr lang="en-AU" sz="2400" b="1" dirty="0"/>
              <a:t>Princess Alexandra </a:t>
            </a:r>
            <a:r>
              <a:rPr lang="en-AU" sz="2400" dirty="0"/>
              <a:t>is the first cousin and a close confidante of </a:t>
            </a:r>
            <a:r>
              <a:rPr lang="en-AU" sz="2400" b="1" dirty="0"/>
              <a:t>The Queen</a:t>
            </a:r>
            <a:r>
              <a:rPr lang="en-AU" sz="2400" dirty="0"/>
              <a:t>.</a:t>
            </a:r>
          </a:p>
          <a:p>
            <a:pPr>
              <a:spcBef>
                <a:spcPts val="300"/>
              </a:spcBef>
            </a:pPr>
            <a:r>
              <a:rPr lang="en-AU" sz="2400" dirty="0"/>
              <a:t>They have  demonstrated poise and style over the years.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80ED89D1-4A3E-4AD2-928D-98D54276537B}"/>
              </a:ext>
            </a:extLst>
          </p:cNvPr>
          <p:cNvSpPr/>
          <p:nvPr/>
        </p:nvSpPr>
        <p:spPr>
          <a:xfrm>
            <a:off x="4535438" y="6920896"/>
            <a:ext cx="2702223" cy="2308324"/>
          </a:xfrm>
          <a:prstGeom prst="rect">
            <a:avLst/>
          </a:prstGeom>
        </p:spPr>
        <p:txBody>
          <a:bodyPr wrap="square">
            <a:spAutoFit/>
          </a:bodyPr>
          <a:lstStyle/>
          <a:p>
            <a:pPr>
              <a:spcBef>
                <a:spcPts val="300"/>
              </a:spcBef>
            </a:pPr>
            <a:r>
              <a:rPr lang="en-US" sz="2400" dirty="0">
                <a:latin typeface="Calibri" panose="020F0502020204030204" pitchFamily="34" charset="0"/>
                <a:ea typeface="Calibri" panose="020F0502020204030204" pitchFamily="34" charset="0"/>
                <a:cs typeface="Times New Roman" panose="02020603050405020304" pitchFamily="18" charset="0"/>
              </a:rPr>
              <a:t>But who can forget </a:t>
            </a:r>
            <a:r>
              <a:rPr lang="en-US" sz="2400" b="1" dirty="0">
                <a:latin typeface="Calibri" panose="020F0502020204030204" pitchFamily="34" charset="0"/>
                <a:ea typeface="Calibri" panose="020F0502020204030204" pitchFamily="34" charset="0"/>
                <a:cs typeface="Times New Roman" panose="02020603050405020304" pitchFamily="18" charset="0"/>
              </a:rPr>
              <a:t>Princess Margaret</a:t>
            </a:r>
            <a:r>
              <a:rPr lang="en-US" sz="2400" dirty="0">
                <a:latin typeface="Calibri" panose="020F0502020204030204" pitchFamily="34" charset="0"/>
                <a:ea typeface="Calibri" panose="020F0502020204030204" pitchFamily="34" charset="0"/>
                <a:cs typeface="Times New Roman" panose="02020603050405020304" pitchFamily="18" charset="0"/>
              </a:rPr>
              <a:t>, who took Royal style…. and scandal… to another level.</a:t>
            </a:r>
          </a:p>
        </p:txBody>
      </p:sp>
      <p:pic>
        <p:nvPicPr>
          <p:cNvPr id="3076" name="Picture 4" descr="Palace denies Princess Alexandra is stepping down from public ...">
            <a:extLst>
              <a:ext uri="{FF2B5EF4-FFF2-40B4-BE49-F238E27FC236}">
                <a16:creationId xmlns:a16="http://schemas.microsoft.com/office/drawing/2014/main" id="{61FBFFA5-3D6C-421E-8AC9-263C0668C3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355" y="1502067"/>
            <a:ext cx="4343005" cy="49321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84CC26B-10A0-2D41-B038-9A9727DBF900}"/>
              </a:ext>
            </a:extLst>
          </p:cNvPr>
          <p:cNvPicPr>
            <a:picLocks noChangeAspect="1"/>
          </p:cNvPicPr>
          <p:nvPr/>
        </p:nvPicPr>
        <p:blipFill rotWithShape="1">
          <a:blip r:embed="rId4"/>
          <a:srcRect l="9168" r="24044" b="23444"/>
          <a:stretch/>
        </p:blipFill>
        <p:spPr>
          <a:xfrm>
            <a:off x="1500036" y="6673605"/>
            <a:ext cx="2913985" cy="33401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Footer Placeholder 2">
            <a:extLst>
              <a:ext uri="{FF2B5EF4-FFF2-40B4-BE49-F238E27FC236}">
                <a16:creationId xmlns:a16="http://schemas.microsoft.com/office/drawing/2014/main" id="{D6372DEA-3BF7-4FAF-83DC-9E021D952623}"/>
              </a:ext>
            </a:extLst>
          </p:cNvPr>
          <p:cNvSpPr>
            <a:spLocks noGrp="1"/>
          </p:cNvSpPr>
          <p:nvPr>
            <p:ph type="ftr" sz="quarter" idx="11"/>
          </p:nvPr>
        </p:nvSpPr>
        <p:spPr>
          <a:xfrm>
            <a:off x="521801" y="10013793"/>
            <a:ext cx="4237349"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7" name="Slide Number Placeholder 6">
            <a:extLst>
              <a:ext uri="{FF2B5EF4-FFF2-40B4-BE49-F238E27FC236}">
                <a16:creationId xmlns:a16="http://schemas.microsoft.com/office/drawing/2014/main" id="{3BA5B18A-7CC4-4E8A-9E5C-E1680350F45D}"/>
              </a:ext>
            </a:extLst>
          </p:cNvPr>
          <p:cNvSpPr>
            <a:spLocks noGrp="1"/>
          </p:cNvSpPr>
          <p:nvPr>
            <p:ph type="sldNum" sz="quarter" idx="12"/>
          </p:nvPr>
        </p:nvSpPr>
        <p:spPr>
          <a:xfrm>
            <a:off x="5360323" y="10015719"/>
            <a:ext cx="1707714" cy="569578"/>
          </a:xfrm>
        </p:spPr>
        <p:txBody>
          <a:bodyPr/>
          <a:lstStyle/>
          <a:p>
            <a:fld id="{DC56C17F-E5A4-4123-831E-B6BE4BD60FE1}" type="slidenum">
              <a:rPr lang="en-US" smtClean="0"/>
              <a:t>17</a:t>
            </a:fld>
            <a:endParaRPr lang="en-US" dirty="0"/>
          </a:p>
        </p:txBody>
      </p:sp>
    </p:spTree>
    <p:extLst>
      <p:ext uri="{BB962C8B-B14F-4D97-AF65-F5344CB8AC3E}">
        <p14:creationId xmlns:p14="http://schemas.microsoft.com/office/powerpoint/2010/main" val="2553853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04926" y="569581"/>
            <a:ext cx="6363111"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Australian models of the 60s</a:t>
            </a:r>
          </a:p>
        </p:txBody>
      </p:sp>
      <p:pic>
        <p:nvPicPr>
          <p:cNvPr id="3074" name="Picture 2" descr="The Good, The Great &amp; The Gifted | Athol SHMITH | Fashion ...">
            <a:extLst>
              <a:ext uri="{FF2B5EF4-FFF2-40B4-BE49-F238E27FC236}">
                <a16:creationId xmlns:a16="http://schemas.microsoft.com/office/drawing/2014/main" id="{9F6AC848-76E1-4F23-9883-F7873F61A7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860" y="1576388"/>
            <a:ext cx="3868683" cy="48867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5DE87D4-BDAB-49F1-9002-F3580A51AB9E}"/>
              </a:ext>
            </a:extLst>
          </p:cNvPr>
          <p:cNvSpPr/>
          <p:nvPr/>
        </p:nvSpPr>
        <p:spPr>
          <a:xfrm>
            <a:off x="4794361" y="2448057"/>
            <a:ext cx="2090551" cy="3046988"/>
          </a:xfrm>
          <a:prstGeom prst="rect">
            <a:avLst/>
          </a:prstGeom>
        </p:spPr>
        <p:txBody>
          <a:bodyPr wrap="square">
            <a:spAutoFit/>
          </a:bodyPr>
          <a:lstStyle/>
          <a:p>
            <a:pPr>
              <a:spcBef>
                <a:spcPts val="300"/>
              </a:spcBef>
            </a:pPr>
            <a:r>
              <a:rPr lang="en-AU" sz="2400" dirty="0">
                <a:solidFill>
                  <a:srgbClr val="0A1633"/>
                </a:solidFill>
              </a:rPr>
              <a:t>Her name has been synonymous with fashion and style in this country for more than 60 years. </a:t>
            </a:r>
            <a:endParaRPr lang="en-US" sz="2400" dirty="0"/>
          </a:p>
        </p:txBody>
      </p:sp>
      <p:pic>
        <p:nvPicPr>
          <p:cNvPr id="3076" name="Picture 4" descr="How Adelaide's Maggie Tabberer became – and remains – our Queen of ...">
            <a:extLst>
              <a:ext uri="{FF2B5EF4-FFF2-40B4-BE49-F238E27FC236}">
                <a16:creationId xmlns:a16="http://schemas.microsoft.com/office/drawing/2014/main" id="{ED57649F-95A5-4CC4-B13A-CF0B02ED47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5012" y="6047961"/>
            <a:ext cx="3009900" cy="4010025"/>
          </a:xfrm>
          <a:prstGeom prst="rect">
            <a:avLst/>
          </a:prstGeom>
          <a:noFill/>
          <a:ln w="38100">
            <a:solidFill>
              <a:schemeClr val="accent1">
                <a:lumMod val="60000"/>
                <a:lumOff val="40000"/>
              </a:schemeClr>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BA32737-A304-48AD-B127-2E7781BD1738}"/>
              </a:ext>
            </a:extLst>
          </p:cNvPr>
          <p:cNvSpPr txBox="1"/>
          <p:nvPr/>
        </p:nvSpPr>
        <p:spPr>
          <a:xfrm>
            <a:off x="780860" y="7035218"/>
            <a:ext cx="2731267" cy="2308324"/>
          </a:xfrm>
          <a:prstGeom prst="rect">
            <a:avLst/>
          </a:prstGeom>
          <a:noFill/>
        </p:spPr>
        <p:txBody>
          <a:bodyPr wrap="square" rtlCol="0">
            <a:spAutoFit/>
          </a:bodyPr>
          <a:lstStyle/>
          <a:p>
            <a:pPr>
              <a:spcBef>
                <a:spcPts val="300"/>
              </a:spcBef>
            </a:pPr>
            <a:r>
              <a:rPr lang="en-AU" sz="2400" dirty="0">
                <a:solidFill>
                  <a:srgbClr val="0A1633"/>
                </a:solidFill>
              </a:rPr>
              <a:t>From model to editor, television host, fashion designer and retailer, Tabberer has done the lot.</a:t>
            </a:r>
            <a:endParaRPr lang="en-US" sz="2400" dirty="0"/>
          </a:p>
        </p:txBody>
      </p:sp>
      <p:sp>
        <p:nvSpPr>
          <p:cNvPr id="5" name="Footer Placeholder 4">
            <a:extLst>
              <a:ext uri="{FF2B5EF4-FFF2-40B4-BE49-F238E27FC236}">
                <a16:creationId xmlns:a16="http://schemas.microsoft.com/office/drawing/2014/main" id="{514EE35E-48A2-4630-9701-82DB7AC20183}"/>
              </a:ext>
            </a:extLst>
          </p:cNvPr>
          <p:cNvSpPr>
            <a:spLocks noGrp="1"/>
          </p:cNvSpPr>
          <p:nvPr>
            <p:ph type="ftr" sz="quarter" idx="11"/>
          </p:nvPr>
        </p:nvSpPr>
        <p:spPr>
          <a:xfrm>
            <a:off x="704926" y="9915615"/>
            <a:ext cx="4370778"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6" name="Slide Number Placeholder 5">
            <a:extLst>
              <a:ext uri="{FF2B5EF4-FFF2-40B4-BE49-F238E27FC236}">
                <a16:creationId xmlns:a16="http://schemas.microsoft.com/office/drawing/2014/main" id="{7C90D823-CDAA-4950-AB45-C8234ECAEA92}"/>
              </a:ext>
            </a:extLst>
          </p:cNvPr>
          <p:cNvSpPr>
            <a:spLocks noGrp="1"/>
          </p:cNvSpPr>
          <p:nvPr>
            <p:ph type="sldNum" sz="quarter" idx="12"/>
          </p:nvPr>
        </p:nvSpPr>
        <p:spPr>
          <a:xfrm>
            <a:off x="5379962" y="10122238"/>
            <a:ext cx="1707714" cy="569578"/>
          </a:xfrm>
        </p:spPr>
        <p:txBody>
          <a:bodyPr/>
          <a:lstStyle/>
          <a:p>
            <a:fld id="{DC56C17F-E5A4-4123-831E-B6BE4BD60FE1}" type="slidenum">
              <a:rPr lang="en-US" smtClean="0"/>
              <a:t>18</a:t>
            </a:fld>
            <a:endParaRPr lang="en-US" dirty="0"/>
          </a:p>
        </p:txBody>
      </p:sp>
      <p:sp>
        <p:nvSpPr>
          <p:cNvPr id="7" name="TextBox 6">
            <a:extLst>
              <a:ext uri="{FF2B5EF4-FFF2-40B4-BE49-F238E27FC236}">
                <a16:creationId xmlns:a16="http://schemas.microsoft.com/office/drawing/2014/main" id="{07A31A6A-B692-4044-A203-D1D1BCF06EA9}"/>
              </a:ext>
            </a:extLst>
          </p:cNvPr>
          <p:cNvSpPr txBox="1"/>
          <p:nvPr/>
        </p:nvSpPr>
        <p:spPr>
          <a:xfrm>
            <a:off x="4794361" y="1802807"/>
            <a:ext cx="2559873" cy="461665"/>
          </a:xfrm>
          <a:prstGeom prst="rect">
            <a:avLst/>
          </a:prstGeom>
          <a:noFill/>
        </p:spPr>
        <p:txBody>
          <a:bodyPr wrap="square" rtlCol="0">
            <a:spAutoFit/>
          </a:bodyPr>
          <a:lstStyle/>
          <a:p>
            <a:r>
              <a:rPr lang="en-AU" sz="2400" b="1" dirty="0">
                <a:solidFill>
                  <a:srgbClr val="0A1633"/>
                </a:solidFill>
              </a:rPr>
              <a:t>Maggie Tabberer</a:t>
            </a:r>
            <a:endParaRPr lang="en-AU" sz="2400" dirty="0"/>
          </a:p>
        </p:txBody>
      </p:sp>
    </p:spTree>
    <p:extLst>
      <p:ext uri="{BB962C8B-B14F-4D97-AF65-F5344CB8AC3E}">
        <p14:creationId xmlns:p14="http://schemas.microsoft.com/office/powerpoint/2010/main" val="3186512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1024743" y="569581"/>
            <a:ext cx="6043294"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Australian Models….</a:t>
            </a:r>
          </a:p>
        </p:txBody>
      </p:sp>
      <p:pic>
        <p:nvPicPr>
          <p:cNvPr id="4098" name="Picture 2" descr="Jean Newington in Nina Ricci, Paris (For Everglaze), 1960, printed ...">
            <a:extLst>
              <a:ext uri="{FF2B5EF4-FFF2-40B4-BE49-F238E27FC236}">
                <a16:creationId xmlns:a16="http://schemas.microsoft.com/office/drawing/2014/main" id="{74A517D5-6BC0-46B1-AD33-1774808175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029" y="1488891"/>
            <a:ext cx="4481054" cy="43715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5" descr="299 Best Jean Newington - Model images in 2020 | Newington, Model ...">
            <a:extLst>
              <a:ext uri="{FF2B5EF4-FFF2-40B4-BE49-F238E27FC236}">
                <a16:creationId xmlns:a16="http://schemas.microsoft.com/office/drawing/2014/main" id="{DEB905E9-7A75-4B76-9914-E40F5FE7FFE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475290" y="6507779"/>
            <a:ext cx="2839000" cy="3478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26A6844B-E1A9-4A42-96EE-9E398876ADD9}"/>
              </a:ext>
            </a:extLst>
          </p:cNvPr>
          <p:cNvSpPr txBox="1"/>
          <p:nvPr/>
        </p:nvSpPr>
        <p:spPr>
          <a:xfrm>
            <a:off x="4560318" y="6818880"/>
            <a:ext cx="2167427" cy="2308324"/>
          </a:xfrm>
          <a:prstGeom prst="rect">
            <a:avLst/>
          </a:prstGeom>
          <a:noFill/>
        </p:spPr>
        <p:txBody>
          <a:bodyPr wrap="square" rtlCol="0">
            <a:spAutoFit/>
          </a:bodyPr>
          <a:lstStyle/>
          <a:p>
            <a:pPr>
              <a:spcBef>
                <a:spcPts val="300"/>
              </a:spcBef>
            </a:pPr>
            <a:r>
              <a:rPr lang="en-AU" sz="2400" dirty="0">
                <a:solidFill>
                  <a:srgbClr val="0A1633"/>
                </a:solidFill>
              </a:rPr>
              <a:t>Sadly in later years Jean became a hoarder and lived a lonely life in Sydney.</a:t>
            </a:r>
            <a:endParaRPr lang="en-US" sz="2400" dirty="0"/>
          </a:p>
        </p:txBody>
      </p:sp>
      <p:sp>
        <p:nvSpPr>
          <p:cNvPr id="5" name="Footer Placeholder 4">
            <a:extLst>
              <a:ext uri="{FF2B5EF4-FFF2-40B4-BE49-F238E27FC236}">
                <a16:creationId xmlns:a16="http://schemas.microsoft.com/office/drawing/2014/main" id="{0FF25F80-EBBF-4678-A6F2-7E0155059C83}"/>
              </a:ext>
            </a:extLst>
          </p:cNvPr>
          <p:cNvSpPr>
            <a:spLocks noGrp="1"/>
          </p:cNvSpPr>
          <p:nvPr>
            <p:ph type="ftr" sz="quarter" idx="11"/>
          </p:nvPr>
        </p:nvSpPr>
        <p:spPr>
          <a:xfrm>
            <a:off x="1024743" y="10085611"/>
            <a:ext cx="4119785"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7" name="Slide Number Placeholder 6">
            <a:extLst>
              <a:ext uri="{FF2B5EF4-FFF2-40B4-BE49-F238E27FC236}">
                <a16:creationId xmlns:a16="http://schemas.microsoft.com/office/drawing/2014/main" id="{518345A8-3FE3-4BC0-A3A2-09C37E2DA1E8}"/>
              </a:ext>
            </a:extLst>
          </p:cNvPr>
          <p:cNvSpPr>
            <a:spLocks noGrp="1"/>
          </p:cNvSpPr>
          <p:nvPr>
            <p:ph type="sldNum" sz="quarter" idx="12"/>
          </p:nvPr>
        </p:nvSpPr>
        <p:spPr>
          <a:xfrm>
            <a:off x="5360323" y="10085611"/>
            <a:ext cx="1707714" cy="569578"/>
          </a:xfrm>
        </p:spPr>
        <p:txBody>
          <a:bodyPr/>
          <a:lstStyle/>
          <a:p>
            <a:fld id="{DC56C17F-E5A4-4123-831E-B6BE4BD60FE1}" type="slidenum">
              <a:rPr lang="en-US" smtClean="0"/>
              <a:t>19</a:t>
            </a:fld>
            <a:endParaRPr lang="en-US" dirty="0"/>
          </a:p>
        </p:txBody>
      </p:sp>
      <p:sp>
        <p:nvSpPr>
          <p:cNvPr id="8" name="TextBox 7">
            <a:extLst>
              <a:ext uri="{FF2B5EF4-FFF2-40B4-BE49-F238E27FC236}">
                <a16:creationId xmlns:a16="http://schemas.microsoft.com/office/drawing/2014/main" id="{31332172-A365-4A99-BE94-DB5AAF8DF77B}"/>
              </a:ext>
            </a:extLst>
          </p:cNvPr>
          <p:cNvSpPr txBox="1"/>
          <p:nvPr/>
        </p:nvSpPr>
        <p:spPr>
          <a:xfrm>
            <a:off x="5644032" y="2178846"/>
            <a:ext cx="1707714" cy="3416320"/>
          </a:xfrm>
          <a:prstGeom prst="rect">
            <a:avLst/>
          </a:prstGeom>
          <a:noFill/>
        </p:spPr>
        <p:txBody>
          <a:bodyPr wrap="square" rtlCol="0">
            <a:spAutoFit/>
          </a:bodyPr>
          <a:lstStyle/>
          <a:p>
            <a:r>
              <a:rPr lang="en-AU" sz="2400" b="1" dirty="0">
                <a:solidFill>
                  <a:srgbClr val="0A1633"/>
                </a:solidFill>
              </a:rPr>
              <a:t>Jean Newington</a:t>
            </a:r>
          </a:p>
          <a:p>
            <a:endParaRPr lang="en-AU" sz="2400" dirty="0">
              <a:solidFill>
                <a:srgbClr val="0A1633"/>
              </a:solidFill>
            </a:endParaRPr>
          </a:p>
          <a:p>
            <a:r>
              <a:rPr lang="en-AU" sz="2400" dirty="0">
                <a:solidFill>
                  <a:srgbClr val="0A1633"/>
                </a:solidFill>
              </a:rPr>
              <a:t>Jean wearing a Nina Ricci design in Paris.</a:t>
            </a:r>
            <a:endParaRPr lang="en-AU" sz="2400" b="1" dirty="0"/>
          </a:p>
          <a:p>
            <a:endParaRPr lang="en-AU" sz="2400" b="1" dirty="0">
              <a:solidFill>
                <a:srgbClr val="0A1633"/>
              </a:solidFill>
            </a:endParaRPr>
          </a:p>
        </p:txBody>
      </p:sp>
    </p:spTree>
    <p:extLst>
      <p:ext uri="{BB962C8B-B14F-4D97-AF65-F5344CB8AC3E}">
        <p14:creationId xmlns:p14="http://schemas.microsoft.com/office/powerpoint/2010/main" val="1506576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2BC067-3605-4C0D-A382-C65B9D7AC69B}"/>
              </a:ext>
            </a:extLst>
          </p:cNvPr>
          <p:cNvSpPr txBox="1"/>
          <p:nvPr/>
        </p:nvSpPr>
        <p:spPr>
          <a:xfrm>
            <a:off x="1143000" y="2089239"/>
            <a:ext cx="5829299" cy="6740307"/>
          </a:xfrm>
          <a:prstGeom prst="rect">
            <a:avLst/>
          </a:prstGeom>
          <a:noFill/>
        </p:spPr>
        <p:txBody>
          <a:bodyPr wrap="square">
            <a:spAutoFit/>
          </a:bodyPr>
          <a:lstStyle/>
          <a:p>
            <a:r>
              <a:rPr lang="en-US" sz="1800" dirty="0">
                <a:effectLst/>
                <a:latin typeface="Calibri" panose="020F0502020204030204" pitchFamily="34" charset="0"/>
                <a:ea typeface="Times New Roman" panose="02020603050405020304" pitchFamily="18" charset="0"/>
              </a:rPr>
              <a:t>The Rotary Club of Canterbury “Let’s Stay Connected Project” has been developed as a response to an identified need within the Aged Care sector.</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You can download this and other booklets from the Rotary Club of Canterbury website (</a:t>
            </a:r>
            <a:r>
              <a:rPr lang="en-US" sz="1800" u="sng" dirty="0">
                <a:solidFill>
                  <a:srgbClr val="0000FF"/>
                </a:solidFill>
                <a:effectLst/>
                <a:latin typeface="Calibri" panose="020F0502020204030204" pitchFamily="34" charset="0"/>
                <a:ea typeface="Times New Roman" panose="02020603050405020304" pitchFamily="18" charset="0"/>
                <a:hlinkClick r:id="rId2"/>
              </a:rPr>
              <a:t>www.canterburyrotary.org</a:t>
            </a:r>
            <a:r>
              <a:rPr lang="en-US" sz="1800" dirty="0">
                <a:effectLst/>
                <a:latin typeface="Calibri" panose="020F0502020204030204" pitchFamily="34" charset="0"/>
                <a:ea typeface="Times New Roman" panose="02020603050405020304" pitchFamily="18" charset="0"/>
              </a:rPr>
              <a:t>).</a:t>
            </a:r>
            <a:endParaRPr lang="en-AU" sz="1800" dirty="0">
              <a:effectLst/>
              <a:latin typeface="Times New Roman" panose="02020603050405020304" pitchFamily="18" charset="0"/>
              <a:ea typeface="Arial Unicode MS"/>
            </a:endParaRPr>
          </a:p>
          <a:p>
            <a:r>
              <a:rPr lang="en-US" sz="1800" u="none" strike="noStrike"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solidFill>
                  <a:srgbClr val="000000"/>
                </a:solidFill>
                <a:effectLst/>
                <a:latin typeface="Calibri" panose="020F0502020204030204" pitchFamily="34" charset="0"/>
                <a:ea typeface="Times New Roman" panose="02020603050405020304" pitchFamily="18" charset="0"/>
              </a:rPr>
              <a:t>Source references for this book are held at the Rotary Club of Canterbury. Contact </a:t>
            </a:r>
            <a:r>
              <a:rPr lang="en-US" sz="1800" u="sng" dirty="0">
                <a:solidFill>
                  <a:srgbClr val="0000FF"/>
                </a:solidFill>
                <a:effectLst/>
                <a:latin typeface="Calibri" panose="020F0502020204030204" pitchFamily="34" charset="0"/>
                <a:ea typeface="Times New Roman" panose="02020603050405020304" pitchFamily="18" charset="0"/>
                <a:hlinkClick r:id="rId3"/>
              </a:rPr>
              <a:t>president@caterburyrotary.org</a:t>
            </a:r>
            <a:r>
              <a:rPr lang="en-US" sz="1800" u="sng" dirty="0">
                <a:solidFill>
                  <a:srgbClr val="0000FF"/>
                </a:solidFill>
                <a:effectLst/>
                <a:latin typeface="Calibri" panose="020F0502020204030204" pitchFamily="34" charset="0"/>
                <a:ea typeface="Times New Roman" panose="02020603050405020304" pitchFamily="18" charset="0"/>
              </a:rPr>
              <a:t> </a:t>
            </a:r>
            <a:r>
              <a:rPr lang="en-US" sz="1800" dirty="0">
                <a:solidFill>
                  <a:srgbClr val="000000"/>
                </a:solidFill>
                <a:effectLst/>
                <a:latin typeface="Calibri" panose="020F0502020204030204" pitchFamily="34" charset="0"/>
                <a:ea typeface="Times New Roman" panose="02020603050405020304" pitchFamily="18" charset="0"/>
              </a:rPr>
              <a:t>for further details.  </a:t>
            </a:r>
            <a:endParaRPr lang="en-AU" sz="1800" dirty="0">
              <a:effectLst/>
              <a:latin typeface="Times New Roman" panose="02020603050405020304" pitchFamily="18" charset="0"/>
              <a:ea typeface="Arial Unicode MS"/>
            </a:endParaRPr>
          </a:p>
          <a:p>
            <a:r>
              <a:rPr lang="en-US" sz="1800" dirty="0">
                <a:solidFill>
                  <a:srgbClr val="000000"/>
                </a:solidFill>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solidFill>
                  <a:srgbClr val="000000"/>
                </a:solidFill>
                <a:effectLst/>
                <a:latin typeface="Calibri" panose="020F0502020204030204" pitchFamily="34" charset="0"/>
                <a:ea typeface="Times New Roman" panose="02020603050405020304" pitchFamily="18" charset="0"/>
              </a:rPr>
              <a:t>Material in this book was reproduced in accordance with Section 113F of the Copyright Act (1968). </a:t>
            </a:r>
            <a:endParaRPr lang="en-AU" sz="1800" dirty="0">
              <a:effectLst/>
              <a:latin typeface="Times New Roman" panose="02020603050405020304" pitchFamily="18" charset="0"/>
              <a:ea typeface="Arial Unicode MS"/>
            </a:endParaRPr>
          </a:p>
          <a:p>
            <a:endParaRPr lang="en-AU" sz="1800" dirty="0">
              <a:effectLst/>
              <a:latin typeface="Times New Roman" panose="02020603050405020304" pitchFamily="18" charset="0"/>
              <a:ea typeface="Arial Unicode MS"/>
            </a:endParaRPr>
          </a:p>
        </p:txBody>
      </p:sp>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1143000" y="9915615"/>
            <a:ext cx="3932704"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35008" y="441831"/>
            <a:ext cx="1443355" cy="561340"/>
          </a:xfrm>
          <a:prstGeom prst="rect">
            <a:avLst/>
          </a:prstGeom>
        </p:spPr>
      </p:pic>
    </p:spTree>
    <p:extLst>
      <p:ext uri="{BB962C8B-B14F-4D97-AF65-F5344CB8AC3E}">
        <p14:creationId xmlns:p14="http://schemas.microsoft.com/office/powerpoint/2010/main" val="83470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444FD4-BB72-4D21-A1F7-63C1C89AF7C9}"/>
              </a:ext>
            </a:extLst>
          </p:cNvPr>
          <p:cNvSpPr txBox="1"/>
          <p:nvPr/>
        </p:nvSpPr>
        <p:spPr>
          <a:xfrm>
            <a:off x="4426527" y="1814009"/>
            <a:ext cx="2641510" cy="4154984"/>
          </a:xfrm>
          <a:prstGeom prst="rect">
            <a:avLst/>
          </a:prstGeom>
          <a:noFill/>
        </p:spPr>
        <p:txBody>
          <a:bodyPr wrap="square" rtlCol="0">
            <a:spAutoFit/>
          </a:bodyPr>
          <a:lstStyle/>
          <a:p>
            <a:r>
              <a:rPr lang="en-US" sz="2400" b="1" dirty="0"/>
              <a:t>Bambi Smith</a:t>
            </a:r>
          </a:p>
          <a:p>
            <a:endParaRPr lang="en-US" sz="2400" dirty="0"/>
          </a:p>
          <a:p>
            <a:r>
              <a:rPr lang="en-US" sz="2400" dirty="0"/>
              <a:t>This Australian Model became the Countess of Harewood.</a:t>
            </a:r>
          </a:p>
          <a:p>
            <a:r>
              <a:rPr lang="en-AU" sz="2400" dirty="0">
                <a:solidFill>
                  <a:srgbClr val="0A1633"/>
                </a:solidFill>
              </a:rPr>
              <a:t>Here she is  photographed by Athol Shmith in Melbourne in </a:t>
            </a:r>
          </a:p>
          <a:p>
            <a:r>
              <a:rPr lang="en-AU" sz="2400" dirty="0">
                <a:solidFill>
                  <a:srgbClr val="0A1633"/>
                </a:solidFill>
              </a:rPr>
              <a:t>the 60s.    </a:t>
            </a:r>
            <a:endParaRPr lang="en-AU" dirty="0">
              <a:solidFill>
                <a:srgbClr val="0A1633"/>
              </a:solidFill>
              <a:latin typeface="PT Serif"/>
            </a:endParaRPr>
          </a:p>
        </p:txBody>
      </p:sp>
      <p:pic>
        <p:nvPicPr>
          <p:cNvPr id="3074" name="Picture 2" descr="Model 'Bambi' caused royal scandal then became Countess of Harewood">
            <a:extLst>
              <a:ext uri="{FF2B5EF4-FFF2-40B4-BE49-F238E27FC236}">
                <a16:creationId xmlns:a16="http://schemas.microsoft.com/office/drawing/2014/main" id="{D277F6BF-41CC-40E5-835C-118F22DF9D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230" y="1564768"/>
            <a:ext cx="3235484" cy="465346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3076" name="Picture 4" descr="Lord and Lady Harewood at Harewood House in Yorkshire.">
            <a:extLst>
              <a:ext uri="{FF2B5EF4-FFF2-40B4-BE49-F238E27FC236}">
                <a16:creationId xmlns:a16="http://schemas.microsoft.com/office/drawing/2014/main" id="{A76D7236-9772-4CD1-BD42-C88BC66563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230" y="6555240"/>
            <a:ext cx="2315571" cy="345888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D6FBEE8-E24F-40F8-B8FE-055DBEAC1CF4}"/>
              </a:ext>
            </a:extLst>
          </p:cNvPr>
          <p:cNvSpPr/>
          <p:nvPr/>
        </p:nvSpPr>
        <p:spPr>
          <a:xfrm>
            <a:off x="3367760" y="6851081"/>
            <a:ext cx="3461941" cy="3046988"/>
          </a:xfrm>
          <a:prstGeom prst="rect">
            <a:avLst/>
          </a:prstGeom>
        </p:spPr>
        <p:txBody>
          <a:bodyPr wrap="square">
            <a:spAutoFit/>
          </a:bodyPr>
          <a:lstStyle/>
          <a:p>
            <a:pPr>
              <a:spcBef>
                <a:spcPts val="300"/>
              </a:spcBef>
            </a:pPr>
            <a:r>
              <a:rPr lang="en-AU" sz="2400" dirty="0">
                <a:solidFill>
                  <a:srgbClr val="0A1633"/>
                </a:solidFill>
              </a:rPr>
              <a:t>The Dowager Countess of Harewood was an Australian model and violinist. She caused a scandal when she gave birth to the Earl of Harewood's son while he was still married.</a:t>
            </a:r>
            <a:endParaRPr lang="en-US" sz="2400" dirty="0"/>
          </a:p>
        </p:txBody>
      </p:sp>
      <p:sp>
        <p:nvSpPr>
          <p:cNvPr id="3" name="Footer Placeholder 2">
            <a:extLst>
              <a:ext uri="{FF2B5EF4-FFF2-40B4-BE49-F238E27FC236}">
                <a16:creationId xmlns:a16="http://schemas.microsoft.com/office/drawing/2014/main" id="{5D345D95-619A-4449-BC04-2F5D5D8AF568}"/>
              </a:ext>
            </a:extLst>
          </p:cNvPr>
          <p:cNvSpPr>
            <a:spLocks noGrp="1"/>
          </p:cNvSpPr>
          <p:nvPr>
            <p:ph type="ftr" sz="quarter" idx="11"/>
          </p:nvPr>
        </p:nvSpPr>
        <p:spPr>
          <a:xfrm>
            <a:off x="585417" y="10130179"/>
            <a:ext cx="4315566"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6" name="Slide Number Placeholder 5">
            <a:extLst>
              <a:ext uri="{FF2B5EF4-FFF2-40B4-BE49-F238E27FC236}">
                <a16:creationId xmlns:a16="http://schemas.microsoft.com/office/drawing/2014/main" id="{BE38531F-B799-42ED-82CC-8A3AFD9C3BF4}"/>
              </a:ext>
            </a:extLst>
          </p:cNvPr>
          <p:cNvSpPr>
            <a:spLocks noGrp="1"/>
          </p:cNvSpPr>
          <p:nvPr>
            <p:ph type="sldNum" sz="quarter" idx="12"/>
          </p:nvPr>
        </p:nvSpPr>
        <p:spPr>
          <a:xfrm>
            <a:off x="5360323" y="10102928"/>
            <a:ext cx="1707714" cy="595235"/>
          </a:xfrm>
        </p:spPr>
        <p:txBody>
          <a:bodyPr/>
          <a:lstStyle/>
          <a:p>
            <a:fld id="{DC56C17F-E5A4-4123-831E-B6BE4BD60FE1}" type="slidenum">
              <a:rPr lang="en-US" smtClean="0"/>
              <a:t>20</a:t>
            </a:fld>
            <a:endParaRPr lang="en-US" dirty="0"/>
          </a:p>
        </p:txBody>
      </p:sp>
      <p:sp>
        <p:nvSpPr>
          <p:cNvPr id="7" name="Title 3">
            <a:extLst>
              <a:ext uri="{FF2B5EF4-FFF2-40B4-BE49-F238E27FC236}">
                <a16:creationId xmlns:a16="http://schemas.microsoft.com/office/drawing/2014/main" id="{51398B74-800F-425C-A5E8-FE2CAC6ED7B8}"/>
              </a:ext>
            </a:extLst>
          </p:cNvPr>
          <p:cNvSpPr txBox="1">
            <a:spLocks/>
          </p:cNvSpPr>
          <p:nvPr/>
        </p:nvSpPr>
        <p:spPr>
          <a:xfrm>
            <a:off x="760138" y="565808"/>
            <a:ext cx="6043294"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Australian Models….</a:t>
            </a:r>
          </a:p>
        </p:txBody>
      </p:sp>
    </p:spTree>
    <p:extLst>
      <p:ext uri="{BB962C8B-B14F-4D97-AF65-F5344CB8AC3E}">
        <p14:creationId xmlns:p14="http://schemas.microsoft.com/office/powerpoint/2010/main" val="3287883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927077" y="569581"/>
            <a:ext cx="6140960"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The Ostrich Feather Dress</a:t>
            </a:r>
          </a:p>
        </p:txBody>
      </p:sp>
      <p:sp>
        <p:nvSpPr>
          <p:cNvPr id="3" name="TextBox 2">
            <a:extLst>
              <a:ext uri="{FF2B5EF4-FFF2-40B4-BE49-F238E27FC236}">
                <a16:creationId xmlns:a16="http://schemas.microsoft.com/office/drawing/2014/main" id="{26A6844B-E1A9-4A42-96EE-9E398876ADD9}"/>
              </a:ext>
            </a:extLst>
          </p:cNvPr>
          <p:cNvSpPr txBox="1"/>
          <p:nvPr/>
        </p:nvSpPr>
        <p:spPr>
          <a:xfrm>
            <a:off x="927077" y="6645068"/>
            <a:ext cx="6417405" cy="3370153"/>
          </a:xfrm>
          <a:prstGeom prst="rect">
            <a:avLst/>
          </a:prstGeom>
          <a:noFill/>
        </p:spPr>
        <p:txBody>
          <a:bodyPr wrap="square" rtlCol="0">
            <a:spAutoFit/>
          </a:bodyPr>
          <a:lstStyle/>
          <a:p>
            <a:pPr>
              <a:spcBef>
                <a:spcPts val="300"/>
              </a:spcBef>
            </a:pPr>
            <a:r>
              <a:rPr lang="en-AU" sz="2400" dirty="0"/>
              <a:t>This elaborate royal blue hand-dyed ostrich feather dress, studded with sequins, beads and diamantes is now housed in the National Gallery of Victoria.</a:t>
            </a:r>
          </a:p>
          <a:p>
            <a:pPr>
              <a:spcBef>
                <a:spcPts val="300"/>
              </a:spcBef>
            </a:pPr>
            <a:endParaRPr lang="en-AU" sz="1100" dirty="0"/>
          </a:p>
          <a:p>
            <a:pPr>
              <a:spcBef>
                <a:spcPts val="300"/>
              </a:spcBef>
            </a:pPr>
            <a:r>
              <a:rPr lang="en-AU" sz="2400" dirty="0"/>
              <a:t>The original owner was Australian Annette Klooger, a successful international singer and television presenter. She bought the dress from La Petite, a salon in Melbourne on Collins Street.</a:t>
            </a:r>
            <a:r>
              <a:rPr lang="en-AU" dirty="0"/>
              <a:t>   </a:t>
            </a:r>
            <a:endParaRPr lang="en-US" dirty="0"/>
          </a:p>
        </p:txBody>
      </p:sp>
      <p:pic>
        <p:nvPicPr>
          <p:cNvPr id="5124" name="Picture 4" descr="1960's fashion shoot">
            <a:extLst>
              <a:ext uri="{FF2B5EF4-FFF2-40B4-BE49-F238E27FC236}">
                <a16:creationId xmlns:a16="http://schemas.microsoft.com/office/drawing/2014/main" id="{8F853C3B-414D-4125-9667-B2148DE095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552"/>
          <a:stretch/>
        </p:blipFill>
        <p:spPr bwMode="auto">
          <a:xfrm>
            <a:off x="1055878" y="1595226"/>
            <a:ext cx="3940772" cy="48549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098" name="Picture 2" descr="Ostrich feather dress">
            <a:extLst>
              <a:ext uri="{FF2B5EF4-FFF2-40B4-BE49-F238E27FC236}">
                <a16:creationId xmlns:a16="http://schemas.microsoft.com/office/drawing/2014/main" id="{F2BB4CBC-7423-45B3-BB25-236DC7A429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0323" y="1712133"/>
            <a:ext cx="1937103" cy="1292324"/>
          </a:xfrm>
          <a:prstGeom prst="rect">
            <a:avLst/>
          </a:prstGeom>
          <a:ln w="38100" cap="sq">
            <a:solidFill>
              <a:schemeClr val="accent5">
                <a:lumMod val="40000"/>
                <a:lumOff val="6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6F73575C-43E1-4B3B-9AC7-D97FC3C09740}"/>
              </a:ext>
            </a:extLst>
          </p:cNvPr>
          <p:cNvSpPr>
            <a:spLocks noGrp="1"/>
          </p:cNvSpPr>
          <p:nvPr>
            <p:ph type="ftr" sz="quarter" idx="11"/>
          </p:nvPr>
        </p:nvSpPr>
        <p:spPr>
          <a:xfrm>
            <a:off x="927077" y="9877401"/>
            <a:ext cx="4198375"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5" name="Slide Number Placeholder 4">
            <a:extLst>
              <a:ext uri="{FF2B5EF4-FFF2-40B4-BE49-F238E27FC236}">
                <a16:creationId xmlns:a16="http://schemas.microsoft.com/office/drawing/2014/main" id="{677AB3A0-A860-4BBE-B7BD-C3CA768A2CB3}"/>
              </a:ext>
            </a:extLst>
          </p:cNvPr>
          <p:cNvSpPr>
            <a:spLocks noGrp="1"/>
          </p:cNvSpPr>
          <p:nvPr>
            <p:ph type="sldNum" sz="quarter" idx="12"/>
          </p:nvPr>
        </p:nvSpPr>
        <p:spPr/>
        <p:txBody>
          <a:bodyPr/>
          <a:lstStyle/>
          <a:p>
            <a:fld id="{DC56C17F-E5A4-4123-831E-B6BE4BD60FE1}" type="slidenum">
              <a:rPr lang="en-US" smtClean="0"/>
              <a:t>21</a:t>
            </a:fld>
            <a:endParaRPr lang="en-US" dirty="0"/>
          </a:p>
        </p:txBody>
      </p:sp>
      <p:sp>
        <p:nvSpPr>
          <p:cNvPr id="9" name="TextBox 8">
            <a:extLst>
              <a:ext uri="{FF2B5EF4-FFF2-40B4-BE49-F238E27FC236}">
                <a16:creationId xmlns:a16="http://schemas.microsoft.com/office/drawing/2014/main" id="{8E2446D7-C138-4123-9B1A-CB252C9EC88B}"/>
              </a:ext>
            </a:extLst>
          </p:cNvPr>
          <p:cNvSpPr txBox="1"/>
          <p:nvPr/>
        </p:nvSpPr>
        <p:spPr>
          <a:xfrm>
            <a:off x="5360323" y="3271589"/>
            <a:ext cx="1885525" cy="3416320"/>
          </a:xfrm>
          <a:prstGeom prst="rect">
            <a:avLst/>
          </a:prstGeom>
          <a:noFill/>
        </p:spPr>
        <p:txBody>
          <a:bodyPr wrap="square">
            <a:spAutoFit/>
          </a:bodyPr>
          <a:lstStyle/>
          <a:p>
            <a:pPr>
              <a:spcBef>
                <a:spcPts val="300"/>
              </a:spcBef>
            </a:pPr>
            <a:r>
              <a:rPr lang="en-AU" sz="2400" dirty="0"/>
              <a:t>The model  wearing this amazing creation is Ann Chapman, a big name in the industry at the time.</a:t>
            </a:r>
          </a:p>
        </p:txBody>
      </p:sp>
    </p:spTree>
    <p:extLst>
      <p:ext uri="{BB962C8B-B14F-4D97-AF65-F5344CB8AC3E}">
        <p14:creationId xmlns:p14="http://schemas.microsoft.com/office/powerpoint/2010/main" val="2326847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839755" y="569581"/>
            <a:ext cx="6228282"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Fashion Photographer</a:t>
            </a:r>
          </a:p>
        </p:txBody>
      </p:sp>
      <p:sp>
        <p:nvSpPr>
          <p:cNvPr id="5" name="Rectangle 4">
            <a:extLst>
              <a:ext uri="{FF2B5EF4-FFF2-40B4-BE49-F238E27FC236}">
                <a16:creationId xmlns:a16="http://schemas.microsoft.com/office/drawing/2014/main" id="{004FDB4F-8CA8-4EBD-A61D-F03CA7F352FF}"/>
              </a:ext>
            </a:extLst>
          </p:cNvPr>
          <p:cNvSpPr/>
          <p:nvPr/>
        </p:nvSpPr>
        <p:spPr>
          <a:xfrm>
            <a:off x="4657854" y="1440378"/>
            <a:ext cx="2644097" cy="3046988"/>
          </a:xfrm>
          <a:prstGeom prst="rect">
            <a:avLst/>
          </a:prstGeom>
        </p:spPr>
        <p:txBody>
          <a:bodyPr wrap="square">
            <a:spAutoFit/>
          </a:bodyPr>
          <a:lstStyle/>
          <a:p>
            <a:r>
              <a:rPr lang="en-US" sz="2400" b="1" dirty="0"/>
              <a:t>Athol Shmith </a:t>
            </a:r>
          </a:p>
          <a:p>
            <a:r>
              <a:rPr lang="en-AU" sz="2400" dirty="0">
                <a:solidFill>
                  <a:srgbClr val="202122"/>
                </a:solidFill>
              </a:rPr>
              <a:t>Australian studio portrait and fashion photographer and photography educator in his home city of </a:t>
            </a:r>
            <a:r>
              <a:rPr lang="en-AU" sz="2400" dirty="0"/>
              <a:t>Melbourne</a:t>
            </a:r>
            <a:r>
              <a:rPr lang="en-AU" sz="2400" dirty="0">
                <a:solidFill>
                  <a:srgbClr val="202122"/>
                </a:solidFill>
              </a:rPr>
              <a:t>.</a:t>
            </a:r>
            <a:r>
              <a:rPr lang="en-AU" dirty="0">
                <a:solidFill>
                  <a:srgbClr val="202122"/>
                </a:solidFill>
                <a:latin typeface="Arial" panose="020B0604020202020204" pitchFamily="34" charset="0"/>
              </a:rPr>
              <a:t> </a:t>
            </a:r>
            <a:endParaRPr lang="en-US" dirty="0"/>
          </a:p>
        </p:txBody>
      </p:sp>
      <p:pic>
        <p:nvPicPr>
          <p:cNvPr id="4098" name="Picture 2" descr="Athol Shmith, National Portrait Gallery">
            <a:extLst>
              <a:ext uri="{FF2B5EF4-FFF2-40B4-BE49-F238E27FC236}">
                <a16:creationId xmlns:a16="http://schemas.microsoft.com/office/drawing/2014/main" id="{41A53510-2299-4E08-B2F7-8382625042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61" r="-1"/>
          <a:stretch/>
        </p:blipFill>
        <p:spPr bwMode="auto">
          <a:xfrm>
            <a:off x="1041812" y="1565441"/>
            <a:ext cx="3513880" cy="27357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C0160A50-216F-4E78-93C5-5160D4090064}"/>
              </a:ext>
            </a:extLst>
          </p:cNvPr>
          <p:cNvSpPr/>
          <p:nvPr/>
        </p:nvSpPr>
        <p:spPr>
          <a:xfrm>
            <a:off x="839755" y="4369936"/>
            <a:ext cx="6462196" cy="1200329"/>
          </a:xfrm>
          <a:prstGeom prst="rect">
            <a:avLst/>
          </a:prstGeom>
        </p:spPr>
        <p:txBody>
          <a:bodyPr wrap="square">
            <a:spAutoFit/>
          </a:bodyPr>
          <a:lstStyle/>
          <a:p>
            <a:pPr>
              <a:spcBef>
                <a:spcPts val="300"/>
              </a:spcBef>
            </a:pPr>
            <a:r>
              <a:rPr lang="en-AU" sz="2400" dirty="0">
                <a:solidFill>
                  <a:srgbClr val="202122"/>
                </a:solidFill>
              </a:rPr>
              <a:t>He contributed to the promotion of international photography within Australia as much as to the fostering of Australian photography to the world.</a:t>
            </a:r>
            <a:endParaRPr lang="en-US" sz="2400" dirty="0"/>
          </a:p>
        </p:txBody>
      </p:sp>
      <p:pic>
        <p:nvPicPr>
          <p:cNvPr id="4100" name="Picture 4" descr="Athol SHMITH | Vivien Leigh">
            <a:extLst>
              <a:ext uri="{FF2B5EF4-FFF2-40B4-BE49-F238E27FC236}">
                <a16:creationId xmlns:a16="http://schemas.microsoft.com/office/drawing/2014/main" id="{A97A0269-C0E9-42E8-B44E-5688299D5A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812" y="5681781"/>
            <a:ext cx="3392596" cy="42319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40539B2F-779B-48C7-AB73-52485B18BE3B}"/>
              </a:ext>
            </a:extLst>
          </p:cNvPr>
          <p:cNvSpPr/>
          <p:nvPr/>
        </p:nvSpPr>
        <p:spPr>
          <a:xfrm>
            <a:off x="4555692" y="5885436"/>
            <a:ext cx="2746259" cy="4231928"/>
          </a:xfrm>
          <a:prstGeom prst="rect">
            <a:avLst/>
          </a:prstGeom>
        </p:spPr>
        <p:txBody>
          <a:bodyPr wrap="square">
            <a:spAutoFit/>
          </a:bodyPr>
          <a:lstStyle/>
          <a:p>
            <a:pPr>
              <a:spcBef>
                <a:spcPts val="300"/>
              </a:spcBef>
            </a:pPr>
            <a:r>
              <a:rPr lang="en-AU" sz="2400" dirty="0">
                <a:solidFill>
                  <a:srgbClr val="000000"/>
                </a:solidFill>
              </a:rPr>
              <a:t>Athol Shmith was charming and witty and it is said that “he treated his models like princesses”.</a:t>
            </a:r>
          </a:p>
          <a:p>
            <a:pPr>
              <a:spcBef>
                <a:spcPts val="300"/>
              </a:spcBef>
            </a:pPr>
            <a:endParaRPr lang="en-AU" sz="2400" dirty="0">
              <a:solidFill>
                <a:srgbClr val="000000"/>
              </a:solidFill>
            </a:endParaRPr>
          </a:p>
          <a:p>
            <a:pPr>
              <a:spcBef>
                <a:spcPts val="300"/>
              </a:spcBef>
            </a:pPr>
            <a:r>
              <a:rPr lang="en-AU" sz="2400" dirty="0">
                <a:solidFill>
                  <a:srgbClr val="000000"/>
                </a:solidFill>
              </a:rPr>
              <a:t>Perhaps his portrait of Vivien Leigh bears testament to that statement.    </a:t>
            </a:r>
            <a:endParaRPr lang="en-US" sz="2400" dirty="0"/>
          </a:p>
        </p:txBody>
      </p:sp>
      <p:sp>
        <p:nvSpPr>
          <p:cNvPr id="2" name="Footer Placeholder 1">
            <a:extLst>
              <a:ext uri="{FF2B5EF4-FFF2-40B4-BE49-F238E27FC236}">
                <a16:creationId xmlns:a16="http://schemas.microsoft.com/office/drawing/2014/main" id="{C4E3C03C-7FDE-47E4-BFBD-1CD4184C7883}"/>
              </a:ext>
            </a:extLst>
          </p:cNvPr>
          <p:cNvSpPr>
            <a:spLocks noGrp="1"/>
          </p:cNvSpPr>
          <p:nvPr>
            <p:ph type="ftr" sz="quarter" idx="11"/>
          </p:nvPr>
        </p:nvSpPr>
        <p:spPr>
          <a:xfrm>
            <a:off x="839755" y="9915615"/>
            <a:ext cx="4235949"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3" name="Slide Number Placeholder 2">
            <a:extLst>
              <a:ext uri="{FF2B5EF4-FFF2-40B4-BE49-F238E27FC236}">
                <a16:creationId xmlns:a16="http://schemas.microsoft.com/office/drawing/2014/main" id="{6148AB42-D680-4EA5-8B1D-42B1FFFD7C4C}"/>
              </a:ext>
            </a:extLst>
          </p:cNvPr>
          <p:cNvSpPr>
            <a:spLocks noGrp="1"/>
          </p:cNvSpPr>
          <p:nvPr>
            <p:ph type="sldNum" sz="quarter" idx="12"/>
          </p:nvPr>
        </p:nvSpPr>
        <p:spPr/>
        <p:txBody>
          <a:bodyPr/>
          <a:lstStyle/>
          <a:p>
            <a:fld id="{DC56C17F-E5A4-4123-831E-B6BE4BD60FE1}" type="slidenum">
              <a:rPr lang="en-US" smtClean="0"/>
              <a:t>22</a:t>
            </a:fld>
            <a:endParaRPr lang="en-US" dirty="0"/>
          </a:p>
        </p:txBody>
      </p:sp>
    </p:spTree>
    <p:extLst>
      <p:ext uri="{BB962C8B-B14F-4D97-AF65-F5344CB8AC3E}">
        <p14:creationId xmlns:p14="http://schemas.microsoft.com/office/powerpoint/2010/main" val="2217066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46449" y="569581"/>
            <a:ext cx="6321588"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200" b="1" dirty="0"/>
              <a:t>Fashion Photographer… Athol Shmith</a:t>
            </a:r>
          </a:p>
        </p:txBody>
      </p:sp>
      <p:pic>
        <p:nvPicPr>
          <p:cNvPr id="5122" name="Picture 2" descr="Athol Smith Fashion Photographs | OutInCanberra">
            <a:extLst>
              <a:ext uri="{FF2B5EF4-FFF2-40B4-BE49-F238E27FC236}">
                <a16:creationId xmlns:a16="http://schemas.microsoft.com/office/drawing/2014/main" id="{5743485F-10FC-4714-85E5-FDF4CB3407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86"/>
          <a:stretch/>
        </p:blipFill>
        <p:spPr bwMode="auto">
          <a:xfrm>
            <a:off x="830612" y="1426367"/>
            <a:ext cx="2716756" cy="39512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4" name="Picture 4" descr="Essays on Beauty: The Fashion Photography of Athol Shmith ...">
            <a:extLst>
              <a:ext uri="{FF2B5EF4-FFF2-40B4-BE49-F238E27FC236}">
                <a16:creationId xmlns:a16="http://schemas.microsoft.com/office/drawing/2014/main" id="{5B154994-D082-4019-8B07-2D5A41338D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2471" y="1457607"/>
            <a:ext cx="2802392" cy="35652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6" name="Picture 6" descr="Melbourne Hub: Photo essay: Take a look back at everyday life in ...">
            <a:extLst>
              <a:ext uri="{FF2B5EF4-FFF2-40B4-BE49-F238E27FC236}">
                <a16:creationId xmlns:a16="http://schemas.microsoft.com/office/drawing/2014/main" id="{F2378E6A-AD54-4EEB-95BD-06DCC2C286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823"/>
          <a:stretch/>
        </p:blipFill>
        <p:spPr bwMode="auto">
          <a:xfrm>
            <a:off x="830612" y="5917286"/>
            <a:ext cx="2716756" cy="41048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8" name="Picture 8" descr="As modern as tomorrow: Photographers in postwar Melbourne | State ...">
            <a:extLst>
              <a:ext uri="{FF2B5EF4-FFF2-40B4-BE49-F238E27FC236}">
                <a16:creationId xmlns:a16="http://schemas.microsoft.com/office/drawing/2014/main" id="{34FE598B-9FD1-4F5D-86F4-22BEAC78CC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451" y="6464132"/>
            <a:ext cx="2581218" cy="35396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406876A-9D67-4F46-8AED-7FF06C3FC875}"/>
              </a:ext>
            </a:extLst>
          </p:cNvPr>
          <p:cNvSpPr txBox="1"/>
          <p:nvPr/>
        </p:nvSpPr>
        <p:spPr>
          <a:xfrm>
            <a:off x="3790670" y="5107711"/>
            <a:ext cx="3534779" cy="1200329"/>
          </a:xfrm>
          <a:prstGeom prst="rect">
            <a:avLst/>
          </a:prstGeom>
          <a:noFill/>
        </p:spPr>
        <p:txBody>
          <a:bodyPr wrap="square" rtlCol="0">
            <a:spAutoFit/>
          </a:bodyPr>
          <a:lstStyle/>
          <a:p>
            <a:pPr>
              <a:spcBef>
                <a:spcPts val="300"/>
              </a:spcBef>
            </a:pPr>
            <a:r>
              <a:rPr lang="en-US" sz="2400" dirty="0"/>
              <a:t>From high fashion, hats, trouser suits .. and even  Paton’s knitting patterns.  </a:t>
            </a:r>
          </a:p>
        </p:txBody>
      </p:sp>
      <p:sp>
        <p:nvSpPr>
          <p:cNvPr id="2" name="Footer Placeholder 1">
            <a:extLst>
              <a:ext uri="{FF2B5EF4-FFF2-40B4-BE49-F238E27FC236}">
                <a16:creationId xmlns:a16="http://schemas.microsoft.com/office/drawing/2014/main" id="{93344142-7B6D-424A-BFBF-367B4C28012F}"/>
              </a:ext>
            </a:extLst>
          </p:cNvPr>
          <p:cNvSpPr>
            <a:spLocks noGrp="1"/>
          </p:cNvSpPr>
          <p:nvPr>
            <p:ph type="ftr" sz="quarter" idx="11"/>
          </p:nvPr>
        </p:nvSpPr>
        <p:spPr>
          <a:xfrm>
            <a:off x="746449" y="10150155"/>
            <a:ext cx="4329255" cy="548007"/>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5" name="Slide Number Placeholder 4">
            <a:extLst>
              <a:ext uri="{FF2B5EF4-FFF2-40B4-BE49-F238E27FC236}">
                <a16:creationId xmlns:a16="http://schemas.microsoft.com/office/drawing/2014/main" id="{7B338B84-616E-4AA2-B9C1-3B753D01F6DD}"/>
              </a:ext>
            </a:extLst>
          </p:cNvPr>
          <p:cNvSpPr>
            <a:spLocks noGrp="1"/>
          </p:cNvSpPr>
          <p:nvPr>
            <p:ph type="sldNum" sz="quarter" idx="12"/>
          </p:nvPr>
        </p:nvSpPr>
        <p:spPr>
          <a:xfrm>
            <a:off x="5360323" y="10220991"/>
            <a:ext cx="1707714" cy="569578"/>
          </a:xfrm>
        </p:spPr>
        <p:txBody>
          <a:bodyPr/>
          <a:lstStyle/>
          <a:p>
            <a:fld id="{DC56C17F-E5A4-4123-831E-B6BE4BD60FE1}" type="slidenum">
              <a:rPr lang="en-US" smtClean="0"/>
              <a:t>23</a:t>
            </a:fld>
            <a:endParaRPr lang="en-US" dirty="0"/>
          </a:p>
        </p:txBody>
      </p:sp>
    </p:spTree>
    <p:extLst>
      <p:ext uri="{BB962C8B-B14F-4D97-AF65-F5344CB8AC3E}">
        <p14:creationId xmlns:p14="http://schemas.microsoft.com/office/powerpoint/2010/main" val="3313832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5DF9-7EBF-4FA0-AC00-FC22A221246C}"/>
              </a:ext>
            </a:extLst>
          </p:cNvPr>
          <p:cNvSpPr>
            <a:spLocks noGrp="1"/>
          </p:cNvSpPr>
          <p:nvPr>
            <p:ph type="title"/>
          </p:nvPr>
        </p:nvSpPr>
        <p:spPr>
          <a:xfrm>
            <a:off x="704972" y="664927"/>
            <a:ext cx="6546235" cy="493676"/>
          </a:xfrm>
        </p:spPr>
        <p:txBody>
          <a:bodyPr>
            <a:noAutofit/>
          </a:bodyPr>
          <a:lstStyle/>
          <a:p>
            <a:r>
              <a:rPr lang="en-US" sz="3650" b="1" dirty="0"/>
              <a:t>Fashion in the 70s</a:t>
            </a:r>
          </a:p>
        </p:txBody>
      </p:sp>
      <p:pic>
        <p:nvPicPr>
          <p:cNvPr id="5122" name="Picture 2" descr="70s Fashion">
            <a:extLst>
              <a:ext uri="{FF2B5EF4-FFF2-40B4-BE49-F238E27FC236}">
                <a16:creationId xmlns:a16="http://schemas.microsoft.com/office/drawing/2014/main" id="{1964D606-597B-4CFE-BF61-648B217092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801" y="1462461"/>
            <a:ext cx="6696703" cy="37664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2BB4AB5-BD4B-4BC1-AD56-7FB647D4E311}"/>
              </a:ext>
            </a:extLst>
          </p:cNvPr>
          <p:cNvSpPr/>
          <p:nvPr/>
        </p:nvSpPr>
        <p:spPr>
          <a:xfrm>
            <a:off x="672269" y="5469245"/>
            <a:ext cx="6546235" cy="4524315"/>
          </a:xfrm>
          <a:prstGeom prst="rect">
            <a:avLst/>
          </a:prstGeom>
        </p:spPr>
        <p:txBody>
          <a:bodyPr wrap="square">
            <a:spAutoFit/>
          </a:bodyPr>
          <a:lstStyle/>
          <a:p>
            <a:r>
              <a:rPr lang="en-AU" sz="2400" dirty="0">
                <a:solidFill>
                  <a:srgbClr val="000000"/>
                </a:solidFill>
              </a:rPr>
              <a:t>The 1970s are one of the most revisited decades when it comes to fashion, and they continue to influence modern style. </a:t>
            </a:r>
          </a:p>
          <a:p>
            <a:endParaRPr lang="en-AU" sz="2400" dirty="0">
              <a:solidFill>
                <a:srgbClr val="000000"/>
              </a:solidFill>
            </a:endParaRPr>
          </a:p>
          <a:p>
            <a:r>
              <a:rPr lang="en-AU" sz="2400" dirty="0">
                <a:solidFill>
                  <a:srgbClr val="000000"/>
                </a:solidFill>
              </a:rPr>
              <a:t>Thanks to the era’s whimsical uniqueness and freedom of expression, the ’70s and its style are something to which both designers and fashion-lovers are continuously drawn.</a:t>
            </a:r>
          </a:p>
          <a:p>
            <a:endParaRPr lang="en-AU" sz="2400" dirty="0">
              <a:solidFill>
                <a:srgbClr val="000000"/>
              </a:solidFill>
            </a:endParaRPr>
          </a:p>
          <a:p>
            <a:r>
              <a:rPr lang="en-AU" sz="2400" dirty="0">
                <a:solidFill>
                  <a:srgbClr val="000000"/>
                </a:solidFill>
              </a:rPr>
              <a:t> From hippy and glam rock to disco and bohemian, the decade encapsulates numerous iconic styles that are still wearable today. </a:t>
            </a:r>
            <a:endParaRPr lang="en-US" sz="2400" dirty="0"/>
          </a:p>
        </p:txBody>
      </p:sp>
      <p:sp>
        <p:nvSpPr>
          <p:cNvPr id="3" name="Footer Placeholder 2">
            <a:extLst>
              <a:ext uri="{FF2B5EF4-FFF2-40B4-BE49-F238E27FC236}">
                <a16:creationId xmlns:a16="http://schemas.microsoft.com/office/drawing/2014/main" id="{1C7913D7-5FDA-4F4A-867A-25C087AD88FF}"/>
              </a:ext>
            </a:extLst>
          </p:cNvPr>
          <p:cNvSpPr>
            <a:spLocks noGrp="1"/>
          </p:cNvSpPr>
          <p:nvPr>
            <p:ph type="ftr" sz="quarter" idx="11"/>
          </p:nvPr>
        </p:nvSpPr>
        <p:spPr>
          <a:xfrm>
            <a:off x="704972" y="9915615"/>
            <a:ext cx="4370732"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4" name="Slide Number Placeholder 3">
            <a:extLst>
              <a:ext uri="{FF2B5EF4-FFF2-40B4-BE49-F238E27FC236}">
                <a16:creationId xmlns:a16="http://schemas.microsoft.com/office/drawing/2014/main" id="{957F39CB-E6FE-42A0-BB87-B02D76338D64}"/>
              </a:ext>
            </a:extLst>
          </p:cNvPr>
          <p:cNvSpPr>
            <a:spLocks noGrp="1"/>
          </p:cNvSpPr>
          <p:nvPr>
            <p:ph type="sldNum" sz="quarter" idx="12"/>
          </p:nvPr>
        </p:nvSpPr>
        <p:spPr/>
        <p:txBody>
          <a:bodyPr/>
          <a:lstStyle/>
          <a:p>
            <a:fld id="{DC56C17F-E5A4-4123-831E-B6BE4BD60FE1}" type="slidenum">
              <a:rPr lang="en-US" smtClean="0"/>
              <a:t>24</a:t>
            </a:fld>
            <a:endParaRPr lang="en-US" dirty="0"/>
          </a:p>
        </p:txBody>
      </p:sp>
    </p:spTree>
    <p:extLst>
      <p:ext uri="{BB962C8B-B14F-4D97-AF65-F5344CB8AC3E}">
        <p14:creationId xmlns:p14="http://schemas.microsoft.com/office/powerpoint/2010/main" val="2437126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ur clothing, Fur, Clothing, Street fashion, Fashion, Coat, Outerwear, Textile, Jacket, Footwear, ">
            <a:extLst>
              <a:ext uri="{FF2B5EF4-FFF2-40B4-BE49-F238E27FC236}">
                <a16:creationId xmlns:a16="http://schemas.microsoft.com/office/drawing/2014/main" id="{ADCBD955-A0C6-48F1-95CE-FA87005CC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2935" y="1545424"/>
            <a:ext cx="2165423" cy="3248135"/>
          </a:xfrm>
          <a:prstGeom prst="rect">
            <a:avLst/>
          </a:prstGeom>
          <a:ln w="38100" cap="sq">
            <a:solidFill>
              <a:srgbClr val="CC33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2" name="Picture 4" descr="&lt;p&gt; Jackie Onassis&lt;/p&gt;">
            <a:extLst>
              <a:ext uri="{FF2B5EF4-FFF2-40B4-BE49-F238E27FC236}">
                <a16:creationId xmlns:a16="http://schemas.microsoft.com/office/drawing/2014/main" id="{EE535E1E-7D36-47A2-9232-85F733AF16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061" y="1497838"/>
            <a:ext cx="2567495" cy="38512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4" name="Picture 6" descr="70s fashion">
            <a:extLst>
              <a:ext uri="{FF2B5EF4-FFF2-40B4-BE49-F238E27FC236}">
                <a16:creationId xmlns:a16="http://schemas.microsoft.com/office/drawing/2014/main" id="{483866AB-BD46-4208-96E6-AC3227EA1B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061" y="6170078"/>
            <a:ext cx="2368445" cy="2980293"/>
          </a:xfrm>
          <a:prstGeom prst="rect">
            <a:avLst/>
          </a:prstGeom>
          <a:ln w="38100" cap="sq">
            <a:solidFill>
              <a:schemeClr val="accent2">
                <a:lumMod val="60000"/>
                <a:lumOff val="4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1CEC5537-5BBB-4FD3-A185-B2B436CA2D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07611" y="5499687"/>
            <a:ext cx="2662291" cy="3993437"/>
          </a:xfrm>
          <a:prstGeom prst="rect">
            <a:avLst/>
          </a:prstGeom>
          <a:ln w="38100" cap="sq">
            <a:solidFill>
              <a:schemeClr val="bg1">
                <a:lumMod val="6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EB45E003-87EA-4176-A7FF-B4F64FA6D089}"/>
              </a:ext>
            </a:extLst>
          </p:cNvPr>
          <p:cNvSpPr>
            <a:spLocks noGrp="1"/>
          </p:cNvSpPr>
          <p:nvPr>
            <p:ph type="title"/>
          </p:nvPr>
        </p:nvSpPr>
        <p:spPr>
          <a:xfrm>
            <a:off x="522288" y="569913"/>
            <a:ext cx="6545262" cy="407987"/>
          </a:xfrm>
        </p:spPr>
        <p:txBody>
          <a:bodyPr>
            <a:noAutofit/>
          </a:bodyPr>
          <a:lstStyle/>
          <a:p>
            <a:r>
              <a:rPr lang="en-US" sz="3650" b="1" dirty="0"/>
              <a:t>Style icons of the 70s</a:t>
            </a:r>
          </a:p>
        </p:txBody>
      </p:sp>
      <p:sp>
        <p:nvSpPr>
          <p:cNvPr id="3" name="TextBox 2">
            <a:extLst>
              <a:ext uri="{FF2B5EF4-FFF2-40B4-BE49-F238E27FC236}">
                <a16:creationId xmlns:a16="http://schemas.microsoft.com/office/drawing/2014/main" id="{C9E1E72E-6377-4A2D-B08F-8AF5521395EC}"/>
              </a:ext>
            </a:extLst>
          </p:cNvPr>
          <p:cNvSpPr txBox="1"/>
          <p:nvPr/>
        </p:nvSpPr>
        <p:spPr>
          <a:xfrm>
            <a:off x="472613" y="5499450"/>
            <a:ext cx="3814106" cy="461665"/>
          </a:xfrm>
          <a:prstGeom prst="rect">
            <a:avLst/>
          </a:prstGeom>
          <a:noFill/>
        </p:spPr>
        <p:txBody>
          <a:bodyPr wrap="square" rtlCol="0">
            <a:spAutoFit/>
          </a:bodyPr>
          <a:lstStyle/>
          <a:p>
            <a:r>
              <a:rPr lang="en-US" sz="2400" b="1" dirty="0"/>
              <a:t>Jacqueline Kennedy Onassis</a:t>
            </a:r>
          </a:p>
        </p:txBody>
      </p:sp>
      <p:sp>
        <p:nvSpPr>
          <p:cNvPr id="4" name="TextBox 3">
            <a:extLst>
              <a:ext uri="{FF2B5EF4-FFF2-40B4-BE49-F238E27FC236}">
                <a16:creationId xmlns:a16="http://schemas.microsoft.com/office/drawing/2014/main" id="{77F8A24A-AC24-4E65-8D86-F75FF8FAEC8D}"/>
              </a:ext>
            </a:extLst>
          </p:cNvPr>
          <p:cNvSpPr txBox="1"/>
          <p:nvPr/>
        </p:nvSpPr>
        <p:spPr>
          <a:xfrm>
            <a:off x="522288" y="9347373"/>
            <a:ext cx="3358509" cy="461665"/>
          </a:xfrm>
          <a:prstGeom prst="rect">
            <a:avLst/>
          </a:prstGeom>
          <a:noFill/>
        </p:spPr>
        <p:txBody>
          <a:bodyPr wrap="square" rtlCol="0">
            <a:spAutoFit/>
          </a:bodyPr>
          <a:lstStyle/>
          <a:p>
            <a:r>
              <a:rPr lang="en-US" sz="2400" b="1" dirty="0"/>
              <a:t>Diana Ross  (Supremes)</a:t>
            </a:r>
          </a:p>
        </p:txBody>
      </p:sp>
      <p:sp>
        <p:nvSpPr>
          <p:cNvPr id="5" name="TextBox 4">
            <a:extLst>
              <a:ext uri="{FF2B5EF4-FFF2-40B4-BE49-F238E27FC236}">
                <a16:creationId xmlns:a16="http://schemas.microsoft.com/office/drawing/2014/main" id="{712A7D33-3902-4612-B336-0D04A9AA2806}"/>
              </a:ext>
            </a:extLst>
          </p:cNvPr>
          <p:cNvSpPr txBox="1"/>
          <p:nvPr/>
        </p:nvSpPr>
        <p:spPr>
          <a:xfrm>
            <a:off x="4207612" y="4943928"/>
            <a:ext cx="3156070" cy="461665"/>
          </a:xfrm>
          <a:prstGeom prst="rect">
            <a:avLst/>
          </a:prstGeom>
          <a:noFill/>
        </p:spPr>
        <p:txBody>
          <a:bodyPr wrap="square" rtlCol="0">
            <a:spAutoFit/>
          </a:bodyPr>
          <a:lstStyle/>
          <a:p>
            <a:r>
              <a:rPr lang="en-US" sz="2400" b="1" dirty="0"/>
              <a:t>Olivia Newton John</a:t>
            </a:r>
          </a:p>
        </p:txBody>
      </p:sp>
      <p:sp>
        <p:nvSpPr>
          <p:cNvPr id="6" name="TextBox 5">
            <a:extLst>
              <a:ext uri="{FF2B5EF4-FFF2-40B4-BE49-F238E27FC236}">
                <a16:creationId xmlns:a16="http://schemas.microsoft.com/office/drawing/2014/main" id="{F0E7CB54-6F45-46A8-9C49-95AE830FA156}"/>
              </a:ext>
            </a:extLst>
          </p:cNvPr>
          <p:cNvSpPr txBox="1"/>
          <p:nvPr/>
        </p:nvSpPr>
        <p:spPr>
          <a:xfrm>
            <a:off x="5850955" y="9511039"/>
            <a:ext cx="1427787" cy="461665"/>
          </a:xfrm>
          <a:prstGeom prst="rect">
            <a:avLst/>
          </a:prstGeom>
          <a:noFill/>
        </p:spPr>
        <p:txBody>
          <a:bodyPr wrap="square" rtlCol="0">
            <a:spAutoFit/>
          </a:bodyPr>
          <a:lstStyle/>
          <a:p>
            <a:r>
              <a:rPr lang="en-US" sz="2400" b="1" dirty="0"/>
              <a:t>Twiggy</a:t>
            </a:r>
          </a:p>
        </p:txBody>
      </p:sp>
      <p:sp>
        <p:nvSpPr>
          <p:cNvPr id="2" name="Footer Placeholder 1">
            <a:extLst>
              <a:ext uri="{FF2B5EF4-FFF2-40B4-BE49-F238E27FC236}">
                <a16:creationId xmlns:a16="http://schemas.microsoft.com/office/drawing/2014/main" id="{A405A681-84DA-47B0-8759-41DEDC0217D7}"/>
              </a:ext>
            </a:extLst>
          </p:cNvPr>
          <p:cNvSpPr>
            <a:spLocks noGrp="1"/>
          </p:cNvSpPr>
          <p:nvPr>
            <p:ph type="ftr" sz="quarter" idx="11"/>
          </p:nvPr>
        </p:nvSpPr>
        <p:spPr>
          <a:xfrm>
            <a:off x="472613" y="9915615"/>
            <a:ext cx="4219143"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8" name="Slide Number Placeholder 7">
            <a:extLst>
              <a:ext uri="{FF2B5EF4-FFF2-40B4-BE49-F238E27FC236}">
                <a16:creationId xmlns:a16="http://schemas.microsoft.com/office/drawing/2014/main" id="{3A9750EF-37AB-4C52-BE98-3EF9E0D09122}"/>
              </a:ext>
            </a:extLst>
          </p:cNvPr>
          <p:cNvSpPr>
            <a:spLocks noGrp="1"/>
          </p:cNvSpPr>
          <p:nvPr>
            <p:ph type="sldNum" sz="quarter" idx="12"/>
          </p:nvPr>
        </p:nvSpPr>
        <p:spPr/>
        <p:txBody>
          <a:bodyPr/>
          <a:lstStyle/>
          <a:p>
            <a:fld id="{DC56C17F-E5A4-4123-831E-B6BE4BD60FE1}" type="slidenum">
              <a:rPr lang="en-US" smtClean="0"/>
              <a:t>25</a:t>
            </a:fld>
            <a:endParaRPr lang="en-US" dirty="0"/>
          </a:p>
        </p:txBody>
      </p:sp>
    </p:spTree>
    <p:extLst>
      <p:ext uri="{BB962C8B-B14F-4D97-AF65-F5344CB8AC3E}">
        <p14:creationId xmlns:p14="http://schemas.microsoft.com/office/powerpoint/2010/main" val="1208508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2E5D6-0C25-4D14-B7A9-E6E6195E274E}"/>
              </a:ext>
            </a:extLst>
          </p:cNvPr>
          <p:cNvSpPr>
            <a:spLocks noGrp="1"/>
          </p:cNvSpPr>
          <p:nvPr>
            <p:ph type="title"/>
          </p:nvPr>
        </p:nvSpPr>
        <p:spPr>
          <a:xfrm>
            <a:off x="521802" y="569581"/>
            <a:ext cx="6644542" cy="961508"/>
          </a:xfrm>
        </p:spPr>
        <p:txBody>
          <a:bodyPr/>
          <a:lstStyle/>
          <a:p>
            <a:r>
              <a:rPr lang="en-US" b="1" dirty="0"/>
              <a:t>What were you wearing in the 70s?</a:t>
            </a:r>
          </a:p>
        </p:txBody>
      </p:sp>
      <p:pic>
        <p:nvPicPr>
          <p:cNvPr id="6150" name="Picture 6" descr="Fashion model, Clothing, Fashion, Outerwear, Poncho, Fashion design, Abaya, Costume, Photography, Mantle, ">
            <a:extLst>
              <a:ext uri="{FF2B5EF4-FFF2-40B4-BE49-F238E27FC236}">
                <a16:creationId xmlns:a16="http://schemas.microsoft.com/office/drawing/2014/main" id="{4BE45129-372D-4013-9E59-6FFA2E5160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802" y="6223607"/>
            <a:ext cx="2285206" cy="34278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3F3F5237-9D49-4846-9606-779CBAC7D5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039" y="1827127"/>
            <a:ext cx="2347969" cy="35219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56" name="Picture 12">
            <a:extLst>
              <a:ext uri="{FF2B5EF4-FFF2-40B4-BE49-F238E27FC236}">
                <a16:creationId xmlns:a16="http://schemas.microsoft.com/office/drawing/2014/main" id="{B35FF29A-DF2C-4356-A232-317F0F329B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0870" y="1757181"/>
            <a:ext cx="3677167" cy="36618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58" name="Picture 14">
            <a:extLst>
              <a:ext uri="{FF2B5EF4-FFF2-40B4-BE49-F238E27FC236}">
                <a16:creationId xmlns:a16="http://schemas.microsoft.com/office/drawing/2014/main" id="{72FF6BCF-9E81-418E-89AF-B13D1B2E70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2443" y="5683225"/>
            <a:ext cx="2870003" cy="43050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3DE73334-79D9-4748-9E1D-5CA957530A43}"/>
              </a:ext>
            </a:extLst>
          </p:cNvPr>
          <p:cNvSpPr>
            <a:spLocks noGrp="1"/>
          </p:cNvSpPr>
          <p:nvPr>
            <p:ph type="ftr" sz="quarter" idx="11"/>
          </p:nvPr>
        </p:nvSpPr>
        <p:spPr>
          <a:xfrm>
            <a:off x="755039" y="9915615"/>
            <a:ext cx="4320665" cy="78254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4" name="Slide Number Placeholder 3">
            <a:extLst>
              <a:ext uri="{FF2B5EF4-FFF2-40B4-BE49-F238E27FC236}">
                <a16:creationId xmlns:a16="http://schemas.microsoft.com/office/drawing/2014/main" id="{D0ADA86D-06CF-4F1C-930A-9845791AAE25}"/>
              </a:ext>
            </a:extLst>
          </p:cNvPr>
          <p:cNvSpPr>
            <a:spLocks noGrp="1"/>
          </p:cNvSpPr>
          <p:nvPr>
            <p:ph type="sldNum" sz="quarter" idx="12"/>
          </p:nvPr>
        </p:nvSpPr>
        <p:spPr/>
        <p:txBody>
          <a:bodyPr/>
          <a:lstStyle/>
          <a:p>
            <a:fld id="{DC56C17F-E5A4-4123-831E-B6BE4BD60FE1}" type="slidenum">
              <a:rPr lang="en-US" smtClean="0"/>
              <a:t>26</a:t>
            </a:fld>
            <a:endParaRPr lang="en-US" dirty="0"/>
          </a:p>
        </p:txBody>
      </p:sp>
    </p:spTree>
    <p:extLst>
      <p:ext uri="{BB962C8B-B14F-4D97-AF65-F5344CB8AC3E}">
        <p14:creationId xmlns:p14="http://schemas.microsoft.com/office/powerpoint/2010/main" val="8902807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2E5D6-0C25-4D14-B7A9-E6E6195E274E}"/>
              </a:ext>
            </a:extLst>
          </p:cNvPr>
          <p:cNvSpPr>
            <a:spLocks noGrp="1"/>
          </p:cNvSpPr>
          <p:nvPr>
            <p:ph type="title"/>
          </p:nvPr>
        </p:nvSpPr>
        <p:spPr>
          <a:xfrm>
            <a:off x="521802" y="569581"/>
            <a:ext cx="6644542" cy="961508"/>
          </a:xfrm>
        </p:spPr>
        <p:txBody>
          <a:bodyPr/>
          <a:lstStyle/>
          <a:p>
            <a:r>
              <a:rPr lang="en-US" b="1" dirty="0"/>
              <a:t>What were you wearing in the 70s?</a:t>
            </a:r>
          </a:p>
        </p:txBody>
      </p:sp>
      <p:pic>
        <p:nvPicPr>
          <p:cNvPr id="6148" name="Picture 4" descr="1970s – Women's Fashion | Junkbox Treasures Antiques &amp; Collectibles">
            <a:extLst>
              <a:ext uri="{FF2B5EF4-FFF2-40B4-BE49-F238E27FC236}">
                <a16:creationId xmlns:a16="http://schemas.microsoft.com/office/drawing/2014/main" id="{2D6EC062-8984-40AD-8A83-3FFDA1AEAD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895" y="6194507"/>
            <a:ext cx="3109340" cy="352195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4" name="Picture 2">
            <a:extLst>
              <a:ext uri="{FF2B5EF4-FFF2-40B4-BE49-F238E27FC236}">
                <a16:creationId xmlns:a16="http://schemas.microsoft.com/office/drawing/2014/main" id="{FE921D05-111C-45C9-9ECB-D091424054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982" y="6194506"/>
            <a:ext cx="2347970" cy="3521955"/>
          </a:xfrm>
          <a:prstGeom prst="rect">
            <a:avLst/>
          </a:prstGeom>
          <a:ln w="38100" cap="sq">
            <a:solidFill>
              <a:schemeClr val="tx1">
                <a:lumMod val="50000"/>
                <a:lumOff val="5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4CBEF247-7A82-42AB-A67F-31349CE4EA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981" y="1809822"/>
            <a:ext cx="2347970" cy="3600222"/>
          </a:xfrm>
          <a:prstGeom prst="rect">
            <a:avLst/>
          </a:prstGeom>
          <a:ln w="38100" cap="sq">
            <a:solidFill>
              <a:schemeClr val="accent4">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8" name="Picture 6" descr="The Complete Book Of Sewing, 1972 | Seventies fashion, Fashion ...">
            <a:extLst>
              <a:ext uri="{FF2B5EF4-FFF2-40B4-BE49-F238E27FC236}">
                <a16:creationId xmlns:a16="http://schemas.microsoft.com/office/drawing/2014/main" id="{16DB6D87-3BF5-47E0-A304-EFA25EDCE9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895" y="1770639"/>
            <a:ext cx="2686050" cy="3810000"/>
          </a:xfrm>
          <a:prstGeom prst="rect">
            <a:avLst/>
          </a:prstGeom>
          <a:ln w="38100" cap="sq">
            <a:solidFill>
              <a:srgbClr val="CC66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45490D7A-3BFB-490A-B538-AB3DC8DC12B0}"/>
              </a:ext>
            </a:extLst>
          </p:cNvPr>
          <p:cNvSpPr>
            <a:spLocks noGrp="1"/>
          </p:cNvSpPr>
          <p:nvPr>
            <p:ph type="ftr" sz="quarter" idx="11"/>
          </p:nvPr>
        </p:nvSpPr>
        <p:spPr>
          <a:xfrm>
            <a:off x="521801" y="9915615"/>
            <a:ext cx="4215722" cy="78254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4" name="Slide Number Placeholder 3">
            <a:extLst>
              <a:ext uri="{FF2B5EF4-FFF2-40B4-BE49-F238E27FC236}">
                <a16:creationId xmlns:a16="http://schemas.microsoft.com/office/drawing/2014/main" id="{4EA4ABEA-B8A7-43F7-B948-F42AAAD9F944}"/>
              </a:ext>
            </a:extLst>
          </p:cNvPr>
          <p:cNvSpPr>
            <a:spLocks noGrp="1"/>
          </p:cNvSpPr>
          <p:nvPr>
            <p:ph type="sldNum" sz="quarter" idx="12"/>
          </p:nvPr>
        </p:nvSpPr>
        <p:spPr/>
        <p:txBody>
          <a:bodyPr/>
          <a:lstStyle/>
          <a:p>
            <a:fld id="{DC56C17F-E5A4-4123-831E-B6BE4BD60FE1}" type="slidenum">
              <a:rPr lang="en-US" smtClean="0"/>
              <a:t>27</a:t>
            </a:fld>
            <a:endParaRPr lang="en-US" dirty="0"/>
          </a:p>
        </p:txBody>
      </p:sp>
    </p:spTree>
    <p:extLst>
      <p:ext uri="{BB962C8B-B14F-4D97-AF65-F5344CB8AC3E}">
        <p14:creationId xmlns:p14="http://schemas.microsoft.com/office/powerpoint/2010/main" val="883617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48169" y="617439"/>
            <a:ext cx="6444582"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Fashion in the 80s</a:t>
            </a:r>
          </a:p>
        </p:txBody>
      </p:sp>
      <p:sp>
        <p:nvSpPr>
          <p:cNvPr id="3" name="TextBox 2">
            <a:extLst>
              <a:ext uri="{FF2B5EF4-FFF2-40B4-BE49-F238E27FC236}">
                <a16:creationId xmlns:a16="http://schemas.microsoft.com/office/drawing/2014/main" id="{26A6844B-E1A9-4A42-96EE-9E398876ADD9}"/>
              </a:ext>
            </a:extLst>
          </p:cNvPr>
          <p:cNvSpPr txBox="1"/>
          <p:nvPr/>
        </p:nvSpPr>
        <p:spPr>
          <a:xfrm>
            <a:off x="748169" y="1218657"/>
            <a:ext cx="6417405" cy="2308324"/>
          </a:xfrm>
          <a:prstGeom prst="rect">
            <a:avLst/>
          </a:prstGeom>
          <a:noFill/>
        </p:spPr>
        <p:txBody>
          <a:bodyPr wrap="square" rtlCol="0">
            <a:spAutoFit/>
          </a:bodyPr>
          <a:lstStyle/>
          <a:p>
            <a:pPr>
              <a:spcBef>
                <a:spcPts val="300"/>
              </a:spcBef>
            </a:pPr>
            <a:r>
              <a:rPr lang="en-AU" sz="2400" dirty="0"/>
              <a:t>This was a decade of bold style, colours, and silhouettes — and heaps of permed hair. Trends spanned ripped tights and biker jackets to polished oversized blazers and poof skirts. Style icons ranged from Joan Jett to Joan Collins. It was one of the most eclectic decades in fashion.   </a:t>
            </a:r>
            <a:endParaRPr lang="en-US" sz="2400" dirty="0"/>
          </a:p>
        </p:txBody>
      </p:sp>
      <p:pic>
        <p:nvPicPr>
          <p:cNvPr id="6148" name="Picture 4" descr="80s Fashion at simplyeighties.com">
            <a:extLst>
              <a:ext uri="{FF2B5EF4-FFF2-40B4-BE49-F238E27FC236}">
                <a16:creationId xmlns:a16="http://schemas.microsoft.com/office/drawing/2014/main" id="{8B0D5ABB-321D-43E3-A2A1-2CAF332645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763" y="3592124"/>
            <a:ext cx="5715000" cy="3209925"/>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42" name="Picture 2" descr="This Is What Princess Diana Wore to Ascot in the '80s | Princess ...">
            <a:extLst>
              <a:ext uri="{FF2B5EF4-FFF2-40B4-BE49-F238E27FC236}">
                <a16:creationId xmlns:a16="http://schemas.microsoft.com/office/drawing/2014/main" id="{A144A004-8065-4DC5-B67F-54D37FEDA4F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00"/>
          <a:stretch/>
        </p:blipFill>
        <p:spPr bwMode="auto">
          <a:xfrm>
            <a:off x="4608139" y="6971614"/>
            <a:ext cx="2054876" cy="3209926"/>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44" name="Picture 4" descr="How The Crown is recreating Princess Diana's iconic 80s looks">
            <a:extLst>
              <a:ext uri="{FF2B5EF4-FFF2-40B4-BE49-F238E27FC236}">
                <a16:creationId xmlns:a16="http://schemas.microsoft.com/office/drawing/2014/main" id="{A56333B2-81C6-4F2E-B3B1-E8FDE38DAF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6026" y="6971614"/>
            <a:ext cx="3586290" cy="2241431"/>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11AC919-6DA0-427D-8B84-4D851F0CE490}"/>
              </a:ext>
            </a:extLst>
          </p:cNvPr>
          <p:cNvSpPr txBox="1"/>
          <p:nvPr/>
        </p:nvSpPr>
        <p:spPr>
          <a:xfrm>
            <a:off x="931763" y="9213045"/>
            <a:ext cx="3543582" cy="830997"/>
          </a:xfrm>
          <a:prstGeom prst="rect">
            <a:avLst/>
          </a:prstGeom>
          <a:noFill/>
        </p:spPr>
        <p:txBody>
          <a:bodyPr wrap="square" rtlCol="0">
            <a:spAutoFit/>
          </a:bodyPr>
          <a:lstStyle/>
          <a:p>
            <a:r>
              <a:rPr lang="en-US" sz="2400" b="1" dirty="0"/>
              <a:t>Princess Diana </a:t>
            </a:r>
            <a:r>
              <a:rPr lang="en-US" sz="2400" dirty="0"/>
              <a:t>also emerged as a style icon. </a:t>
            </a:r>
          </a:p>
        </p:txBody>
      </p:sp>
      <p:sp>
        <p:nvSpPr>
          <p:cNvPr id="2" name="Footer Placeholder 1">
            <a:extLst>
              <a:ext uri="{FF2B5EF4-FFF2-40B4-BE49-F238E27FC236}">
                <a16:creationId xmlns:a16="http://schemas.microsoft.com/office/drawing/2014/main" id="{8E3164EA-3ADF-430D-88A3-E877CDFA26BE}"/>
              </a:ext>
            </a:extLst>
          </p:cNvPr>
          <p:cNvSpPr>
            <a:spLocks noGrp="1"/>
          </p:cNvSpPr>
          <p:nvPr>
            <p:ph type="ftr" sz="quarter" idx="11"/>
          </p:nvPr>
        </p:nvSpPr>
        <p:spPr>
          <a:xfrm>
            <a:off x="931763" y="10088564"/>
            <a:ext cx="4143941" cy="394673"/>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6" name="Slide Number Placeholder 5">
            <a:extLst>
              <a:ext uri="{FF2B5EF4-FFF2-40B4-BE49-F238E27FC236}">
                <a16:creationId xmlns:a16="http://schemas.microsoft.com/office/drawing/2014/main" id="{8261DD87-8263-442A-80A3-52374C6797E7}"/>
              </a:ext>
            </a:extLst>
          </p:cNvPr>
          <p:cNvSpPr>
            <a:spLocks noGrp="1"/>
          </p:cNvSpPr>
          <p:nvPr>
            <p:ph type="sldNum" sz="quarter" idx="12"/>
          </p:nvPr>
        </p:nvSpPr>
        <p:spPr>
          <a:xfrm>
            <a:off x="5415362" y="10001111"/>
            <a:ext cx="1707714" cy="569578"/>
          </a:xfrm>
        </p:spPr>
        <p:txBody>
          <a:bodyPr/>
          <a:lstStyle/>
          <a:p>
            <a:fld id="{DC56C17F-E5A4-4123-831E-B6BE4BD60FE1}" type="slidenum">
              <a:rPr lang="en-US" smtClean="0"/>
              <a:t>28</a:t>
            </a:fld>
            <a:endParaRPr lang="en-US" dirty="0"/>
          </a:p>
        </p:txBody>
      </p:sp>
    </p:spTree>
    <p:extLst>
      <p:ext uri="{BB962C8B-B14F-4D97-AF65-F5344CB8AC3E}">
        <p14:creationId xmlns:p14="http://schemas.microsoft.com/office/powerpoint/2010/main" val="3770255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967564" y="533778"/>
            <a:ext cx="6546235"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t>Changes in the 80s</a:t>
            </a:r>
          </a:p>
        </p:txBody>
      </p:sp>
      <p:sp>
        <p:nvSpPr>
          <p:cNvPr id="5" name="Rectangle 4">
            <a:extLst>
              <a:ext uri="{FF2B5EF4-FFF2-40B4-BE49-F238E27FC236}">
                <a16:creationId xmlns:a16="http://schemas.microsoft.com/office/drawing/2014/main" id="{13245DC3-EF44-450F-A63A-685B0A58A17A}"/>
              </a:ext>
            </a:extLst>
          </p:cNvPr>
          <p:cNvSpPr/>
          <p:nvPr/>
        </p:nvSpPr>
        <p:spPr>
          <a:xfrm>
            <a:off x="967564" y="1196719"/>
            <a:ext cx="6265154" cy="1938992"/>
          </a:xfrm>
          <a:prstGeom prst="rect">
            <a:avLst/>
          </a:prstGeom>
        </p:spPr>
        <p:txBody>
          <a:bodyPr wrap="square">
            <a:spAutoFit/>
          </a:bodyPr>
          <a:lstStyle/>
          <a:p>
            <a:pPr>
              <a:spcBef>
                <a:spcPts val="300"/>
              </a:spcBef>
            </a:pPr>
            <a:r>
              <a:rPr lang="en-AU" sz="2400" dirty="0">
                <a:solidFill>
                  <a:srgbClr val="111111"/>
                </a:solidFill>
              </a:rPr>
              <a:t>So many 'statements' were being made in the 80s, and sometimes all in one outfit. Note the dress with the statement houndstooth print  (including shoulder pads) and the more flattering simple black skirt (with the statement flower). </a:t>
            </a:r>
            <a:endParaRPr lang="en-US" sz="2400" dirty="0"/>
          </a:p>
        </p:txBody>
      </p:sp>
      <p:sp>
        <p:nvSpPr>
          <p:cNvPr id="7" name="Rectangle 6">
            <a:extLst>
              <a:ext uri="{FF2B5EF4-FFF2-40B4-BE49-F238E27FC236}">
                <a16:creationId xmlns:a16="http://schemas.microsoft.com/office/drawing/2014/main" id="{F740733B-423A-43AB-A8A1-159E6E75805C}"/>
              </a:ext>
            </a:extLst>
          </p:cNvPr>
          <p:cNvSpPr/>
          <p:nvPr/>
        </p:nvSpPr>
        <p:spPr>
          <a:xfrm>
            <a:off x="2683314" y="12529423"/>
            <a:ext cx="2847947" cy="646331"/>
          </a:xfrm>
          <a:prstGeom prst="rect">
            <a:avLst/>
          </a:prstGeom>
        </p:spPr>
        <p:txBody>
          <a:bodyPr wrap="square">
            <a:spAutoFit/>
          </a:bodyPr>
          <a:lstStyle/>
          <a:p>
            <a:r>
              <a:rPr lang="en-AU" dirty="0">
                <a:solidFill>
                  <a:srgbClr val="111111"/>
                </a:solidFill>
                <a:latin typeface="Crimson-Text"/>
              </a:rPr>
              <a:t>How many perms can you seat at one table?</a:t>
            </a:r>
            <a:endParaRPr lang="en-US" dirty="0"/>
          </a:p>
        </p:txBody>
      </p:sp>
      <p:pic>
        <p:nvPicPr>
          <p:cNvPr id="9220" name="Picture 4" descr="The best 80s fashion moments - perms in the 80s">
            <a:extLst>
              <a:ext uri="{FF2B5EF4-FFF2-40B4-BE49-F238E27FC236}">
                <a16:creationId xmlns:a16="http://schemas.microsoft.com/office/drawing/2014/main" id="{7B97F9CC-A8CB-4C89-A24B-5A5DCF119E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277" y="6336227"/>
            <a:ext cx="5004760" cy="34890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18" name="Picture 2" descr="The best 80s fashion moments - houndstooth top">
            <a:extLst>
              <a:ext uri="{FF2B5EF4-FFF2-40B4-BE49-F238E27FC236}">
                <a16:creationId xmlns:a16="http://schemas.microsoft.com/office/drawing/2014/main" id="{8438FB2C-0091-45B1-8FBA-B587C9BDE1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328" b="2328"/>
          <a:stretch/>
        </p:blipFill>
        <p:spPr bwMode="auto">
          <a:xfrm>
            <a:off x="967564" y="3131888"/>
            <a:ext cx="2642185" cy="3489034"/>
          </a:xfrm>
          <a:prstGeom prst="rect">
            <a:avLst/>
          </a:prstGeom>
          <a:ln w="38100" cap="sq">
            <a:solidFill>
              <a:schemeClr val="bg2">
                <a:lumMod val="2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4488F0A-03CC-4AE7-8342-6B343F4D36FB}"/>
              </a:ext>
            </a:extLst>
          </p:cNvPr>
          <p:cNvSpPr txBox="1"/>
          <p:nvPr/>
        </p:nvSpPr>
        <p:spPr>
          <a:xfrm>
            <a:off x="3794919" y="5489660"/>
            <a:ext cx="3125426" cy="830997"/>
          </a:xfrm>
          <a:prstGeom prst="rect">
            <a:avLst/>
          </a:prstGeom>
          <a:noFill/>
        </p:spPr>
        <p:txBody>
          <a:bodyPr wrap="square" rtlCol="0">
            <a:spAutoFit/>
          </a:bodyPr>
          <a:lstStyle/>
          <a:p>
            <a:r>
              <a:rPr lang="en-US" sz="2400" dirty="0"/>
              <a:t>How many perms can you fit at one table?</a:t>
            </a:r>
          </a:p>
        </p:txBody>
      </p:sp>
      <p:sp>
        <p:nvSpPr>
          <p:cNvPr id="9" name="TextBox 8">
            <a:extLst>
              <a:ext uri="{FF2B5EF4-FFF2-40B4-BE49-F238E27FC236}">
                <a16:creationId xmlns:a16="http://schemas.microsoft.com/office/drawing/2014/main" id="{6991A260-05A5-49EA-B1DE-D5E0BFEFD943}"/>
              </a:ext>
            </a:extLst>
          </p:cNvPr>
          <p:cNvSpPr txBox="1"/>
          <p:nvPr/>
        </p:nvSpPr>
        <p:spPr>
          <a:xfrm>
            <a:off x="759661" y="7250000"/>
            <a:ext cx="1297172" cy="1938992"/>
          </a:xfrm>
          <a:prstGeom prst="rect">
            <a:avLst/>
          </a:prstGeom>
          <a:noFill/>
        </p:spPr>
        <p:txBody>
          <a:bodyPr wrap="square" rtlCol="0">
            <a:spAutoFit/>
          </a:bodyPr>
          <a:lstStyle/>
          <a:p>
            <a:r>
              <a:rPr lang="en-US" sz="2400" dirty="0"/>
              <a:t>It was also the time for eating fondue.</a:t>
            </a:r>
          </a:p>
        </p:txBody>
      </p:sp>
      <p:sp>
        <p:nvSpPr>
          <p:cNvPr id="10" name="Rectangle 9">
            <a:extLst>
              <a:ext uri="{FF2B5EF4-FFF2-40B4-BE49-F238E27FC236}">
                <a16:creationId xmlns:a16="http://schemas.microsoft.com/office/drawing/2014/main" id="{1FF93FEF-E82F-439D-9039-78B43BCAC41E}"/>
              </a:ext>
            </a:extLst>
          </p:cNvPr>
          <p:cNvSpPr/>
          <p:nvPr/>
        </p:nvSpPr>
        <p:spPr>
          <a:xfrm>
            <a:off x="3719674" y="3728975"/>
            <a:ext cx="3794125" cy="869469"/>
          </a:xfrm>
          <a:prstGeom prst="rect">
            <a:avLst/>
          </a:prstGeom>
        </p:spPr>
        <p:txBody>
          <a:bodyPr>
            <a:spAutoFit/>
          </a:bodyPr>
          <a:lstStyle/>
          <a:p>
            <a:pPr>
              <a:spcBef>
                <a:spcPts val="300"/>
              </a:spcBef>
            </a:pPr>
            <a:r>
              <a:rPr lang="en-AU" sz="2400" dirty="0">
                <a:solidFill>
                  <a:srgbClr val="111111"/>
                </a:solidFill>
              </a:rPr>
              <a:t>Additional statements: </a:t>
            </a:r>
          </a:p>
          <a:p>
            <a:pPr>
              <a:spcBef>
                <a:spcPts val="300"/>
              </a:spcBef>
            </a:pPr>
            <a:r>
              <a:rPr lang="en-AU" sz="2400" dirty="0">
                <a:solidFill>
                  <a:srgbClr val="111111"/>
                </a:solidFill>
              </a:rPr>
              <a:t>BIG hair and earrings.</a:t>
            </a:r>
            <a:endParaRPr lang="en-US" sz="2400" dirty="0"/>
          </a:p>
        </p:txBody>
      </p:sp>
      <p:sp>
        <p:nvSpPr>
          <p:cNvPr id="2" name="Footer Placeholder 1">
            <a:extLst>
              <a:ext uri="{FF2B5EF4-FFF2-40B4-BE49-F238E27FC236}">
                <a16:creationId xmlns:a16="http://schemas.microsoft.com/office/drawing/2014/main" id="{1C6D74FF-57DE-45A4-B90F-C2C0DF933D21}"/>
              </a:ext>
            </a:extLst>
          </p:cNvPr>
          <p:cNvSpPr>
            <a:spLocks noGrp="1"/>
          </p:cNvSpPr>
          <p:nvPr>
            <p:ph type="ftr" sz="quarter" idx="11"/>
          </p:nvPr>
        </p:nvSpPr>
        <p:spPr>
          <a:xfrm>
            <a:off x="764294" y="9915615"/>
            <a:ext cx="4311410" cy="78254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3" name="Slide Number Placeholder 2">
            <a:extLst>
              <a:ext uri="{FF2B5EF4-FFF2-40B4-BE49-F238E27FC236}">
                <a16:creationId xmlns:a16="http://schemas.microsoft.com/office/drawing/2014/main" id="{1C75DCBB-0D82-403B-8600-5E0CC31779F1}"/>
              </a:ext>
            </a:extLst>
          </p:cNvPr>
          <p:cNvSpPr>
            <a:spLocks noGrp="1"/>
          </p:cNvSpPr>
          <p:nvPr>
            <p:ph type="sldNum" sz="quarter" idx="12"/>
          </p:nvPr>
        </p:nvSpPr>
        <p:spPr/>
        <p:txBody>
          <a:bodyPr/>
          <a:lstStyle/>
          <a:p>
            <a:fld id="{DC56C17F-E5A4-4123-831E-B6BE4BD60FE1}" type="slidenum">
              <a:rPr lang="en-US" smtClean="0"/>
              <a:t>29</a:t>
            </a:fld>
            <a:endParaRPr lang="en-US" dirty="0"/>
          </a:p>
        </p:txBody>
      </p:sp>
    </p:spTree>
    <p:extLst>
      <p:ext uri="{BB962C8B-B14F-4D97-AF65-F5344CB8AC3E}">
        <p14:creationId xmlns:p14="http://schemas.microsoft.com/office/powerpoint/2010/main" val="2130924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2BC067-3605-4C0D-A382-C65B9D7AC69B}"/>
              </a:ext>
            </a:extLst>
          </p:cNvPr>
          <p:cNvSpPr txBox="1"/>
          <p:nvPr/>
        </p:nvSpPr>
        <p:spPr>
          <a:xfrm>
            <a:off x="835008" y="4425816"/>
            <a:ext cx="6137291" cy="5351337"/>
          </a:xfrm>
          <a:prstGeom prst="rect">
            <a:avLst/>
          </a:prstGeom>
          <a:noFill/>
        </p:spPr>
        <p:txBody>
          <a:bodyPr wrap="square">
            <a:spAutoFit/>
          </a:bodyPr>
          <a:lstStyle/>
          <a:p>
            <a:pPr>
              <a:lnSpc>
                <a:spcPct val="114000"/>
              </a:lnSpc>
              <a:spcBef>
                <a:spcPts val="1200"/>
              </a:spcBef>
              <a:spcAft>
                <a:spcPts val="600"/>
              </a:spcAft>
            </a:pPr>
            <a:r>
              <a:rPr lang="en-AU" sz="2400" dirty="0">
                <a:effectLst/>
                <a:latin typeface="Calibri" panose="020F0502020204030204" pitchFamily="34" charset="0"/>
                <a:ea typeface="Times New Roman" panose="02020603050405020304" pitchFamily="18" charset="0"/>
                <a:cs typeface="Times New Roman" panose="02020603050405020304" pitchFamily="18" charset="0"/>
              </a:rPr>
              <a:t>I wrote "Melbourne: City of Fashion" because as a small child I remember visits to the city with my mother.  They were always so exciting and we always ended up in Collins Street, looking at the shops and going for a special afternoon tea. It all felt so glamorous and I felt so special!   When I showed the pictures of the fashions to my granddaughter she was shocked that our dresses were so short, colours so vibrant and our hairstyles so "out there".   It was fun to remember and to share memories.</a:t>
            </a:r>
          </a:p>
          <a:p>
            <a:pPr>
              <a:lnSpc>
                <a:spcPct val="114000"/>
              </a:lnSpc>
              <a:spcBef>
                <a:spcPts val="1200"/>
              </a:spcBef>
              <a:spcAft>
                <a:spcPts val="600"/>
              </a:spcAft>
            </a:pPr>
            <a:r>
              <a:rPr lang="en-AU" sz="2400" dirty="0">
                <a:latin typeface="Calibri" panose="020F0502020204030204" pitchFamily="34" charset="0"/>
                <a:ea typeface="Calibri" panose="020F0502020204030204" pitchFamily="34" charset="0"/>
                <a:cs typeface="Times New Roman" panose="02020603050405020304" pitchFamily="18" charset="0"/>
              </a:rPr>
              <a:t>Val</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835008" y="9915615"/>
            <a:ext cx="3932704"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35008" y="441831"/>
            <a:ext cx="1443355" cy="561340"/>
          </a:xfrm>
          <a:prstGeom prst="rect">
            <a:avLst/>
          </a:prstGeom>
        </p:spPr>
      </p:pic>
      <p:pic>
        <p:nvPicPr>
          <p:cNvPr id="2" name="Picture 1">
            <a:extLst>
              <a:ext uri="{FF2B5EF4-FFF2-40B4-BE49-F238E27FC236}">
                <a16:creationId xmlns:a16="http://schemas.microsoft.com/office/drawing/2014/main" id="{6E90513E-1C23-4BB8-AF7E-D7DAB7D321C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805966" y="1080001"/>
            <a:ext cx="2262071" cy="22266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Box 3">
            <a:extLst>
              <a:ext uri="{FF2B5EF4-FFF2-40B4-BE49-F238E27FC236}">
                <a16:creationId xmlns:a16="http://schemas.microsoft.com/office/drawing/2014/main" id="{E7C592AF-8063-41A3-919D-15FDE7A0E27C}"/>
              </a:ext>
            </a:extLst>
          </p:cNvPr>
          <p:cNvSpPr txBox="1"/>
          <p:nvPr/>
        </p:nvSpPr>
        <p:spPr>
          <a:xfrm>
            <a:off x="835008" y="1588878"/>
            <a:ext cx="3127392" cy="2825261"/>
          </a:xfrm>
          <a:prstGeom prst="rect">
            <a:avLst/>
          </a:prstGeom>
          <a:noFill/>
        </p:spPr>
        <p:txBody>
          <a:bodyPr wrap="square">
            <a:spAutoFit/>
          </a:bodyPr>
          <a:lstStyle/>
          <a:p>
            <a:pPr>
              <a:lnSpc>
                <a:spcPct val="114000"/>
              </a:lnSpc>
              <a:spcBef>
                <a:spcPts val="1200"/>
              </a:spcBef>
              <a:spcAft>
                <a:spcPts val="600"/>
              </a:spcAft>
            </a:pPr>
            <a:r>
              <a:rPr lang="en-AU" sz="2400" dirty="0">
                <a:effectLst/>
                <a:latin typeface="Calibri" panose="020F0502020204030204" pitchFamily="34" charset="0"/>
                <a:ea typeface="Times New Roman" panose="02020603050405020304" pitchFamily="18" charset="0"/>
                <a:cs typeface="Times New Roman" panose="02020603050405020304" pitchFamily="18" charset="0"/>
              </a:rPr>
              <a:t>Hi,  </a:t>
            </a:r>
          </a:p>
          <a:p>
            <a:pPr>
              <a:lnSpc>
                <a:spcPct val="114000"/>
              </a:lnSpc>
              <a:spcBef>
                <a:spcPts val="1200"/>
              </a:spcBef>
              <a:spcAft>
                <a:spcPts val="600"/>
              </a:spcAft>
            </a:pPr>
            <a:r>
              <a:rPr lang="en-AU" sz="2400" dirty="0">
                <a:latin typeface="Calibri" panose="020F0502020204030204" pitchFamily="34" charset="0"/>
                <a:ea typeface="Times New Roman" panose="02020603050405020304" pitchFamily="18" charset="0"/>
                <a:cs typeface="Times New Roman" panose="02020603050405020304" pitchFamily="18" charset="0"/>
              </a:rPr>
              <a:t>My</a:t>
            </a:r>
            <a:r>
              <a:rPr lang="en-AU" sz="2400" dirty="0">
                <a:effectLst/>
                <a:latin typeface="Calibri" panose="020F0502020204030204" pitchFamily="34" charset="0"/>
                <a:ea typeface="Times New Roman" panose="02020603050405020304" pitchFamily="18" charset="0"/>
                <a:cs typeface="Times New Roman" panose="02020603050405020304" pitchFamily="18" charset="0"/>
              </a:rPr>
              <a:t> name is Val Cunniffe and I am a member of the Rotary Club of Canterbury, in Melbourne, Australia.</a:t>
            </a:r>
          </a:p>
        </p:txBody>
      </p:sp>
    </p:spTree>
    <p:extLst>
      <p:ext uri="{BB962C8B-B14F-4D97-AF65-F5344CB8AC3E}">
        <p14:creationId xmlns:p14="http://schemas.microsoft.com/office/powerpoint/2010/main" val="41519286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B21DD-F10A-4C82-B24D-FE1905493F01}"/>
              </a:ext>
            </a:extLst>
          </p:cNvPr>
          <p:cNvSpPr>
            <a:spLocks noGrp="1"/>
          </p:cNvSpPr>
          <p:nvPr>
            <p:ph type="title"/>
          </p:nvPr>
        </p:nvSpPr>
        <p:spPr>
          <a:xfrm>
            <a:off x="521802" y="569580"/>
            <a:ext cx="6546235" cy="897713"/>
          </a:xfrm>
        </p:spPr>
        <p:txBody>
          <a:bodyPr>
            <a:normAutofit/>
          </a:bodyPr>
          <a:lstStyle/>
          <a:p>
            <a:r>
              <a:rPr lang="en-US" b="1" dirty="0"/>
              <a:t>Changes in hair and makeup too!</a:t>
            </a:r>
          </a:p>
        </p:txBody>
      </p:sp>
      <p:pic>
        <p:nvPicPr>
          <p:cNvPr id="11266" name="Picture 2" descr="Lucile Ball's poodle clip and dyed red hair">
            <a:extLst>
              <a:ext uri="{FF2B5EF4-FFF2-40B4-BE49-F238E27FC236}">
                <a16:creationId xmlns:a16="http://schemas.microsoft.com/office/drawing/2014/main" id="{B367BCE4-8195-489C-A4F6-721C6A0E92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135" y="1352162"/>
            <a:ext cx="2530391" cy="31738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212F30-8FE3-4BCA-A1E5-55384279296A}"/>
              </a:ext>
            </a:extLst>
          </p:cNvPr>
          <p:cNvSpPr txBox="1"/>
          <p:nvPr/>
        </p:nvSpPr>
        <p:spPr>
          <a:xfrm>
            <a:off x="3794919" y="1535244"/>
            <a:ext cx="2861062" cy="2754600"/>
          </a:xfrm>
          <a:prstGeom prst="rect">
            <a:avLst/>
          </a:prstGeom>
          <a:noFill/>
        </p:spPr>
        <p:txBody>
          <a:bodyPr wrap="square" rtlCol="0">
            <a:spAutoFit/>
          </a:bodyPr>
          <a:lstStyle/>
          <a:p>
            <a:pPr>
              <a:spcBef>
                <a:spcPts val="300"/>
              </a:spcBef>
            </a:pPr>
            <a:r>
              <a:rPr lang="en-US" sz="2400" dirty="0"/>
              <a:t>Remember Lucille Ball in the 1950s,  That gorgeous shocking red hair.</a:t>
            </a:r>
          </a:p>
          <a:p>
            <a:pPr>
              <a:spcBef>
                <a:spcPts val="300"/>
              </a:spcBef>
            </a:pPr>
            <a:endParaRPr lang="en-US" sz="2400" dirty="0"/>
          </a:p>
          <a:p>
            <a:pPr>
              <a:spcBef>
                <a:spcPts val="300"/>
              </a:spcBef>
            </a:pPr>
            <a:r>
              <a:rPr lang="en-US" sz="2400" dirty="0"/>
              <a:t>I wonder if it was her natural colour?</a:t>
            </a:r>
          </a:p>
        </p:txBody>
      </p:sp>
      <p:pic>
        <p:nvPicPr>
          <p:cNvPr id="7" name="Picture 4">
            <a:extLst>
              <a:ext uri="{FF2B5EF4-FFF2-40B4-BE49-F238E27FC236}">
                <a16:creationId xmlns:a16="http://schemas.microsoft.com/office/drawing/2014/main" id="{60063C7B-5101-4555-8022-E0B12A044F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1345" y="4593947"/>
            <a:ext cx="5534636" cy="5534636"/>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33ED63E5-3ADA-4A13-B166-03E38881AD85}"/>
              </a:ext>
            </a:extLst>
          </p:cNvPr>
          <p:cNvSpPr>
            <a:spLocks noGrp="1"/>
          </p:cNvSpPr>
          <p:nvPr>
            <p:ph type="ftr" sz="quarter" idx="11"/>
          </p:nvPr>
        </p:nvSpPr>
        <p:spPr>
          <a:xfrm>
            <a:off x="680718" y="10299031"/>
            <a:ext cx="4394986" cy="399131"/>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4" name="Slide Number Placeholder 3">
            <a:extLst>
              <a:ext uri="{FF2B5EF4-FFF2-40B4-BE49-F238E27FC236}">
                <a16:creationId xmlns:a16="http://schemas.microsoft.com/office/drawing/2014/main" id="{42D5B285-8E63-4EA7-BF7C-AF5A9B9CBE10}"/>
              </a:ext>
            </a:extLst>
          </p:cNvPr>
          <p:cNvSpPr>
            <a:spLocks noGrp="1"/>
          </p:cNvSpPr>
          <p:nvPr>
            <p:ph type="sldNum" sz="quarter" idx="12"/>
          </p:nvPr>
        </p:nvSpPr>
        <p:spPr>
          <a:xfrm>
            <a:off x="5389825" y="10128585"/>
            <a:ext cx="1707714" cy="569578"/>
          </a:xfrm>
        </p:spPr>
        <p:txBody>
          <a:bodyPr/>
          <a:lstStyle/>
          <a:p>
            <a:fld id="{DC56C17F-E5A4-4123-831E-B6BE4BD60FE1}" type="slidenum">
              <a:rPr lang="en-US" smtClean="0"/>
              <a:t>30</a:t>
            </a:fld>
            <a:endParaRPr lang="en-US" dirty="0"/>
          </a:p>
        </p:txBody>
      </p:sp>
    </p:spTree>
    <p:extLst>
      <p:ext uri="{BB962C8B-B14F-4D97-AF65-F5344CB8AC3E}">
        <p14:creationId xmlns:p14="http://schemas.microsoft.com/office/powerpoint/2010/main" val="3196541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D795E-F0FE-4F20-99F8-14E17D00B65A}"/>
              </a:ext>
            </a:extLst>
          </p:cNvPr>
          <p:cNvSpPr>
            <a:spLocks noGrp="1"/>
          </p:cNvSpPr>
          <p:nvPr>
            <p:ph type="title"/>
          </p:nvPr>
        </p:nvSpPr>
        <p:spPr>
          <a:xfrm>
            <a:off x="890954" y="569580"/>
            <a:ext cx="6177083" cy="982773"/>
          </a:xfrm>
        </p:spPr>
        <p:txBody>
          <a:bodyPr/>
          <a:lstStyle/>
          <a:p>
            <a:r>
              <a:rPr lang="en-US" b="1" dirty="0"/>
              <a:t>Hairstyles of the 70s</a:t>
            </a:r>
          </a:p>
        </p:txBody>
      </p:sp>
      <p:pic>
        <p:nvPicPr>
          <p:cNvPr id="12290" name="Picture 2" descr="70's advertisements - Google Images | 70s hair, Boy hairstyles ...">
            <a:extLst>
              <a:ext uri="{FF2B5EF4-FFF2-40B4-BE49-F238E27FC236}">
                <a16:creationId xmlns:a16="http://schemas.microsoft.com/office/drawing/2014/main" id="{A8B5CF3C-D473-4602-8992-2096B54791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954" y="1868045"/>
            <a:ext cx="2581322" cy="348103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70s Hairstyles: 18 Iconic Hair Trends Making a Comeback">
            <a:extLst>
              <a:ext uri="{FF2B5EF4-FFF2-40B4-BE49-F238E27FC236}">
                <a16:creationId xmlns:a16="http://schemas.microsoft.com/office/drawing/2014/main" id="{20DE8F1E-ADAE-42DB-AEF3-3E229BA790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0768" y="1868045"/>
            <a:ext cx="2727269" cy="3481037"/>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125+ Nostalgic Chic '70s Hairstyles That You Should Copy">
            <a:extLst>
              <a:ext uri="{FF2B5EF4-FFF2-40B4-BE49-F238E27FC236}">
                <a16:creationId xmlns:a16="http://schemas.microsoft.com/office/drawing/2014/main" id="{858AE0E5-32B8-4385-BDC9-602C0D9021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565" y="5857811"/>
            <a:ext cx="3300930" cy="3806336"/>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How to create 5 different classic '70s hairstyles (plus check out ...">
            <a:extLst>
              <a:ext uri="{FF2B5EF4-FFF2-40B4-BE49-F238E27FC236}">
                <a16:creationId xmlns:a16="http://schemas.microsoft.com/office/drawing/2014/main" id="{A8E5200C-D1F1-418C-BB98-7368D2EA2C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3289" y="5852018"/>
            <a:ext cx="2764748" cy="356066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1FD04163-BF1F-4AB0-9C18-70C46959E390}"/>
              </a:ext>
            </a:extLst>
          </p:cNvPr>
          <p:cNvSpPr>
            <a:spLocks noGrp="1"/>
          </p:cNvSpPr>
          <p:nvPr>
            <p:ph type="ftr" sz="quarter" idx="11"/>
          </p:nvPr>
        </p:nvSpPr>
        <p:spPr>
          <a:xfrm>
            <a:off x="521801" y="9915615"/>
            <a:ext cx="4553903" cy="78254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4" name="Slide Number Placeholder 3">
            <a:extLst>
              <a:ext uri="{FF2B5EF4-FFF2-40B4-BE49-F238E27FC236}">
                <a16:creationId xmlns:a16="http://schemas.microsoft.com/office/drawing/2014/main" id="{FAC84BEB-04F5-4439-AF6D-1DD88057A072}"/>
              </a:ext>
            </a:extLst>
          </p:cNvPr>
          <p:cNvSpPr>
            <a:spLocks noGrp="1"/>
          </p:cNvSpPr>
          <p:nvPr>
            <p:ph type="sldNum" sz="quarter" idx="12"/>
          </p:nvPr>
        </p:nvSpPr>
        <p:spPr/>
        <p:txBody>
          <a:bodyPr/>
          <a:lstStyle/>
          <a:p>
            <a:fld id="{DC56C17F-E5A4-4123-831E-B6BE4BD60FE1}" type="slidenum">
              <a:rPr lang="en-US" smtClean="0"/>
              <a:t>31</a:t>
            </a:fld>
            <a:endParaRPr lang="en-US" dirty="0"/>
          </a:p>
        </p:txBody>
      </p:sp>
    </p:spTree>
    <p:extLst>
      <p:ext uri="{BB962C8B-B14F-4D97-AF65-F5344CB8AC3E}">
        <p14:creationId xmlns:p14="http://schemas.microsoft.com/office/powerpoint/2010/main" val="1148936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2B9D3-2199-455A-ABAD-E09B43957AE0}"/>
              </a:ext>
            </a:extLst>
          </p:cNvPr>
          <p:cNvSpPr>
            <a:spLocks noGrp="1"/>
          </p:cNvSpPr>
          <p:nvPr>
            <p:ph type="title"/>
          </p:nvPr>
        </p:nvSpPr>
        <p:spPr>
          <a:xfrm>
            <a:off x="646745" y="698505"/>
            <a:ext cx="6546235" cy="855183"/>
          </a:xfrm>
        </p:spPr>
        <p:txBody>
          <a:bodyPr/>
          <a:lstStyle/>
          <a:p>
            <a:r>
              <a:rPr lang="en-US" b="1" dirty="0"/>
              <a:t>Then came the 80s</a:t>
            </a:r>
          </a:p>
        </p:txBody>
      </p:sp>
      <p:pic>
        <p:nvPicPr>
          <p:cNvPr id="13314" name="Picture 2" descr="13 Hairstyles You Totally Wore in the '80s | 80s hair, 1980s hair ...">
            <a:extLst>
              <a:ext uri="{FF2B5EF4-FFF2-40B4-BE49-F238E27FC236}">
                <a16:creationId xmlns:a16="http://schemas.microsoft.com/office/drawing/2014/main" id="{F9C777AB-18D0-4B4B-B757-6CB0AE7B5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184" y="1418112"/>
            <a:ext cx="2658730" cy="3549542"/>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WIG ME UP ® GFW386-24A Lady Quality Wig short spikey backcombed ...">
            <a:extLst>
              <a:ext uri="{FF2B5EF4-FFF2-40B4-BE49-F238E27FC236}">
                <a16:creationId xmlns:a16="http://schemas.microsoft.com/office/drawing/2014/main" id="{92BD29D7-9F55-473E-AFB4-87FFEB45B7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569" y="1395164"/>
            <a:ext cx="2952750" cy="4420284"/>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Short Hairstyles In The 80's | Short Pixie Haircuts">
            <a:extLst>
              <a:ext uri="{FF2B5EF4-FFF2-40B4-BE49-F238E27FC236}">
                <a16:creationId xmlns:a16="http://schemas.microsoft.com/office/drawing/2014/main" id="{D4A67E6F-DBD5-4039-AE91-A313580B15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569" y="5938644"/>
            <a:ext cx="2889758" cy="37552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5EE42-F944-41EE-9ABB-1B3C7390D1F1}"/>
              </a:ext>
            </a:extLst>
          </p:cNvPr>
          <p:cNvSpPr txBox="1"/>
          <p:nvPr/>
        </p:nvSpPr>
        <p:spPr>
          <a:xfrm>
            <a:off x="4064627" y="5044717"/>
            <a:ext cx="4171431" cy="1277273"/>
          </a:xfrm>
          <a:prstGeom prst="rect">
            <a:avLst/>
          </a:prstGeom>
          <a:noFill/>
        </p:spPr>
        <p:txBody>
          <a:bodyPr wrap="square" rtlCol="0">
            <a:spAutoFit/>
          </a:bodyPr>
          <a:lstStyle/>
          <a:p>
            <a:pPr>
              <a:spcBef>
                <a:spcPts val="300"/>
              </a:spcBef>
            </a:pPr>
            <a:r>
              <a:rPr lang="en-US" sz="2400" dirty="0"/>
              <a:t>The perms! The wigs!!</a:t>
            </a:r>
          </a:p>
          <a:p>
            <a:pPr>
              <a:spcBef>
                <a:spcPts val="300"/>
              </a:spcBef>
            </a:pPr>
            <a:r>
              <a:rPr lang="en-US" sz="2400" dirty="0"/>
              <a:t>The earrings!!!</a:t>
            </a:r>
          </a:p>
          <a:p>
            <a:pPr>
              <a:spcBef>
                <a:spcPts val="300"/>
              </a:spcBef>
            </a:pPr>
            <a:r>
              <a:rPr lang="en-US" sz="2400" dirty="0"/>
              <a:t>And finally some sense</a:t>
            </a:r>
            <a:r>
              <a:rPr lang="en-US" dirty="0"/>
              <a:t>. </a:t>
            </a:r>
          </a:p>
        </p:txBody>
      </p:sp>
      <p:pic>
        <p:nvPicPr>
          <p:cNvPr id="13322" name="Picture 10" descr="80s hairstyles 80s hairstyles for short hair 145 p - 80s">
            <a:extLst>
              <a:ext uri="{FF2B5EF4-FFF2-40B4-BE49-F238E27FC236}">
                <a16:creationId xmlns:a16="http://schemas.microsoft.com/office/drawing/2014/main" id="{A77C555E-47F7-4D11-9960-C396358CCB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6060" y="6333397"/>
            <a:ext cx="2952750" cy="37719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9A752C51-1CA0-4A9E-8C0D-CF2FA78F1686}"/>
              </a:ext>
            </a:extLst>
          </p:cNvPr>
          <p:cNvSpPr>
            <a:spLocks noGrp="1"/>
          </p:cNvSpPr>
          <p:nvPr>
            <p:ph type="ftr" sz="quarter" idx="11"/>
          </p:nvPr>
        </p:nvSpPr>
        <p:spPr>
          <a:xfrm>
            <a:off x="646745" y="10200404"/>
            <a:ext cx="4428959" cy="374993"/>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5" name="Slide Number Placeholder 4">
            <a:extLst>
              <a:ext uri="{FF2B5EF4-FFF2-40B4-BE49-F238E27FC236}">
                <a16:creationId xmlns:a16="http://schemas.microsoft.com/office/drawing/2014/main" id="{A2C8CA61-0A8F-41C8-8221-0CDCFB331E41}"/>
              </a:ext>
            </a:extLst>
          </p:cNvPr>
          <p:cNvSpPr>
            <a:spLocks noGrp="1"/>
          </p:cNvSpPr>
          <p:nvPr>
            <p:ph type="sldNum" sz="quarter" idx="12"/>
          </p:nvPr>
        </p:nvSpPr>
        <p:spPr>
          <a:xfrm>
            <a:off x="5381096" y="10098105"/>
            <a:ext cx="1707714" cy="569578"/>
          </a:xfrm>
        </p:spPr>
        <p:txBody>
          <a:bodyPr/>
          <a:lstStyle/>
          <a:p>
            <a:fld id="{DC56C17F-E5A4-4123-831E-B6BE4BD60FE1}" type="slidenum">
              <a:rPr lang="en-US" smtClean="0"/>
              <a:t>32</a:t>
            </a:fld>
            <a:endParaRPr lang="en-US" dirty="0"/>
          </a:p>
        </p:txBody>
      </p:sp>
    </p:spTree>
    <p:extLst>
      <p:ext uri="{BB962C8B-B14F-4D97-AF65-F5344CB8AC3E}">
        <p14:creationId xmlns:p14="http://schemas.microsoft.com/office/powerpoint/2010/main" val="4145477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63BCF-875F-4801-9B50-C704804BEE1E}"/>
              </a:ext>
            </a:extLst>
          </p:cNvPr>
          <p:cNvSpPr>
            <a:spLocks noGrp="1"/>
          </p:cNvSpPr>
          <p:nvPr>
            <p:ph type="title"/>
          </p:nvPr>
        </p:nvSpPr>
        <p:spPr>
          <a:xfrm>
            <a:off x="1010653" y="569581"/>
            <a:ext cx="6057384" cy="1025304"/>
          </a:xfrm>
        </p:spPr>
        <p:txBody>
          <a:bodyPr/>
          <a:lstStyle/>
          <a:p>
            <a:r>
              <a:rPr lang="en-US" b="1" dirty="0"/>
              <a:t>We’ve come a long way</a:t>
            </a:r>
          </a:p>
        </p:txBody>
      </p:sp>
      <p:pic>
        <p:nvPicPr>
          <p:cNvPr id="4" name="Picture 3">
            <a:extLst>
              <a:ext uri="{FF2B5EF4-FFF2-40B4-BE49-F238E27FC236}">
                <a16:creationId xmlns:a16="http://schemas.microsoft.com/office/drawing/2014/main" id="{89AB56A3-FB1E-4D5D-8C79-5AB8B55C62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4849" y="1594885"/>
            <a:ext cx="4773138" cy="304155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4338" name="Picture 2">
            <a:extLst>
              <a:ext uri="{FF2B5EF4-FFF2-40B4-BE49-F238E27FC236}">
                <a16:creationId xmlns:a16="http://schemas.microsoft.com/office/drawing/2014/main" id="{53F26754-F25D-4F49-AAAB-9D2C40C957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669" r="28738"/>
          <a:stretch/>
        </p:blipFill>
        <p:spPr bwMode="auto">
          <a:xfrm>
            <a:off x="1264849" y="4993573"/>
            <a:ext cx="5039832" cy="45649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131B47A2-21BA-4087-A60C-DFED8C5370B5}"/>
              </a:ext>
            </a:extLst>
          </p:cNvPr>
          <p:cNvSpPr>
            <a:spLocks noGrp="1"/>
          </p:cNvSpPr>
          <p:nvPr>
            <p:ph type="ftr" sz="quarter" idx="11"/>
          </p:nvPr>
        </p:nvSpPr>
        <p:spPr>
          <a:xfrm>
            <a:off x="1010653" y="9915615"/>
            <a:ext cx="4065051" cy="78254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5" name="Slide Number Placeholder 4">
            <a:extLst>
              <a:ext uri="{FF2B5EF4-FFF2-40B4-BE49-F238E27FC236}">
                <a16:creationId xmlns:a16="http://schemas.microsoft.com/office/drawing/2014/main" id="{88FD3422-5A48-4A81-A791-819E4905D31E}"/>
              </a:ext>
            </a:extLst>
          </p:cNvPr>
          <p:cNvSpPr>
            <a:spLocks noGrp="1"/>
          </p:cNvSpPr>
          <p:nvPr>
            <p:ph type="sldNum" sz="quarter" idx="12"/>
          </p:nvPr>
        </p:nvSpPr>
        <p:spPr/>
        <p:txBody>
          <a:bodyPr/>
          <a:lstStyle/>
          <a:p>
            <a:fld id="{DC56C17F-E5A4-4123-831E-B6BE4BD60FE1}" type="slidenum">
              <a:rPr lang="en-US" smtClean="0"/>
              <a:t>33</a:t>
            </a:fld>
            <a:endParaRPr lang="en-US" dirty="0"/>
          </a:p>
        </p:txBody>
      </p:sp>
    </p:spTree>
    <p:extLst>
      <p:ext uri="{BB962C8B-B14F-4D97-AF65-F5344CB8AC3E}">
        <p14:creationId xmlns:p14="http://schemas.microsoft.com/office/powerpoint/2010/main" val="716532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0E475-929C-4F8D-A49A-615FC8922E1E}"/>
              </a:ext>
            </a:extLst>
          </p:cNvPr>
          <p:cNvSpPr>
            <a:spLocks noGrp="1"/>
          </p:cNvSpPr>
          <p:nvPr>
            <p:ph type="title"/>
          </p:nvPr>
        </p:nvSpPr>
        <p:spPr>
          <a:xfrm>
            <a:off x="521802" y="1008185"/>
            <a:ext cx="6546235" cy="1561882"/>
          </a:xfrm>
        </p:spPr>
        <p:txBody>
          <a:bodyPr/>
          <a:lstStyle/>
          <a:p>
            <a:pPr algn="ctr"/>
            <a:r>
              <a:rPr lang="en-US" b="1" dirty="0"/>
              <a:t>Thank you for taking this journey through time. </a:t>
            </a:r>
          </a:p>
        </p:txBody>
      </p:sp>
      <p:sp>
        <p:nvSpPr>
          <p:cNvPr id="4" name="Rectangle 3">
            <a:extLst>
              <a:ext uri="{FF2B5EF4-FFF2-40B4-BE49-F238E27FC236}">
                <a16:creationId xmlns:a16="http://schemas.microsoft.com/office/drawing/2014/main" id="{05E5CE77-8987-42A0-90FB-FBD4C957539E}"/>
              </a:ext>
            </a:extLst>
          </p:cNvPr>
          <p:cNvSpPr/>
          <p:nvPr/>
        </p:nvSpPr>
        <p:spPr>
          <a:xfrm>
            <a:off x="1710443" y="8128094"/>
            <a:ext cx="4503737" cy="1384995"/>
          </a:xfrm>
          <a:prstGeom prst="rect">
            <a:avLst/>
          </a:prstGeom>
        </p:spPr>
        <p:txBody>
          <a:bodyPr wrap="square">
            <a:spAutoFit/>
          </a:bodyPr>
          <a:lstStyle/>
          <a:p>
            <a:r>
              <a:rPr lang="en-US" sz="2800" dirty="0"/>
              <a:t>It has been fun to compile and I hope it has been enjoyable for you too.  </a:t>
            </a:r>
            <a:endParaRPr lang="en-US" dirty="0"/>
          </a:p>
        </p:txBody>
      </p:sp>
      <p:pic>
        <p:nvPicPr>
          <p:cNvPr id="15362" name="Picture 2">
            <a:extLst>
              <a:ext uri="{FF2B5EF4-FFF2-40B4-BE49-F238E27FC236}">
                <a16:creationId xmlns:a16="http://schemas.microsoft.com/office/drawing/2014/main" id="{F15465A4-6DCB-476C-A9D6-AB5EA0965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2306" y="2972593"/>
            <a:ext cx="3705225" cy="4752975"/>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BFBA0915-9F2F-4410-A836-52272178AAB2}"/>
              </a:ext>
            </a:extLst>
          </p:cNvPr>
          <p:cNvSpPr>
            <a:spLocks noGrp="1"/>
          </p:cNvSpPr>
          <p:nvPr>
            <p:ph type="ftr" sz="quarter" idx="11"/>
          </p:nvPr>
        </p:nvSpPr>
        <p:spPr>
          <a:xfrm>
            <a:off x="1058779" y="9915615"/>
            <a:ext cx="4016925"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5" name="Slide Number Placeholder 4">
            <a:extLst>
              <a:ext uri="{FF2B5EF4-FFF2-40B4-BE49-F238E27FC236}">
                <a16:creationId xmlns:a16="http://schemas.microsoft.com/office/drawing/2014/main" id="{5F8D0830-A9DA-4E11-B81C-CEF9E98FA5A3}"/>
              </a:ext>
            </a:extLst>
          </p:cNvPr>
          <p:cNvSpPr>
            <a:spLocks noGrp="1"/>
          </p:cNvSpPr>
          <p:nvPr>
            <p:ph type="sldNum" sz="quarter" idx="12"/>
          </p:nvPr>
        </p:nvSpPr>
        <p:spPr/>
        <p:txBody>
          <a:bodyPr/>
          <a:lstStyle/>
          <a:p>
            <a:fld id="{DC56C17F-E5A4-4123-831E-B6BE4BD60FE1}" type="slidenum">
              <a:rPr lang="en-US" smtClean="0"/>
              <a:t>34</a:t>
            </a:fld>
            <a:endParaRPr lang="en-US" dirty="0"/>
          </a:p>
        </p:txBody>
      </p:sp>
    </p:spTree>
    <p:extLst>
      <p:ext uri="{BB962C8B-B14F-4D97-AF65-F5344CB8AC3E}">
        <p14:creationId xmlns:p14="http://schemas.microsoft.com/office/powerpoint/2010/main" val="2921201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948732" y="382772"/>
            <a:ext cx="5856106" cy="1418835"/>
          </a:xfrm>
        </p:spPr>
        <p:txBody>
          <a:bodyPr/>
          <a:lstStyle/>
          <a:p>
            <a:r>
              <a:rPr lang="en-US" b="1" dirty="0"/>
              <a:t>THE CITY OF FASHION</a:t>
            </a:r>
          </a:p>
        </p:txBody>
      </p:sp>
      <p:sp>
        <p:nvSpPr>
          <p:cNvPr id="3" name="Content Placeholder 2">
            <a:extLst>
              <a:ext uri="{FF2B5EF4-FFF2-40B4-BE49-F238E27FC236}">
                <a16:creationId xmlns:a16="http://schemas.microsoft.com/office/drawing/2014/main" id="{F395C9CD-C4B7-43AD-955B-FA07EC0D364D}"/>
              </a:ext>
            </a:extLst>
          </p:cNvPr>
          <p:cNvSpPr>
            <a:spLocks noGrp="1"/>
          </p:cNvSpPr>
          <p:nvPr>
            <p:ph idx="1"/>
          </p:nvPr>
        </p:nvSpPr>
        <p:spPr>
          <a:xfrm>
            <a:off x="948732" y="1586570"/>
            <a:ext cx="5856106" cy="2408886"/>
          </a:xfrm>
        </p:spPr>
        <p:txBody>
          <a:bodyPr>
            <a:normAutofit fontScale="25000" lnSpcReduction="20000"/>
          </a:bodyPr>
          <a:lstStyle/>
          <a:p>
            <a:pPr marL="0" indent="0">
              <a:lnSpc>
                <a:spcPct val="120000"/>
              </a:lnSpc>
              <a:spcBef>
                <a:spcPts val="300"/>
              </a:spcBef>
              <a:buNone/>
            </a:pPr>
            <a:r>
              <a:rPr lang="en-AU" sz="9600" dirty="0">
                <a:latin typeface="Calibri" panose="020F0502020204030204" pitchFamily="34" charset="0"/>
              </a:rPr>
              <a:t>Melbourne has long been touted as the fashion capital of Australia;  known for its sophistication and culture.</a:t>
            </a:r>
          </a:p>
          <a:p>
            <a:pPr marL="0" indent="0">
              <a:lnSpc>
                <a:spcPct val="120000"/>
              </a:lnSpc>
              <a:spcBef>
                <a:spcPts val="300"/>
              </a:spcBef>
              <a:buNone/>
            </a:pPr>
            <a:endParaRPr lang="en-AU" sz="9600" dirty="0">
              <a:latin typeface="Calibri" panose="020F0502020204030204" pitchFamily="34" charset="0"/>
            </a:endParaRPr>
          </a:p>
          <a:p>
            <a:pPr marL="0" indent="0">
              <a:lnSpc>
                <a:spcPct val="120000"/>
              </a:lnSpc>
              <a:spcBef>
                <a:spcPts val="300"/>
              </a:spcBef>
              <a:buNone/>
            </a:pPr>
            <a:r>
              <a:rPr lang="en-AU" sz="9600" dirty="0">
                <a:latin typeface="Calibri" panose="020F0502020204030204" pitchFamily="34" charset="0"/>
              </a:rPr>
              <a:t>Melbourne is more than just a pretty face. History shows Melbourne has led the fashion pack from very early on.</a:t>
            </a:r>
          </a:p>
          <a:p>
            <a:pPr marL="0" indent="0">
              <a:buNone/>
            </a:pPr>
            <a:endParaRPr lang="en-US" dirty="0"/>
          </a:p>
        </p:txBody>
      </p:sp>
      <p:pic>
        <p:nvPicPr>
          <p:cNvPr id="7172" name="Picture 4" descr="As modern as tomorrow: Photographers in postwar Melbourne | State ...">
            <a:extLst>
              <a:ext uri="{FF2B5EF4-FFF2-40B4-BE49-F238E27FC236}">
                <a16:creationId xmlns:a16="http://schemas.microsoft.com/office/drawing/2014/main" id="{36737CCC-BF56-4E77-957F-D7DF8F120B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1646" y="4833087"/>
            <a:ext cx="4506546" cy="4478813"/>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1F808E16-EC79-483C-B007-41E51CB6CB9B}"/>
              </a:ext>
            </a:extLst>
          </p:cNvPr>
          <p:cNvSpPr>
            <a:spLocks noGrp="1"/>
          </p:cNvSpPr>
          <p:nvPr>
            <p:ph type="ftr" sz="quarter" idx="11"/>
          </p:nvPr>
        </p:nvSpPr>
        <p:spPr>
          <a:xfrm>
            <a:off x="948731" y="9915615"/>
            <a:ext cx="4922680"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5" name="Slide Number Placeholder 4">
            <a:extLst>
              <a:ext uri="{FF2B5EF4-FFF2-40B4-BE49-F238E27FC236}">
                <a16:creationId xmlns:a16="http://schemas.microsoft.com/office/drawing/2014/main" id="{DD6FB6A4-30AF-4BC3-8292-5A136D7B4E4C}"/>
              </a:ext>
            </a:extLst>
          </p:cNvPr>
          <p:cNvSpPr>
            <a:spLocks noGrp="1"/>
          </p:cNvSpPr>
          <p:nvPr>
            <p:ph type="sldNum" sz="quarter" idx="12"/>
          </p:nvPr>
        </p:nvSpPr>
        <p:spPr/>
        <p:txBody>
          <a:bodyPr/>
          <a:lstStyle/>
          <a:p>
            <a:fld id="{DC56C17F-E5A4-4123-831E-B6BE4BD60FE1}" type="slidenum">
              <a:rPr lang="en-US" smtClean="0"/>
              <a:t>4</a:t>
            </a:fld>
            <a:endParaRPr lang="en-US" dirty="0"/>
          </a:p>
        </p:txBody>
      </p:sp>
    </p:spTree>
    <p:extLst>
      <p:ext uri="{BB962C8B-B14F-4D97-AF65-F5344CB8AC3E}">
        <p14:creationId xmlns:p14="http://schemas.microsoft.com/office/powerpoint/2010/main" val="2491233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C262CA-9094-49AE-A198-9980C5F24EAD}"/>
              </a:ext>
            </a:extLst>
          </p:cNvPr>
          <p:cNvSpPr txBox="1">
            <a:spLocks/>
          </p:cNvSpPr>
          <p:nvPr/>
        </p:nvSpPr>
        <p:spPr>
          <a:xfrm>
            <a:off x="948731" y="594874"/>
            <a:ext cx="6119306" cy="569578"/>
          </a:xfrm>
          <a:prstGeom prst="rect">
            <a:avLst/>
          </a:prstGeom>
        </p:spPr>
        <p:txBody>
          <a:bodyPr vert="horz" lIns="91440" tIns="45720" rIns="91440" bIns="45720" rtlCol="0" anchor="b">
            <a:noAutofit/>
          </a:bodyPr>
          <a:lstStyle>
            <a:lvl1pPr algn="ctr" defTabSz="758952" rtl="0" eaLnBrk="1" latinLnBrk="0" hangingPunct="1">
              <a:lnSpc>
                <a:spcPct val="90000"/>
              </a:lnSpc>
              <a:spcBef>
                <a:spcPct val="0"/>
              </a:spcBef>
              <a:buNone/>
              <a:defRPr sz="4980" kern="1200">
                <a:solidFill>
                  <a:schemeClr val="tx1"/>
                </a:solidFill>
                <a:latin typeface="+mj-lt"/>
                <a:ea typeface="+mj-ea"/>
                <a:cs typeface="+mj-cs"/>
              </a:defRPr>
            </a:lvl1pPr>
          </a:lstStyle>
          <a:p>
            <a:pPr algn="l"/>
            <a:r>
              <a:rPr lang="en-US" sz="2800" b="1" dirty="0"/>
              <a:t>Melbourne Fashions in the 30s</a:t>
            </a:r>
          </a:p>
        </p:txBody>
      </p:sp>
      <p:pic>
        <p:nvPicPr>
          <p:cNvPr id="3" name="Picture 2">
            <a:extLst>
              <a:ext uri="{FF2B5EF4-FFF2-40B4-BE49-F238E27FC236}">
                <a16:creationId xmlns:a16="http://schemas.microsoft.com/office/drawing/2014/main" id="{3875CF89-56B6-4FCB-A058-9EA7F7F695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678" y="1468702"/>
            <a:ext cx="5975411" cy="3807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7F37E300-0668-4B28-AF2E-73BF07493F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186" y="6185721"/>
            <a:ext cx="4848225" cy="35864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B78A5893-BABA-47D4-A2C2-F5542063D4A3}"/>
              </a:ext>
            </a:extLst>
          </p:cNvPr>
          <p:cNvSpPr/>
          <p:nvPr/>
        </p:nvSpPr>
        <p:spPr>
          <a:xfrm>
            <a:off x="921612" y="5580627"/>
            <a:ext cx="5719495" cy="523220"/>
          </a:xfrm>
          <a:prstGeom prst="rect">
            <a:avLst/>
          </a:prstGeom>
        </p:spPr>
        <p:txBody>
          <a:bodyPr wrap="square">
            <a:spAutoFit/>
          </a:bodyPr>
          <a:lstStyle/>
          <a:p>
            <a:r>
              <a:rPr lang="en-US" sz="2800" b="1" dirty="0"/>
              <a:t>Melbourne</a:t>
            </a:r>
            <a:r>
              <a:rPr lang="en-US" sz="2400" b="1" dirty="0"/>
              <a:t> Cup Fashions  in the early 50s</a:t>
            </a:r>
            <a:r>
              <a:rPr lang="en-US" b="1" dirty="0"/>
              <a:t> </a:t>
            </a:r>
          </a:p>
        </p:txBody>
      </p:sp>
      <p:sp>
        <p:nvSpPr>
          <p:cNvPr id="11" name="Slide Number Placeholder 6">
            <a:extLst>
              <a:ext uri="{FF2B5EF4-FFF2-40B4-BE49-F238E27FC236}">
                <a16:creationId xmlns:a16="http://schemas.microsoft.com/office/drawing/2014/main" id="{A2691033-9D91-4ED8-9E83-49184116B93A}"/>
              </a:ext>
            </a:extLst>
          </p:cNvPr>
          <p:cNvSpPr>
            <a:spLocks noGrp="1"/>
          </p:cNvSpPr>
          <p:nvPr>
            <p:ph type="sldNum" sz="quarter" idx="12"/>
          </p:nvPr>
        </p:nvSpPr>
        <p:spPr>
          <a:xfrm>
            <a:off x="5360323" y="9915615"/>
            <a:ext cx="1707714" cy="569578"/>
          </a:xfrm>
        </p:spPr>
        <p:txBody>
          <a:bodyPr/>
          <a:lstStyle/>
          <a:p>
            <a:fld id="{DC56C17F-E5A4-4123-831E-B6BE4BD60FE1}" type="slidenum">
              <a:rPr lang="en-US" smtClean="0"/>
              <a:t>5</a:t>
            </a:fld>
            <a:endParaRPr lang="en-US" dirty="0"/>
          </a:p>
        </p:txBody>
      </p:sp>
      <p:sp>
        <p:nvSpPr>
          <p:cNvPr id="12" name="Footer Placeholder 3">
            <a:extLst>
              <a:ext uri="{FF2B5EF4-FFF2-40B4-BE49-F238E27FC236}">
                <a16:creationId xmlns:a16="http://schemas.microsoft.com/office/drawing/2014/main" id="{EA10A60C-B2B5-4306-B03A-809CA6420384}"/>
              </a:ext>
            </a:extLst>
          </p:cNvPr>
          <p:cNvSpPr>
            <a:spLocks noGrp="1"/>
          </p:cNvSpPr>
          <p:nvPr>
            <p:ph type="ftr" sz="quarter" idx="11"/>
          </p:nvPr>
        </p:nvSpPr>
        <p:spPr>
          <a:xfrm>
            <a:off x="948731" y="9915615"/>
            <a:ext cx="4922680"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Tree>
    <p:extLst>
      <p:ext uri="{BB962C8B-B14F-4D97-AF65-F5344CB8AC3E}">
        <p14:creationId xmlns:p14="http://schemas.microsoft.com/office/powerpoint/2010/main" val="299263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36725F-CEF2-41BD-BB85-35D003474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547" y="1053867"/>
            <a:ext cx="5475039" cy="30762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1">
            <a:extLst>
              <a:ext uri="{FF2B5EF4-FFF2-40B4-BE49-F238E27FC236}">
                <a16:creationId xmlns:a16="http://schemas.microsoft.com/office/drawing/2014/main" id="{19C262CA-9094-49AE-A198-9980C5F24EAD}"/>
              </a:ext>
            </a:extLst>
          </p:cNvPr>
          <p:cNvSpPr txBox="1">
            <a:spLocks/>
          </p:cNvSpPr>
          <p:nvPr/>
        </p:nvSpPr>
        <p:spPr>
          <a:xfrm>
            <a:off x="948731" y="570153"/>
            <a:ext cx="6510237" cy="321148"/>
          </a:xfrm>
          <a:prstGeom prst="rect">
            <a:avLst/>
          </a:prstGeom>
        </p:spPr>
        <p:txBody>
          <a:bodyPr vert="horz" lIns="91440" tIns="45720" rIns="91440" bIns="45720" rtlCol="0" anchor="b">
            <a:noAutofit/>
          </a:bodyPr>
          <a:lstStyle>
            <a:lvl1pPr algn="ctr" defTabSz="758952" rtl="0" eaLnBrk="1" latinLnBrk="0" hangingPunct="1">
              <a:lnSpc>
                <a:spcPct val="90000"/>
              </a:lnSpc>
              <a:spcBef>
                <a:spcPct val="0"/>
              </a:spcBef>
              <a:buNone/>
              <a:defRPr sz="4980" kern="1200">
                <a:solidFill>
                  <a:schemeClr val="tx1"/>
                </a:solidFill>
                <a:latin typeface="+mj-lt"/>
                <a:ea typeface="+mj-ea"/>
                <a:cs typeface="+mj-cs"/>
              </a:defRPr>
            </a:lvl1pPr>
          </a:lstStyle>
          <a:p>
            <a:pPr algn="l"/>
            <a:r>
              <a:rPr lang="en-US" sz="2800" b="1" dirty="0"/>
              <a:t>Melbourne Fashions in the 60s</a:t>
            </a:r>
            <a:endParaRPr lang="en-US" sz="2800" dirty="0"/>
          </a:p>
        </p:txBody>
      </p:sp>
      <p:pic>
        <p:nvPicPr>
          <p:cNvPr id="9" name="Picture 8">
            <a:extLst>
              <a:ext uri="{FF2B5EF4-FFF2-40B4-BE49-F238E27FC236}">
                <a16:creationId xmlns:a16="http://schemas.microsoft.com/office/drawing/2014/main" id="{91D7D6FE-239E-4605-A7C2-C07F935C8D9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365955" y="6261247"/>
            <a:ext cx="4848225" cy="34880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395C68BE-0EFF-43C9-9029-E2FB6732BB2A}"/>
              </a:ext>
            </a:extLst>
          </p:cNvPr>
          <p:cNvSpPr txBox="1"/>
          <p:nvPr/>
        </p:nvSpPr>
        <p:spPr>
          <a:xfrm>
            <a:off x="865207" y="4239099"/>
            <a:ext cx="5854569" cy="1938992"/>
          </a:xfrm>
          <a:prstGeom prst="rect">
            <a:avLst/>
          </a:prstGeom>
          <a:noFill/>
        </p:spPr>
        <p:txBody>
          <a:bodyPr wrap="square" rtlCol="0">
            <a:spAutoFit/>
          </a:bodyPr>
          <a:lstStyle/>
          <a:p>
            <a:pPr>
              <a:spcBef>
                <a:spcPts val="300"/>
              </a:spcBef>
            </a:pPr>
            <a:r>
              <a:rPr lang="en-US" sz="2400" dirty="0"/>
              <a:t>In 1962 in a bid to attract more women to the male dominated racetrack, the Victoria Racing Club introduced the “Fashions on the Field” competition.   It has been a feature of Melbourne racing ever since.  </a:t>
            </a:r>
          </a:p>
        </p:txBody>
      </p:sp>
      <p:sp>
        <p:nvSpPr>
          <p:cNvPr id="6" name="Slide Number Placeholder 6">
            <a:extLst>
              <a:ext uri="{FF2B5EF4-FFF2-40B4-BE49-F238E27FC236}">
                <a16:creationId xmlns:a16="http://schemas.microsoft.com/office/drawing/2014/main" id="{5C44EC39-6E9F-4CE2-A9C7-F20D6FE715BD}"/>
              </a:ext>
            </a:extLst>
          </p:cNvPr>
          <p:cNvSpPr>
            <a:spLocks noGrp="1"/>
          </p:cNvSpPr>
          <p:nvPr>
            <p:ph type="sldNum" sz="quarter" idx="12"/>
          </p:nvPr>
        </p:nvSpPr>
        <p:spPr>
          <a:xfrm>
            <a:off x="5360323" y="9915615"/>
            <a:ext cx="1707714" cy="569578"/>
          </a:xfrm>
        </p:spPr>
        <p:txBody>
          <a:bodyPr/>
          <a:lstStyle/>
          <a:p>
            <a:fld id="{DC56C17F-E5A4-4123-831E-B6BE4BD60FE1}" type="slidenum">
              <a:rPr lang="en-US" smtClean="0"/>
              <a:t>6</a:t>
            </a:fld>
            <a:endParaRPr lang="en-US" dirty="0"/>
          </a:p>
        </p:txBody>
      </p:sp>
      <p:sp>
        <p:nvSpPr>
          <p:cNvPr id="7" name="Footer Placeholder 3">
            <a:extLst>
              <a:ext uri="{FF2B5EF4-FFF2-40B4-BE49-F238E27FC236}">
                <a16:creationId xmlns:a16="http://schemas.microsoft.com/office/drawing/2014/main" id="{CAE2832F-F56D-4D21-89FB-22869DFD79C4}"/>
              </a:ext>
            </a:extLst>
          </p:cNvPr>
          <p:cNvSpPr>
            <a:spLocks noGrp="1"/>
          </p:cNvSpPr>
          <p:nvPr>
            <p:ph type="ftr" sz="quarter" idx="11"/>
          </p:nvPr>
        </p:nvSpPr>
        <p:spPr>
          <a:xfrm>
            <a:off x="948731" y="9915615"/>
            <a:ext cx="4922680"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Tree>
    <p:extLst>
      <p:ext uri="{BB962C8B-B14F-4D97-AF65-F5344CB8AC3E}">
        <p14:creationId xmlns:p14="http://schemas.microsoft.com/office/powerpoint/2010/main" val="1341051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852054" y="641970"/>
            <a:ext cx="6409725" cy="766850"/>
          </a:xfrm>
        </p:spPr>
        <p:txBody>
          <a:bodyPr/>
          <a:lstStyle/>
          <a:p>
            <a:r>
              <a:rPr lang="en-US" b="1" dirty="0"/>
              <a:t>The Place to be seen</a:t>
            </a:r>
          </a:p>
        </p:txBody>
      </p:sp>
      <p:pic>
        <p:nvPicPr>
          <p:cNvPr id="5" name="Picture 4">
            <a:extLst>
              <a:ext uri="{FF2B5EF4-FFF2-40B4-BE49-F238E27FC236}">
                <a16:creationId xmlns:a16="http://schemas.microsoft.com/office/drawing/2014/main" id="{12D5C448-E1DC-42B3-AD8A-8E090269621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12137" y="1596184"/>
            <a:ext cx="2976526" cy="36244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a:extLst>
              <a:ext uri="{FF2B5EF4-FFF2-40B4-BE49-F238E27FC236}">
                <a16:creationId xmlns:a16="http://schemas.microsoft.com/office/drawing/2014/main" id="{4CBA9459-DF1D-41EA-9B39-0322986ECF55}"/>
              </a:ext>
            </a:extLst>
          </p:cNvPr>
          <p:cNvSpPr/>
          <p:nvPr/>
        </p:nvSpPr>
        <p:spPr>
          <a:xfrm>
            <a:off x="4123515" y="1596184"/>
            <a:ext cx="3105354" cy="1277273"/>
          </a:xfrm>
          <a:prstGeom prst="rect">
            <a:avLst/>
          </a:prstGeom>
        </p:spPr>
        <p:txBody>
          <a:bodyPr wrap="square">
            <a:spAutoFit/>
          </a:bodyPr>
          <a:lstStyle/>
          <a:p>
            <a:pPr>
              <a:spcBef>
                <a:spcPts val="300"/>
              </a:spcBef>
            </a:pPr>
            <a:r>
              <a:rPr lang="en-US" sz="2400" b="1" dirty="0">
                <a:latin typeface="Calibri" panose="020F0502020204030204" pitchFamily="34" charset="0"/>
                <a:ea typeface="Calibri" panose="020F0502020204030204" pitchFamily="34" charset="0"/>
                <a:cs typeface="Times New Roman" panose="02020603050405020304" pitchFamily="18" charset="0"/>
              </a:rPr>
              <a:t>Jan Taylor</a:t>
            </a:r>
          </a:p>
          <a:p>
            <a:pPr>
              <a:spcBef>
                <a:spcPts val="300"/>
              </a:spcBef>
            </a:pPr>
            <a:r>
              <a:rPr lang="en-US" sz="2400" dirty="0">
                <a:latin typeface="Calibri" panose="020F0502020204030204" pitchFamily="34" charset="0"/>
                <a:ea typeface="Calibri" panose="020F0502020204030204" pitchFamily="34" charset="0"/>
                <a:cs typeface="Times New Roman" panose="02020603050405020304" pitchFamily="18" charset="0"/>
              </a:rPr>
              <a:t>Miss Australia 1961</a:t>
            </a:r>
          </a:p>
          <a:p>
            <a:pPr>
              <a:spcBef>
                <a:spcPts val="300"/>
              </a:spcBef>
            </a:pPr>
            <a:r>
              <a:rPr lang="en-US" sz="2400" dirty="0">
                <a:latin typeface="Calibri" panose="020F0502020204030204" pitchFamily="34" charset="0"/>
                <a:ea typeface="Calibri" panose="020F0502020204030204" pitchFamily="34" charset="0"/>
                <a:cs typeface="Times New Roman" panose="02020603050405020304" pitchFamily="18" charset="0"/>
              </a:rPr>
              <a:t>At the Melbourne Cup</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BA9F03D-F41F-4CB3-ACBA-158443E9EC0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20583" y="5678810"/>
            <a:ext cx="2968079" cy="3876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a:extLst>
              <a:ext uri="{FF2B5EF4-FFF2-40B4-BE49-F238E27FC236}">
                <a16:creationId xmlns:a16="http://schemas.microsoft.com/office/drawing/2014/main" id="{BA98E6DA-BC47-4784-A189-47AF36F39931}"/>
              </a:ext>
            </a:extLst>
          </p:cNvPr>
          <p:cNvSpPr/>
          <p:nvPr/>
        </p:nvSpPr>
        <p:spPr>
          <a:xfrm>
            <a:off x="4123515" y="5545479"/>
            <a:ext cx="3138264" cy="4385816"/>
          </a:xfrm>
          <a:prstGeom prst="rect">
            <a:avLst/>
          </a:prstGeom>
        </p:spPr>
        <p:txBody>
          <a:bodyPr wrap="square">
            <a:spAutoFit/>
          </a:bodyPr>
          <a:lstStyle/>
          <a:p>
            <a:pPr>
              <a:spcBef>
                <a:spcPts val="300"/>
              </a:spcBef>
            </a:pPr>
            <a:r>
              <a:rPr lang="en-US" sz="2400" b="1" dirty="0">
                <a:latin typeface="Calibri" panose="020F0502020204030204" pitchFamily="34" charset="0"/>
                <a:ea typeface="Calibri" panose="020F0502020204030204" pitchFamily="34" charset="0"/>
                <a:cs typeface="Times New Roman" panose="02020603050405020304" pitchFamily="18" charset="0"/>
              </a:rPr>
              <a:t>Jean Shrimpton</a:t>
            </a:r>
          </a:p>
          <a:p>
            <a:pPr>
              <a:spcBef>
                <a:spcPts val="300"/>
              </a:spcBef>
            </a:pPr>
            <a:r>
              <a:rPr lang="en-US" sz="2400" dirty="0">
                <a:latin typeface="Calibri" panose="020F0502020204030204" pitchFamily="34" charset="0"/>
                <a:ea typeface="Calibri" panose="020F0502020204030204" pitchFamily="34" charset="0"/>
                <a:cs typeface="Times New Roman" panose="02020603050405020304" pitchFamily="18" charset="0"/>
              </a:rPr>
              <a:t>UK model in the</a:t>
            </a:r>
          </a:p>
          <a:p>
            <a:pPr>
              <a:spcBef>
                <a:spcPts val="300"/>
              </a:spcBef>
            </a:pPr>
            <a:r>
              <a:rPr lang="en-US" sz="2400" dirty="0">
                <a:latin typeface="Calibri" panose="020F0502020204030204" pitchFamily="34" charset="0"/>
                <a:ea typeface="Calibri" panose="020F0502020204030204" pitchFamily="34" charset="0"/>
                <a:cs typeface="Times New Roman" panose="02020603050405020304" pitchFamily="18" charset="0"/>
              </a:rPr>
              <a:t>“Dress that shocked the Nation”</a:t>
            </a:r>
          </a:p>
          <a:p>
            <a:pPr marL="169863" indent="-169863">
              <a:spcBef>
                <a:spcPts val="30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5 inches above the knee</a:t>
            </a:r>
          </a:p>
          <a:p>
            <a:pPr marL="169863" marR="0" lvl="0" indent="-169863">
              <a:spcBef>
                <a:spcPts val="30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No stockings</a:t>
            </a:r>
          </a:p>
          <a:p>
            <a:pPr marL="169863" marR="0" lvl="0" indent="-169863">
              <a:spcBef>
                <a:spcPts val="30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No gloves </a:t>
            </a:r>
          </a:p>
          <a:p>
            <a:pPr>
              <a:spcBef>
                <a:spcPts val="300"/>
              </a:spcBef>
            </a:pPr>
            <a:r>
              <a:rPr lang="en-US" sz="2400" dirty="0">
                <a:latin typeface="Calibri" panose="020F0502020204030204" pitchFamily="34" charset="0"/>
                <a:ea typeface="Calibri" panose="020F0502020204030204" pitchFamily="34" charset="0"/>
                <a:cs typeface="Times New Roman" panose="02020603050405020304" pitchFamily="18" charset="0"/>
              </a:rPr>
              <a:t>“I fear that Melbourne is not ready for me yet.”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44C05E15-0B38-4D57-A7DA-D3AB97AE2239}"/>
              </a:ext>
            </a:extLst>
          </p:cNvPr>
          <p:cNvSpPr>
            <a:spLocks noGrp="1"/>
          </p:cNvSpPr>
          <p:nvPr>
            <p:ph type="ftr" sz="quarter" idx="11"/>
          </p:nvPr>
        </p:nvSpPr>
        <p:spPr>
          <a:xfrm>
            <a:off x="650630" y="10085595"/>
            <a:ext cx="4425073" cy="39959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3" name="Slide Number Placeholder 2">
            <a:extLst>
              <a:ext uri="{FF2B5EF4-FFF2-40B4-BE49-F238E27FC236}">
                <a16:creationId xmlns:a16="http://schemas.microsoft.com/office/drawing/2014/main" id="{D6A42A79-2C50-4285-BD7B-F39CD49ED652}"/>
              </a:ext>
            </a:extLst>
          </p:cNvPr>
          <p:cNvSpPr>
            <a:spLocks noGrp="1"/>
          </p:cNvSpPr>
          <p:nvPr>
            <p:ph type="sldNum" sz="quarter" idx="12"/>
          </p:nvPr>
        </p:nvSpPr>
        <p:spPr/>
        <p:txBody>
          <a:bodyPr/>
          <a:lstStyle/>
          <a:p>
            <a:fld id="{DC56C17F-E5A4-4123-831E-B6BE4BD60FE1}" type="slidenum">
              <a:rPr lang="en-US" smtClean="0"/>
              <a:t>7</a:t>
            </a:fld>
            <a:endParaRPr lang="en-US" dirty="0"/>
          </a:p>
        </p:txBody>
      </p:sp>
    </p:spTree>
    <p:extLst>
      <p:ext uri="{BB962C8B-B14F-4D97-AF65-F5344CB8AC3E}">
        <p14:creationId xmlns:p14="http://schemas.microsoft.com/office/powerpoint/2010/main" val="3817243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425008" y="616722"/>
            <a:ext cx="6643029" cy="766850"/>
          </a:xfrm>
        </p:spPr>
        <p:txBody>
          <a:bodyPr>
            <a:normAutofit/>
          </a:bodyPr>
          <a:lstStyle/>
          <a:p>
            <a:r>
              <a:rPr lang="en-US" b="1" dirty="0"/>
              <a:t>Other Places to be seen - Georges</a:t>
            </a:r>
          </a:p>
        </p:txBody>
      </p:sp>
      <p:sp>
        <p:nvSpPr>
          <p:cNvPr id="6" name="Rectangle 5">
            <a:extLst>
              <a:ext uri="{FF2B5EF4-FFF2-40B4-BE49-F238E27FC236}">
                <a16:creationId xmlns:a16="http://schemas.microsoft.com/office/drawing/2014/main" id="{4CBA9459-DF1D-41EA-9B39-0322986ECF55}"/>
              </a:ext>
            </a:extLst>
          </p:cNvPr>
          <p:cNvSpPr/>
          <p:nvPr/>
        </p:nvSpPr>
        <p:spPr>
          <a:xfrm>
            <a:off x="4212065" y="1383572"/>
            <a:ext cx="3100457" cy="4678204"/>
          </a:xfrm>
          <a:prstGeom prst="rect">
            <a:avLst/>
          </a:prstGeom>
        </p:spPr>
        <p:txBody>
          <a:bodyPr wrap="square">
            <a:spAutoFit/>
          </a:bodyPr>
          <a:lstStyle/>
          <a:p>
            <a:pPr>
              <a:spcBef>
                <a:spcPts val="300"/>
              </a:spcBef>
            </a:pPr>
            <a:r>
              <a:rPr lang="en-US" sz="2400" b="1" dirty="0"/>
              <a:t>Georges </a:t>
            </a:r>
            <a:r>
              <a:rPr lang="en-US" sz="2400" dirty="0"/>
              <a:t>was always the heart of elegance.</a:t>
            </a:r>
          </a:p>
          <a:p>
            <a:pPr>
              <a:spcBef>
                <a:spcPts val="300"/>
              </a:spcBef>
            </a:pPr>
            <a:r>
              <a:rPr lang="en-US" sz="2400" dirty="0"/>
              <a:t>But in the 1950s and ’60s there others too. </a:t>
            </a:r>
          </a:p>
          <a:p>
            <a:pPr>
              <a:spcBef>
                <a:spcPts val="300"/>
              </a:spcBef>
            </a:pPr>
            <a:r>
              <a:rPr lang="en-US" sz="2400" dirty="0"/>
              <a:t>Remember Ball &amp; Welch, Buckley &amp; Nunn, Foy &amp; Gibson?</a:t>
            </a:r>
          </a:p>
          <a:p>
            <a:pPr>
              <a:spcBef>
                <a:spcPts val="300"/>
              </a:spcBef>
            </a:pPr>
            <a:r>
              <a:rPr lang="en-US" sz="2400" dirty="0"/>
              <a:t>And more recently, who now remembers Daimaru in its former Melbourne Central home?</a:t>
            </a:r>
          </a:p>
        </p:txBody>
      </p:sp>
      <p:sp>
        <p:nvSpPr>
          <p:cNvPr id="8" name="Rectangle 7">
            <a:extLst>
              <a:ext uri="{FF2B5EF4-FFF2-40B4-BE49-F238E27FC236}">
                <a16:creationId xmlns:a16="http://schemas.microsoft.com/office/drawing/2014/main" id="{BA98E6DA-BC47-4784-A189-47AF36F39931}"/>
              </a:ext>
            </a:extLst>
          </p:cNvPr>
          <p:cNvSpPr/>
          <p:nvPr/>
        </p:nvSpPr>
        <p:spPr>
          <a:xfrm>
            <a:off x="4728272" y="6061776"/>
            <a:ext cx="2861566" cy="3085460"/>
          </a:xfrm>
          <a:prstGeom prst="rect">
            <a:avLst/>
          </a:prstGeom>
        </p:spPr>
        <p:txBody>
          <a:bodyPr wrap="square">
            <a:spAutoFit/>
          </a:bodyPr>
          <a:lstStyle/>
          <a:p>
            <a:pPr>
              <a:spcBef>
                <a:spcPts val="300"/>
              </a:spcBef>
            </a:pPr>
            <a:r>
              <a:rPr lang="en-US" sz="2400" dirty="0"/>
              <a:t>But only Georges represented international fashion and style in Melbourne. </a:t>
            </a:r>
            <a:r>
              <a:rPr lang="en-AU" sz="2400" dirty="0"/>
              <a:t>Established by brothers Willie and</a:t>
            </a:r>
          </a:p>
          <a:p>
            <a:pPr>
              <a:spcBef>
                <a:spcPts val="300"/>
              </a:spcBef>
            </a:pPr>
            <a:r>
              <a:rPr lang="en-AU" sz="2400" dirty="0"/>
              <a:t>Harley George in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6AC6F8AC-7B0C-4D3D-BB10-A3A220A4682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26698" y="1457319"/>
            <a:ext cx="3435985" cy="43700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A01E562A-01F7-452D-8557-2954A3ADFC5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18603" y="6299659"/>
            <a:ext cx="4095750" cy="25755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47BA280E-6A6B-45D0-A922-D456B9F40F28}"/>
              </a:ext>
            </a:extLst>
          </p:cNvPr>
          <p:cNvSpPr txBox="1"/>
          <p:nvPr/>
        </p:nvSpPr>
        <p:spPr>
          <a:xfrm>
            <a:off x="425008" y="9140401"/>
            <a:ext cx="6756948" cy="1200329"/>
          </a:xfrm>
          <a:prstGeom prst="rect">
            <a:avLst/>
          </a:prstGeom>
          <a:noFill/>
        </p:spPr>
        <p:txBody>
          <a:bodyPr wrap="square" rtlCol="0">
            <a:spAutoFit/>
          </a:bodyPr>
          <a:lstStyle/>
          <a:p>
            <a:pPr>
              <a:spcBef>
                <a:spcPts val="300"/>
              </a:spcBef>
            </a:pPr>
            <a:r>
              <a:rPr lang="en-AU" sz="2400" dirty="0"/>
              <a:t>1880 and moving to its ‘Paris end of Collins Street’ location in 1889, evolved into one of the most exclusive department stores in Melbourne. </a:t>
            </a:r>
            <a:endParaRPr lang="en-US" sz="2400" dirty="0"/>
          </a:p>
        </p:txBody>
      </p:sp>
      <p:sp>
        <p:nvSpPr>
          <p:cNvPr id="3" name="Footer Placeholder 2">
            <a:extLst>
              <a:ext uri="{FF2B5EF4-FFF2-40B4-BE49-F238E27FC236}">
                <a16:creationId xmlns:a16="http://schemas.microsoft.com/office/drawing/2014/main" id="{9DFB0FC3-DE82-446C-A2CA-BA4F9B59F87B}"/>
              </a:ext>
            </a:extLst>
          </p:cNvPr>
          <p:cNvSpPr>
            <a:spLocks noGrp="1"/>
          </p:cNvSpPr>
          <p:nvPr>
            <p:ph type="ftr" sz="quarter" idx="11"/>
          </p:nvPr>
        </p:nvSpPr>
        <p:spPr>
          <a:xfrm>
            <a:off x="355953" y="10152575"/>
            <a:ext cx="4372319" cy="529889"/>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5" name="Slide Number Placeholder 4">
            <a:extLst>
              <a:ext uri="{FF2B5EF4-FFF2-40B4-BE49-F238E27FC236}">
                <a16:creationId xmlns:a16="http://schemas.microsoft.com/office/drawing/2014/main" id="{75CFDE9A-A0A8-45DB-8475-DF463160980E}"/>
              </a:ext>
            </a:extLst>
          </p:cNvPr>
          <p:cNvSpPr>
            <a:spLocks noGrp="1"/>
          </p:cNvSpPr>
          <p:nvPr>
            <p:ph type="sldNum" sz="quarter" idx="12"/>
          </p:nvPr>
        </p:nvSpPr>
        <p:spPr>
          <a:xfrm>
            <a:off x="5360323" y="10152575"/>
            <a:ext cx="1707714" cy="332618"/>
          </a:xfrm>
        </p:spPr>
        <p:txBody>
          <a:bodyPr/>
          <a:lstStyle/>
          <a:p>
            <a:fld id="{DC56C17F-E5A4-4123-831E-B6BE4BD60FE1}" type="slidenum">
              <a:rPr lang="en-US" smtClean="0"/>
              <a:t>8</a:t>
            </a:fld>
            <a:endParaRPr lang="en-US" dirty="0"/>
          </a:p>
        </p:txBody>
      </p:sp>
    </p:spTree>
    <p:extLst>
      <p:ext uri="{BB962C8B-B14F-4D97-AF65-F5344CB8AC3E}">
        <p14:creationId xmlns:p14="http://schemas.microsoft.com/office/powerpoint/2010/main" val="893088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521802" y="569581"/>
            <a:ext cx="6546235" cy="766850"/>
          </a:xfrm>
        </p:spPr>
        <p:txBody>
          <a:bodyPr/>
          <a:lstStyle/>
          <a:p>
            <a:r>
              <a:rPr lang="en-US" b="1" dirty="0"/>
              <a:t>Other Places….. Block Arcade</a:t>
            </a:r>
          </a:p>
        </p:txBody>
      </p:sp>
      <p:sp>
        <p:nvSpPr>
          <p:cNvPr id="6" name="Rectangle 5">
            <a:extLst>
              <a:ext uri="{FF2B5EF4-FFF2-40B4-BE49-F238E27FC236}">
                <a16:creationId xmlns:a16="http://schemas.microsoft.com/office/drawing/2014/main" id="{4CBA9459-DF1D-41EA-9B39-0322986ECF55}"/>
              </a:ext>
            </a:extLst>
          </p:cNvPr>
          <p:cNvSpPr/>
          <p:nvPr/>
        </p:nvSpPr>
        <p:spPr>
          <a:xfrm>
            <a:off x="3527220" y="2738636"/>
            <a:ext cx="3186401" cy="4470455"/>
          </a:xfrm>
          <a:prstGeom prst="rect">
            <a:avLst/>
          </a:prstGeom>
        </p:spPr>
        <p:txBody>
          <a:bodyPr wrap="square">
            <a:spAutoFit/>
          </a:bodyPr>
          <a:lstStyle/>
          <a:p>
            <a:pPr>
              <a:spcBef>
                <a:spcPts val="300"/>
              </a:spcBef>
            </a:pPr>
            <a:r>
              <a:rPr lang="en-AU" sz="2400" dirty="0"/>
              <a:t>Modelled after the Galleria Vittorio Emanuele in Milan, Melbourne’s </a:t>
            </a:r>
          </a:p>
          <a:p>
            <a:pPr>
              <a:spcBef>
                <a:spcPts val="300"/>
              </a:spcBef>
            </a:pPr>
            <a:r>
              <a:rPr lang="en-AU" sz="2400" dirty="0"/>
              <a:t>Block Arcade is a ‘place to shop and be seen.’</a:t>
            </a:r>
          </a:p>
          <a:p>
            <a:pPr>
              <a:spcBef>
                <a:spcPts val="300"/>
              </a:spcBef>
            </a:pPr>
            <a:endParaRPr lang="en-AU" sz="1050" dirty="0"/>
          </a:p>
          <a:p>
            <a:pPr>
              <a:spcBef>
                <a:spcPts val="300"/>
              </a:spcBef>
            </a:pPr>
            <a:r>
              <a:rPr lang="en-AU" sz="2400" dirty="0"/>
              <a:t>The Block Arcade opened with 15 milliners, three lace shops, a photographer</a:t>
            </a:r>
          </a:p>
          <a:p>
            <a:pPr>
              <a:spcBef>
                <a:spcPts val="300"/>
              </a:spcBef>
            </a:pPr>
            <a:r>
              <a:rPr lang="en-AU" sz="2400" dirty="0"/>
              <a:t>and Hopetoun Tea</a:t>
            </a:r>
          </a:p>
        </p:txBody>
      </p:sp>
      <p:sp>
        <p:nvSpPr>
          <p:cNvPr id="3" name="Footer Placeholder 2">
            <a:extLst>
              <a:ext uri="{FF2B5EF4-FFF2-40B4-BE49-F238E27FC236}">
                <a16:creationId xmlns:a16="http://schemas.microsoft.com/office/drawing/2014/main" id="{1B559C58-B9E0-49CC-A7BA-7829CC6E379E}"/>
              </a:ext>
            </a:extLst>
          </p:cNvPr>
          <p:cNvSpPr>
            <a:spLocks noGrp="1"/>
          </p:cNvSpPr>
          <p:nvPr>
            <p:ph type="ftr" sz="quarter" idx="11"/>
          </p:nvPr>
        </p:nvSpPr>
        <p:spPr>
          <a:xfrm>
            <a:off x="437471" y="9915615"/>
            <a:ext cx="4305339" cy="569578"/>
          </a:xfrm>
        </p:spPr>
        <p:txBody>
          <a:bodyPr/>
          <a:lstStyle/>
          <a:p>
            <a:pPr algn="l"/>
            <a:r>
              <a:rPr lang="en-US" sz="1000" dirty="0">
                <a:effectLst/>
                <a:latin typeface="Calibri" panose="020F0502020204030204" pitchFamily="34" charset="0"/>
                <a:ea typeface="Arial Unicode MS"/>
              </a:rPr>
              <a:t>Rotary Club of Canterbury: </a:t>
            </a:r>
            <a:r>
              <a:rPr lang="en-US" sz="1000" dirty="0">
                <a:effectLst/>
                <a:latin typeface="Calibri" panose="020F0502020204030204" pitchFamily="34" charset="0"/>
                <a:ea typeface="Times New Roman" panose="02020603050405020304" pitchFamily="18" charset="0"/>
              </a:rPr>
              <a:t>Let’s Stay Connected Project</a:t>
            </a:r>
            <a:endParaRPr lang="en-US" dirty="0"/>
          </a:p>
        </p:txBody>
      </p:sp>
      <p:sp>
        <p:nvSpPr>
          <p:cNvPr id="5" name="Slide Number Placeholder 4">
            <a:extLst>
              <a:ext uri="{FF2B5EF4-FFF2-40B4-BE49-F238E27FC236}">
                <a16:creationId xmlns:a16="http://schemas.microsoft.com/office/drawing/2014/main" id="{6DB570D5-656E-4E51-9B2A-200854A0B157}"/>
              </a:ext>
            </a:extLst>
          </p:cNvPr>
          <p:cNvSpPr>
            <a:spLocks noGrp="1"/>
          </p:cNvSpPr>
          <p:nvPr>
            <p:ph type="sldNum" sz="quarter" idx="12"/>
          </p:nvPr>
        </p:nvSpPr>
        <p:spPr/>
        <p:txBody>
          <a:bodyPr/>
          <a:lstStyle/>
          <a:p>
            <a:fld id="{DC56C17F-E5A4-4123-831E-B6BE4BD60FE1}" type="slidenum">
              <a:rPr lang="en-US" smtClean="0"/>
              <a:t>9</a:t>
            </a:fld>
            <a:endParaRPr lang="en-US" dirty="0"/>
          </a:p>
        </p:txBody>
      </p:sp>
      <p:sp>
        <p:nvSpPr>
          <p:cNvPr id="12" name="TextBox 11">
            <a:extLst>
              <a:ext uri="{FF2B5EF4-FFF2-40B4-BE49-F238E27FC236}">
                <a16:creationId xmlns:a16="http://schemas.microsoft.com/office/drawing/2014/main" id="{34206BBE-E54F-4646-881C-51F6841D407D}"/>
              </a:ext>
            </a:extLst>
          </p:cNvPr>
          <p:cNvSpPr txBox="1"/>
          <p:nvPr/>
        </p:nvSpPr>
        <p:spPr>
          <a:xfrm>
            <a:off x="565577" y="1456368"/>
            <a:ext cx="6375551" cy="1200329"/>
          </a:xfrm>
          <a:prstGeom prst="rect">
            <a:avLst/>
          </a:prstGeom>
          <a:noFill/>
        </p:spPr>
        <p:txBody>
          <a:bodyPr wrap="square">
            <a:spAutoFit/>
          </a:bodyPr>
          <a:lstStyle/>
          <a:p>
            <a:pPr>
              <a:spcBef>
                <a:spcPts val="300"/>
              </a:spcBef>
            </a:pPr>
            <a:r>
              <a:rPr lang="en-AU" sz="2400" dirty="0"/>
              <a:t>Melbourne's impressive Block Arcade was constructed in 1891 and is as much a popular shopping precinct today as when it was built. </a:t>
            </a:r>
          </a:p>
        </p:txBody>
      </p:sp>
      <p:sp>
        <p:nvSpPr>
          <p:cNvPr id="11" name="TextBox 10">
            <a:extLst>
              <a:ext uri="{FF2B5EF4-FFF2-40B4-BE49-F238E27FC236}">
                <a16:creationId xmlns:a16="http://schemas.microsoft.com/office/drawing/2014/main" id="{ACA8B5A7-BBDD-4B96-8617-AFB877F96EE3}"/>
              </a:ext>
            </a:extLst>
          </p:cNvPr>
          <p:cNvSpPr txBox="1"/>
          <p:nvPr/>
        </p:nvSpPr>
        <p:spPr>
          <a:xfrm>
            <a:off x="4742810" y="7161862"/>
            <a:ext cx="2139999" cy="2677656"/>
          </a:xfrm>
          <a:prstGeom prst="rect">
            <a:avLst/>
          </a:prstGeom>
          <a:noFill/>
        </p:spPr>
        <p:txBody>
          <a:bodyPr wrap="square" rtlCol="0">
            <a:spAutoFit/>
          </a:bodyPr>
          <a:lstStyle/>
          <a:p>
            <a:pPr>
              <a:spcBef>
                <a:spcPts val="300"/>
              </a:spcBef>
            </a:pPr>
            <a:r>
              <a:rPr lang="en-AU" sz="2400" dirty="0"/>
              <a:t>Rooms. The Tea Room was bought for 18 pounds and remains open for business today. </a:t>
            </a:r>
            <a:endParaRPr lang="en-US" sz="2400" dirty="0"/>
          </a:p>
        </p:txBody>
      </p:sp>
      <p:pic>
        <p:nvPicPr>
          <p:cNvPr id="8" name="Picture 7" descr="A picture containing building, indoor, room, table&#10;&#10;Description automatically generated">
            <a:extLst>
              <a:ext uri="{FF2B5EF4-FFF2-40B4-BE49-F238E27FC236}">
                <a16:creationId xmlns:a16="http://schemas.microsoft.com/office/drawing/2014/main" id="{D58058B2-EE86-4AA6-ADF9-619D28EFC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177" y="7237959"/>
            <a:ext cx="4026315" cy="2677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A large building&#10;&#10;Description automatically generated">
            <a:extLst>
              <a:ext uri="{FF2B5EF4-FFF2-40B4-BE49-F238E27FC236}">
                <a16:creationId xmlns:a16="http://schemas.microsoft.com/office/drawing/2014/main" id="{179851A9-0E97-450B-A87D-A27A72A527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177" y="2892058"/>
            <a:ext cx="2756855" cy="41352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27488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3094</TotalTime>
  <Words>3613</Words>
  <Application>Microsoft Macintosh PowerPoint</Application>
  <PresentationFormat>Custom</PresentationFormat>
  <Paragraphs>327</Paragraphs>
  <Slides>34</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Calibri</vt:lpstr>
      <vt:lpstr>Calibri Light</vt:lpstr>
      <vt:lpstr>Crimson-Text</vt:lpstr>
      <vt:lpstr>Franklin Gothic Demi</vt:lpstr>
      <vt:lpstr>PT Serif</vt:lpstr>
      <vt:lpstr>Segoe UI</vt:lpstr>
      <vt:lpstr>Times New Roman</vt:lpstr>
      <vt:lpstr>Office Theme</vt:lpstr>
      <vt:lpstr>Melbourne: City of Fashion</vt:lpstr>
      <vt:lpstr>PowerPoint Presentation</vt:lpstr>
      <vt:lpstr>PowerPoint Presentation</vt:lpstr>
      <vt:lpstr>THE CITY OF FASHION</vt:lpstr>
      <vt:lpstr>PowerPoint Presentation</vt:lpstr>
      <vt:lpstr>PowerPoint Presentation</vt:lpstr>
      <vt:lpstr>The Place to be seen</vt:lpstr>
      <vt:lpstr>Other Places to be seen - Georges</vt:lpstr>
      <vt:lpstr>Other Places….. Block Arcade</vt:lpstr>
      <vt:lpstr>Other Places….. Block Arcade</vt:lpstr>
      <vt:lpstr>Other Places….. Hilliers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Fashion in the 70s</vt:lpstr>
      <vt:lpstr>Style icons of the 70s</vt:lpstr>
      <vt:lpstr>What were you wearing in the 70s?</vt:lpstr>
      <vt:lpstr>What were you wearing in the 70s?</vt:lpstr>
      <vt:lpstr>PowerPoint Presentation</vt:lpstr>
      <vt:lpstr>PowerPoint Presentation</vt:lpstr>
      <vt:lpstr>Changes in hair and makeup too!</vt:lpstr>
      <vt:lpstr>Hairstyles of the 70s</vt:lpstr>
      <vt:lpstr>Then came the 80s</vt:lpstr>
      <vt:lpstr>We’ve come a long way</vt:lpstr>
      <vt:lpstr>Thank you for taking this journey through time.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Fashionable   Melbourne</dc:title>
  <dc:creator>jenny vero</dc:creator>
  <cp:lastModifiedBy>edda williams</cp:lastModifiedBy>
  <cp:revision>21</cp:revision>
  <dcterms:created xsi:type="dcterms:W3CDTF">2020-09-05T08:46:05Z</dcterms:created>
  <dcterms:modified xsi:type="dcterms:W3CDTF">2020-10-14T06:15:15Z</dcterms:modified>
</cp:coreProperties>
</file>